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64"/>
  </p:notesMasterIdLst>
  <p:handoutMasterIdLst>
    <p:handoutMasterId r:id="rId65"/>
  </p:handoutMasterIdLst>
  <p:sldIdLst>
    <p:sldId id="634" r:id="rId3"/>
    <p:sldId id="477" r:id="rId4"/>
    <p:sldId id="635" r:id="rId5"/>
    <p:sldId id="636" r:id="rId6"/>
    <p:sldId id="632" r:id="rId7"/>
    <p:sldId id="569" r:id="rId8"/>
    <p:sldId id="345" r:id="rId9"/>
    <p:sldId id="358" r:id="rId10"/>
    <p:sldId id="367" r:id="rId11"/>
    <p:sldId id="571" r:id="rId12"/>
    <p:sldId id="366" r:id="rId13"/>
    <p:sldId id="365" r:id="rId14"/>
    <p:sldId id="572" r:id="rId15"/>
    <p:sldId id="264" r:id="rId16"/>
    <p:sldId id="265" r:id="rId17"/>
    <p:sldId id="266" r:id="rId18"/>
    <p:sldId id="267" r:id="rId19"/>
    <p:sldId id="269" r:id="rId20"/>
    <p:sldId id="574" r:id="rId21"/>
    <p:sldId id="272" r:id="rId22"/>
    <p:sldId id="273" r:id="rId23"/>
    <p:sldId id="286" r:id="rId24"/>
    <p:sldId id="340" r:id="rId25"/>
    <p:sldId id="275" r:id="rId26"/>
    <p:sldId id="278" r:id="rId27"/>
    <p:sldId id="279" r:id="rId28"/>
    <p:sldId id="320" r:id="rId29"/>
    <p:sldId id="319" r:id="rId30"/>
    <p:sldId id="280" r:id="rId31"/>
    <p:sldId id="325" r:id="rId32"/>
    <p:sldId id="327" r:id="rId33"/>
    <p:sldId id="328" r:id="rId34"/>
    <p:sldId id="329" r:id="rId35"/>
    <p:sldId id="330" r:id="rId36"/>
    <p:sldId id="295" r:id="rId37"/>
    <p:sldId id="309" r:id="rId38"/>
    <p:sldId id="631" r:id="rId39"/>
    <p:sldId id="578" r:id="rId40"/>
    <p:sldId id="579" r:id="rId41"/>
    <p:sldId id="587" r:id="rId42"/>
    <p:sldId id="582" r:id="rId43"/>
    <p:sldId id="590" r:id="rId44"/>
    <p:sldId id="591" r:id="rId45"/>
    <p:sldId id="592" r:id="rId46"/>
    <p:sldId id="594" r:id="rId47"/>
    <p:sldId id="387" r:id="rId48"/>
    <p:sldId id="598" r:id="rId49"/>
    <p:sldId id="601" r:id="rId50"/>
    <p:sldId id="602" r:id="rId51"/>
    <p:sldId id="607" r:id="rId52"/>
    <p:sldId id="604" r:id="rId53"/>
    <p:sldId id="610" r:id="rId54"/>
    <p:sldId id="609" r:id="rId55"/>
    <p:sldId id="616" r:id="rId56"/>
    <p:sldId id="441" r:id="rId57"/>
    <p:sldId id="440" r:id="rId58"/>
    <p:sldId id="619" r:id="rId59"/>
    <p:sldId id="621" r:id="rId60"/>
    <p:sldId id="623" r:id="rId61"/>
    <p:sldId id="624" r:id="rId62"/>
    <p:sldId id="626" r:id="rId63"/>
  </p:sldIdLst>
  <p:sldSz cx="9144000" cy="6858000" type="screen4x3"/>
  <p:notesSz cx="6858000" cy="9144000"/>
  <p:embeddedFontLst>
    <p:embeddedFont>
      <p:font typeface="Book Antiqua" panose="02040602050305030304" pitchFamily="18"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Consolas" panose="020B0609020204030204" pitchFamily="49" charset="0"/>
      <p:regular r:id="rId74"/>
      <p:bold r:id="rId75"/>
      <p:italic r:id="rId76"/>
      <p:boldItalic r:id="rId77"/>
    </p:embeddedFont>
    <p:embeddedFont>
      <p:font typeface="Noto Sans Symbols" panose="020B0604020202020204" charset="0"/>
      <p:regular r:id="rId78"/>
      <p:bold r:id="rId79"/>
      <p:italic r:id="rId80"/>
      <p:boldItalic r:id="rId81"/>
    </p:embeddedFont>
    <p:embeddedFont>
      <p:font typeface="Verdana" panose="020B0604030504040204" pitchFamily="34"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52" userDrawn="1">
          <p15:clr>
            <a:srgbClr val="A4A3A4"/>
          </p15:clr>
        </p15:guide>
        <p15:guide id="2" pos="295" userDrawn="1">
          <p15:clr>
            <a:srgbClr val="A4A3A4"/>
          </p15:clr>
        </p15:guide>
        <p15:guide id="4" orient="horz" pos="119" userDrawn="1">
          <p15:clr>
            <a:srgbClr val="A4A3A4"/>
          </p15:clr>
        </p15:guide>
        <p15:guide id="6" orient="horz" pos="981" userDrawn="1">
          <p15:clr>
            <a:srgbClr val="A4A3A4"/>
          </p15:clr>
        </p15:guide>
        <p15:guide id="9" pos="5465"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9474" autoAdjust="0"/>
  </p:normalViewPr>
  <p:slideViewPr>
    <p:cSldViewPr snapToGrid="0" snapToObjects="1">
      <p:cViewPr varScale="1">
        <p:scale>
          <a:sx n="60" d="100"/>
          <a:sy n="60" d="100"/>
        </p:scale>
        <p:origin x="1364" y="36"/>
      </p:cViewPr>
      <p:guideLst>
        <p:guide orient="horz" pos="3952"/>
        <p:guide pos="295"/>
        <p:guide orient="horz" pos="119"/>
        <p:guide orient="horz" pos="981"/>
        <p:guide pos="5465"/>
        <p:guide orient="horz" pos="822"/>
      </p:guideLst>
    </p:cSldViewPr>
  </p:slideViewPr>
  <p:outlineViewPr>
    <p:cViewPr>
      <p:scale>
        <a:sx n="50" d="100"/>
        <a:sy n="50" d="100"/>
      </p:scale>
      <p:origin x="0" y="-19974"/>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3.fntdata"/><Relationship Id="rId84" Type="http://schemas.openxmlformats.org/officeDocument/2006/relationships/font" Target="fonts/font19.fntdata"/><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1.fntdata"/><Relationship Id="rId7" Type="http://schemas.openxmlformats.org/officeDocument/2006/relationships/slide" Target="slides/slide5.xml"/><Relationship Id="rId71" Type="http://schemas.openxmlformats.org/officeDocument/2006/relationships/font" Target="fonts/font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fntdata"/><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font" Target="fonts/font17.fntdata"/><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9/29/2023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process is as follows. The high level program reads as follows. print left parenthesis double quote hello Earthling double quote right parenthesis, and so forth. This program is sent to the interpreter. The interpreter converts the program to machine language instruction 1 0 1 0 0 0 0 1 and it is executed by central processing unit. The interpreter translates each high level instruction to its equivalent machine language instructions then immediately executes them. This process is repeated for each high level instruction.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7697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BBC2721-8B3D-32CF-505C-6CE38BAF6F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085B643A-A2DC-2244-3A10-BE344BEC86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3AFD5BA8-F188-E434-01C7-B58088BD3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8520210-9473-4CB6-A690-FB726A458C7E}" type="slidenum">
              <a:rPr lang="en-US" altLang="en-US" smtClean="0"/>
              <a:pPr/>
              <a:t>14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B5BD709-E0F4-498F-B666-9E2308D9B83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43294005-32C9-4C30-818B-4F8CBD3414E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hapter Opener">
    <p:spTree>
      <p:nvGrpSpPr>
        <p:cNvPr id="1" name=""/>
        <p:cNvGrpSpPr/>
        <p:nvPr/>
      </p:nvGrpSpPr>
      <p:grpSpPr>
        <a:xfrm>
          <a:off x="0" y="0"/>
          <a:ext cx="0" cy="0"/>
          <a:chOff x="0" y="0"/>
          <a:chExt cx="0" cy="0"/>
        </a:xfrm>
      </p:grpSpPr>
      <p:pic>
        <p:nvPicPr>
          <p:cNvPr id="2" name="Shape 15" descr="Pearson Logo">
            <a:extLst>
              <a:ext uri="{FF2B5EF4-FFF2-40B4-BE49-F238E27FC236}">
                <a16:creationId xmlns:a16="http://schemas.microsoft.com/office/drawing/2014/main" id="{BD5C9F8F-EDEC-A739-18F7-A3A679004757}"/>
              </a:ext>
            </a:extLst>
          </p:cNvPr>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4">
            <a:extLst>
              <a:ext uri="{FF2B5EF4-FFF2-40B4-BE49-F238E27FC236}">
                <a16:creationId xmlns:a16="http://schemas.microsoft.com/office/drawing/2014/main" id="{EAC784A3-0E25-C3C4-2D4D-3485DF003B83}"/>
              </a:ext>
            </a:extLst>
          </p:cNvPr>
          <p:cNvSpPr txBox="1">
            <a:spLocks/>
          </p:cNvSpPr>
          <p:nvPr userDrawn="1"/>
        </p:nvSpPr>
        <p:spPr>
          <a:xfrm>
            <a:off x="7881938" y="6427788"/>
            <a:ext cx="914400" cy="201612"/>
          </a:xfrm>
          <a:prstGeom prst="rect">
            <a:avLst/>
          </a:prstGeom>
        </p:spPr>
        <p:txBody>
          <a:bodyPr/>
          <a:lstStyle>
            <a:lvl1pPr>
              <a:defRPr/>
            </a:lvl1pPr>
          </a:lstStyle>
          <a:p>
            <a:pPr algn="r" eaLnBrk="1" fontAlgn="auto" hangingPunct="1">
              <a:spcBef>
                <a:spcPts val="0"/>
              </a:spcBef>
              <a:spcAft>
                <a:spcPts val="0"/>
              </a:spcAft>
              <a:defRPr/>
            </a:pPr>
            <a:r>
              <a:rPr lang="de-DE" altLang="en-US" sz="1200" dirty="0">
                <a:latin typeface="Verdana" pitchFamily="34" charset="0"/>
                <a:ea typeface="Verdana" pitchFamily="34" charset="0"/>
                <a:cs typeface="Verdana" pitchFamily="34" charset="0"/>
              </a:rPr>
              <a:t>2 - </a:t>
            </a:r>
            <a:fld id="{147CED88-B985-47DF-A1E9-E3EF567C2D84}" type="slidenum">
              <a:rPr lang="en-US" altLang="en-US" sz="1200" smtClean="0">
                <a:latin typeface="Verdana" pitchFamily="34" charset="0"/>
                <a:ea typeface="Verdana" pitchFamily="34" charset="0"/>
                <a:cs typeface="Verdana" pitchFamily="34" charset="0"/>
              </a:rPr>
              <a:pPr algn="r" eaLnBrk="1" fontAlgn="auto" hangingPunct="1">
                <a:spcBef>
                  <a:spcPts val="0"/>
                </a:spcBef>
                <a:spcAft>
                  <a:spcPts val="0"/>
                </a:spcAft>
                <a:defRPr/>
              </a:pPr>
              <a:t>‹#›</a:t>
            </a:fld>
            <a:endParaRPr lang="en-US" altLang="en-US" sz="1200" dirty="0">
              <a:latin typeface="Verdana" pitchFamily="34" charset="0"/>
              <a:ea typeface="Verdana" pitchFamily="34" charset="0"/>
              <a:cs typeface="Verdana" pitchFamily="34" charset="0"/>
            </a:endParaRPr>
          </a:p>
        </p:txBody>
      </p:sp>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4" name="Footer Placeholder 2">
            <a:extLst>
              <a:ext uri="{FF2B5EF4-FFF2-40B4-BE49-F238E27FC236}">
                <a16:creationId xmlns:a16="http://schemas.microsoft.com/office/drawing/2014/main" id="{63037081-F745-CEE0-2D65-AC0803950330}"/>
              </a:ext>
            </a:extLst>
          </p:cNvPr>
          <p:cNvSpPr>
            <a:spLocks noGrp="1"/>
          </p:cNvSpPr>
          <p:nvPr>
            <p:ph type="ftr" sz="quarter" idx="16"/>
          </p:nvPr>
        </p:nvSpPr>
        <p:spPr>
          <a:xfrm>
            <a:off x="93663" y="6165850"/>
            <a:ext cx="8596312" cy="234950"/>
          </a:xfrm>
        </p:spPr>
        <p:txBody>
          <a:bodyPr/>
          <a:lstStyle>
            <a:lvl1pPr>
              <a:defRPr/>
            </a:lvl1pPr>
          </a:lstStyle>
          <a:p>
            <a:pPr>
              <a:defRPr/>
            </a:pPr>
            <a:endParaRPr lang="en-US"/>
          </a:p>
        </p:txBody>
      </p:sp>
      <p:sp>
        <p:nvSpPr>
          <p:cNvPr id="5" name="Date Placeholder 3">
            <a:extLst>
              <a:ext uri="{FF2B5EF4-FFF2-40B4-BE49-F238E27FC236}">
                <a16:creationId xmlns:a16="http://schemas.microsoft.com/office/drawing/2014/main" id="{4F7D09A7-6FFD-999B-C5B1-E1E8155603ED}"/>
              </a:ext>
            </a:extLst>
          </p:cNvPr>
          <p:cNvSpPr>
            <a:spLocks noGrp="1"/>
          </p:cNvSpPr>
          <p:nvPr>
            <p:ph type="dt" sz="half" idx="17"/>
          </p:nvPr>
        </p:nvSpPr>
        <p:spPr>
          <a:xfrm>
            <a:off x="0" y="0"/>
            <a:ext cx="0" cy="0"/>
          </a:xfrm>
        </p:spPr>
        <p:txBody>
          <a:bodyPr/>
          <a:lstStyle>
            <a:lvl1pPr>
              <a:defRPr/>
            </a:lvl1pPr>
          </a:lstStyle>
          <a:p>
            <a:pPr>
              <a:defRPr/>
            </a:pPr>
            <a:fld id="{43DB8AAE-DE94-42DC-9CD6-C2F09357FC1E}" type="datetimeFigureOut">
              <a:rPr lang="en-US"/>
              <a:pPr>
                <a:defRPr/>
              </a:pPr>
              <a:t>9/29/2023</a:t>
            </a:fld>
            <a:endParaRPr lang="en-US" dirty="0"/>
          </a:p>
        </p:txBody>
      </p:sp>
      <p:sp>
        <p:nvSpPr>
          <p:cNvPr id="6" name="Slide Number Placeholder 4">
            <a:extLst>
              <a:ext uri="{FF2B5EF4-FFF2-40B4-BE49-F238E27FC236}">
                <a16:creationId xmlns:a16="http://schemas.microsoft.com/office/drawing/2014/main" id="{C2899002-991B-6291-2F81-A1E177FC15EC}"/>
              </a:ext>
            </a:extLst>
          </p:cNvPr>
          <p:cNvSpPr>
            <a:spLocks noGrp="1"/>
          </p:cNvSpPr>
          <p:nvPr>
            <p:ph type="sldNum" sz="quarter" idx="18"/>
          </p:nvPr>
        </p:nvSpPr>
        <p:spPr/>
        <p:txBody>
          <a:bodyPr/>
          <a:lstStyle>
            <a:lvl1pPr>
              <a:defRPr/>
            </a:lvl1pPr>
          </a:lstStyle>
          <a:p>
            <a:pPr>
              <a:defRPr/>
            </a:pPr>
            <a:fld id="{585F6033-9816-4C36-811B-BE8D4AA1741E}" type="slidenum">
              <a:rPr lang="en-US"/>
              <a:pPr>
                <a:defRPr/>
              </a:pPr>
              <a:t>‹#›</a:t>
            </a:fld>
            <a:endParaRPr lang="en-US" dirty="0"/>
          </a:p>
        </p:txBody>
      </p:sp>
    </p:spTree>
    <p:extLst>
      <p:ext uri="{BB962C8B-B14F-4D97-AF65-F5344CB8AC3E}">
        <p14:creationId xmlns:p14="http://schemas.microsoft.com/office/powerpoint/2010/main" val="3342861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Rectangle 9">
            <a:extLst>
              <a:ext uri="{FF2B5EF4-FFF2-40B4-BE49-F238E27FC236}">
                <a16:creationId xmlns:a16="http://schemas.microsoft.com/office/drawing/2014/main" id="{B739FC83-7BB1-22A4-E5A3-57EBA0EBD2CD}"/>
              </a:ext>
            </a:extLst>
          </p:cNvPr>
          <p:cNvSpPr>
            <a:spLocks noGrp="1" noChangeArrowheads="1"/>
          </p:cNvSpPr>
          <p:nvPr>
            <p:ph type="sldNum" sz="quarter" idx="10"/>
          </p:nvPr>
        </p:nvSpPr>
        <p:spPr/>
        <p:txBody>
          <a:bodyPr/>
          <a:lstStyle>
            <a:lvl1pPr>
              <a:defRPr/>
            </a:lvl1pPr>
          </a:lstStyle>
          <a:p>
            <a:pPr>
              <a:defRPr/>
            </a:pPr>
            <a:fld id="{809695E3-07B2-4764-9C5E-DD5BE3ED4BD8}" type="slidenum">
              <a:rPr lang="en-US" altLang="en-US"/>
              <a:pPr>
                <a:defRPr/>
              </a:pPr>
              <a:t>‹#›</a:t>
            </a:fld>
            <a:endParaRPr lang="en-US" altLang="en-US"/>
          </a:p>
        </p:txBody>
      </p:sp>
    </p:spTree>
    <p:extLst>
      <p:ext uri="{BB962C8B-B14F-4D97-AF65-F5344CB8AC3E}">
        <p14:creationId xmlns:p14="http://schemas.microsoft.com/office/powerpoint/2010/main" val="365601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Chapter Opener">
    <p:spTree>
      <p:nvGrpSpPr>
        <p:cNvPr id="1" name=""/>
        <p:cNvGrpSpPr/>
        <p:nvPr/>
      </p:nvGrpSpPr>
      <p:grpSpPr>
        <a:xfrm>
          <a:off x="0" y="0"/>
          <a:ext cx="0" cy="0"/>
          <a:chOff x="0" y="0"/>
          <a:chExt cx="0" cy="0"/>
        </a:xfrm>
      </p:grpSpPr>
      <p:pic>
        <p:nvPicPr>
          <p:cNvPr id="2" name="Shape 15" descr="Pearson Logo">
            <a:extLst>
              <a:ext uri="{FF2B5EF4-FFF2-40B4-BE49-F238E27FC236}">
                <a16:creationId xmlns:a16="http://schemas.microsoft.com/office/drawing/2014/main" id="{2367246A-B211-0D83-7CBF-96F418B019F6}"/>
              </a:ext>
            </a:extLst>
          </p:cNvPr>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4">
            <a:extLst>
              <a:ext uri="{FF2B5EF4-FFF2-40B4-BE49-F238E27FC236}">
                <a16:creationId xmlns:a16="http://schemas.microsoft.com/office/drawing/2014/main" id="{B0E393FF-D090-B938-3701-3C7ED475BBDA}"/>
              </a:ext>
            </a:extLst>
          </p:cNvPr>
          <p:cNvSpPr txBox="1">
            <a:spLocks/>
          </p:cNvSpPr>
          <p:nvPr userDrawn="1"/>
        </p:nvSpPr>
        <p:spPr>
          <a:xfrm>
            <a:off x="7881938" y="6427788"/>
            <a:ext cx="914400" cy="201612"/>
          </a:xfrm>
          <a:prstGeom prst="rect">
            <a:avLst/>
          </a:prstGeom>
        </p:spPr>
        <p:txBody>
          <a:bodyPr/>
          <a:lstStyle>
            <a:lvl1pPr>
              <a:defRPr/>
            </a:lvl1pPr>
          </a:lstStyle>
          <a:p>
            <a:pPr algn="r" eaLnBrk="1" fontAlgn="auto" hangingPunct="1">
              <a:spcBef>
                <a:spcPts val="0"/>
              </a:spcBef>
              <a:spcAft>
                <a:spcPts val="0"/>
              </a:spcAft>
              <a:defRPr/>
            </a:pPr>
            <a:r>
              <a:rPr lang="de-DE" altLang="en-US" sz="1200" dirty="0">
                <a:latin typeface="Verdana" pitchFamily="34" charset="0"/>
                <a:ea typeface="Verdana" pitchFamily="34" charset="0"/>
                <a:cs typeface="Verdana" pitchFamily="34" charset="0"/>
              </a:rPr>
              <a:t>2 - </a:t>
            </a:r>
            <a:fld id="{F10890DB-50F3-496B-B56E-F1A6334FAA8C}" type="slidenum">
              <a:rPr lang="en-US" altLang="en-US" sz="1200" smtClean="0">
                <a:latin typeface="Verdana" pitchFamily="34" charset="0"/>
                <a:ea typeface="Verdana" pitchFamily="34" charset="0"/>
                <a:cs typeface="Verdana" pitchFamily="34" charset="0"/>
              </a:rPr>
              <a:pPr algn="r" eaLnBrk="1" fontAlgn="auto" hangingPunct="1">
                <a:spcBef>
                  <a:spcPts val="0"/>
                </a:spcBef>
                <a:spcAft>
                  <a:spcPts val="0"/>
                </a:spcAft>
                <a:defRPr/>
              </a:pPr>
              <a:t>‹#›</a:t>
            </a:fld>
            <a:endParaRPr lang="en-US" altLang="en-US" sz="1200" dirty="0">
              <a:latin typeface="Verdana" pitchFamily="34" charset="0"/>
              <a:ea typeface="Verdana" pitchFamily="34" charset="0"/>
              <a:cs typeface="Verdana" pitchFamily="34" charset="0"/>
            </a:endParaRPr>
          </a:p>
        </p:txBody>
      </p:sp>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4" name="Footer Placeholder 2">
            <a:extLst>
              <a:ext uri="{FF2B5EF4-FFF2-40B4-BE49-F238E27FC236}">
                <a16:creationId xmlns:a16="http://schemas.microsoft.com/office/drawing/2014/main" id="{09AF360F-2E16-682F-43C8-3E4A9027F11D}"/>
              </a:ext>
            </a:extLst>
          </p:cNvPr>
          <p:cNvSpPr>
            <a:spLocks noGrp="1"/>
          </p:cNvSpPr>
          <p:nvPr>
            <p:ph type="ftr" sz="quarter" idx="16"/>
          </p:nvPr>
        </p:nvSpPr>
        <p:spPr>
          <a:xfrm>
            <a:off x="93663" y="6165850"/>
            <a:ext cx="8596312" cy="234950"/>
          </a:xfrm>
        </p:spPr>
        <p:txBody>
          <a:bodyPr/>
          <a:lstStyle>
            <a:lvl1pPr>
              <a:defRPr/>
            </a:lvl1pPr>
          </a:lstStyle>
          <a:p>
            <a:pPr>
              <a:defRPr/>
            </a:pPr>
            <a:endParaRPr lang="en-US"/>
          </a:p>
        </p:txBody>
      </p:sp>
      <p:sp>
        <p:nvSpPr>
          <p:cNvPr id="5" name="Date Placeholder 3">
            <a:extLst>
              <a:ext uri="{FF2B5EF4-FFF2-40B4-BE49-F238E27FC236}">
                <a16:creationId xmlns:a16="http://schemas.microsoft.com/office/drawing/2014/main" id="{F0AC7F77-337D-435C-81D3-4931084B2228}"/>
              </a:ext>
            </a:extLst>
          </p:cNvPr>
          <p:cNvSpPr>
            <a:spLocks noGrp="1"/>
          </p:cNvSpPr>
          <p:nvPr>
            <p:ph type="dt" sz="half" idx="17"/>
          </p:nvPr>
        </p:nvSpPr>
        <p:spPr>
          <a:xfrm>
            <a:off x="0" y="0"/>
            <a:ext cx="0" cy="0"/>
          </a:xfrm>
        </p:spPr>
        <p:txBody>
          <a:bodyPr/>
          <a:lstStyle>
            <a:lvl1pPr>
              <a:defRPr/>
            </a:lvl1pPr>
          </a:lstStyle>
          <a:p>
            <a:pPr>
              <a:defRPr/>
            </a:pPr>
            <a:fld id="{107D4D25-9633-4AAB-890F-01EC7E31DA93}" type="datetimeFigureOut">
              <a:rPr lang="en-US"/>
              <a:pPr>
                <a:defRPr/>
              </a:pPr>
              <a:t>9/29/2023</a:t>
            </a:fld>
            <a:endParaRPr lang="en-US" dirty="0"/>
          </a:p>
        </p:txBody>
      </p:sp>
      <p:sp>
        <p:nvSpPr>
          <p:cNvPr id="6" name="Slide Number Placeholder 4">
            <a:extLst>
              <a:ext uri="{FF2B5EF4-FFF2-40B4-BE49-F238E27FC236}">
                <a16:creationId xmlns:a16="http://schemas.microsoft.com/office/drawing/2014/main" id="{360237E0-1932-C384-DAA9-E5868D010617}"/>
              </a:ext>
            </a:extLst>
          </p:cNvPr>
          <p:cNvSpPr>
            <a:spLocks noGrp="1"/>
          </p:cNvSpPr>
          <p:nvPr>
            <p:ph type="sldNum" sz="quarter" idx="18"/>
          </p:nvPr>
        </p:nvSpPr>
        <p:spPr/>
        <p:txBody>
          <a:bodyPr/>
          <a:lstStyle>
            <a:lvl1pPr>
              <a:defRPr/>
            </a:lvl1pPr>
          </a:lstStyle>
          <a:p>
            <a:pPr>
              <a:defRPr/>
            </a:pPr>
            <a:fld id="{183FB533-F5D0-4A29-8E31-95D23B8D6D48}" type="slidenum">
              <a:rPr lang="en-US"/>
              <a:pPr>
                <a:defRPr/>
              </a:pPr>
              <a:t>‹#›</a:t>
            </a:fld>
            <a:endParaRPr lang="en-US" dirty="0"/>
          </a:p>
        </p:txBody>
      </p:sp>
    </p:spTree>
    <p:extLst>
      <p:ext uri="{BB962C8B-B14F-4D97-AF65-F5344CB8AC3E}">
        <p14:creationId xmlns:p14="http://schemas.microsoft.com/office/powerpoint/2010/main" val="252750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B0E80-7B8B-42FB-B6B2-887BD876A73B}"/>
              </a:ext>
            </a:extLst>
          </p:cNvPr>
          <p:cNvSpPr>
            <a:spLocks noGrp="1"/>
          </p:cNvSpPr>
          <p:nvPr>
            <p:ph type="dt" sz="half" idx="10"/>
          </p:nvPr>
        </p:nvSpPr>
        <p:spPr/>
        <p:txBody>
          <a:bodyPr/>
          <a:lstStyle>
            <a:lvl1pPr>
              <a:defRPr/>
            </a:lvl1pPr>
          </a:lstStyle>
          <a:p>
            <a:pPr>
              <a:defRPr/>
            </a:pPr>
            <a:fld id="{8446795C-99E8-4817-B68C-887F99C31C77}" type="datetime1">
              <a:rPr lang="en-US" altLang="en-US"/>
              <a:pPr>
                <a:defRPr/>
              </a:pPr>
              <a:t>9/29/2023</a:t>
            </a:fld>
            <a:endParaRPr lang="en-US" altLang="en-US"/>
          </a:p>
        </p:txBody>
      </p:sp>
      <p:sp>
        <p:nvSpPr>
          <p:cNvPr id="5" name="Footer Placeholder 4">
            <a:extLst>
              <a:ext uri="{FF2B5EF4-FFF2-40B4-BE49-F238E27FC236}">
                <a16:creationId xmlns:a16="http://schemas.microsoft.com/office/drawing/2014/main" id="{E52D757D-0204-4101-8182-ADB83D8471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B3416CB-5733-4BE0-AFD7-8DB1F3670D95}"/>
              </a:ext>
            </a:extLst>
          </p:cNvPr>
          <p:cNvSpPr>
            <a:spLocks noGrp="1"/>
          </p:cNvSpPr>
          <p:nvPr>
            <p:ph type="sldNum" sz="quarter" idx="12"/>
          </p:nvPr>
        </p:nvSpPr>
        <p:spPr/>
        <p:txBody>
          <a:bodyPr/>
          <a:lstStyle>
            <a:lvl1pPr>
              <a:defRPr>
                <a:solidFill>
                  <a:schemeClr val="tx1"/>
                </a:solidFill>
              </a:defRPr>
            </a:lvl1pPr>
          </a:lstStyle>
          <a:p>
            <a:fld id="{3FA82DA6-D7EE-4631-BE37-E7E75FA4A22C}" type="slidenum">
              <a:rPr lang="en-US" altLang="en-US"/>
              <a:pPr/>
              <a:t>‹#›</a:t>
            </a:fld>
            <a:endParaRPr lang="en-US" altLang="en-US"/>
          </a:p>
        </p:txBody>
      </p:sp>
    </p:spTree>
    <p:extLst>
      <p:ext uri="{BB962C8B-B14F-4D97-AF65-F5344CB8AC3E}">
        <p14:creationId xmlns:p14="http://schemas.microsoft.com/office/powerpoint/2010/main" val="133417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2.jp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 id="2147483683" r:id="rId2"/>
    <p:sldLayoutId id="214748368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indent="0" algn="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dirty="0">
                <a:solidFill>
                  <a:srgbClr val="201F1E"/>
                </a:solidFill>
                <a:effectLst/>
                <a:latin typeface="Verdana" panose="020B0604030504040204" pitchFamily="34" charset="0"/>
                <a:ea typeface="Verdana" panose="020B0604030504040204" pitchFamily="34" charset="0"/>
              </a:rPr>
              <a:t>2023, 2021, 2018</a:t>
            </a:r>
            <a:r>
              <a:rPr lang="en-US" sz="1200" dirty="0">
                <a:latin typeface="Verdana" panose="020B0604030504040204" pitchFamily="34" charset="0"/>
                <a:ea typeface="Verdana" panose="020B0604030504040204" pitchFamily="34" charset="0"/>
              </a:rPr>
              <a:t>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8"/>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 id="2147483684" r:id="rId15"/>
    <p:sldLayoutId id="214748368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CD99B-3D5B-4C9A-A6AC-5D725A6A7967}"/>
              </a:ext>
            </a:extLst>
          </p:cNvPr>
          <p:cNvSpPr>
            <a:spLocks noGrp="1"/>
          </p:cNvSpPr>
          <p:nvPr>
            <p:ph idx="1"/>
          </p:nvPr>
        </p:nvSpPr>
        <p:spPr>
          <a:xfrm>
            <a:off x="687388" y="1295400"/>
            <a:ext cx="7772400" cy="4114800"/>
          </a:xfrm>
        </p:spPr>
        <p:txBody>
          <a:bodyPr/>
          <a:lstStyle/>
          <a:p>
            <a:pPr marL="0" indent="0" algn="ctr">
              <a:buFont typeface="Monotype Sorts"/>
              <a:buNone/>
              <a:defRPr/>
            </a:pPr>
            <a:r>
              <a:rPr kumimoji="0" lang="en-US" sz="4000" b="1" i="0" u="none" strike="noStrike" kern="1200" cap="none" spc="0" normalizeH="0" baseline="0" noProof="0" dirty="0">
                <a:ln>
                  <a:noFill/>
                </a:ln>
                <a:solidFill>
                  <a:srgbClr val="000000"/>
                </a:solidFill>
                <a:effectLst/>
                <a:uLnTx/>
                <a:uFillTx/>
                <a:latin typeface="Times New Roman" pitchFamily="18" charset="0"/>
                <a:ea typeface="+mj-ea"/>
                <a:cs typeface="Times New Roman" pitchFamily="18" charset="0"/>
              </a:rPr>
              <a:t>BE 1600</a:t>
            </a:r>
            <a:br>
              <a:rPr kumimoji="0" lang="en-US" sz="4000" b="1" i="0" u="none" strike="noStrike" kern="1200" cap="none" spc="0" normalizeH="0" baseline="0" noProof="0" dirty="0">
                <a:ln>
                  <a:noFill/>
                </a:ln>
                <a:solidFill>
                  <a:srgbClr val="000000"/>
                </a:solidFill>
                <a:effectLst/>
                <a:uLnTx/>
                <a:uFillTx/>
                <a:latin typeface="Times New Roman" pitchFamily="18" charset="0"/>
                <a:ea typeface="+mj-ea"/>
                <a:cs typeface="Times New Roman" pitchFamily="18" charset="0"/>
              </a:rPr>
            </a:br>
            <a:r>
              <a:rPr kumimoji="0" lang="en-US" sz="4000" b="1" i="0" u="none" strike="noStrike" kern="1200" cap="none" spc="0" normalizeH="0" baseline="0" noProof="0" dirty="0">
                <a:ln>
                  <a:noFill/>
                </a:ln>
                <a:solidFill>
                  <a:srgbClr val="000000"/>
                </a:solidFill>
                <a:effectLst/>
                <a:uLnTx/>
                <a:uFillTx/>
                <a:latin typeface="Times New Roman" pitchFamily="18" charset="0"/>
                <a:ea typeface="+mj-ea"/>
                <a:cs typeface="Times New Roman" pitchFamily="18" charset="0"/>
              </a:rPr>
              <a:t> Introduction to </a:t>
            </a:r>
            <a:br>
              <a:rPr kumimoji="0" lang="en-US" sz="4000" b="1" i="0" u="none" strike="noStrike" kern="1200" cap="none" spc="0" normalizeH="0" baseline="0" noProof="0" dirty="0">
                <a:ln>
                  <a:noFill/>
                </a:ln>
                <a:solidFill>
                  <a:srgbClr val="000000"/>
                </a:solidFill>
                <a:effectLst/>
                <a:uLnTx/>
                <a:uFillTx/>
                <a:latin typeface="Times New Roman" pitchFamily="18" charset="0"/>
                <a:ea typeface="+mj-ea"/>
                <a:cs typeface="Times New Roman" pitchFamily="18" charset="0"/>
              </a:rPr>
            </a:br>
            <a:r>
              <a:rPr kumimoji="0" lang="en-US" sz="4000" b="1" i="0" u="none" strike="noStrike" kern="1200" cap="none" spc="0" normalizeH="0" baseline="0" noProof="0" dirty="0">
                <a:ln>
                  <a:noFill/>
                </a:ln>
                <a:solidFill>
                  <a:srgbClr val="000000"/>
                </a:solidFill>
                <a:effectLst/>
                <a:uLnTx/>
                <a:uFillTx/>
                <a:latin typeface="Times New Roman" pitchFamily="18" charset="0"/>
                <a:ea typeface="+mj-ea"/>
                <a:cs typeface="Times New Roman" pitchFamily="18" charset="0"/>
              </a:rPr>
              <a:t>Programming and Computation</a:t>
            </a:r>
            <a:br>
              <a:rPr kumimoji="0" lang="en-US" sz="4000" b="1" i="0" u="none" strike="noStrike" kern="1200" cap="none" spc="0" normalizeH="0" baseline="0" noProof="0" dirty="0">
                <a:ln>
                  <a:noFill/>
                </a:ln>
                <a:solidFill>
                  <a:srgbClr val="000000"/>
                </a:solidFill>
                <a:effectLst/>
                <a:uLnTx/>
                <a:uFillTx/>
                <a:latin typeface="Times New Roman" pitchFamily="18" charset="0"/>
                <a:ea typeface="+mj-ea"/>
                <a:cs typeface="Times New Roman" pitchFamily="18" charset="0"/>
              </a:rPr>
            </a:br>
            <a:br>
              <a:rPr kumimoji="0" lang="en-US" alt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br>
            <a:r>
              <a:rPr kumimoji="0" lang="en-US" alt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t>Fall Term 2023</a:t>
            </a:r>
            <a:br>
              <a:rPr kumimoji="0" lang="en-US" alt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br>
            <a:br>
              <a:rPr kumimoji="0" lang="en-US" altLang="en-US" sz="40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br>
            <a:r>
              <a:rPr kumimoji="0" lang="en-US" altLang="en-US" sz="4000" b="0" i="0" u="none" strike="noStrike" kern="1200" cap="none" spc="0" normalizeH="0" baseline="0" noProof="0" dirty="0">
                <a:ln>
                  <a:noFill/>
                </a:ln>
                <a:solidFill>
                  <a:prstClr val="black"/>
                </a:solidFill>
                <a:effectLst/>
                <a:uLnTx/>
                <a:uFillTx/>
                <a:latin typeface="Calibri"/>
                <a:ea typeface="+mj-ea"/>
                <a:cs typeface="+mj-cs"/>
              </a:rPr>
              <a:t>Exam 01</a:t>
            </a:r>
            <a:br>
              <a:rPr kumimoji="0" lang="en-US" altLang="en-US" sz="4000" b="0" i="0" u="none" strike="noStrike" kern="1200" cap="none" spc="0" normalizeH="0" baseline="0" noProof="0" dirty="0">
                <a:ln>
                  <a:noFill/>
                </a:ln>
                <a:solidFill>
                  <a:prstClr val="black"/>
                </a:solidFill>
                <a:effectLst/>
                <a:uLnTx/>
                <a:uFillTx/>
                <a:latin typeface="Calibri"/>
                <a:ea typeface="+mj-ea"/>
                <a:cs typeface="+mj-cs"/>
              </a:rPr>
            </a:br>
            <a:r>
              <a:rPr lang="en-US" altLang="en-US" sz="3200" b="1" kern="1200" dirty="0">
                <a:solidFill>
                  <a:srgbClr val="FF0000"/>
                </a:solidFill>
                <a:latin typeface="Calibri"/>
                <a:ea typeface="+mj-ea"/>
                <a:cs typeface="+mj-cs"/>
              </a:rPr>
              <a:t>10</a:t>
            </a:r>
            <a:r>
              <a:rPr kumimoji="0" lang="en-US" altLang="en-US" sz="3200" b="1" i="0" u="none" strike="noStrike" kern="1200" cap="none" spc="0" normalizeH="0" baseline="0" noProof="0" dirty="0">
                <a:ln>
                  <a:noFill/>
                </a:ln>
                <a:solidFill>
                  <a:srgbClr val="FF0000"/>
                </a:solidFill>
                <a:effectLst/>
                <a:uLnTx/>
                <a:uFillTx/>
                <a:latin typeface="Calibri"/>
                <a:ea typeface="+mj-ea"/>
                <a:cs typeface="+mj-cs"/>
              </a:rPr>
              <a:t>/11/2023</a:t>
            </a:r>
            <a:endParaRPr lang="en-US" dirty="0"/>
          </a:p>
        </p:txBody>
      </p:sp>
      <p:sp>
        <p:nvSpPr>
          <p:cNvPr id="14339" name="Slide Number Placeholder 3">
            <a:extLst>
              <a:ext uri="{FF2B5EF4-FFF2-40B4-BE49-F238E27FC236}">
                <a16:creationId xmlns:a16="http://schemas.microsoft.com/office/drawing/2014/main" id="{365F2E4F-63A4-4EE8-ADA2-FF6D13E503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BB0867-1449-41DD-9257-65944CB0EEAF}" type="slidenum">
              <a:rPr lang="en-US" altLang="en-US" sz="1400" smtClean="0"/>
              <a:pPr>
                <a:spcBef>
                  <a:spcPct val="0"/>
                </a:spcBef>
                <a:buClrTx/>
                <a:buSzTx/>
                <a:buFontTx/>
                <a:buNone/>
              </a:pPr>
              <a:t>1</a:t>
            </a:fld>
            <a:endParaRPr lang="en-US" altLang="en-US" sz="1400"/>
          </a:p>
        </p:txBody>
      </p:sp>
    </p:spTree>
    <p:extLst>
      <p:ext uri="{BB962C8B-B14F-4D97-AF65-F5344CB8AC3E}">
        <p14:creationId xmlns:p14="http://schemas.microsoft.com/office/powerpoint/2010/main" val="13143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869D4E-AA5D-0335-2A26-5BEA06A2259D}"/>
              </a:ext>
            </a:extLst>
          </p:cNvPr>
          <p:cNvPicPr>
            <a:picLocks noChangeAspect="1"/>
          </p:cNvPicPr>
          <p:nvPr/>
        </p:nvPicPr>
        <p:blipFill>
          <a:blip r:embed="rId2"/>
          <a:stretch>
            <a:fillRect/>
          </a:stretch>
        </p:blipFill>
        <p:spPr>
          <a:xfrm>
            <a:off x="170121" y="584790"/>
            <a:ext cx="8531505" cy="5348177"/>
          </a:xfrm>
          <a:prstGeom prst="rect">
            <a:avLst/>
          </a:prstGeom>
        </p:spPr>
      </p:pic>
    </p:spTree>
    <p:extLst>
      <p:ext uri="{BB962C8B-B14F-4D97-AF65-F5344CB8AC3E}">
        <p14:creationId xmlns:p14="http://schemas.microsoft.com/office/powerpoint/2010/main" val="348579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F986-1314-46E6-9AF7-394069A6AE61}"/>
              </a:ext>
            </a:extLst>
          </p:cNvPr>
          <p:cNvSpPr>
            <a:spLocks noGrp="1"/>
          </p:cNvSpPr>
          <p:nvPr>
            <p:ph type="title"/>
          </p:nvPr>
        </p:nvSpPr>
        <p:spPr/>
        <p:txBody>
          <a:bodyPr/>
          <a:lstStyle/>
          <a:p>
            <a:r>
              <a:rPr lang="en-US" altLang="en-US" dirty="0"/>
              <a:t>Interpreters</a:t>
            </a:r>
            <a:endParaRPr lang="en-US" b="0" dirty="0"/>
          </a:p>
        </p:txBody>
      </p:sp>
      <p:sp>
        <p:nvSpPr>
          <p:cNvPr id="3" name="Content Placeholder 2">
            <a:extLst>
              <a:ext uri="{FF2B5EF4-FFF2-40B4-BE49-F238E27FC236}">
                <a16:creationId xmlns:a16="http://schemas.microsoft.com/office/drawing/2014/main" id="{4A080BEF-9B8A-48C1-8D48-36C21180D0AF}"/>
              </a:ext>
            </a:extLst>
          </p:cNvPr>
          <p:cNvSpPr>
            <a:spLocks noGrp="1"/>
          </p:cNvSpPr>
          <p:nvPr>
            <p:ph sz="quarter" idx="13"/>
          </p:nvPr>
        </p:nvSpPr>
        <p:spPr>
          <a:xfrm>
            <a:off x="457200" y="1556327"/>
            <a:ext cx="8229600" cy="3556000"/>
          </a:xfrm>
        </p:spPr>
        <p:txBody>
          <a:bodyPr/>
          <a:lstStyle/>
          <a:p>
            <a:r>
              <a:rPr lang="en-US" altLang="en-US" b="1" dirty="0"/>
              <a:t>Interpreter: translates and executes instructions in high-level language program</a:t>
            </a:r>
          </a:p>
          <a:p>
            <a:pPr lvl="1"/>
            <a:r>
              <a:rPr lang="en-US" altLang="en-US" dirty="0"/>
              <a:t>Used by Python language</a:t>
            </a:r>
          </a:p>
          <a:p>
            <a:pPr lvl="1"/>
            <a:r>
              <a:rPr lang="en-US" altLang="en-US" dirty="0"/>
              <a:t>Interprets one instruction at a time</a:t>
            </a:r>
          </a:p>
          <a:p>
            <a:pPr lvl="1"/>
            <a:r>
              <a:rPr lang="en-US" altLang="en-US" dirty="0"/>
              <a:t>No separate machine language program</a:t>
            </a:r>
          </a:p>
          <a:p>
            <a:pPr marL="432" indent="0">
              <a:buNone/>
            </a:pPr>
            <a:endParaRPr lang="en-US" dirty="0"/>
          </a:p>
        </p:txBody>
      </p:sp>
    </p:spTree>
    <p:extLst>
      <p:ext uri="{BB962C8B-B14F-4D97-AF65-F5344CB8AC3E}">
        <p14:creationId xmlns:p14="http://schemas.microsoft.com/office/powerpoint/2010/main" val="208202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F986-1314-46E6-9AF7-394069A6AE61}"/>
              </a:ext>
            </a:extLst>
          </p:cNvPr>
          <p:cNvSpPr>
            <a:spLocks noGrp="1"/>
          </p:cNvSpPr>
          <p:nvPr>
            <p:ph type="title"/>
          </p:nvPr>
        </p:nvSpPr>
        <p:spPr/>
        <p:txBody>
          <a:bodyPr/>
          <a:lstStyle/>
          <a:p>
            <a:r>
              <a:rPr lang="en-US" altLang="en-US" dirty="0"/>
              <a:t>Compilers and Interpreters </a:t>
            </a:r>
            <a:r>
              <a:rPr lang="en-US" altLang="en-US" sz="2000" b="0" dirty="0"/>
              <a:t> </a:t>
            </a:r>
            <a:endParaRPr lang="en-US" dirty="0"/>
          </a:p>
        </p:txBody>
      </p:sp>
      <p:pic>
        <p:nvPicPr>
          <p:cNvPr id="7" name="Content Placeholder 6" descr="An illustration depicts the process of executing a high level program by an interpreter. For long description in Notes pane, press F6.">
            <a:extLst>
              <a:ext uri="{FF2B5EF4-FFF2-40B4-BE49-F238E27FC236}">
                <a16:creationId xmlns:a16="http://schemas.microsoft.com/office/drawing/2014/main" id="{AE518CB2-3030-47AF-920A-80FA39BB4554}"/>
              </a:ext>
            </a:extLst>
          </p:cNvPr>
          <p:cNvPicPr>
            <a:picLocks noGrp="1" noChangeAspect="1"/>
          </p:cNvPicPr>
          <p:nvPr>
            <p:ph sz="quarter" idx="13"/>
          </p:nvPr>
        </p:nvPicPr>
        <p:blipFill>
          <a:blip r:embed="rId3"/>
          <a:stretch>
            <a:fillRect/>
          </a:stretch>
        </p:blipFill>
        <p:spPr>
          <a:xfrm>
            <a:off x="464967" y="1875602"/>
            <a:ext cx="8237817" cy="3082985"/>
          </a:xfrm>
        </p:spPr>
      </p:pic>
      <p:sp>
        <p:nvSpPr>
          <p:cNvPr id="5" name="Content Placeholder 4">
            <a:extLst>
              <a:ext uri="{FF2B5EF4-FFF2-40B4-BE49-F238E27FC236}">
                <a16:creationId xmlns:a16="http://schemas.microsoft.com/office/drawing/2014/main" id="{1751BB21-663D-46DB-89F1-65A955002E2F}"/>
              </a:ext>
            </a:extLst>
          </p:cNvPr>
          <p:cNvSpPr>
            <a:spLocks noGrp="1"/>
          </p:cNvSpPr>
          <p:nvPr>
            <p:ph sz="quarter" idx="14"/>
          </p:nvPr>
        </p:nvSpPr>
        <p:spPr>
          <a:xfrm>
            <a:off x="457200" y="5613858"/>
            <a:ext cx="8229600" cy="421264"/>
          </a:xfrm>
        </p:spPr>
        <p:txBody>
          <a:bodyPr/>
          <a:lstStyle/>
          <a:p>
            <a:pPr marL="432" indent="0">
              <a:buNone/>
            </a:pPr>
            <a:r>
              <a:rPr lang="en-US" altLang="en-US" sz="1600" b="1" dirty="0"/>
              <a:t>Figure 1-19</a:t>
            </a:r>
            <a:r>
              <a:rPr lang="en-US" altLang="en-US" sz="1600" dirty="0"/>
              <a:t> Executing a high-level program with an interpreter</a:t>
            </a:r>
            <a:endParaRPr lang="en-US" sz="1600" dirty="0"/>
          </a:p>
        </p:txBody>
      </p:sp>
    </p:spTree>
    <p:extLst>
      <p:ext uri="{BB962C8B-B14F-4D97-AF65-F5344CB8AC3E}">
        <p14:creationId xmlns:p14="http://schemas.microsoft.com/office/powerpoint/2010/main" val="287496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descr="Assembly Language for x86 Processors, ">
            <a:extLst>
              <a:ext uri="{FF2B5EF4-FFF2-40B4-BE49-F238E27FC236}">
                <a16:creationId xmlns:a16="http://schemas.microsoft.com/office/drawing/2014/main" id="{E7F6DFEF-7D22-10DF-505C-59565CA0F931}"/>
              </a:ext>
            </a:extLst>
          </p:cNvPr>
          <p:cNvSpPr>
            <a:spLocks noGrp="1" noChangeArrowheads="1"/>
          </p:cNvSpPr>
          <p:nvPr>
            <p:ph type="title"/>
          </p:nvPr>
        </p:nvSpPr>
        <p:spPr>
          <a:xfrm>
            <a:off x="457200" y="215900"/>
            <a:ext cx="8458200" cy="623888"/>
          </a:xfrm>
        </p:spPr>
        <p:txBody>
          <a:bodyPr/>
          <a:lstStyle/>
          <a:p>
            <a:r>
              <a:rPr lang="en-US" altLang="en-US"/>
              <a:t>Starting out with Python</a:t>
            </a:r>
            <a:endParaRPr lang="en-AU" altLang="en-US"/>
          </a:p>
        </p:txBody>
      </p:sp>
      <p:sp>
        <p:nvSpPr>
          <p:cNvPr id="15363" name="Text Placeholder 7">
            <a:extLst>
              <a:ext uri="{FF2B5EF4-FFF2-40B4-BE49-F238E27FC236}">
                <a16:creationId xmlns:a16="http://schemas.microsoft.com/office/drawing/2014/main" id="{A2D40280-B785-488D-533C-B1F85E11C3DB}"/>
              </a:ext>
            </a:extLst>
          </p:cNvPr>
          <p:cNvSpPr>
            <a:spLocks noGrp="1" noChangeArrowheads="1"/>
          </p:cNvSpPr>
          <p:nvPr>
            <p:ph type="body" sz="quarter" idx="13"/>
          </p:nvPr>
        </p:nvSpPr>
        <p:spPr>
          <a:xfrm>
            <a:off x="457200" y="966788"/>
            <a:ext cx="8229600" cy="381000"/>
          </a:xfrm>
        </p:spPr>
        <p:txBody>
          <a:bodyPr/>
          <a:lstStyle/>
          <a:p>
            <a:pPr>
              <a:spcBef>
                <a:spcPct val="0"/>
              </a:spcBef>
            </a:pPr>
            <a:r>
              <a:rPr lang="en-US" altLang="en-US"/>
              <a:t>Fifth Edition</a:t>
            </a:r>
          </a:p>
        </p:txBody>
      </p:sp>
      <p:sp>
        <p:nvSpPr>
          <p:cNvPr id="15364" name="Text Placeholder 8">
            <a:extLst>
              <a:ext uri="{FF2B5EF4-FFF2-40B4-BE49-F238E27FC236}">
                <a16:creationId xmlns:a16="http://schemas.microsoft.com/office/drawing/2014/main" id="{F90B3099-91C9-1C3C-2DBE-3634F9894D3E}"/>
              </a:ext>
            </a:extLst>
          </p:cNvPr>
          <p:cNvSpPr>
            <a:spLocks noGrp="1" noChangeArrowheads="1"/>
          </p:cNvSpPr>
          <p:nvPr>
            <p:ph type="body" sz="quarter" idx="14"/>
          </p:nvPr>
        </p:nvSpPr>
        <p:spPr>
          <a:xfrm>
            <a:off x="5029200" y="1447800"/>
            <a:ext cx="3657600" cy="1600200"/>
          </a:xfrm>
        </p:spPr>
        <p:txBody>
          <a:bodyPr/>
          <a:lstStyle/>
          <a:p>
            <a:pPr>
              <a:spcBef>
                <a:spcPct val="0"/>
              </a:spcBef>
            </a:pPr>
            <a:r>
              <a:rPr lang="en-US" altLang="en-US"/>
              <a:t>Chapter 2</a:t>
            </a:r>
          </a:p>
        </p:txBody>
      </p:sp>
      <p:sp>
        <p:nvSpPr>
          <p:cNvPr id="15365" name="Text Placeholder 9">
            <a:extLst>
              <a:ext uri="{FF2B5EF4-FFF2-40B4-BE49-F238E27FC236}">
                <a16:creationId xmlns:a16="http://schemas.microsoft.com/office/drawing/2014/main" id="{D749FA2A-7E97-BEA1-8511-832BE167FA7D}"/>
              </a:ext>
            </a:extLst>
          </p:cNvPr>
          <p:cNvSpPr>
            <a:spLocks noGrp="1" noChangeArrowheads="1"/>
          </p:cNvSpPr>
          <p:nvPr>
            <p:ph type="body" sz="quarter" idx="15"/>
          </p:nvPr>
        </p:nvSpPr>
        <p:spPr/>
        <p:txBody>
          <a:bodyPr/>
          <a:lstStyle/>
          <a:p>
            <a:pPr>
              <a:spcBef>
                <a:spcPct val="0"/>
              </a:spcBef>
            </a:pPr>
            <a:r>
              <a:rPr lang="en-US" altLang="en-US"/>
              <a:t>Input, Processing, and Output</a:t>
            </a:r>
            <a:endParaRPr lang="en-CA" altLang="en-US"/>
          </a:p>
        </p:txBody>
      </p:sp>
      <p:sp>
        <p:nvSpPr>
          <p:cNvPr id="14" name="TextBox 13">
            <a:extLst>
              <a:ext uri="{FF2B5EF4-FFF2-40B4-BE49-F238E27FC236}">
                <a16:creationId xmlns:a16="http://schemas.microsoft.com/office/drawing/2014/main" id="{2EE760F3-096C-4525-5A16-164FE2728F41}"/>
              </a:ext>
            </a:extLst>
          </p:cNvPr>
          <p:cNvSpPr txBox="1"/>
          <p:nvPr/>
        </p:nvSpPr>
        <p:spPr>
          <a:xfrm>
            <a:off x="1501775" y="6429375"/>
            <a:ext cx="6172200" cy="277813"/>
          </a:xfrm>
          <a:prstGeom prst="rect">
            <a:avLst/>
          </a:prstGeom>
          <a:noFill/>
        </p:spPr>
        <p:txBody>
          <a:bodyPr>
            <a:spAutoFit/>
          </a:bodyPr>
          <a:lstStyle/>
          <a:p>
            <a:pPr algn="ctr">
              <a:defRPr/>
            </a:pPr>
            <a:r>
              <a:rPr lang="en-IN" sz="1200" dirty="0">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dirty="0">
                <a:latin typeface="Verdana" panose="020B0604030504040204" pitchFamily="34" charset="0"/>
                <a:ea typeface="Verdana" panose="020B0604030504040204" pitchFamily="34" charset="0"/>
                <a:cs typeface="+mn-cs"/>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7BE58F14-DFAB-CB70-6F4F-FF5DD7D6589F}"/>
              </a:ext>
            </a:extLst>
          </p:cNvPr>
          <p:cNvPicPr>
            <a:picLocks noChangeAspect="1"/>
          </p:cNvPicPr>
          <p:nvPr/>
        </p:nvPicPr>
        <p:blipFill>
          <a:blip r:embed="rId2"/>
          <a:stretch>
            <a:fillRect/>
          </a:stretch>
        </p:blipFill>
        <p:spPr>
          <a:xfrm>
            <a:off x="422275" y="1347788"/>
            <a:ext cx="3813175" cy="4954587"/>
          </a:xfrm>
          <a:prstGeom prst="rect">
            <a:avLst/>
          </a:prstGeom>
          <a:ln>
            <a:noFill/>
          </a:ln>
          <a:effectLst>
            <a:outerShdw blurRad="50800" dist="38100" dir="2700000" algn="tl"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58F6579-D10C-CA5D-01E6-85555663170F}"/>
              </a:ext>
            </a:extLst>
          </p:cNvPr>
          <p:cNvSpPr>
            <a:spLocks noGrp="1" noChangeArrowheads="1"/>
          </p:cNvSpPr>
          <p:nvPr>
            <p:ph type="title"/>
          </p:nvPr>
        </p:nvSpPr>
        <p:spPr/>
        <p:txBody>
          <a:bodyPr/>
          <a:lstStyle/>
          <a:p>
            <a:pPr eaLnBrk="1" hangingPunct="1"/>
            <a:r>
              <a:rPr lang="en-US" altLang="en-US"/>
              <a:t>Displaying Output with the </a:t>
            </a:r>
            <a:r>
              <a:rPr lang="en-US" altLang="en-US">
                <a:latin typeface="Courier New" panose="02070309020205020404" pitchFamily="49" charset="0"/>
                <a:cs typeface="Courier New" panose="02070309020205020404" pitchFamily="49" charset="0"/>
              </a:rPr>
              <a:t>print</a:t>
            </a:r>
            <a:r>
              <a:rPr lang="en-US" altLang="en-US"/>
              <a:t> Function</a:t>
            </a:r>
            <a:endParaRPr lang="he-IL" altLang="en-US"/>
          </a:p>
        </p:txBody>
      </p:sp>
      <p:sp>
        <p:nvSpPr>
          <p:cNvPr id="21507" name="Content Placeholder 2">
            <a:extLst>
              <a:ext uri="{FF2B5EF4-FFF2-40B4-BE49-F238E27FC236}">
                <a16:creationId xmlns:a16="http://schemas.microsoft.com/office/drawing/2014/main" id="{6947DC24-BAF6-1466-E296-F4906BA44CF4}"/>
              </a:ext>
            </a:extLst>
          </p:cNvPr>
          <p:cNvSpPr>
            <a:spLocks noGrp="1" noChangeArrowheads="1"/>
          </p:cNvSpPr>
          <p:nvPr>
            <p:ph idx="1"/>
          </p:nvPr>
        </p:nvSpPr>
        <p:spPr/>
        <p:txBody>
          <a:bodyPr/>
          <a:lstStyle/>
          <a:p>
            <a:pPr eaLnBrk="1" hangingPunct="1"/>
            <a:r>
              <a:rPr lang="en-US" altLang="en-US" sz="2800" u="sng">
                <a:latin typeface="Courier New" panose="02070309020205020404" pitchFamily="49" charset="0"/>
                <a:cs typeface="Courier New" panose="02070309020205020404" pitchFamily="49" charset="0"/>
              </a:rPr>
              <a:t>print</a:t>
            </a:r>
            <a:r>
              <a:rPr lang="en-US" altLang="en-US" sz="2800" u="sng"/>
              <a:t> function</a:t>
            </a:r>
            <a:r>
              <a:rPr lang="en-US" altLang="en-US" sz="2800"/>
              <a:t>: displays output on the screen</a:t>
            </a:r>
          </a:p>
        </p:txBody>
      </p:sp>
      <p:sp>
        <p:nvSpPr>
          <p:cNvPr id="2" name="TextBox 1">
            <a:extLst>
              <a:ext uri="{FF2B5EF4-FFF2-40B4-BE49-F238E27FC236}">
                <a16:creationId xmlns:a16="http://schemas.microsoft.com/office/drawing/2014/main" id="{A61AF976-E46C-5152-FB4D-E56E40516661}"/>
              </a:ext>
            </a:extLst>
          </p:cNvPr>
          <p:cNvSpPr txBox="1"/>
          <p:nvPr/>
        </p:nvSpPr>
        <p:spPr>
          <a:xfrm>
            <a:off x="1409700" y="3122613"/>
            <a:ext cx="6324600" cy="1200150"/>
          </a:xfrm>
          <a:prstGeom prst="rect">
            <a:avLst/>
          </a:prstGeom>
          <a:noFill/>
          <a:ln>
            <a:solidFill>
              <a:schemeClr val="bg1">
                <a:lumMod val="65000"/>
              </a:schemeClr>
            </a:solidFill>
          </a:ln>
        </p:spPr>
        <p:txBody>
          <a:bodyPr>
            <a:spAutoFit/>
          </a:bodyPr>
          <a:lstStyle/>
          <a:p>
            <a:pPr>
              <a:defRPr/>
            </a:pPr>
            <a:r>
              <a:rPr lang="en-US" sz="2400" dirty="0">
                <a:latin typeface="Consolas" panose="020B0609020204030204" pitchFamily="49" charset="0"/>
              </a:rPr>
              <a:t>&gt;&gt;&gt; print('Hello world')</a:t>
            </a:r>
          </a:p>
          <a:p>
            <a:pPr>
              <a:defRPr/>
            </a:pPr>
            <a:r>
              <a:rPr lang="en-US" sz="2400" dirty="0">
                <a:latin typeface="Consolas" panose="020B0609020204030204" pitchFamily="49" charset="0"/>
              </a:rPr>
              <a:t>Hello world</a:t>
            </a:r>
          </a:p>
          <a:p>
            <a:pPr>
              <a:defRPr/>
            </a:pPr>
            <a:r>
              <a:rPr lang="en-US" sz="2400" dirty="0">
                <a:latin typeface="Consolas" panose="020B0609020204030204" pitchFamily="49" charset="0"/>
              </a:rPr>
              <a:t>&gt;&gt;&gt;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631670E-BC00-6761-4619-F1186F4116D3}"/>
              </a:ext>
            </a:extLst>
          </p:cNvPr>
          <p:cNvSpPr>
            <a:spLocks noGrp="1" noChangeArrowheads="1"/>
          </p:cNvSpPr>
          <p:nvPr>
            <p:ph type="title"/>
          </p:nvPr>
        </p:nvSpPr>
        <p:spPr/>
        <p:txBody>
          <a:bodyPr/>
          <a:lstStyle/>
          <a:p>
            <a:pPr eaLnBrk="1" hangingPunct="1"/>
            <a:r>
              <a:rPr lang="en-US" altLang="en-US"/>
              <a:t>Strings and String Literals</a:t>
            </a:r>
            <a:endParaRPr lang="he-IL" altLang="en-US"/>
          </a:p>
        </p:txBody>
      </p:sp>
      <p:sp>
        <p:nvSpPr>
          <p:cNvPr id="11267" name="Content Placeholder 2">
            <a:extLst>
              <a:ext uri="{FF2B5EF4-FFF2-40B4-BE49-F238E27FC236}">
                <a16:creationId xmlns:a16="http://schemas.microsoft.com/office/drawing/2014/main" id="{ADF6F79D-C582-C574-CD29-5419726104CB}"/>
              </a:ext>
            </a:extLst>
          </p:cNvPr>
          <p:cNvSpPr>
            <a:spLocks noGrp="1"/>
          </p:cNvSpPr>
          <p:nvPr>
            <p:ph idx="1"/>
          </p:nvPr>
        </p:nvSpPr>
        <p:spPr/>
        <p:txBody>
          <a:bodyPr/>
          <a:lstStyle/>
          <a:p>
            <a:pPr eaLnBrk="1" hangingPunct="1">
              <a:defRPr/>
            </a:pPr>
            <a:r>
              <a:rPr lang="en-US" sz="2800" u="sng" dirty="0"/>
              <a:t>String</a:t>
            </a:r>
            <a:r>
              <a:rPr lang="en-US" sz="2800" dirty="0"/>
              <a:t>: sequence of characters that is used as data</a:t>
            </a:r>
          </a:p>
          <a:p>
            <a:pPr eaLnBrk="1" hangingPunct="1">
              <a:defRPr/>
            </a:pPr>
            <a:r>
              <a:rPr lang="en-US" sz="2800" u="sng" dirty="0"/>
              <a:t>String literal</a:t>
            </a:r>
            <a:r>
              <a:rPr lang="en-US" sz="2800" dirty="0"/>
              <a:t>: string that appears in actual code of a program</a:t>
            </a:r>
          </a:p>
          <a:p>
            <a:pPr lvl="1" eaLnBrk="1" hangingPunct="1">
              <a:defRPr/>
            </a:pPr>
            <a:r>
              <a:rPr lang="en-US" sz="2400" dirty="0"/>
              <a:t>Must be enclosed in single (') or double (") quote marks</a:t>
            </a:r>
          </a:p>
          <a:p>
            <a:pPr lvl="1" eaLnBrk="1" hangingPunct="1">
              <a:defRPr/>
            </a:pPr>
            <a:r>
              <a:rPr lang="en-US" sz="2400" dirty="0"/>
              <a:t>String literal can be enclosed in triple quotes (''' or </a:t>
            </a:r>
            <a:r>
              <a:rPr lang="en-US" sz="2400" dirty="0">
                <a:latin typeface="Courier New" pitchFamily="49" charset="0"/>
                <a:cs typeface="Courier New" pitchFamily="49" charset="0"/>
              </a:rPr>
              <a:t>"""</a:t>
            </a:r>
            <a:r>
              <a:rPr lang="en-US" sz="2400" dirty="0">
                <a:latin typeface="+mj-lt"/>
                <a:cs typeface="Courier New" pitchFamily="49" charset="0"/>
              </a:rPr>
              <a:t>)</a:t>
            </a:r>
          </a:p>
          <a:p>
            <a:pPr lvl="2" eaLnBrk="1" hangingPunct="1">
              <a:defRPr/>
            </a:pPr>
            <a:r>
              <a:rPr lang="en-US" sz="2000" dirty="0"/>
              <a:t>Enclosed string can contain both single and double quotes and can have multiple lines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5129275-4845-C39B-D480-D7A7EF07EAAA}"/>
              </a:ext>
            </a:extLst>
          </p:cNvPr>
          <p:cNvSpPr>
            <a:spLocks noGrp="1" noChangeArrowheads="1"/>
          </p:cNvSpPr>
          <p:nvPr>
            <p:ph type="title"/>
          </p:nvPr>
        </p:nvSpPr>
        <p:spPr/>
        <p:txBody>
          <a:bodyPr/>
          <a:lstStyle/>
          <a:p>
            <a:pPr eaLnBrk="1" hangingPunct="1"/>
            <a:r>
              <a:rPr lang="en-US" altLang="en-US"/>
              <a:t>Comments</a:t>
            </a:r>
            <a:endParaRPr lang="he-IL" altLang="en-US"/>
          </a:p>
        </p:txBody>
      </p:sp>
      <p:sp>
        <p:nvSpPr>
          <p:cNvPr id="26627" name="Content Placeholder 2">
            <a:extLst>
              <a:ext uri="{FF2B5EF4-FFF2-40B4-BE49-F238E27FC236}">
                <a16:creationId xmlns:a16="http://schemas.microsoft.com/office/drawing/2014/main" id="{D2F77463-E93A-F36B-AF8F-41E90E0F9D42}"/>
              </a:ext>
            </a:extLst>
          </p:cNvPr>
          <p:cNvSpPr>
            <a:spLocks noGrp="1" noChangeArrowheads="1"/>
          </p:cNvSpPr>
          <p:nvPr>
            <p:ph idx="1"/>
          </p:nvPr>
        </p:nvSpPr>
        <p:spPr/>
        <p:txBody>
          <a:bodyPr/>
          <a:lstStyle/>
          <a:p>
            <a:pPr eaLnBrk="1" hangingPunct="1"/>
            <a:r>
              <a:rPr lang="en-US" altLang="en-US" u="sng"/>
              <a:t>Comments</a:t>
            </a:r>
            <a:r>
              <a:rPr lang="en-US" altLang="en-US"/>
              <a:t>: notes of explanation within a program</a:t>
            </a:r>
          </a:p>
          <a:p>
            <a:pPr lvl="1" eaLnBrk="1" hangingPunct="1"/>
            <a:r>
              <a:rPr lang="en-US" altLang="en-US"/>
              <a:t>Ignored by Python interpreter</a:t>
            </a:r>
          </a:p>
          <a:p>
            <a:pPr lvl="2" eaLnBrk="1" hangingPunct="1"/>
            <a:r>
              <a:rPr lang="en-US" altLang="en-US"/>
              <a:t>Intended for a person reading the program’s code</a:t>
            </a:r>
          </a:p>
          <a:p>
            <a:pPr lvl="1" eaLnBrk="1" hangingPunct="1"/>
            <a:r>
              <a:rPr lang="en-US" altLang="en-US"/>
              <a:t>Begin with a # character</a:t>
            </a:r>
          </a:p>
          <a:p>
            <a:pPr eaLnBrk="1" hangingPunct="1"/>
            <a:r>
              <a:rPr lang="en-US" altLang="en-US" u="sng"/>
              <a:t>End-line comment</a:t>
            </a:r>
            <a:r>
              <a:rPr lang="en-US" altLang="en-US"/>
              <a:t>: appears at the end of a line of code</a:t>
            </a:r>
          </a:p>
          <a:p>
            <a:pPr lvl="1" eaLnBrk="1" hangingPunct="1"/>
            <a:r>
              <a:rPr lang="en-US" altLang="en-US"/>
              <a:t>Typically explains the purpose of that line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1F65B62-0B46-0CBA-EDF4-97A346258742}"/>
              </a:ext>
            </a:extLst>
          </p:cNvPr>
          <p:cNvSpPr>
            <a:spLocks noGrp="1" noChangeArrowheads="1"/>
          </p:cNvSpPr>
          <p:nvPr>
            <p:ph type="title"/>
          </p:nvPr>
        </p:nvSpPr>
        <p:spPr/>
        <p:txBody>
          <a:bodyPr/>
          <a:lstStyle/>
          <a:p>
            <a:pPr eaLnBrk="1" hangingPunct="1"/>
            <a:r>
              <a:rPr lang="en-US" altLang="en-US"/>
              <a:t>Variables</a:t>
            </a:r>
            <a:endParaRPr lang="he-IL" altLang="en-US"/>
          </a:p>
        </p:txBody>
      </p:sp>
      <p:sp>
        <p:nvSpPr>
          <p:cNvPr id="13315" name="Content Placeholder 2">
            <a:extLst>
              <a:ext uri="{FF2B5EF4-FFF2-40B4-BE49-F238E27FC236}">
                <a16:creationId xmlns:a16="http://schemas.microsoft.com/office/drawing/2014/main" id="{385AF129-5AA7-E322-B149-8184BE113E76}"/>
              </a:ext>
            </a:extLst>
          </p:cNvPr>
          <p:cNvSpPr>
            <a:spLocks noGrp="1"/>
          </p:cNvSpPr>
          <p:nvPr>
            <p:ph idx="1"/>
          </p:nvPr>
        </p:nvSpPr>
        <p:spPr/>
        <p:txBody>
          <a:bodyPr/>
          <a:lstStyle/>
          <a:p>
            <a:pPr eaLnBrk="1" hangingPunct="1">
              <a:defRPr/>
            </a:pPr>
            <a:r>
              <a:rPr lang="en-US" sz="2800" u="sng" dirty="0"/>
              <a:t>Variable</a:t>
            </a:r>
            <a:r>
              <a:rPr lang="en-US" sz="2800" dirty="0"/>
              <a:t>: name that represents a value stored in the computer memory</a:t>
            </a:r>
          </a:p>
          <a:p>
            <a:pPr lvl="1" eaLnBrk="1" hangingPunct="1">
              <a:defRPr/>
            </a:pPr>
            <a:r>
              <a:rPr lang="en-US" sz="2400" dirty="0"/>
              <a:t>Used to access and manipulate data stored in memory</a:t>
            </a:r>
          </a:p>
          <a:p>
            <a:pPr lvl="1" eaLnBrk="1" hangingPunct="1">
              <a:defRPr/>
            </a:pPr>
            <a:r>
              <a:rPr lang="en-US" sz="2400" dirty="0"/>
              <a:t>A variable references the value it represents</a:t>
            </a:r>
          </a:p>
          <a:p>
            <a:pPr eaLnBrk="1" hangingPunct="1">
              <a:defRPr/>
            </a:pPr>
            <a:r>
              <a:rPr lang="en-US" sz="2800" u="sng" dirty="0"/>
              <a:t>Assignment statement</a:t>
            </a:r>
            <a:r>
              <a:rPr lang="en-US" sz="2800" dirty="0"/>
              <a:t>: used to create a variable and make it reference data</a:t>
            </a:r>
          </a:p>
          <a:p>
            <a:pPr lvl="1" eaLnBrk="1" hangingPunct="1">
              <a:defRPr/>
            </a:pPr>
            <a:r>
              <a:rPr lang="en-US" sz="2400" dirty="0"/>
              <a:t>General format is </a:t>
            </a:r>
            <a:r>
              <a:rPr lang="en-US" sz="2400" i="1" dirty="0">
                <a:latin typeface="Courier New" pitchFamily="49" charset="0"/>
                <a:cs typeface="Courier New" pitchFamily="49" charset="0"/>
              </a:rPr>
              <a:t>variable</a:t>
            </a:r>
            <a:r>
              <a:rPr lang="en-US" sz="2400" dirty="0">
                <a:latin typeface="Courier New" pitchFamily="49" charset="0"/>
                <a:cs typeface="Courier New" pitchFamily="49" charset="0"/>
              </a:rPr>
              <a:t> = </a:t>
            </a:r>
            <a:r>
              <a:rPr lang="en-US" sz="2400" i="1" dirty="0">
                <a:latin typeface="Courier New" pitchFamily="49" charset="0"/>
                <a:cs typeface="Courier New" pitchFamily="49" charset="0"/>
              </a:rPr>
              <a:t>expression</a:t>
            </a:r>
          </a:p>
          <a:p>
            <a:pPr lvl="2" eaLnBrk="1" hangingPunct="1">
              <a:defRPr/>
            </a:pPr>
            <a:r>
              <a:rPr lang="en-US" sz="2000" dirty="0"/>
              <a:t>Example: </a:t>
            </a:r>
            <a:r>
              <a:rPr lang="en-US" sz="2000" dirty="0">
                <a:latin typeface="Courier New" pitchFamily="49" charset="0"/>
                <a:cs typeface="Courier New" pitchFamily="49" charset="0"/>
              </a:rPr>
              <a:t>age = 29</a:t>
            </a:r>
          </a:p>
          <a:p>
            <a:pPr lvl="2" eaLnBrk="1" hangingPunct="1">
              <a:defRPr/>
            </a:pPr>
            <a:r>
              <a:rPr lang="en-US" sz="2000" u="sng" dirty="0">
                <a:latin typeface="+mj-lt"/>
                <a:cs typeface="Courier New" pitchFamily="49" charset="0"/>
              </a:rPr>
              <a:t>Assignment operator</a:t>
            </a:r>
            <a:r>
              <a:rPr lang="en-US" sz="2000" dirty="0">
                <a:latin typeface="+mj-lt"/>
                <a:cs typeface="Courier New" pitchFamily="49" charset="0"/>
              </a:rPr>
              <a:t>: the equal sign (=)</a:t>
            </a:r>
            <a:endParaRPr lang="he-IL" sz="2000" dirty="0">
              <a:latin typeface="+mj-lt"/>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993B2C3-1101-A4F6-EDF6-FA1963C3A317}"/>
              </a:ext>
            </a:extLst>
          </p:cNvPr>
          <p:cNvSpPr>
            <a:spLocks noGrp="1" noChangeArrowheads="1"/>
          </p:cNvSpPr>
          <p:nvPr>
            <p:ph type="title"/>
          </p:nvPr>
        </p:nvSpPr>
        <p:spPr/>
        <p:txBody>
          <a:bodyPr/>
          <a:lstStyle/>
          <a:p>
            <a:pPr eaLnBrk="1" hangingPunct="1"/>
            <a:r>
              <a:rPr lang="en-US" altLang="en-US"/>
              <a:t>Variable Naming Rules</a:t>
            </a:r>
            <a:endParaRPr lang="he-IL" altLang="en-US"/>
          </a:p>
        </p:txBody>
      </p:sp>
      <p:sp>
        <p:nvSpPr>
          <p:cNvPr id="31747" name="Content Placeholder 2">
            <a:extLst>
              <a:ext uri="{FF2B5EF4-FFF2-40B4-BE49-F238E27FC236}">
                <a16:creationId xmlns:a16="http://schemas.microsoft.com/office/drawing/2014/main" id="{91D66545-6940-E842-E2B7-54777C24C35D}"/>
              </a:ext>
            </a:extLst>
          </p:cNvPr>
          <p:cNvSpPr>
            <a:spLocks noGrp="1" noChangeArrowheads="1"/>
          </p:cNvSpPr>
          <p:nvPr>
            <p:ph idx="1"/>
          </p:nvPr>
        </p:nvSpPr>
        <p:spPr/>
        <p:txBody>
          <a:bodyPr/>
          <a:lstStyle/>
          <a:p>
            <a:pPr eaLnBrk="1" hangingPunct="1"/>
            <a:r>
              <a:rPr lang="en-US" altLang="en-US" sz="2800"/>
              <a:t>Rules for naming variables in Python:</a:t>
            </a:r>
          </a:p>
          <a:p>
            <a:pPr lvl="1" eaLnBrk="1" hangingPunct="1"/>
            <a:r>
              <a:rPr lang="en-US" altLang="en-US" sz="2400"/>
              <a:t>Variable name cannot be a Python key word </a:t>
            </a:r>
          </a:p>
          <a:p>
            <a:pPr lvl="1" eaLnBrk="1" hangingPunct="1"/>
            <a:r>
              <a:rPr lang="en-US" altLang="en-US" sz="2400"/>
              <a:t>Variable name cannot contain spaces</a:t>
            </a:r>
          </a:p>
          <a:p>
            <a:pPr lvl="1" eaLnBrk="1" hangingPunct="1"/>
            <a:r>
              <a:rPr lang="en-US" altLang="en-US" sz="2400"/>
              <a:t>First character must be a letter or an underscore</a:t>
            </a:r>
          </a:p>
          <a:p>
            <a:pPr lvl="1" eaLnBrk="1" hangingPunct="1"/>
            <a:r>
              <a:rPr lang="en-US" altLang="en-US" sz="2400"/>
              <a:t>After first character may use letters, digits, or underscores</a:t>
            </a:r>
          </a:p>
          <a:p>
            <a:pPr lvl="1" eaLnBrk="1" hangingPunct="1"/>
            <a:r>
              <a:rPr lang="en-US" altLang="en-US" sz="2400"/>
              <a:t>Variable names are case sensitive</a:t>
            </a:r>
          </a:p>
          <a:p>
            <a:pPr eaLnBrk="1" hangingPunct="1"/>
            <a:r>
              <a:rPr lang="en-US" altLang="en-US" sz="2800"/>
              <a:t>Variable name should reflect its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5A0D635-CFB6-517B-47C5-39ACEACC4F46}"/>
              </a:ext>
            </a:extLst>
          </p:cNvPr>
          <p:cNvSpPr>
            <a:spLocks noGrp="1" noChangeArrowheads="1"/>
          </p:cNvSpPr>
          <p:nvPr>
            <p:ph type="title"/>
          </p:nvPr>
        </p:nvSpPr>
        <p:spPr/>
        <p:txBody>
          <a:bodyPr/>
          <a:lstStyle/>
          <a:p>
            <a:r>
              <a:rPr lang="en-US" altLang="en-US"/>
              <a:t>Python key Words</a:t>
            </a:r>
          </a:p>
        </p:txBody>
      </p:sp>
      <p:graphicFrame>
        <p:nvGraphicFramePr>
          <p:cNvPr id="4" name="Group 270">
            <a:extLst>
              <a:ext uri="{FF2B5EF4-FFF2-40B4-BE49-F238E27FC236}">
                <a16:creationId xmlns:a16="http://schemas.microsoft.com/office/drawing/2014/main" id="{8C067B84-3D2B-A005-A3DA-557291D7AB12}"/>
              </a:ext>
            </a:extLst>
          </p:cNvPr>
          <p:cNvGraphicFramePr>
            <a:graphicFrameLocks/>
          </p:cNvGraphicFramePr>
          <p:nvPr/>
        </p:nvGraphicFramePr>
        <p:xfrm>
          <a:off x="1524000" y="1752600"/>
          <a:ext cx="5867400" cy="3886201"/>
        </p:xfrm>
        <a:graphic>
          <a:graphicData uri="http://schemas.openxmlformats.org/drawingml/2006/table">
            <a:tbl>
              <a:tblPr/>
              <a:tblGrid>
                <a:gridCol w="1173163">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CD99B-3D5B-4C9A-A6AC-5D725A6A7967}"/>
              </a:ext>
            </a:extLst>
          </p:cNvPr>
          <p:cNvSpPr>
            <a:spLocks noGrp="1"/>
          </p:cNvSpPr>
          <p:nvPr>
            <p:ph idx="1"/>
          </p:nvPr>
        </p:nvSpPr>
        <p:spPr>
          <a:xfrm>
            <a:off x="687388" y="941294"/>
            <a:ext cx="7772400" cy="4114800"/>
          </a:xfrm>
        </p:spPr>
        <p:txBody>
          <a:bodyPr/>
          <a:lstStyle/>
          <a:p>
            <a:pPr>
              <a:defRPr/>
            </a:pPr>
            <a:r>
              <a:rPr lang="en-US" altLang="en-US" sz="2400" dirty="0">
                <a:latin typeface="+mj-lt"/>
              </a:rPr>
              <a:t>Date: Wednesday 10/11/2023</a:t>
            </a:r>
          </a:p>
          <a:p>
            <a:pPr>
              <a:defRPr/>
            </a:pPr>
            <a:r>
              <a:rPr lang="en-US" altLang="en-US" sz="2400" dirty="0">
                <a:latin typeface="+mj-lt"/>
              </a:rPr>
              <a:t>Time: Class time</a:t>
            </a:r>
          </a:p>
          <a:p>
            <a:pPr>
              <a:defRPr/>
            </a:pPr>
            <a:r>
              <a:rPr lang="en-US" altLang="en-US" sz="2400" dirty="0">
                <a:latin typeface="+mj-lt"/>
              </a:rPr>
              <a:t>Location: Science Hall | Room 1117</a:t>
            </a:r>
          </a:p>
          <a:p>
            <a:pPr>
              <a:defRPr/>
            </a:pPr>
            <a:r>
              <a:rPr lang="en-US" altLang="en-US" sz="2400" dirty="0">
                <a:latin typeface="+mj-lt"/>
              </a:rPr>
              <a:t>Exam duration: total 50 minutes</a:t>
            </a:r>
          </a:p>
          <a:p>
            <a:pPr>
              <a:defRPr/>
            </a:pPr>
            <a:r>
              <a:rPr lang="fr-FR" altLang="en-US" sz="2400" dirty="0" err="1">
                <a:latin typeface="+mj-lt"/>
                <a:cs typeface="Times New Roman" panose="02020603050405020304" pitchFamily="18" charset="0"/>
              </a:rPr>
              <a:t>Please</a:t>
            </a:r>
            <a:r>
              <a:rPr lang="fr-FR" altLang="en-US" sz="2400" dirty="0">
                <a:latin typeface="+mj-lt"/>
                <a:cs typeface="Times New Roman" panose="02020603050405020304" pitchFamily="18" charset="0"/>
              </a:rPr>
              <a:t>, arrive 10 minutes </a:t>
            </a:r>
            <a:r>
              <a:rPr lang="fr-FR" altLang="en-US" sz="2400" dirty="0" err="1">
                <a:latin typeface="+mj-lt"/>
                <a:cs typeface="Times New Roman" panose="02020603050405020304" pitchFamily="18" charset="0"/>
              </a:rPr>
              <a:t>before</a:t>
            </a:r>
            <a:r>
              <a:rPr lang="fr-FR" altLang="en-US" sz="2400" dirty="0">
                <a:latin typeface="+mj-lt"/>
                <a:cs typeface="Times New Roman" panose="02020603050405020304" pitchFamily="18" charset="0"/>
              </a:rPr>
              <a:t> the exam </a:t>
            </a:r>
            <a:r>
              <a:rPr lang="fr-FR" altLang="en-US" sz="2400" dirty="0" err="1">
                <a:latin typeface="+mj-lt"/>
                <a:cs typeface="Times New Roman" panose="02020603050405020304" pitchFamily="18" charset="0"/>
              </a:rPr>
              <a:t>begins</a:t>
            </a:r>
            <a:r>
              <a:rPr lang="fr-FR" altLang="en-US" sz="2400" dirty="0">
                <a:latin typeface="+mj-lt"/>
                <a:cs typeface="Times New Roman" panose="02020603050405020304" pitchFamily="18" charset="0"/>
              </a:rPr>
              <a:t>. </a:t>
            </a:r>
          </a:p>
          <a:p>
            <a:pPr>
              <a:defRPr/>
            </a:pPr>
            <a:r>
              <a:rPr lang="en-US" altLang="en-US" sz="2400" dirty="0">
                <a:latin typeface="+mj-lt"/>
                <a:cs typeface="Times New Roman" panose="02020603050405020304" pitchFamily="18" charset="0"/>
              </a:rPr>
              <a:t>There will be No make-up Exam (NO EXCEPTION)</a:t>
            </a:r>
          </a:p>
          <a:p>
            <a:pPr>
              <a:defRPr/>
            </a:pPr>
            <a:endParaRPr lang="en-US" altLang="en-US" sz="2400" dirty="0"/>
          </a:p>
          <a:p>
            <a:pPr>
              <a:defRPr/>
            </a:pPr>
            <a:endParaRPr lang="en-US" altLang="en-US" sz="2400" dirty="0"/>
          </a:p>
          <a:p>
            <a:pPr marL="0" indent="0">
              <a:buFont typeface="Monotype Sorts"/>
              <a:buNone/>
              <a:defRPr/>
            </a:pPr>
            <a:endParaRPr lang="en-US" altLang="en-US" sz="2400" dirty="0"/>
          </a:p>
          <a:p>
            <a:pPr marL="0" indent="0">
              <a:buFont typeface="Monotype Sorts"/>
              <a:buNone/>
              <a:defRPr/>
            </a:pPr>
            <a:endParaRPr lang="en-US" dirty="0"/>
          </a:p>
        </p:txBody>
      </p:sp>
      <p:sp>
        <p:nvSpPr>
          <p:cNvPr id="14339" name="Slide Number Placeholder 3">
            <a:extLst>
              <a:ext uri="{FF2B5EF4-FFF2-40B4-BE49-F238E27FC236}">
                <a16:creationId xmlns:a16="http://schemas.microsoft.com/office/drawing/2014/main" id="{365F2E4F-63A4-4EE8-ADA2-FF6D13E503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BB0867-1449-41DD-9257-65944CB0EEAF}" type="slidenum">
              <a:rPr lang="en-US" altLang="en-US" sz="1400" smtClean="0"/>
              <a:pPr>
                <a:spcBef>
                  <a:spcPct val="0"/>
                </a:spcBef>
                <a:buClrTx/>
                <a:buSzTx/>
                <a:buFontTx/>
                <a:buNone/>
              </a:pPr>
              <a:t>2</a:t>
            </a:fld>
            <a:endParaRPr lang="en-US" altLang="en-US" sz="1400"/>
          </a:p>
        </p:txBody>
      </p:sp>
      <p:sp>
        <p:nvSpPr>
          <p:cNvPr id="14340" name="Title 1">
            <a:extLst>
              <a:ext uri="{FF2B5EF4-FFF2-40B4-BE49-F238E27FC236}">
                <a16:creationId xmlns:a16="http://schemas.microsoft.com/office/drawing/2014/main" id="{7049947A-1190-4188-8DA0-39DDC0541C5E}"/>
              </a:ext>
            </a:extLst>
          </p:cNvPr>
          <p:cNvSpPr>
            <a:spLocks noGrp="1" noChangeArrowheads="1"/>
          </p:cNvSpPr>
          <p:nvPr>
            <p:ph type="title"/>
          </p:nvPr>
        </p:nvSpPr>
        <p:spPr>
          <a:xfrm>
            <a:off x="457200" y="215371"/>
            <a:ext cx="8229600" cy="725923"/>
          </a:xfrm>
        </p:spPr>
        <p:txBody>
          <a:bodyPr/>
          <a:lstStyle/>
          <a:p>
            <a:r>
              <a:rPr lang="en-US" altLang="en-US" dirty="0"/>
              <a:t>Exam Instructions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E06D77F-1C63-4449-D49F-61E1C7F6042E}"/>
              </a:ext>
            </a:extLst>
          </p:cNvPr>
          <p:cNvSpPr>
            <a:spLocks noGrp="1" noChangeArrowheads="1"/>
          </p:cNvSpPr>
          <p:nvPr>
            <p:ph type="title"/>
          </p:nvPr>
        </p:nvSpPr>
        <p:spPr/>
        <p:txBody>
          <a:bodyPr/>
          <a:lstStyle/>
          <a:p>
            <a:pPr eaLnBrk="1" hangingPunct="1"/>
            <a:r>
              <a:rPr lang="en-US" altLang="en-US"/>
              <a:t>Numeric Data Types, Literals, and the </a:t>
            </a:r>
            <a:r>
              <a:rPr lang="en-US" altLang="en-US">
                <a:latin typeface="Courier New" panose="02070309020205020404" pitchFamily="49" charset="0"/>
                <a:cs typeface="Courier New" panose="02070309020205020404" pitchFamily="49" charset="0"/>
              </a:rPr>
              <a:t>str</a:t>
            </a:r>
            <a:r>
              <a:rPr lang="en-US" altLang="en-US"/>
              <a:t> Data Type</a:t>
            </a:r>
            <a:endParaRPr lang="he-IL" altLang="en-US"/>
          </a:p>
        </p:txBody>
      </p:sp>
      <p:sp>
        <p:nvSpPr>
          <p:cNvPr id="35843" name="Content Placeholder 2">
            <a:extLst>
              <a:ext uri="{FF2B5EF4-FFF2-40B4-BE49-F238E27FC236}">
                <a16:creationId xmlns:a16="http://schemas.microsoft.com/office/drawing/2014/main" id="{D44EF671-181B-123F-CF41-5B16CFFC5ADA}"/>
              </a:ext>
            </a:extLst>
          </p:cNvPr>
          <p:cNvSpPr>
            <a:spLocks noGrp="1" noChangeArrowheads="1"/>
          </p:cNvSpPr>
          <p:nvPr>
            <p:ph idx="1"/>
          </p:nvPr>
        </p:nvSpPr>
        <p:spPr/>
        <p:txBody>
          <a:bodyPr/>
          <a:lstStyle/>
          <a:p>
            <a:pPr eaLnBrk="1" hangingPunct="1"/>
            <a:r>
              <a:rPr lang="en-US" altLang="en-US" sz="2800" u="sng"/>
              <a:t>Data types</a:t>
            </a:r>
            <a:r>
              <a:rPr lang="en-US" altLang="en-US" sz="2800"/>
              <a:t>: categorize value in memory</a:t>
            </a:r>
          </a:p>
          <a:p>
            <a:pPr lvl="1" eaLnBrk="1" hangingPunct="1"/>
            <a:r>
              <a:rPr lang="en-US" altLang="en-US" sz="2400"/>
              <a:t>e.g., int for integer, float for real number, str used for storing strings in memory</a:t>
            </a:r>
          </a:p>
          <a:p>
            <a:pPr eaLnBrk="1" hangingPunct="1"/>
            <a:r>
              <a:rPr lang="en-US" altLang="en-US" sz="2800" u="sng"/>
              <a:t>Numeric literal</a:t>
            </a:r>
            <a:r>
              <a:rPr lang="en-US" altLang="en-US" sz="2800"/>
              <a:t>: number written in a program</a:t>
            </a:r>
          </a:p>
          <a:p>
            <a:pPr lvl="1" eaLnBrk="1" hangingPunct="1"/>
            <a:r>
              <a:rPr lang="en-US" altLang="en-US" sz="2400"/>
              <a:t>No decimal point considered int, otherwise, considered float</a:t>
            </a:r>
          </a:p>
          <a:p>
            <a:pPr eaLnBrk="1" hangingPunct="1"/>
            <a:r>
              <a:rPr lang="en-US" altLang="en-US" sz="2800"/>
              <a:t>Some operations behave differently depending on data type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25D406A-64A4-A9B5-4185-E6D54FD6E5CB}"/>
              </a:ext>
            </a:extLst>
          </p:cNvPr>
          <p:cNvSpPr>
            <a:spLocks noGrp="1" noChangeArrowheads="1"/>
          </p:cNvSpPr>
          <p:nvPr>
            <p:ph type="title"/>
          </p:nvPr>
        </p:nvSpPr>
        <p:spPr/>
        <p:txBody>
          <a:bodyPr/>
          <a:lstStyle/>
          <a:p>
            <a:pPr eaLnBrk="1" hangingPunct="1"/>
            <a:r>
              <a:rPr lang="en-US" altLang="en-US"/>
              <a:t>Reading Input from the Keyboard</a:t>
            </a:r>
            <a:endParaRPr lang="he-IL" altLang="en-US"/>
          </a:p>
        </p:txBody>
      </p:sp>
      <p:sp>
        <p:nvSpPr>
          <p:cNvPr id="19459" name="Content Placeholder 2">
            <a:extLst>
              <a:ext uri="{FF2B5EF4-FFF2-40B4-BE49-F238E27FC236}">
                <a16:creationId xmlns:a16="http://schemas.microsoft.com/office/drawing/2014/main" id="{63573CDF-F959-AAFF-CE14-AC4A832E3E36}"/>
              </a:ext>
            </a:extLst>
          </p:cNvPr>
          <p:cNvSpPr>
            <a:spLocks noGrp="1"/>
          </p:cNvSpPr>
          <p:nvPr>
            <p:ph idx="1"/>
          </p:nvPr>
        </p:nvSpPr>
        <p:spPr/>
        <p:txBody>
          <a:bodyPr/>
          <a:lstStyle/>
          <a:p>
            <a:pPr eaLnBrk="1" hangingPunct="1">
              <a:defRPr/>
            </a:pPr>
            <a:r>
              <a:rPr lang="en-US" sz="2800" dirty="0"/>
              <a:t>Most programs need to read input from the user</a:t>
            </a:r>
          </a:p>
          <a:p>
            <a:pPr eaLnBrk="1" hangingPunct="1">
              <a:defRPr/>
            </a:pPr>
            <a:r>
              <a:rPr lang="en-US" sz="2800" dirty="0"/>
              <a:t>Built-in </a:t>
            </a:r>
            <a:r>
              <a:rPr lang="en-US" sz="2800" dirty="0">
                <a:latin typeface="Courier New" pitchFamily="49" charset="0"/>
                <a:cs typeface="Courier New" pitchFamily="49" charset="0"/>
              </a:rPr>
              <a:t>input</a:t>
            </a:r>
            <a:r>
              <a:rPr lang="en-US" sz="2800" dirty="0"/>
              <a:t> function displays a prompt and reads input from keyboard</a:t>
            </a:r>
          </a:p>
          <a:p>
            <a:pPr lvl="1" eaLnBrk="1" hangingPunct="1">
              <a:defRPr/>
            </a:pPr>
            <a:r>
              <a:rPr lang="en-US" sz="2400" dirty="0"/>
              <a:t>Returns the data as a string</a:t>
            </a:r>
          </a:p>
          <a:p>
            <a:pPr lvl="1" eaLnBrk="1" hangingPunct="1">
              <a:defRPr/>
            </a:pPr>
            <a:r>
              <a:rPr lang="en-US" sz="2400" dirty="0"/>
              <a:t>Format: </a:t>
            </a:r>
            <a:r>
              <a:rPr lang="en-US" sz="2400" i="1" dirty="0">
                <a:latin typeface="Courier New" pitchFamily="49" charset="0"/>
                <a:cs typeface="Courier New" pitchFamily="49" charset="0"/>
              </a:rPr>
              <a:t>variable</a:t>
            </a:r>
            <a:r>
              <a:rPr lang="en-US" sz="2400" dirty="0">
                <a:latin typeface="Courier New" pitchFamily="49" charset="0"/>
                <a:cs typeface="Courier New" pitchFamily="49" charset="0"/>
              </a:rPr>
              <a:t> = input(</a:t>
            </a:r>
            <a:r>
              <a:rPr lang="en-US" sz="2400" i="1" dirty="0">
                <a:latin typeface="Courier New" pitchFamily="49" charset="0"/>
                <a:cs typeface="Courier New" pitchFamily="49" charset="0"/>
              </a:rPr>
              <a:t>prompt</a:t>
            </a:r>
            <a:r>
              <a:rPr lang="en-US" sz="2400" dirty="0">
                <a:latin typeface="Courier New" pitchFamily="49" charset="0"/>
                <a:cs typeface="Courier New" pitchFamily="49" charset="0"/>
              </a:rPr>
              <a:t>)</a:t>
            </a:r>
          </a:p>
          <a:p>
            <a:pPr lvl="2" eaLnBrk="1" hangingPunct="1">
              <a:defRPr/>
            </a:pPr>
            <a:r>
              <a:rPr lang="en-US" sz="2000" dirty="0">
                <a:latin typeface="Courier New" pitchFamily="49" charset="0"/>
                <a:cs typeface="Courier New" pitchFamily="49" charset="0"/>
              </a:rPr>
              <a:t>prompt </a:t>
            </a:r>
            <a:r>
              <a:rPr lang="en-US" sz="2000" dirty="0">
                <a:latin typeface="+mj-lt"/>
                <a:cs typeface="Courier New" pitchFamily="49" charset="0"/>
              </a:rPr>
              <a:t>is typically a string instructing user to enter a value</a:t>
            </a:r>
          </a:p>
          <a:p>
            <a:pPr lvl="1" eaLnBrk="1" hangingPunct="1">
              <a:defRPr/>
            </a:pPr>
            <a:r>
              <a:rPr lang="en-US" sz="2400" dirty="0">
                <a:latin typeface="+mj-lt"/>
                <a:cs typeface="Courier New" pitchFamily="49" charset="0"/>
              </a:rPr>
              <a:t>Does not automatically display a space after the prompt</a:t>
            </a:r>
            <a:endParaRPr lang="en-US" sz="2400" dirty="0">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593097F-5446-06F3-1595-B87BFE7F24B5}"/>
              </a:ext>
            </a:extLst>
          </p:cNvPr>
          <p:cNvSpPr>
            <a:spLocks noGrp="1" noChangeArrowheads="1"/>
          </p:cNvSpPr>
          <p:nvPr>
            <p:ph type="title"/>
          </p:nvPr>
        </p:nvSpPr>
        <p:spPr/>
        <p:txBody>
          <a:bodyPr/>
          <a:lstStyle/>
          <a:p>
            <a:pPr eaLnBrk="1" hangingPunct="1"/>
            <a:r>
              <a:rPr lang="en-US" altLang="en-US"/>
              <a:t>Reading Numbers with the </a:t>
            </a:r>
            <a:r>
              <a:rPr lang="en-US" altLang="en-US">
                <a:latin typeface="Courier New" panose="02070309020205020404" pitchFamily="49" charset="0"/>
                <a:cs typeface="Courier New" panose="02070309020205020404" pitchFamily="49" charset="0"/>
              </a:rPr>
              <a:t>input</a:t>
            </a:r>
            <a:r>
              <a:rPr lang="en-US" altLang="en-US"/>
              <a:t> Function</a:t>
            </a:r>
            <a:endParaRPr lang="he-IL" altLang="en-US"/>
          </a:p>
        </p:txBody>
      </p:sp>
      <p:sp>
        <p:nvSpPr>
          <p:cNvPr id="6" name="Content Placeholder 5">
            <a:extLst>
              <a:ext uri="{FF2B5EF4-FFF2-40B4-BE49-F238E27FC236}">
                <a16:creationId xmlns:a16="http://schemas.microsoft.com/office/drawing/2014/main" id="{3B6446F8-ED34-49D5-4AAF-0D33B4EC8321}"/>
              </a:ext>
            </a:extLst>
          </p:cNvPr>
          <p:cNvSpPr>
            <a:spLocks noGrp="1"/>
          </p:cNvSpPr>
          <p:nvPr>
            <p:ph idx="1"/>
          </p:nvPr>
        </p:nvSpPr>
        <p:spPr/>
        <p:txBody>
          <a:bodyPr/>
          <a:lstStyle/>
          <a:p>
            <a:pPr eaLnBrk="1" hangingPunct="1">
              <a:defRPr/>
            </a:pPr>
            <a:r>
              <a:rPr lang="en-US" sz="2800" dirty="0">
                <a:latin typeface="Courier New" pitchFamily="49" charset="0"/>
                <a:cs typeface="Courier New" pitchFamily="49" charset="0"/>
              </a:rPr>
              <a:t>input </a:t>
            </a:r>
            <a:r>
              <a:rPr lang="en-US" sz="2800" dirty="0"/>
              <a:t>function always returns a string</a:t>
            </a:r>
          </a:p>
          <a:p>
            <a:pPr eaLnBrk="1" hangingPunct="1">
              <a:defRPr/>
            </a:pPr>
            <a:r>
              <a:rPr lang="en-US" sz="2800" dirty="0"/>
              <a:t>Built-in functions convert between data types</a:t>
            </a:r>
          </a:p>
          <a:p>
            <a:pPr lvl="1" eaLnBrk="1" hangingPunct="1">
              <a:defRPr/>
            </a:pPr>
            <a:r>
              <a:rPr lang="en-US" sz="2400" dirty="0">
                <a:latin typeface="Courier New" pitchFamily="49" charset="0"/>
                <a:cs typeface="Courier New" pitchFamily="49" charset="0"/>
              </a:rPr>
              <a:t>int(</a:t>
            </a:r>
            <a:r>
              <a:rPr lang="en-US" sz="2400" i="1" dirty="0">
                <a:latin typeface="Courier New" pitchFamily="49" charset="0"/>
                <a:cs typeface="Courier New" pitchFamily="49" charset="0"/>
              </a:rPr>
              <a:t>item</a:t>
            </a:r>
            <a:r>
              <a:rPr lang="en-US" sz="2400" dirty="0">
                <a:latin typeface="Courier New" pitchFamily="49" charset="0"/>
                <a:cs typeface="Courier New" pitchFamily="49" charset="0"/>
              </a:rPr>
              <a:t>)</a:t>
            </a:r>
            <a:r>
              <a:rPr lang="en-US" sz="2400" dirty="0"/>
              <a:t> converts </a:t>
            </a:r>
            <a:r>
              <a:rPr lang="en-US" sz="2400" i="1" dirty="0">
                <a:latin typeface="Courier New" pitchFamily="49" charset="0"/>
                <a:cs typeface="Courier New" pitchFamily="49" charset="0"/>
              </a:rPr>
              <a:t>item</a:t>
            </a:r>
            <a:r>
              <a:rPr lang="en-US" sz="2400" dirty="0"/>
              <a:t> to an </a:t>
            </a:r>
            <a:r>
              <a:rPr lang="en-US" sz="2400" dirty="0">
                <a:latin typeface="Courier New" pitchFamily="49" charset="0"/>
                <a:cs typeface="Courier New" pitchFamily="49" charset="0"/>
              </a:rPr>
              <a:t>int</a:t>
            </a:r>
          </a:p>
          <a:p>
            <a:pPr lvl="1" eaLnBrk="1" hangingPunct="1">
              <a:defRPr/>
            </a:pPr>
            <a:r>
              <a:rPr lang="en-US" sz="2400" dirty="0">
                <a:latin typeface="Courier New" pitchFamily="49" charset="0"/>
                <a:cs typeface="Courier New" pitchFamily="49" charset="0"/>
              </a:rPr>
              <a:t>float(</a:t>
            </a:r>
            <a:r>
              <a:rPr lang="en-US" sz="2400" i="1" dirty="0">
                <a:latin typeface="Courier New" pitchFamily="49" charset="0"/>
                <a:cs typeface="Courier New" pitchFamily="49" charset="0"/>
              </a:rPr>
              <a:t>item</a:t>
            </a:r>
            <a:r>
              <a:rPr lang="en-US" sz="2400" dirty="0">
                <a:latin typeface="Courier New" pitchFamily="49" charset="0"/>
                <a:cs typeface="Courier New" pitchFamily="49" charset="0"/>
              </a:rPr>
              <a:t>)</a:t>
            </a:r>
            <a:r>
              <a:rPr lang="en-US" sz="2400" dirty="0"/>
              <a:t> converts </a:t>
            </a:r>
            <a:r>
              <a:rPr lang="en-US" sz="2400" i="1" dirty="0">
                <a:latin typeface="Courier New" pitchFamily="49" charset="0"/>
                <a:cs typeface="Courier New" pitchFamily="49" charset="0"/>
              </a:rPr>
              <a:t>item</a:t>
            </a:r>
            <a:r>
              <a:rPr lang="en-US" sz="2400" dirty="0"/>
              <a:t> to a </a:t>
            </a:r>
            <a:r>
              <a:rPr lang="en-US" sz="2400" dirty="0">
                <a:latin typeface="Courier New" pitchFamily="49" charset="0"/>
                <a:cs typeface="Courier New" pitchFamily="49" charset="0"/>
              </a:rPr>
              <a:t>float</a:t>
            </a:r>
          </a:p>
          <a:p>
            <a:pPr lvl="1" eaLnBrk="1" hangingPunct="1">
              <a:defRPr/>
            </a:pPr>
            <a:r>
              <a:rPr lang="en-US" sz="2400" u="sng" dirty="0">
                <a:latin typeface="+mj-lt"/>
                <a:cs typeface="Courier New" pitchFamily="49" charset="0"/>
              </a:rPr>
              <a:t>Nested function call</a:t>
            </a:r>
            <a:r>
              <a:rPr lang="en-US" sz="2400" dirty="0">
                <a:latin typeface="+mj-lt"/>
                <a:cs typeface="Courier New" pitchFamily="49" charset="0"/>
              </a:rPr>
              <a:t>: general format: </a:t>
            </a:r>
            <a:r>
              <a:rPr lang="en-US" sz="2400" i="1" dirty="0">
                <a:latin typeface="Courier New" pitchFamily="49" charset="0"/>
                <a:cs typeface="Courier New" pitchFamily="49" charset="0"/>
              </a:rPr>
              <a:t>function1</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function2</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argument</a:t>
            </a:r>
            <a:r>
              <a:rPr lang="en-US" sz="2400" dirty="0">
                <a:latin typeface="Courier New" pitchFamily="49" charset="0"/>
                <a:cs typeface="Courier New" pitchFamily="49" charset="0"/>
              </a:rPr>
              <a:t>))</a:t>
            </a:r>
          </a:p>
          <a:p>
            <a:pPr lvl="2" eaLnBrk="1" hangingPunct="1">
              <a:defRPr/>
            </a:pPr>
            <a:r>
              <a:rPr lang="en-US" sz="2000" dirty="0">
                <a:latin typeface="+mj-lt"/>
                <a:cs typeface="Courier New" pitchFamily="49" charset="0"/>
              </a:rPr>
              <a:t>value returned by function2 is passed to function1</a:t>
            </a:r>
          </a:p>
          <a:p>
            <a:pPr lvl="1" eaLnBrk="1" hangingPunct="1">
              <a:defRPr/>
            </a:pPr>
            <a:r>
              <a:rPr lang="en-US" sz="2400" dirty="0">
                <a:latin typeface="+mj-lt"/>
                <a:cs typeface="Courier New" pitchFamily="49" charset="0"/>
              </a:rPr>
              <a:t>Type conversion only works if item is valid numeric value, otherwise, causes an error</a:t>
            </a:r>
            <a:endParaRPr lang="he-IL" sz="2400" dirty="0">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E4C524D-38AE-2182-5D31-3ED6F60B7557}"/>
              </a:ext>
            </a:extLst>
          </p:cNvPr>
          <p:cNvSpPr>
            <a:spLocks noGrp="1" noChangeArrowheads="1"/>
          </p:cNvSpPr>
          <p:nvPr>
            <p:ph type="title"/>
          </p:nvPr>
        </p:nvSpPr>
        <p:spPr>
          <a:xfrm>
            <a:off x="457200" y="152400"/>
            <a:ext cx="8229600" cy="1143000"/>
          </a:xfrm>
        </p:spPr>
        <p:txBody>
          <a:bodyPr/>
          <a:lstStyle/>
          <a:p>
            <a:pPr eaLnBrk="1" hangingPunct="1"/>
            <a:r>
              <a:rPr lang="en-US" altLang="en-US"/>
              <a:t>Performing Calculations</a:t>
            </a:r>
            <a:endParaRPr lang="he-IL" altLang="en-US"/>
          </a:p>
        </p:txBody>
      </p:sp>
      <p:sp>
        <p:nvSpPr>
          <p:cNvPr id="44035" name="Content Placeholder 2">
            <a:extLst>
              <a:ext uri="{FF2B5EF4-FFF2-40B4-BE49-F238E27FC236}">
                <a16:creationId xmlns:a16="http://schemas.microsoft.com/office/drawing/2014/main" id="{47784736-29A7-401D-AB20-55E0C758A132}"/>
              </a:ext>
            </a:extLst>
          </p:cNvPr>
          <p:cNvSpPr>
            <a:spLocks noGrp="1" noChangeArrowheads="1"/>
          </p:cNvSpPr>
          <p:nvPr>
            <p:ph idx="1"/>
          </p:nvPr>
        </p:nvSpPr>
        <p:spPr>
          <a:xfrm>
            <a:off x="457200" y="1295400"/>
            <a:ext cx="8229600" cy="4525963"/>
          </a:xfrm>
        </p:spPr>
        <p:txBody>
          <a:bodyPr/>
          <a:lstStyle/>
          <a:p>
            <a:pPr eaLnBrk="1" hangingPunct="1"/>
            <a:r>
              <a:rPr lang="en-US" altLang="en-US" sz="2800"/>
              <a:t>Operators</a:t>
            </a:r>
          </a:p>
        </p:txBody>
      </p:sp>
      <p:graphicFrame>
        <p:nvGraphicFramePr>
          <p:cNvPr id="2" name="Table 1">
            <a:extLst>
              <a:ext uri="{FF2B5EF4-FFF2-40B4-BE49-F238E27FC236}">
                <a16:creationId xmlns:a16="http://schemas.microsoft.com/office/drawing/2014/main" id="{E40FD410-183F-D20C-740D-058FFB7C6870}"/>
              </a:ext>
            </a:extLst>
          </p:cNvPr>
          <p:cNvGraphicFramePr>
            <a:graphicFrameLocks noGrp="1"/>
          </p:cNvGraphicFramePr>
          <p:nvPr/>
        </p:nvGraphicFramePr>
        <p:xfrm>
          <a:off x="914400" y="2057400"/>
          <a:ext cx="7351713" cy="3665536"/>
        </p:xfrm>
        <a:graphic>
          <a:graphicData uri="http://schemas.openxmlformats.org/drawingml/2006/table">
            <a:tbl>
              <a:tblPr firstRow="1" firstCol="1" bandRow="1">
                <a:tableStyleId>{72833802-FEF1-4C79-8D5D-14CF1EAF98D9}</a:tableStyleId>
              </a:tblPr>
              <a:tblGrid>
                <a:gridCol w="1142944">
                  <a:extLst>
                    <a:ext uri="{9D8B030D-6E8A-4147-A177-3AD203B41FA5}">
                      <a16:colId xmlns:a16="http://schemas.microsoft.com/office/drawing/2014/main" val="20000"/>
                    </a:ext>
                  </a:extLst>
                </a:gridCol>
                <a:gridCol w="1904906">
                  <a:extLst>
                    <a:ext uri="{9D8B030D-6E8A-4147-A177-3AD203B41FA5}">
                      <a16:colId xmlns:a16="http://schemas.microsoft.com/office/drawing/2014/main" val="20001"/>
                    </a:ext>
                  </a:extLst>
                </a:gridCol>
                <a:gridCol w="4303863">
                  <a:extLst>
                    <a:ext uri="{9D8B030D-6E8A-4147-A177-3AD203B41FA5}">
                      <a16:colId xmlns:a16="http://schemas.microsoft.com/office/drawing/2014/main" val="20002"/>
                    </a:ext>
                  </a:extLst>
                </a:gridCol>
              </a:tblGrid>
              <a:tr h="327688">
                <a:tc>
                  <a:txBody>
                    <a:bodyPr/>
                    <a:lstStyle/>
                    <a:p>
                      <a:pPr marL="0" marR="0" algn="ctr">
                        <a:spcBef>
                          <a:spcPts val="0"/>
                        </a:spcBef>
                        <a:spcAft>
                          <a:spcPts val="0"/>
                        </a:spcAft>
                      </a:pPr>
                      <a:r>
                        <a:rPr lang="en-US" sz="1800">
                          <a:effectLst/>
                        </a:rPr>
                        <a:t>Symbol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ctr">
                        <a:spcBef>
                          <a:spcPts val="0"/>
                        </a:spcBef>
                        <a:spcAft>
                          <a:spcPts val="0"/>
                        </a:spcAft>
                      </a:pPr>
                      <a:r>
                        <a:rPr lang="en-US" sz="1800" dirty="0">
                          <a:effectLst/>
                        </a:rPr>
                        <a:t>Operation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l">
                        <a:spcBef>
                          <a:spcPts val="0"/>
                        </a:spcBef>
                        <a:spcAft>
                          <a:spcPts val="0"/>
                        </a:spcAft>
                      </a:pPr>
                      <a:r>
                        <a:rPr lang="en-US" sz="1800">
                          <a:effectLst/>
                        </a:rPr>
                        <a:t>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extLst>
                  <a:ext uri="{0D108BD9-81ED-4DB2-BD59-A6C34878D82A}">
                    <a16:rowId xmlns:a16="http://schemas.microsoft.com/office/drawing/2014/main" val="10000"/>
                  </a:ext>
                </a:extLst>
              </a:tr>
              <a:tr h="327688">
                <a:tc>
                  <a:txBody>
                    <a:bodyPr/>
                    <a:lstStyle/>
                    <a:p>
                      <a:pPr marL="0" marR="0" algn="ctr">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ctr">
                        <a:spcBef>
                          <a:spcPts val="0"/>
                        </a:spcBef>
                        <a:spcAft>
                          <a:spcPts val="0"/>
                        </a:spcAft>
                      </a:pPr>
                      <a:r>
                        <a:rPr lang="en-US" sz="1800">
                          <a:effectLst/>
                        </a:rPr>
                        <a:t>Addition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l">
                        <a:spcBef>
                          <a:spcPts val="0"/>
                        </a:spcBef>
                        <a:spcAft>
                          <a:spcPts val="0"/>
                        </a:spcAft>
                      </a:pPr>
                      <a:r>
                        <a:rPr lang="en-US" sz="1800">
                          <a:effectLst/>
                        </a:rPr>
                        <a:t>Adds two numbers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extLst>
                  <a:ext uri="{0D108BD9-81ED-4DB2-BD59-A6C34878D82A}">
                    <a16:rowId xmlns:a16="http://schemas.microsoft.com/office/drawing/2014/main" val="10001"/>
                  </a:ext>
                </a:extLst>
              </a:tr>
              <a:tr h="327688">
                <a:tc>
                  <a:txBody>
                    <a:bodyPr/>
                    <a:lstStyle/>
                    <a:p>
                      <a:pPr marL="0" marR="0" algn="ctr">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ctr">
                        <a:spcBef>
                          <a:spcPts val="0"/>
                        </a:spcBef>
                        <a:spcAft>
                          <a:spcPts val="0"/>
                        </a:spcAft>
                      </a:pPr>
                      <a:r>
                        <a:rPr lang="en-US" sz="1800">
                          <a:effectLst/>
                        </a:rPr>
                        <a:t>Subtraction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l">
                        <a:spcBef>
                          <a:spcPts val="0"/>
                        </a:spcBef>
                        <a:spcAft>
                          <a:spcPts val="0"/>
                        </a:spcAft>
                      </a:pPr>
                      <a:r>
                        <a:rPr lang="en-US" sz="1800">
                          <a:effectLst/>
                        </a:rPr>
                        <a:t>Subtracts one number from another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extLst>
                  <a:ext uri="{0D108BD9-81ED-4DB2-BD59-A6C34878D82A}">
                    <a16:rowId xmlns:a16="http://schemas.microsoft.com/office/drawing/2014/main" val="10002"/>
                  </a:ext>
                </a:extLst>
              </a:tr>
              <a:tr h="327688">
                <a:tc>
                  <a:txBody>
                    <a:bodyPr/>
                    <a:lstStyle/>
                    <a:p>
                      <a:pPr marL="0" marR="0" algn="ctr">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ctr">
                        <a:spcBef>
                          <a:spcPts val="0"/>
                        </a:spcBef>
                        <a:spcAft>
                          <a:spcPts val="0"/>
                        </a:spcAft>
                      </a:pPr>
                      <a:r>
                        <a:rPr lang="en-US" sz="1800">
                          <a:effectLst/>
                        </a:rPr>
                        <a:t>Multiplication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l">
                        <a:spcBef>
                          <a:spcPts val="0"/>
                        </a:spcBef>
                        <a:spcAft>
                          <a:spcPts val="0"/>
                        </a:spcAft>
                      </a:pPr>
                      <a:r>
                        <a:rPr lang="en-US" sz="1800">
                          <a:effectLst/>
                        </a:rPr>
                        <a:t>Multiplies one number by another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extLst>
                  <a:ext uri="{0D108BD9-81ED-4DB2-BD59-A6C34878D82A}">
                    <a16:rowId xmlns:a16="http://schemas.microsoft.com/office/drawing/2014/main" val="10003"/>
                  </a:ext>
                </a:extLst>
              </a:tr>
              <a:tr h="823031">
                <a:tc>
                  <a:txBody>
                    <a:bodyPr/>
                    <a:lstStyle/>
                    <a:p>
                      <a:pPr marL="0" marR="0" algn="ctr">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ctr">
                        <a:spcBef>
                          <a:spcPts val="0"/>
                        </a:spcBef>
                        <a:spcAft>
                          <a:spcPts val="0"/>
                        </a:spcAft>
                      </a:pPr>
                      <a:r>
                        <a:rPr lang="en-US" sz="1800">
                          <a:effectLst/>
                        </a:rPr>
                        <a:t>Division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l">
                        <a:spcBef>
                          <a:spcPts val="0"/>
                        </a:spcBef>
                        <a:spcAft>
                          <a:spcPts val="0"/>
                        </a:spcAft>
                      </a:pPr>
                      <a:r>
                        <a:rPr lang="en-US" sz="1800">
                          <a:effectLst/>
                        </a:rPr>
                        <a:t>Divides one number by another and gives the result as a floating-point 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extLst>
                  <a:ext uri="{0D108BD9-81ED-4DB2-BD59-A6C34878D82A}">
                    <a16:rowId xmlns:a16="http://schemas.microsoft.com/office/drawing/2014/main" val="10004"/>
                  </a:ext>
                </a:extLst>
              </a:tr>
              <a:tr h="655377">
                <a:tc>
                  <a:txBody>
                    <a:bodyPr/>
                    <a:lstStyle/>
                    <a:p>
                      <a:pPr marL="0" marR="0" algn="ctr">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ctr">
                        <a:spcBef>
                          <a:spcPts val="0"/>
                        </a:spcBef>
                        <a:spcAft>
                          <a:spcPts val="0"/>
                        </a:spcAft>
                      </a:pPr>
                      <a:r>
                        <a:rPr lang="en-US" sz="1800" dirty="0">
                          <a:effectLst/>
                        </a:rPr>
                        <a:t>Integer Division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l">
                        <a:spcBef>
                          <a:spcPts val="0"/>
                        </a:spcBef>
                        <a:spcAft>
                          <a:spcPts val="0"/>
                        </a:spcAft>
                      </a:pPr>
                      <a:r>
                        <a:rPr lang="en-US" sz="1800">
                          <a:effectLst/>
                        </a:rPr>
                        <a:t>Divides one number by another and gives the result as a whole number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extLst>
                  <a:ext uri="{0D108BD9-81ED-4DB2-BD59-A6C34878D82A}">
                    <a16:rowId xmlns:a16="http://schemas.microsoft.com/office/drawing/2014/main" val="10005"/>
                  </a:ext>
                </a:extLst>
              </a:tr>
              <a:tr h="548688">
                <a:tc>
                  <a:txBody>
                    <a:bodyPr/>
                    <a:lstStyle/>
                    <a:p>
                      <a:pPr marL="0" marR="0" algn="ctr">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ctr">
                        <a:spcBef>
                          <a:spcPts val="0"/>
                        </a:spcBef>
                        <a:spcAft>
                          <a:spcPts val="0"/>
                        </a:spcAft>
                      </a:pPr>
                      <a:r>
                        <a:rPr lang="en-US" sz="1800">
                          <a:effectLst/>
                        </a:rPr>
                        <a:t>Remainder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l">
                        <a:spcBef>
                          <a:spcPts val="0"/>
                        </a:spcBef>
                        <a:spcAft>
                          <a:spcPts val="0"/>
                        </a:spcAft>
                      </a:pPr>
                      <a:r>
                        <a:rPr lang="en-US" sz="1800">
                          <a:effectLst/>
                        </a:rPr>
                        <a:t>Divides one number by another and gives the remainder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extLst>
                  <a:ext uri="{0D108BD9-81ED-4DB2-BD59-A6C34878D82A}">
                    <a16:rowId xmlns:a16="http://schemas.microsoft.com/office/drawing/2014/main" val="10006"/>
                  </a:ext>
                </a:extLst>
              </a:tr>
              <a:tr h="327688">
                <a:tc>
                  <a:txBody>
                    <a:bodyPr/>
                    <a:lstStyle/>
                    <a:p>
                      <a:pPr marL="0" marR="0" algn="ctr">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ctr">
                        <a:spcBef>
                          <a:spcPts val="0"/>
                        </a:spcBef>
                        <a:spcAft>
                          <a:spcPts val="0"/>
                        </a:spcAft>
                      </a:pPr>
                      <a:r>
                        <a:rPr lang="en-US" sz="1800" dirty="0">
                          <a:effectLst/>
                        </a:rPr>
                        <a:t>Exponent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tc>
                  <a:txBody>
                    <a:bodyPr/>
                    <a:lstStyle/>
                    <a:p>
                      <a:pPr marL="0" marR="0" algn="l">
                        <a:spcBef>
                          <a:spcPts val="0"/>
                        </a:spcBef>
                        <a:spcAft>
                          <a:spcPts val="0"/>
                        </a:spcAft>
                      </a:pPr>
                      <a:r>
                        <a:rPr lang="en-US" sz="1800" dirty="0">
                          <a:effectLst/>
                        </a:rPr>
                        <a:t>Raises a number to a power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77" marR="68577"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C6CE2759-22A5-2706-95E5-606BF9F554D3}"/>
              </a:ext>
            </a:extLst>
          </p:cNvPr>
          <p:cNvSpPr>
            <a:spLocks noGrp="1" noChangeArrowheads="1"/>
          </p:cNvSpPr>
          <p:nvPr>
            <p:ph type="title"/>
          </p:nvPr>
        </p:nvSpPr>
        <p:spPr/>
        <p:txBody>
          <a:bodyPr/>
          <a:lstStyle/>
          <a:p>
            <a:pPr eaLnBrk="1" hangingPunct="1"/>
            <a:r>
              <a:rPr lang="en-US" altLang="en-US"/>
              <a:t>Operator  Precedence and Grouping with Parentheses</a:t>
            </a:r>
            <a:endParaRPr lang="he-IL" altLang="en-US"/>
          </a:p>
        </p:txBody>
      </p:sp>
      <p:sp>
        <p:nvSpPr>
          <p:cNvPr id="22531" name="Content Placeholder 2">
            <a:extLst>
              <a:ext uri="{FF2B5EF4-FFF2-40B4-BE49-F238E27FC236}">
                <a16:creationId xmlns:a16="http://schemas.microsoft.com/office/drawing/2014/main" id="{576D5C06-8636-7418-8C5D-5D21D7281888}"/>
              </a:ext>
            </a:extLst>
          </p:cNvPr>
          <p:cNvSpPr>
            <a:spLocks noGrp="1"/>
          </p:cNvSpPr>
          <p:nvPr>
            <p:ph idx="1"/>
          </p:nvPr>
        </p:nvSpPr>
        <p:spPr>
          <a:xfrm>
            <a:off x="457200" y="1722438"/>
            <a:ext cx="8229600" cy="4525962"/>
          </a:xfrm>
        </p:spPr>
        <p:txBody>
          <a:bodyPr/>
          <a:lstStyle/>
          <a:p>
            <a:pPr eaLnBrk="1" hangingPunct="1">
              <a:defRPr/>
            </a:pPr>
            <a:r>
              <a:rPr lang="en-US" altLang="en-US" sz="2800" dirty="0"/>
              <a:t>Python operator precedence:</a:t>
            </a:r>
          </a:p>
          <a:p>
            <a:pPr marL="971550" lvl="1" indent="-514350" eaLnBrk="1" hangingPunct="1">
              <a:buFontTx/>
              <a:buAutoNum type="arabicPeriod"/>
              <a:defRPr/>
            </a:pPr>
            <a:r>
              <a:rPr lang="en-US" altLang="en-US" sz="2400" dirty="0"/>
              <a:t>Operations enclosed in parentheses</a:t>
            </a:r>
          </a:p>
          <a:p>
            <a:pPr marL="1200150" lvl="2" indent="-342900" eaLnBrk="1" hangingPunct="1">
              <a:defRPr/>
            </a:pPr>
            <a:r>
              <a:rPr lang="en-US" altLang="en-US" sz="2000" dirty="0"/>
              <a:t>Forces operations to be performed before others</a:t>
            </a:r>
          </a:p>
          <a:p>
            <a:pPr marL="971550" lvl="1" indent="-514350" eaLnBrk="1" hangingPunct="1">
              <a:buFontTx/>
              <a:buAutoNum type="arabicPeriod"/>
              <a:defRPr/>
            </a:pPr>
            <a:r>
              <a:rPr lang="en-US" altLang="en-US" sz="2400" dirty="0"/>
              <a:t>Exponentiation (**)</a:t>
            </a:r>
          </a:p>
          <a:p>
            <a:pPr marL="971550" lvl="1" indent="-514350" eaLnBrk="1" hangingPunct="1">
              <a:buFontTx/>
              <a:buAutoNum type="arabicPeriod"/>
              <a:defRPr/>
            </a:pPr>
            <a:r>
              <a:rPr lang="en-US" altLang="en-US" sz="2400" dirty="0"/>
              <a:t>Multiplication (*), division (/ and //), and remainder (%)</a:t>
            </a:r>
          </a:p>
          <a:p>
            <a:pPr marL="971550" lvl="1" indent="-514350" eaLnBrk="1" hangingPunct="1">
              <a:buFontTx/>
              <a:buAutoNum type="arabicPeriod"/>
              <a:defRPr/>
            </a:pPr>
            <a:r>
              <a:rPr lang="en-US" altLang="en-US" sz="2400" dirty="0"/>
              <a:t>Addition (+) and subtraction (-)</a:t>
            </a:r>
          </a:p>
          <a:p>
            <a:pPr marL="457200" lvl="1" indent="0" eaLnBrk="1" hangingPunct="1">
              <a:buFont typeface="Arial" panose="020B0604020202020204" pitchFamily="34" charset="0"/>
              <a:buNone/>
              <a:defRPr/>
            </a:pPr>
            <a:endParaRPr lang="en-US" altLang="en-US" sz="2400" dirty="0"/>
          </a:p>
          <a:p>
            <a:pPr eaLnBrk="1" hangingPunct="1">
              <a:defRPr/>
            </a:pPr>
            <a:r>
              <a:rPr lang="en-US" altLang="en-US" sz="2800" dirty="0"/>
              <a:t>Higher precedence performed first</a:t>
            </a:r>
          </a:p>
          <a:p>
            <a:pPr lvl="1" eaLnBrk="1" hangingPunct="1">
              <a:defRPr/>
            </a:pPr>
            <a:r>
              <a:rPr lang="en-US" altLang="en-US" sz="2400" dirty="0"/>
              <a:t>Same precedence operators execute from left to right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704C636-E9FD-BE7B-64ED-87CA8546031D}"/>
              </a:ext>
            </a:extLst>
          </p:cNvPr>
          <p:cNvSpPr>
            <a:spLocks noGrp="1" noChangeArrowheads="1"/>
          </p:cNvSpPr>
          <p:nvPr>
            <p:ph type="title"/>
          </p:nvPr>
        </p:nvSpPr>
        <p:spPr/>
        <p:txBody>
          <a:bodyPr/>
          <a:lstStyle/>
          <a:p>
            <a:pPr eaLnBrk="1" hangingPunct="1"/>
            <a:r>
              <a:rPr lang="en-US" altLang="en-US"/>
              <a:t>Mixed-Type Expressions and Data Type Conversion</a:t>
            </a:r>
            <a:endParaRPr lang="he-IL" altLang="en-US"/>
          </a:p>
        </p:txBody>
      </p:sp>
      <p:sp>
        <p:nvSpPr>
          <p:cNvPr id="54275" name="Content Placeholder 2">
            <a:extLst>
              <a:ext uri="{FF2B5EF4-FFF2-40B4-BE49-F238E27FC236}">
                <a16:creationId xmlns:a16="http://schemas.microsoft.com/office/drawing/2014/main" id="{C841108E-C545-C51E-9344-96BF70C62CF4}"/>
              </a:ext>
            </a:extLst>
          </p:cNvPr>
          <p:cNvSpPr>
            <a:spLocks noGrp="1" noChangeArrowheads="1"/>
          </p:cNvSpPr>
          <p:nvPr>
            <p:ph idx="1"/>
          </p:nvPr>
        </p:nvSpPr>
        <p:spPr/>
        <p:txBody>
          <a:bodyPr/>
          <a:lstStyle/>
          <a:p>
            <a:pPr eaLnBrk="1" hangingPunct="1"/>
            <a:r>
              <a:rPr lang="en-US" altLang="en-US" sz="2800"/>
              <a:t>Data type resulting from math operation depends on data types of operands</a:t>
            </a:r>
          </a:p>
          <a:p>
            <a:pPr lvl="1" eaLnBrk="1" hangingPunct="1"/>
            <a:r>
              <a:rPr lang="en-US" altLang="en-US" sz="2400"/>
              <a:t>Two </a:t>
            </a:r>
            <a:r>
              <a:rPr lang="en-US" altLang="en-US" sz="2400">
                <a:latin typeface="Courier New" panose="02070309020205020404" pitchFamily="49" charset="0"/>
                <a:cs typeface="Courier New" panose="02070309020205020404" pitchFamily="49" charset="0"/>
              </a:rPr>
              <a:t>int</a:t>
            </a:r>
            <a:r>
              <a:rPr lang="en-US" altLang="en-US" sz="2400"/>
              <a:t> values: result is an </a:t>
            </a:r>
            <a:r>
              <a:rPr lang="en-US" altLang="en-US" sz="2400">
                <a:latin typeface="Courier New" panose="02070309020205020404" pitchFamily="49" charset="0"/>
                <a:cs typeface="Courier New" panose="02070309020205020404" pitchFamily="49" charset="0"/>
              </a:rPr>
              <a:t>int</a:t>
            </a:r>
          </a:p>
          <a:p>
            <a:pPr lvl="1" eaLnBrk="1" hangingPunct="1"/>
            <a:r>
              <a:rPr lang="en-US" altLang="en-US" sz="2400"/>
              <a:t>Two </a:t>
            </a:r>
            <a:r>
              <a:rPr lang="en-US" altLang="en-US" sz="2400">
                <a:latin typeface="Courier New" panose="02070309020205020404" pitchFamily="49" charset="0"/>
                <a:cs typeface="Courier New" panose="02070309020205020404" pitchFamily="49" charset="0"/>
              </a:rPr>
              <a:t>float</a:t>
            </a:r>
            <a:r>
              <a:rPr lang="en-US" altLang="en-US" sz="2400"/>
              <a:t> values: result is a </a:t>
            </a:r>
            <a:r>
              <a:rPr lang="en-US" altLang="en-US" sz="2400">
                <a:latin typeface="Courier New" panose="02070309020205020404" pitchFamily="49" charset="0"/>
                <a:cs typeface="Courier New" panose="02070309020205020404" pitchFamily="49" charset="0"/>
              </a:rPr>
              <a:t>float</a:t>
            </a:r>
          </a:p>
          <a:p>
            <a:pPr lvl="1" eaLnBrk="1" hangingPunct="1"/>
            <a:r>
              <a:rPr lang="en-US" altLang="en-US" sz="2400">
                <a:latin typeface="Courier New" panose="02070309020205020404" pitchFamily="49" charset="0"/>
                <a:cs typeface="Courier New" panose="02070309020205020404" pitchFamily="49" charset="0"/>
              </a:rPr>
              <a:t>int</a:t>
            </a:r>
            <a:r>
              <a:rPr lang="en-US" altLang="en-US" sz="2400"/>
              <a:t> and </a:t>
            </a:r>
            <a:r>
              <a:rPr lang="en-US" altLang="en-US" sz="2400">
                <a:latin typeface="Courier New" panose="02070309020205020404" pitchFamily="49" charset="0"/>
                <a:cs typeface="Courier New" panose="02070309020205020404" pitchFamily="49" charset="0"/>
              </a:rPr>
              <a:t>float</a:t>
            </a:r>
            <a:r>
              <a:rPr lang="en-US" altLang="en-US" sz="2400"/>
              <a:t>: </a:t>
            </a:r>
            <a:r>
              <a:rPr lang="en-US" altLang="en-US" sz="2400">
                <a:latin typeface="Courier New" panose="02070309020205020404" pitchFamily="49" charset="0"/>
                <a:cs typeface="Courier New" panose="02070309020205020404" pitchFamily="49" charset="0"/>
              </a:rPr>
              <a:t>int</a:t>
            </a:r>
            <a:r>
              <a:rPr lang="en-US" altLang="en-US" sz="2400"/>
              <a:t> temporarily converted to </a:t>
            </a:r>
            <a:r>
              <a:rPr lang="en-US" altLang="en-US" sz="2400">
                <a:latin typeface="Courier New" panose="02070309020205020404" pitchFamily="49" charset="0"/>
                <a:cs typeface="Courier New" panose="02070309020205020404" pitchFamily="49" charset="0"/>
              </a:rPr>
              <a:t>float</a:t>
            </a:r>
            <a:r>
              <a:rPr lang="en-US" altLang="en-US" sz="2400"/>
              <a:t>, result of the operation is a </a:t>
            </a:r>
            <a:r>
              <a:rPr lang="en-US" altLang="en-US" sz="2400">
                <a:latin typeface="Courier New" panose="02070309020205020404" pitchFamily="49" charset="0"/>
                <a:cs typeface="Courier New" panose="02070309020205020404" pitchFamily="49" charset="0"/>
              </a:rPr>
              <a:t>float</a:t>
            </a:r>
          </a:p>
          <a:p>
            <a:pPr lvl="2" eaLnBrk="1" hangingPunct="1"/>
            <a:r>
              <a:rPr lang="en-US" altLang="en-US" sz="2000"/>
              <a:t>Mixed-type expression</a:t>
            </a:r>
          </a:p>
          <a:p>
            <a:pPr lvl="1" eaLnBrk="1" hangingPunct="1"/>
            <a:r>
              <a:rPr lang="en-US" altLang="en-US" sz="2400"/>
              <a:t>Type conversion of </a:t>
            </a:r>
            <a:r>
              <a:rPr lang="en-US" altLang="en-US" sz="2400">
                <a:latin typeface="Courier New" panose="02070309020205020404" pitchFamily="49" charset="0"/>
                <a:cs typeface="Courier New" panose="02070309020205020404" pitchFamily="49" charset="0"/>
              </a:rPr>
              <a:t>float</a:t>
            </a:r>
            <a:r>
              <a:rPr lang="en-US" altLang="en-US" sz="2400"/>
              <a:t> to </a:t>
            </a:r>
            <a:r>
              <a:rPr lang="en-US" altLang="en-US" sz="2400">
                <a:latin typeface="Courier New" panose="02070309020205020404" pitchFamily="49" charset="0"/>
                <a:cs typeface="Courier New" panose="02070309020205020404" pitchFamily="49" charset="0"/>
              </a:rPr>
              <a:t>int</a:t>
            </a:r>
            <a:r>
              <a:rPr lang="en-US" altLang="en-US" sz="2400"/>
              <a:t> causes truncation of fractional part</a:t>
            </a:r>
            <a:endParaRPr lang="he-IL"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15F79CE-8DF0-4681-B851-87684E4DF909}"/>
              </a:ext>
            </a:extLst>
          </p:cNvPr>
          <p:cNvSpPr>
            <a:spLocks noGrp="1" noChangeArrowheads="1"/>
          </p:cNvSpPr>
          <p:nvPr>
            <p:ph type="title"/>
          </p:nvPr>
        </p:nvSpPr>
        <p:spPr/>
        <p:txBody>
          <a:bodyPr/>
          <a:lstStyle/>
          <a:p>
            <a:pPr eaLnBrk="1" hangingPunct="1"/>
            <a:r>
              <a:rPr lang="en-US" altLang="en-US"/>
              <a:t>String Concatenation</a:t>
            </a:r>
            <a:endParaRPr lang="he-IL" altLang="en-US"/>
          </a:p>
        </p:txBody>
      </p:sp>
      <p:sp>
        <p:nvSpPr>
          <p:cNvPr id="57347" name="Content Placeholder 2">
            <a:extLst>
              <a:ext uri="{FF2B5EF4-FFF2-40B4-BE49-F238E27FC236}">
                <a16:creationId xmlns:a16="http://schemas.microsoft.com/office/drawing/2014/main" id="{60EF35DB-8AC5-4B14-6B6B-4B65B2B1EB8B}"/>
              </a:ext>
            </a:extLst>
          </p:cNvPr>
          <p:cNvSpPr>
            <a:spLocks noGrp="1" noChangeArrowheads="1"/>
          </p:cNvSpPr>
          <p:nvPr>
            <p:ph idx="1"/>
          </p:nvPr>
        </p:nvSpPr>
        <p:spPr/>
        <p:txBody>
          <a:bodyPr/>
          <a:lstStyle/>
          <a:p>
            <a:pPr eaLnBrk="1" hangingPunct="1"/>
            <a:r>
              <a:rPr lang="en-US" altLang="en-US" sz="2800"/>
              <a:t>To append one string to the end of another string</a:t>
            </a:r>
            <a:br>
              <a:rPr lang="en-US" altLang="en-US" sz="2800"/>
            </a:br>
            <a:endParaRPr lang="en-US" altLang="en-US" sz="2800"/>
          </a:p>
          <a:p>
            <a:pPr eaLnBrk="1" hangingPunct="1"/>
            <a:r>
              <a:rPr lang="en-US" altLang="en-US" sz="2800"/>
              <a:t>Use the </a:t>
            </a:r>
            <a:r>
              <a:rPr lang="en-US" altLang="en-US" sz="2800">
                <a:latin typeface="Courier New" panose="02070309020205020404" pitchFamily="49" charset="0"/>
                <a:cs typeface="Courier New" panose="02070309020205020404" pitchFamily="49" charset="0"/>
              </a:rPr>
              <a:t>+</a:t>
            </a:r>
            <a:r>
              <a:rPr lang="en-US" altLang="en-US" sz="2800"/>
              <a:t> operator to concatenate strings</a:t>
            </a:r>
            <a:endParaRPr lang="en-US" altLang="en-US" sz="2400"/>
          </a:p>
          <a:p>
            <a:pPr lvl="1" eaLnBrk="1" hangingPunct="1"/>
            <a:endParaRPr lang="he-IL" altLang="en-US" sz="2400"/>
          </a:p>
        </p:txBody>
      </p:sp>
      <p:sp>
        <p:nvSpPr>
          <p:cNvPr id="57348" name="TextBox 1">
            <a:extLst>
              <a:ext uri="{FF2B5EF4-FFF2-40B4-BE49-F238E27FC236}">
                <a16:creationId xmlns:a16="http://schemas.microsoft.com/office/drawing/2014/main" id="{F72CFC22-B87B-27DB-8821-0BA2AC9F2D3B}"/>
              </a:ext>
            </a:extLst>
          </p:cNvPr>
          <p:cNvSpPr txBox="1">
            <a:spLocks noChangeArrowheads="1"/>
          </p:cNvSpPr>
          <p:nvPr/>
        </p:nvSpPr>
        <p:spPr bwMode="auto">
          <a:xfrm>
            <a:off x="914400" y="4038600"/>
            <a:ext cx="7086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urier New" panose="02070309020205020404" pitchFamily="49" charset="0"/>
                <a:cs typeface="Courier New" panose="02070309020205020404" pitchFamily="49" charset="0"/>
              </a:rPr>
              <a:t>&gt;&gt;&gt; message = 'Hello ' + 'world'</a:t>
            </a:r>
          </a:p>
          <a:p>
            <a:pPr>
              <a:spcBef>
                <a:spcPct val="0"/>
              </a:spcBef>
              <a:buFontTx/>
              <a:buNone/>
            </a:pPr>
            <a:r>
              <a:rPr lang="en-US" altLang="en-US" sz="2400" b="0">
                <a:latin typeface="Courier New" panose="02070309020205020404" pitchFamily="49" charset="0"/>
                <a:cs typeface="Courier New" panose="02070309020205020404" pitchFamily="49" charset="0"/>
              </a:rPr>
              <a:t>&gt;&gt;&gt; print(message)</a:t>
            </a:r>
          </a:p>
          <a:p>
            <a:pPr>
              <a:spcBef>
                <a:spcPct val="0"/>
              </a:spcBef>
              <a:buFontTx/>
              <a:buNone/>
            </a:pPr>
            <a:r>
              <a:rPr lang="en-US" altLang="en-US" sz="2400" b="0">
                <a:latin typeface="Courier New" panose="02070309020205020404" pitchFamily="49" charset="0"/>
                <a:cs typeface="Courier New" panose="02070309020205020404" pitchFamily="49" charset="0"/>
              </a:rPr>
              <a:t>Hello world</a:t>
            </a:r>
          </a:p>
          <a:p>
            <a:pPr>
              <a:spcBef>
                <a:spcPct val="0"/>
              </a:spcBef>
              <a:buFontTx/>
              <a:buNone/>
            </a:pPr>
            <a:r>
              <a:rPr lang="en-US" altLang="en-US" sz="2400" b="0">
                <a:latin typeface="Courier New" panose="02070309020205020404" pitchFamily="49" charset="0"/>
                <a:cs typeface="Courier New" panose="02070309020205020404" pitchFamily="49" charset="0"/>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A6BE00A-C1B4-D4E3-F6B6-85498D75184B}"/>
              </a:ext>
            </a:extLst>
          </p:cNvPr>
          <p:cNvSpPr>
            <a:spLocks noGrp="1" noChangeArrowheads="1"/>
          </p:cNvSpPr>
          <p:nvPr>
            <p:ph type="title"/>
          </p:nvPr>
        </p:nvSpPr>
        <p:spPr/>
        <p:txBody>
          <a:bodyPr/>
          <a:lstStyle/>
          <a:p>
            <a:pPr eaLnBrk="1" hangingPunct="1"/>
            <a:r>
              <a:rPr lang="en-US" altLang="en-US"/>
              <a:t>String Concatenation</a:t>
            </a:r>
            <a:endParaRPr lang="he-IL" altLang="en-US"/>
          </a:p>
        </p:txBody>
      </p:sp>
      <p:sp>
        <p:nvSpPr>
          <p:cNvPr id="58371" name="Content Placeholder 2">
            <a:extLst>
              <a:ext uri="{FF2B5EF4-FFF2-40B4-BE49-F238E27FC236}">
                <a16:creationId xmlns:a16="http://schemas.microsoft.com/office/drawing/2014/main" id="{5DBC326D-23DF-DCC7-0E7A-A7ECEEE8C4D4}"/>
              </a:ext>
            </a:extLst>
          </p:cNvPr>
          <p:cNvSpPr>
            <a:spLocks noGrp="1" noChangeArrowheads="1"/>
          </p:cNvSpPr>
          <p:nvPr>
            <p:ph idx="1"/>
          </p:nvPr>
        </p:nvSpPr>
        <p:spPr/>
        <p:txBody>
          <a:bodyPr/>
          <a:lstStyle/>
          <a:p>
            <a:pPr eaLnBrk="1" hangingPunct="1"/>
            <a:r>
              <a:rPr lang="en-US" altLang="en-US" sz="2800"/>
              <a:t>You can use string concatenation to break up a long string literal</a:t>
            </a:r>
          </a:p>
        </p:txBody>
      </p:sp>
      <p:sp>
        <p:nvSpPr>
          <p:cNvPr id="58372" name="TextBox 1">
            <a:extLst>
              <a:ext uri="{FF2B5EF4-FFF2-40B4-BE49-F238E27FC236}">
                <a16:creationId xmlns:a16="http://schemas.microsoft.com/office/drawing/2014/main" id="{55932475-EF58-6728-330A-786BF4C980B2}"/>
              </a:ext>
            </a:extLst>
          </p:cNvPr>
          <p:cNvSpPr txBox="1">
            <a:spLocks noChangeArrowheads="1"/>
          </p:cNvSpPr>
          <p:nvPr/>
        </p:nvSpPr>
        <p:spPr bwMode="auto">
          <a:xfrm>
            <a:off x="914400" y="29718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urier New" panose="02070309020205020404" pitchFamily="49" charset="0"/>
                <a:cs typeface="Courier New" panose="02070309020205020404" pitchFamily="49" charset="0"/>
              </a:rPr>
              <a:t>print('Enter the amount of ' +</a:t>
            </a:r>
          </a:p>
          <a:p>
            <a:pPr>
              <a:spcBef>
                <a:spcPct val="0"/>
              </a:spcBef>
              <a:buFontTx/>
              <a:buNone/>
            </a:pPr>
            <a:r>
              <a:rPr lang="en-US" altLang="en-US" sz="2400" b="0">
                <a:latin typeface="Courier New" panose="02070309020205020404" pitchFamily="49" charset="0"/>
                <a:cs typeface="Courier New" panose="02070309020205020404" pitchFamily="49" charset="0"/>
              </a:rPr>
              <a:t>      'sales for each day and ' +</a:t>
            </a:r>
          </a:p>
          <a:p>
            <a:pPr>
              <a:spcBef>
                <a:spcPct val="0"/>
              </a:spcBef>
              <a:buFontTx/>
              <a:buNone/>
            </a:pPr>
            <a:r>
              <a:rPr lang="en-US" altLang="en-US" sz="2400" b="0">
                <a:latin typeface="Courier New" panose="02070309020205020404" pitchFamily="49" charset="0"/>
                <a:cs typeface="Courier New" panose="02070309020205020404" pitchFamily="49" charset="0"/>
              </a:rPr>
              <a:t>      'press Enter.')</a:t>
            </a:r>
          </a:p>
        </p:txBody>
      </p:sp>
      <p:sp>
        <p:nvSpPr>
          <p:cNvPr id="58373" name="TextBox 4">
            <a:extLst>
              <a:ext uri="{FF2B5EF4-FFF2-40B4-BE49-F238E27FC236}">
                <a16:creationId xmlns:a16="http://schemas.microsoft.com/office/drawing/2014/main" id="{3C4D078E-7389-E877-BDA9-263E7189F45E}"/>
              </a:ext>
            </a:extLst>
          </p:cNvPr>
          <p:cNvSpPr txBox="1">
            <a:spLocks noChangeArrowheads="1"/>
          </p:cNvSpPr>
          <p:nvPr/>
        </p:nvSpPr>
        <p:spPr bwMode="auto">
          <a:xfrm>
            <a:off x="457200" y="5543550"/>
            <a:ext cx="8218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latin typeface="Courier New" panose="02070309020205020404" pitchFamily="49" charset="0"/>
                <a:cs typeface="Courier New" panose="02070309020205020404" pitchFamily="49" charset="0"/>
              </a:rPr>
              <a:t>Enter the amount of sales for each day and press Enter.</a:t>
            </a:r>
          </a:p>
        </p:txBody>
      </p:sp>
      <p:sp>
        <p:nvSpPr>
          <p:cNvPr id="6" name="TextBox 5">
            <a:extLst>
              <a:ext uri="{FF2B5EF4-FFF2-40B4-BE49-F238E27FC236}">
                <a16:creationId xmlns:a16="http://schemas.microsoft.com/office/drawing/2014/main" id="{EA0EF226-6D92-E0F9-82AE-5A031A35E04E}"/>
              </a:ext>
            </a:extLst>
          </p:cNvPr>
          <p:cNvSpPr txBox="1"/>
          <p:nvPr/>
        </p:nvSpPr>
        <p:spPr>
          <a:xfrm>
            <a:off x="1747838" y="4495800"/>
            <a:ext cx="5638800" cy="461963"/>
          </a:xfrm>
          <a:prstGeom prst="rect">
            <a:avLst/>
          </a:prstGeom>
          <a:noFill/>
        </p:spPr>
        <p:txBody>
          <a:bodyPr>
            <a:spAutoFit/>
          </a:bodyPr>
          <a:lstStyle/>
          <a:p>
            <a:pPr>
              <a:defRPr/>
            </a:pPr>
            <a:r>
              <a:rPr lang="en-US" sz="2400" dirty="0">
                <a:latin typeface="+mn-lt"/>
              </a:rPr>
              <a:t>This statement will display the following: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1D3B4F5-643C-8309-FFE6-DC7E1518EFCC}"/>
              </a:ext>
            </a:extLst>
          </p:cNvPr>
          <p:cNvSpPr>
            <a:spLocks noGrp="1" noChangeArrowheads="1"/>
          </p:cNvSpPr>
          <p:nvPr>
            <p:ph type="title"/>
          </p:nvPr>
        </p:nvSpPr>
        <p:spPr/>
        <p:txBody>
          <a:bodyPr/>
          <a:lstStyle/>
          <a:p>
            <a:pPr eaLnBrk="1" hangingPunct="1"/>
            <a:r>
              <a:rPr lang="en-US" altLang="en-US" sz="4000"/>
              <a:t>More About The </a:t>
            </a:r>
            <a:r>
              <a:rPr lang="en-US" altLang="en-US" sz="4000">
                <a:latin typeface="Courier New" panose="02070309020205020404" pitchFamily="49" charset="0"/>
                <a:cs typeface="Courier New" panose="02070309020205020404" pitchFamily="49" charset="0"/>
              </a:rPr>
              <a:t>print</a:t>
            </a:r>
            <a:r>
              <a:rPr lang="en-US" altLang="en-US" sz="4000"/>
              <a:t> Function</a:t>
            </a:r>
            <a:endParaRPr lang="he-IL" altLang="en-US" sz="4000"/>
          </a:p>
        </p:txBody>
      </p:sp>
      <p:sp>
        <p:nvSpPr>
          <p:cNvPr id="59395" name="Content Placeholder 2">
            <a:extLst>
              <a:ext uri="{FF2B5EF4-FFF2-40B4-BE49-F238E27FC236}">
                <a16:creationId xmlns:a16="http://schemas.microsoft.com/office/drawing/2014/main" id="{6EEFAD45-9EA4-7405-7EB1-5FEE58A59BB5}"/>
              </a:ext>
            </a:extLst>
          </p:cNvPr>
          <p:cNvSpPr>
            <a:spLocks noGrp="1" noChangeArrowheads="1"/>
          </p:cNvSpPr>
          <p:nvPr>
            <p:ph idx="1"/>
          </p:nvPr>
        </p:nvSpPr>
        <p:spPr/>
        <p:txBody>
          <a:bodyPr/>
          <a:lstStyle/>
          <a:p>
            <a:pPr eaLnBrk="1" hangingPunct="1"/>
            <a:r>
              <a:rPr lang="en-US" altLang="en-US" sz="2800">
                <a:latin typeface="Courier New" panose="02070309020205020404" pitchFamily="49" charset="0"/>
                <a:cs typeface="Courier New" panose="02070309020205020404" pitchFamily="49" charset="0"/>
              </a:rPr>
              <a:t>print </a:t>
            </a:r>
            <a:r>
              <a:rPr lang="en-US" altLang="en-US" sz="2800"/>
              <a:t>function displays line of output </a:t>
            </a:r>
          </a:p>
          <a:p>
            <a:pPr lvl="1" eaLnBrk="1" hangingPunct="1"/>
            <a:r>
              <a:rPr lang="en-US" altLang="en-US" sz="2400"/>
              <a:t>Newline character at end of printed data</a:t>
            </a:r>
          </a:p>
          <a:p>
            <a:pPr lvl="1" eaLnBrk="1" hangingPunct="1"/>
            <a:r>
              <a:rPr lang="en-US" altLang="en-US" sz="2400"/>
              <a:t>Special argument </a:t>
            </a:r>
            <a:r>
              <a:rPr lang="en-US" altLang="en-US" sz="2400">
                <a:latin typeface="Courier New" panose="02070309020205020404" pitchFamily="49" charset="0"/>
                <a:cs typeface="Courier New" panose="02070309020205020404" pitchFamily="49" charset="0"/>
              </a:rPr>
              <a:t>end='</a:t>
            </a:r>
            <a:r>
              <a:rPr lang="en-US" altLang="en-US" sz="2400" i="1">
                <a:latin typeface="Courier New" panose="02070309020205020404" pitchFamily="49" charset="0"/>
                <a:cs typeface="Courier New" panose="02070309020205020404" pitchFamily="49" charset="0"/>
              </a:rPr>
              <a:t>delimiter</a:t>
            </a:r>
            <a:r>
              <a:rPr lang="en-US" altLang="en-US" sz="2400">
                <a:latin typeface="Courier New" panose="02070309020205020404" pitchFamily="49" charset="0"/>
                <a:cs typeface="Courier New" panose="02070309020205020404" pitchFamily="49" charset="0"/>
              </a:rPr>
              <a:t>'</a:t>
            </a:r>
            <a:r>
              <a:rPr lang="en-US" altLang="en-US" sz="2400"/>
              <a:t> causes </a:t>
            </a:r>
            <a:r>
              <a:rPr lang="en-US" altLang="en-US" sz="2400">
                <a:latin typeface="Courier New" panose="02070309020205020404" pitchFamily="49" charset="0"/>
                <a:cs typeface="Courier New" panose="02070309020205020404" pitchFamily="49" charset="0"/>
              </a:rPr>
              <a:t>print</a:t>
            </a:r>
            <a:r>
              <a:rPr lang="en-US" altLang="en-US" sz="2400"/>
              <a:t> to place </a:t>
            </a:r>
            <a:r>
              <a:rPr lang="en-US" altLang="en-US" sz="2400" i="1">
                <a:latin typeface="Courier New" panose="02070309020205020404" pitchFamily="49" charset="0"/>
                <a:cs typeface="Courier New" panose="02070309020205020404" pitchFamily="49" charset="0"/>
              </a:rPr>
              <a:t>delimiter</a:t>
            </a:r>
            <a:r>
              <a:rPr lang="en-US" altLang="en-US" sz="2400"/>
              <a:t> at end of data instead of newline character</a:t>
            </a:r>
          </a:p>
          <a:p>
            <a:pPr eaLnBrk="1" hangingPunct="1"/>
            <a:r>
              <a:rPr lang="en-US" altLang="en-US" sz="2800">
                <a:latin typeface="Courier New" panose="02070309020205020404" pitchFamily="49" charset="0"/>
                <a:cs typeface="Courier New" panose="02070309020205020404" pitchFamily="49" charset="0"/>
              </a:rPr>
              <a:t>print</a:t>
            </a:r>
            <a:r>
              <a:rPr lang="en-US" altLang="en-US" sz="2800"/>
              <a:t> function uses space as item separator</a:t>
            </a:r>
          </a:p>
          <a:p>
            <a:pPr lvl="1" eaLnBrk="1" hangingPunct="1"/>
            <a:r>
              <a:rPr lang="en-US" altLang="en-US" sz="2400"/>
              <a:t>Special argument </a:t>
            </a:r>
            <a:r>
              <a:rPr lang="en-US" altLang="en-US" sz="2400">
                <a:latin typeface="Courier New" panose="02070309020205020404" pitchFamily="49" charset="0"/>
                <a:cs typeface="Courier New" panose="02070309020205020404" pitchFamily="49" charset="0"/>
              </a:rPr>
              <a:t>sep='</a:t>
            </a:r>
            <a:r>
              <a:rPr lang="en-US" altLang="en-US" sz="2400" i="1">
                <a:latin typeface="Courier New" panose="02070309020205020404" pitchFamily="49" charset="0"/>
                <a:cs typeface="Courier New" panose="02070309020205020404" pitchFamily="49" charset="0"/>
              </a:rPr>
              <a:t>delimiter</a:t>
            </a:r>
            <a:r>
              <a:rPr lang="en-US" altLang="en-US" sz="2400">
                <a:latin typeface="Courier New" panose="02070309020205020404" pitchFamily="49" charset="0"/>
                <a:cs typeface="Courier New" panose="02070309020205020404" pitchFamily="49" charset="0"/>
              </a:rPr>
              <a:t>'</a:t>
            </a:r>
            <a:r>
              <a:rPr lang="en-US" altLang="en-US" sz="2400"/>
              <a:t> causes </a:t>
            </a:r>
            <a:r>
              <a:rPr lang="en-US" altLang="en-US" sz="2400">
                <a:latin typeface="Courier New" panose="02070309020205020404" pitchFamily="49" charset="0"/>
                <a:cs typeface="Courier New" panose="02070309020205020404" pitchFamily="49" charset="0"/>
              </a:rPr>
              <a:t>print</a:t>
            </a:r>
            <a:r>
              <a:rPr lang="en-US" altLang="en-US" sz="2400"/>
              <a:t> to use </a:t>
            </a:r>
            <a:r>
              <a:rPr lang="en-US" altLang="en-US" sz="2400" i="1">
                <a:latin typeface="Courier New" panose="02070309020205020404" pitchFamily="49" charset="0"/>
                <a:cs typeface="Courier New" panose="02070309020205020404" pitchFamily="49" charset="0"/>
              </a:rPr>
              <a:t>delimiter</a:t>
            </a:r>
            <a:r>
              <a:rPr lang="en-US" altLang="en-US" sz="2400"/>
              <a:t> as item separator</a:t>
            </a:r>
          </a:p>
          <a:p>
            <a:pPr lvl="1" eaLnBrk="1" hangingPunct="1"/>
            <a:endParaRPr lang="he-IL"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997B20FE-3545-68DF-918A-5A201A1C7B11}"/>
              </a:ext>
            </a:extLst>
          </p:cNvPr>
          <p:cNvSpPr>
            <a:spLocks noGrp="1" noChangeArrowheads="1"/>
          </p:cNvSpPr>
          <p:nvPr>
            <p:ph type="title"/>
          </p:nvPr>
        </p:nvSpPr>
        <p:spPr/>
        <p:txBody>
          <a:bodyPr/>
          <a:lstStyle/>
          <a:p>
            <a:pPr eaLnBrk="1" hangingPunct="1"/>
            <a:r>
              <a:rPr lang="en-US" altLang="en-US" sz="4000"/>
              <a:t>More About The </a:t>
            </a:r>
            <a:r>
              <a:rPr lang="en-US" altLang="en-US" sz="4000">
                <a:latin typeface="Courier New" panose="02070309020205020404" pitchFamily="49" charset="0"/>
                <a:cs typeface="Courier New" panose="02070309020205020404" pitchFamily="49" charset="0"/>
              </a:rPr>
              <a:t>print</a:t>
            </a:r>
            <a:r>
              <a:rPr lang="en-US" altLang="en-US" sz="4000"/>
              <a:t> Function</a:t>
            </a:r>
            <a:endParaRPr lang="he-IL" altLang="en-US" sz="4000"/>
          </a:p>
        </p:txBody>
      </p:sp>
      <p:sp>
        <p:nvSpPr>
          <p:cNvPr id="60419" name="Content Placeholder 2">
            <a:extLst>
              <a:ext uri="{FF2B5EF4-FFF2-40B4-BE49-F238E27FC236}">
                <a16:creationId xmlns:a16="http://schemas.microsoft.com/office/drawing/2014/main" id="{F39C2D33-E0DA-05F2-C601-7DB297939B6E}"/>
              </a:ext>
            </a:extLst>
          </p:cNvPr>
          <p:cNvSpPr>
            <a:spLocks noGrp="1" noChangeArrowheads="1"/>
          </p:cNvSpPr>
          <p:nvPr>
            <p:ph idx="1"/>
          </p:nvPr>
        </p:nvSpPr>
        <p:spPr/>
        <p:txBody>
          <a:bodyPr/>
          <a:lstStyle/>
          <a:p>
            <a:pPr eaLnBrk="1" hangingPunct="1"/>
            <a:r>
              <a:rPr lang="en-US" altLang="en-US" sz="2800"/>
              <a:t>Special characters appearing in string literal </a:t>
            </a:r>
          </a:p>
          <a:p>
            <a:pPr lvl="1" eaLnBrk="1" hangingPunct="1"/>
            <a:r>
              <a:rPr lang="en-US" altLang="en-US" sz="2400"/>
              <a:t>Preceded by backslash (</a:t>
            </a:r>
            <a:r>
              <a:rPr lang="en-US" altLang="en-US" sz="2400">
                <a:latin typeface="Courier New" panose="02070309020205020404" pitchFamily="49" charset="0"/>
                <a:cs typeface="Courier New" panose="02070309020205020404" pitchFamily="49" charset="0"/>
              </a:rPr>
              <a:t>\</a:t>
            </a:r>
            <a:r>
              <a:rPr lang="en-US" altLang="en-US" sz="2400"/>
              <a:t>)</a:t>
            </a:r>
          </a:p>
          <a:p>
            <a:pPr lvl="2" eaLnBrk="1" hangingPunct="1"/>
            <a:r>
              <a:rPr lang="en-US" altLang="en-US" sz="2000"/>
              <a:t>Examples: newline (</a:t>
            </a:r>
            <a:r>
              <a:rPr lang="en-US" altLang="en-US" sz="2000">
                <a:latin typeface="Courier New" panose="02070309020205020404" pitchFamily="49" charset="0"/>
                <a:cs typeface="Courier New" panose="02070309020205020404" pitchFamily="49" charset="0"/>
              </a:rPr>
              <a:t>\n</a:t>
            </a:r>
            <a:r>
              <a:rPr lang="en-US" altLang="en-US" sz="2000"/>
              <a:t>), horizontal tab (</a:t>
            </a:r>
            <a:r>
              <a:rPr lang="en-US" altLang="en-US" sz="2000">
                <a:latin typeface="Courier New" panose="02070309020205020404" pitchFamily="49" charset="0"/>
                <a:cs typeface="Courier New" panose="02070309020205020404" pitchFamily="49" charset="0"/>
              </a:rPr>
              <a:t>\t</a:t>
            </a:r>
            <a:r>
              <a:rPr lang="en-US" altLang="en-US" sz="2000"/>
              <a:t>)</a:t>
            </a:r>
          </a:p>
          <a:p>
            <a:pPr lvl="1" eaLnBrk="1" hangingPunct="1"/>
            <a:r>
              <a:rPr lang="en-US" altLang="en-US" sz="2400"/>
              <a:t>Treated as commands embedded in string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35DB-037D-320F-A45A-CABC1D753A95}"/>
              </a:ext>
            </a:extLst>
          </p:cNvPr>
          <p:cNvSpPr>
            <a:spLocks noGrp="1"/>
          </p:cNvSpPr>
          <p:nvPr>
            <p:ph type="title"/>
          </p:nvPr>
        </p:nvSpPr>
        <p:spPr/>
        <p:txBody>
          <a:bodyPr/>
          <a:lstStyle/>
          <a:p>
            <a:r>
              <a:rPr lang="en-US" altLang="en-US" dirty="0"/>
              <a:t>Exam Instructions</a:t>
            </a:r>
            <a:endParaRPr lang="en-US" dirty="0"/>
          </a:p>
        </p:txBody>
      </p:sp>
      <p:sp>
        <p:nvSpPr>
          <p:cNvPr id="3" name="Content Placeholder 2">
            <a:extLst>
              <a:ext uri="{FF2B5EF4-FFF2-40B4-BE49-F238E27FC236}">
                <a16:creationId xmlns:a16="http://schemas.microsoft.com/office/drawing/2014/main" id="{93A1A893-0AC6-E97E-CD49-BF4534DBA999}"/>
              </a:ext>
            </a:extLst>
          </p:cNvPr>
          <p:cNvSpPr>
            <a:spLocks noGrp="1"/>
          </p:cNvSpPr>
          <p:nvPr>
            <p:ph idx="1"/>
          </p:nvPr>
        </p:nvSpPr>
        <p:spPr/>
        <p:txBody>
          <a:bodyPr/>
          <a:lstStyle/>
          <a:p>
            <a:pPr>
              <a:spcBef>
                <a:spcPts val="0"/>
              </a:spcBef>
              <a:defRPr/>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exam is Closed Book/Closed Notes.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defRPr/>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 can use one cheat sheets (81/2 x 14), typed or handwritten. Submit your cheat sheet with your exam copy. Do not write your name on the cheat sheet.</a:t>
            </a:r>
          </a:p>
          <a:p>
            <a:pPr>
              <a:spcBef>
                <a:spcPts val="0"/>
              </a:spcBef>
              <a:defRPr/>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electronic devices may be used during the examination, i.e. no calculator, cell phones, mp3 players, laptops, etc.</a:t>
            </a:r>
          </a:p>
          <a:p>
            <a:pPr>
              <a:spcBef>
                <a:spcPts val="0"/>
              </a:spcBef>
            </a:pPr>
            <a:r>
              <a:rPr lang="en-US" sz="2400" dirty="0">
                <a:latin typeface="Times New Roman" panose="02020603050405020304" pitchFamily="18" charset="0"/>
                <a:cs typeface="Times New Roman" panose="02020603050405020304" pitchFamily="18" charset="0"/>
              </a:rPr>
              <a:t>Make sure you complete the requested information at the top of the exam. </a:t>
            </a:r>
          </a:p>
          <a:p>
            <a:pPr>
              <a:spcBef>
                <a:spcPts val="0"/>
              </a:spcBef>
            </a:pPr>
            <a:r>
              <a:rPr lang="en-US" sz="2400" dirty="0">
                <a:latin typeface="Times New Roman" panose="02020603050405020304" pitchFamily="18" charset="0"/>
                <a:cs typeface="Times New Roman" panose="02020603050405020304" pitchFamily="18" charset="0"/>
              </a:rPr>
              <a:t>Make sure you have your picture ID; We may ask you to show your picture ID during the exam and confirm your name.</a:t>
            </a:r>
            <a:endPar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6800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A4124D3F-3FB6-4C77-243A-517A2000BD7F}"/>
              </a:ext>
            </a:extLst>
          </p:cNvPr>
          <p:cNvSpPr>
            <a:spLocks noGrp="1" noChangeArrowheads="1"/>
          </p:cNvSpPr>
          <p:nvPr>
            <p:ph type="title"/>
          </p:nvPr>
        </p:nvSpPr>
        <p:spPr/>
        <p:txBody>
          <a:bodyPr/>
          <a:lstStyle/>
          <a:p>
            <a:pPr eaLnBrk="1" hangingPunct="1"/>
            <a:r>
              <a:rPr lang="en-US" altLang="en-US" sz="2800"/>
              <a:t>Displaying Formatted Output with F-strings</a:t>
            </a:r>
            <a:endParaRPr lang="he-IL" altLang="en-US" sz="2800"/>
          </a:p>
        </p:txBody>
      </p:sp>
      <p:sp>
        <p:nvSpPr>
          <p:cNvPr id="31747" name="Content Placeholder 2">
            <a:extLst>
              <a:ext uri="{FF2B5EF4-FFF2-40B4-BE49-F238E27FC236}">
                <a16:creationId xmlns:a16="http://schemas.microsoft.com/office/drawing/2014/main" id="{89EFD5EB-993B-9B4D-1751-F13F6C4D0861}"/>
              </a:ext>
            </a:extLst>
          </p:cNvPr>
          <p:cNvSpPr>
            <a:spLocks noGrp="1"/>
          </p:cNvSpPr>
          <p:nvPr>
            <p:ph idx="1"/>
          </p:nvPr>
        </p:nvSpPr>
        <p:spPr/>
        <p:txBody>
          <a:bodyPr/>
          <a:lstStyle/>
          <a:p>
            <a:pPr eaLnBrk="1" hangingPunct="1">
              <a:defRPr/>
            </a:pPr>
            <a:r>
              <a:rPr lang="en-US" altLang="en-US" sz="2400" dirty="0"/>
              <a:t>Format specifiers can be used with placeholders</a:t>
            </a:r>
          </a:p>
          <a:p>
            <a:pPr eaLnBrk="1" hangingPunct="1">
              <a:defRPr/>
            </a:pPr>
            <a:endParaRPr lang="en-US" altLang="en-US" sz="2400" dirty="0">
              <a:latin typeface="Courier New" panose="02070309020205020404" pitchFamily="49" charset="0"/>
              <a:cs typeface="Courier New" panose="02070309020205020404" pitchFamily="49" charset="0"/>
            </a:endParaRPr>
          </a:p>
          <a:p>
            <a:pPr eaLnBrk="1" hangingPunct="1">
              <a:defRPr/>
            </a:pPr>
            <a:endParaRPr lang="en-US" altLang="en-US" sz="2400" dirty="0">
              <a:latin typeface="Courier New" panose="02070309020205020404" pitchFamily="49" charset="0"/>
              <a:cs typeface="Courier New" panose="02070309020205020404" pitchFamily="49" charset="0"/>
            </a:endParaRPr>
          </a:p>
          <a:p>
            <a:pPr eaLnBrk="1" hangingPunct="1">
              <a:defRPr/>
            </a:pPr>
            <a:endParaRPr lang="en-US" altLang="en-US" sz="2400" dirty="0">
              <a:latin typeface="Courier New" panose="02070309020205020404" pitchFamily="49" charset="0"/>
              <a:cs typeface="Courier New" panose="02070309020205020404" pitchFamily="49" charset="0"/>
            </a:endParaRPr>
          </a:p>
          <a:p>
            <a:pPr eaLnBrk="1" hangingPunct="1">
              <a:defRPr/>
            </a:pPr>
            <a:endParaRPr lang="en-US" altLang="en-US" sz="2400" dirty="0">
              <a:latin typeface="Courier New" panose="02070309020205020404" pitchFamily="49" charset="0"/>
              <a:cs typeface="Courier New" panose="02070309020205020404" pitchFamily="49" charset="0"/>
            </a:endParaRPr>
          </a:p>
          <a:p>
            <a:pPr eaLnBrk="1" hangingPunct="1">
              <a:defRPr/>
            </a:pPr>
            <a:endParaRPr lang="en-US" altLang="en-US" sz="2400" dirty="0">
              <a:latin typeface="Courier New" panose="02070309020205020404" pitchFamily="49" charset="0"/>
              <a:cs typeface="Courier New" panose="02070309020205020404" pitchFamily="49" charset="0"/>
            </a:endParaRPr>
          </a:p>
          <a:p>
            <a:pPr eaLnBrk="1" hangingPunct="1">
              <a:defRPr/>
            </a:pPr>
            <a:r>
              <a:rPr lang="en-US" altLang="en-US" sz="2400" dirty="0">
                <a:latin typeface="Courier New" panose="02070309020205020404" pitchFamily="49" charset="0"/>
                <a:cs typeface="Courier New" panose="02070309020205020404" pitchFamily="49" charset="0"/>
              </a:rPr>
              <a:t>.2f</a:t>
            </a:r>
            <a:r>
              <a:rPr lang="en-US" altLang="en-US" sz="2400" dirty="0">
                <a:cs typeface="Courier New" panose="02070309020205020404" pitchFamily="49" charset="0"/>
              </a:rPr>
              <a:t> means:</a:t>
            </a:r>
          </a:p>
          <a:p>
            <a:pPr lvl="1" eaLnBrk="1" hangingPunct="1">
              <a:defRPr/>
            </a:pPr>
            <a:r>
              <a:rPr lang="en-US" altLang="en-US" sz="2000" dirty="0">
                <a:cs typeface="Courier New" panose="02070309020205020404" pitchFamily="49" charset="0"/>
              </a:rPr>
              <a:t>round the value to 2 decimal places</a:t>
            </a:r>
          </a:p>
          <a:p>
            <a:pPr lvl="1" eaLnBrk="1" hangingPunct="1">
              <a:defRPr/>
            </a:pPr>
            <a:r>
              <a:rPr lang="en-US" altLang="en-US" sz="2000" dirty="0">
                <a:cs typeface="Courier New" panose="02070309020205020404" pitchFamily="49" charset="0"/>
              </a:rPr>
              <a:t>display the value as a floating-point number</a:t>
            </a:r>
          </a:p>
          <a:p>
            <a:pPr eaLnBrk="1" hangingPunct="1">
              <a:defRPr/>
            </a:pPr>
            <a:endParaRPr lang="en-US" altLang="en-US" sz="2400" dirty="0"/>
          </a:p>
          <a:p>
            <a:pPr eaLnBrk="1" hangingPunct="1">
              <a:defRPr/>
            </a:pPr>
            <a:endParaRPr lang="en-US" altLang="en-US" sz="2400" dirty="0"/>
          </a:p>
          <a:p>
            <a:pPr marL="0" indent="0" eaLnBrk="1" hangingPunct="1">
              <a:buFont typeface="Arial" panose="020B0604020202020204" pitchFamily="34" charset="0"/>
              <a:buNone/>
              <a:defRPr/>
            </a:pPr>
            <a:endParaRPr lang="en-US" altLang="en-US" sz="2400" dirty="0"/>
          </a:p>
        </p:txBody>
      </p:sp>
      <p:sp>
        <p:nvSpPr>
          <p:cNvPr id="63492" name="TextBox 3">
            <a:extLst>
              <a:ext uri="{FF2B5EF4-FFF2-40B4-BE49-F238E27FC236}">
                <a16:creationId xmlns:a16="http://schemas.microsoft.com/office/drawing/2014/main" id="{E52BC96B-AE93-2A82-E410-827B8CDC1825}"/>
              </a:ext>
            </a:extLst>
          </p:cNvPr>
          <p:cNvSpPr txBox="1">
            <a:spLocks noChangeArrowheads="1"/>
          </p:cNvSpPr>
          <p:nvPr/>
        </p:nvSpPr>
        <p:spPr bwMode="auto">
          <a:xfrm>
            <a:off x="914400" y="2438400"/>
            <a:ext cx="6858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urier New" panose="02070309020205020404" pitchFamily="49" charset="0"/>
                <a:cs typeface="Courier New" panose="02070309020205020404" pitchFamily="49" charset="0"/>
              </a:rPr>
              <a:t>&gt;&gt; num = 123.456789</a:t>
            </a:r>
          </a:p>
          <a:p>
            <a:pPr>
              <a:spcBef>
                <a:spcPct val="0"/>
              </a:spcBef>
              <a:buFontTx/>
              <a:buNone/>
            </a:pPr>
            <a:r>
              <a:rPr lang="en-US" altLang="en-US" sz="2400" b="0">
                <a:latin typeface="Courier New" panose="02070309020205020404" pitchFamily="49" charset="0"/>
                <a:cs typeface="Courier New" panose="02070309020205020404" pitchFamily="49" charset="0"/>
              </a:rPr>
              <a:t>&gt;&gt; print(f'{num:.2f}') </a:t>
            </a:r>
          </a:p>
          <a:p>
            <a:pPr>
              <a:spcBef>
                <a:spcPct val="0"/>
              </a:spcBef>
              <a:buFontTx/>
              <a:buNone/>
            </a:pPr>
            <a:r>
              <a:rPr lang="en-US" altLang="en-US" sz="2400" b="0">
                <a:latin typeface="Courier New" panose="02070309020205020404" pitchFamily="49" charset="0"/>
                <a:cs typeface="Courier New" panose="02070309020205020404" pitchFamily="49" charset="0"/>
              </a:rPr>
              <a:t>123.46</a:t>
            </a:r>
          </a:p>
          <a:p>
            <a:pPr>
              <a:spcBef>
                <a:spcPct val="0"/>
              </a:spcBef>
              <a:buFontTx/>
              <a:buNone/>
            </a:pPr>
            <a:r>
              <a:rPr lang="en-US" altLang="en-US" sz="2400" b="0">
                <a:latin typeface="Courier New" panose="02070309020205020404" pitchFamily="49" charset="0"/>
                <a:cs typeface="Courier New" panose="02070309020205020404" pitchFamily="49" charset="0"/>
              </a:rPr>
              <a:t>&gt;&gt;&gt;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9F86179-2093-8403-0A91-AA0135B150AD}"/>
              </a:ext>
            </a:extLst>
          </p:cNvPr>
          <p:cNvSpPr>
            <a:spLocks noGrp="1" noChangeArrowheads="1"/>
          </p:cNvSpPr>
          <p:nvPr>
            <p:ph type="title"/>
          </p:nvPr>
        </p:nvSpPr>
        <p:spPr/>
        <p:txBody>
          <a:bodyPr/>
          <a:lstStyle/>
          <a:p>
            <a:pPr eaLnBrk="1" hangingPunct="1"/>
            <a:r>
              <a:rPr lang="en-US" altLang="en-US" sz="2800"/>
              <a:t>Displaying Formatted Output with F-strings</a:t>
            </a:r>
            <a:endParaRPr lang="he-IL" altLang="en-US" sz="2800"/>
          </a:p>
        </p:txBody>
      </p:sp>
      <p:sp>
        <p:nvSpPr>
          <p:cNvPr id="31747" name="Content Placeholder 2">
            <a:extLst>
              <a:ext uri="{FF2B5EF4-FFF2-40B4-BE49-F238E27FC236}">
                <a16:creationId xmlns:a16="http://schemas.microsoft.com/office/drawing/2014/main" id="{01F9D836-0C73-283A-8DC5-2F5FD98BDAA7}"/>
              </a:ext>
            </a:extLst>
          </p:cNvPr>
          <p:cNvSpPr>
            <a:spLocks noGrp="1"/>
          </p:cNvSpPr>
          <p:nvPr>
            <p:ph idx="1"/>
          </p:nvPr>
        </p:nvSpPr>
        <p:spPr/>
        <p:txBody>
          <a:bodyPr/>
          <a:lstStyle/>
          <a:p>
            <a:pPr eaLnBrk="1" hangingPunct="1">
              <a:defRPr/>
            </a:pPr>
            <a:r>
              <a:rPr lang="en-US" altLang="en-US" sz="2400" dirty="0"/>
              <a:t>Other examples:</a:t>
            </a:r>
          </a:p>
          <a:p>
            <a:pPr eaLnBrk="1" hangingPunct="1">
              <a:defRPr/>
            </a:pPr>
            <a:endParaRPr lang="en-US" altLang="en-US" sz="2400" dirty="0"/>
          </a:p>
          <a:p>
            <a:pPr marL="0" indent="0" eaLnBrk="1" hangingPunct="1">
              <a:buFont typeface="Arial" panose="020B0604020202020204" pitchFamily="34" charset="0"/>
              <a:buNone/>
              <a:defRPr/>
            </a:pPr>
            <a:endParaRPr lang="en-US" altLang="en-US" sz="2400" dirty="0"/>
          </a:p>
        </p:txBody>
      </p:sp>
      <p:sp>
        <p:nvSpPr>
          <p:cNvPr id="65540" name="TextBox 3">
            <a:extLst>
              <a:ext uri="{FF2B5EF4-FFF2-40B4-BE49-F238E27FC236}">
                <a16:creationId xmlns:a16="http://schemas.microsoft.com/office/drawing/2014/main" id="{DD4343D6-BA69-B26B-8E7E-6BD7F8F61D57}"/>
              </a:ext>
            </a:extLst>
          </p:cNvPr>
          <p:cNvSpPr txBox="1">
            <a:spLocks noChangeArrowheads="1"/>
          </p:cNvSpPr>
          <p:nvPr/>
        </p:nvSpPr>
        <p:spPr bwMode="auto">
          <a:xfrm>
            <a:off x="914400" y="2209800"/>
            <a:ext cx="6858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urier New" panose="02070309020205020404" pitchFamily="49" charset="0"/>
                <a:cs typeface="Courier New" panose="02070309020205020404" pitchFamily="49" charset="0"/>
              </a:rPr>
              <a:t>&gt;&gt; num = 123456789</a:t>
            </a:r>
          </a:p>
          <a:p>
            <a:pPr>
              <a:spcBef>
                <a:spcPct val="0"/>
              </a:spcBef>
              <a:buFontTx/>
              <a:buNone/>
            </a:pPr>
            <a:r>
              <a:rPr lang="en-US" altLang="en-US" sz="2400" b="0">
                <a:latin typeface="Courier New" panose="02070309020205020404" pitchFamily="49" charset="0"/>
                <a:cs typeface="Courier New" panose="02070309020205020404" pitchFamily="49" charset="0"/>
              </a:rPr>
              <a:t>&gt;&gt; print(f'{num:,d}') </a:t>
            </a:r>
          </a:p>
          <a:p>
            <a:pPr>
              <a:spcBef>
                <a:spcPct val="0"/>
              </a:spcBef>
              <a:buFontTx/>
              <a:buNone/>
            </a:pPr>
            <a:r>
              <a:rPr lang="en-US" altLang="en-US" sz="2400" b="0">
                <a:latin typeface="Courier New" panose="02070309020205020404" pitchFamily="49" charset="0"/>
                <a:cs typeface="Courier New" panose="02070309020205020404" pitchFamily="49" charset="0"/>
              </a:rPr>
              <a:t>123,456,789</a:t>
            </a:r>
          </a:p>
          <a:p>
            <a:pPr>
              <a:spcBef>
                <a:spcPct val="0"/>
              </a:spcBef>
              <a:buFontTx/>
              <a:buNone/>
            </a:pPr>
            <a:endParaRPr lang="en-US" altLang="en-US" sz="2400" b="0">
              <a:latin typeface="Courier New" panose="02070309020205020404" pitchFamily="49" charset="0"/>
              <a:cs typeface="Courier New" panose="02070309020205020404" pitchFamily="49" charset="0"/>
            </a:endParaRPr>
          </a:p>
          <a:p>
            <a:pPr>
              <a:spcBef>
                <a:spcPct val="0"/>
              </a:spcBef>
              <a:buFontTx/>
              <a:buNone/>
            </a:pPr>
            <a:endParaRPr lang="en-US" altLang="en-US" sz="2400" b="0">
              <a:latin typeface="Courier New" panose="02070309020205020404" pitchFamily="49" charset="0"/>
              <a:cs typeface="Courier New" panose="02070309020205020404" pitchFamily="49" charset="0"/>
            </a:endParaRPr>
          </a:p>
          <a:p>
            <a:pPr>
              <a:spcBef>
                <a:spcPct val="0"/>
              </a:spcBef>
              <a:buFontTx/>
              <a:buNone/>
            </a:pPr>
            <a:r>
              <a:rPr lang="en-US" altLang="en-US" sz="2400" b="0">
                <a:latin typeface="Courier New" panose="02070309020205020404" pitchFamily="49" charset="0"/>
                <a:cs typeface="Courier New" panose="02070309020205020404" pitchFamily="49" charset="0"/>
              </a:rPr>
              <a:t>&gt;&gt;&gt; num = 12345.6789</a:t>
            </a:r>
          </a:p>
          <a:p>
            <a:pPr>
              <a:spcBef>
                <a:spcPct val="0"/>
              </a:spcBef>
              <a:buFontTx/>
              <a:buNone/>
            </a:pPr>
            <a:r>
              <a:rPr lang="en-US" altLang="en-US" sz="2400" b="0">
                <a:latin typeface="Courier New" panose="02070309020205020404" pitchFamily="49" charset="0"/>
                <a:cs typeface="Courier New" panose="02070309020205020404" pitchFamily="49" charset="0"/>
              </a:rPr>
              <a:t>&gt;&gt;&gt; print(f'{num:.2e}')</a:t>
            </a:r>
          </a:p>
          <a:p>
            <a:pPr>
              <a:spcBef>
                <a:spcPct val="0"/>
              </a:spcBef>
              <a:buFontTx/>
              <a:buNone/>
            </a:pPr>
            <a:r>
              <a:rPr lang="en-US" altLang="en-US" sz="2400" b="0">
                <a:latin typeface="Courier New" panose="02070309020205020404" pitchFamily="49" charset="0"/>
                <a:cs typeface="Courier New" panose="02070309020205020404" pitchFamily="49" charset="0"/>
              </a:rPr>
              <a:t>1.23e+04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CD176A03-4EE8-EF1C-FA31-38A16F96E300}"/>
              </a:ext>
            </a:extLst>
          </p:cNvPr>
          <p:cNvSpPr>
            <a:spLocks noGrp="1" noChangeArrowheads="1"/>
          </p:cNvSpPr>
          <p:nvPr>
            <p:ph type="title"/>
          </p:nvPr>
        </p:nvSpPr>
        <p:spPr/>
        <p:txBody>
          <a:bodyPr/>
          <a:lstStyle/>
          <a:p>
            <a:pPr eaLnBrk="1" hangingPunct="1"/>
            <a:r>
              <a:rPr lang="en-US" altLang="en-US" sz="2800"/>
              <a:t>Displaying Formatted Output with F-strings</a:t>
            </a:r>
            <a:endParaRPr lang="he-IL" altLang="en-US" sz="2800"/>
          </a:p>
        </p:txBody>
      </p:sp>
      <p:sp>
        <p:nvSpPr>
          <p:cNvPr id="31747" name="Content Placeholder 2">
            <a:extLst>
              <a:ext uri="{FF2B5EF4-FFF2-40B4-BE49-F238E27FC236}">
                <a16:creationId xmlns:a16="http://schemas.microsoft.com/office/drawing/2014/main" id="{D99E228B-37A9-2D51-970E-B501D0CED60D}"/>
              </a:ext>
            </a:extLst>
          </p:cNvPr>
          <p:cNvSpPr>
            <a:spLocks noGrp="1"/>
          </p:cNvSpPr>
          <p:nvPr>
            <p:ph idx="1"/>
          </p:nvPr>
        </p:nvSpPr>
        <p:spPr>
          <a:xfrm>
            <a:off x="457200" y="1600200"/>
            <a:ext cx="8229600" cy="1828800"/>
          </a:xfrm>
        </p:spPr>
        <p:txBody>
          <a:bodyPr/>
          <a:lstStyle/>
          <a:p>
            <a:pPr eaLnBrk="1" hangingPunct="1">
              <a:defRPr/>
            </a:pPr>
            <a:r>
              <a:rPr lang="en-US" altLang="en-US" sz="2400" dirty="0"/>
              <a:t>Specifying a minimum field width:</a:t>
            </a:r>
          </a:p>
          <a:p>
            <a:pPr eaLnBrk="1" hangingPunct="1">
              <a:defRPr/>
            </a:pPr>
            <a:endParaRPr lang="en-US" altLang="en-US" sz="2400" dirty="0"/>
          </a:p>
          <a:p>
            <a:pPr marL="0" indent="0" eaLnBrk="1" hangingPunct="1">
              <a:buFont typeface="Arial" panose="020B0604020202020204" pitchFamily="34" charset="0"/>
              <a:buNone/>
              <a:defRPr/>
            </a:pPr>
            <a:endParaRPr lang="en-US" altLang="en-US" sz="2400" dirty="0"/>
          </a:p>
        </p:txBody>
      </p:sp>
      <p:sp>
        <p:nvSpPr>
          <p:cNvPr id="66564" name="TextBox 3">
            <a:extLst>
              <a:ext uri="{FF2B5EF4-FFF2-40B4-BE49-F238E27FC236}">
                <a16:creationId xmlns:a16="http://schemas.microsoft.com/office/drawing/2014/main" id="{71AD7F6A-BB31-7976-D3B9-C5D8628D6607}"/>
              </a:ext>
            </a:extLst>
          </p:cNvPr>
          <p:cNvSpPr txBox="1">
            <a:spLocks noChangeArrowheads="1"/>
          </p:cNvSpPr>
          <p:nvPr/>
        </p:nvSpPr>
        <p:spPr bwMode="auto">
          <a:xfrm>
            <a:off x="533400" y="220980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urier New" panose="02070309020205020404" pitchFamily="49" charset="0"/>
                <a:cs typeface="Courier New" panose="02070309020205020404" pitchFamily="49" charset="0"/>
              </a:rPr>
              <a:t>&gt;&gt;&gt; num = 12345.6789</a:t>
            </a:r>
          </a:p>
          <a:p>
            <a:pPr>
              <a:spcBef>
                <a:spcPct val="0"/>
              </a:spcBef>
              <a:buFontTx/>
              <a:buNone/>
            </a:pPr>
            <a:r>
              <a:rPr lang="en-US" altLang="en-US" sz="2400" b="0">
                <a:latin typeface="Courier New" panose="02070309020205020404" pitchFamily="49" charset="0"/>
                <a:cs typeface="Courier New" panose="02070309020205020404" pitchFamily="49" charset="0"/>
              </a:rPr>
              <a:t>&gt;&gt;&gt; print(f'The number is {num:12,.2f}')</a:t>
            </a:r>
          </a:p>
          <a:p>
            <a:pPr>
              <a:spcBef>
                <a:spcPct val="0"/>
              </a:spcBef>
              <a:buFontTx/>
              <a:buNone/>
            </a:pPr>
            <a:r>
              <a:rPr lang="en-US" altLang="en-US" sz="2400" b="0">
                <a:latin typeface="Courier New" panose="02070309020205020404" pitchFamily="49" charset="0"/>
                <a:cs typeface="Courier New" panose="02070309020205020404" pitchFamily="49" charset="0"/>
              </a:rPr>
              <a:t>The number is   12,345.68</a:t>
            </a:r>
          </a:p>
        </p:txBody>
      </p:sp>
      <p:grpSp>
        <p:nvGrpSpPr>
          <p:cNvPr id="66565" name="Group 21">
            <a:extLst>
              <a:ext uri="{FF2B5EF4-FFF2-40B4-BE49-F238E27FC236}">
                <a16:creationId xmlns:a16="http://schemas.microsoft.com/office/drawing/2014/main" id="{D86676A8-A40B-EDAE-31A9-924E8C49506A}"/>
              </a:ext>
            </a:extLst>
          </p:cNvPr>
          <p:cNvGrpSpPr>
            <a:grpSpLocks/>
          </p:cNvGrpSpPr>
          <p:nvPr/>
        </p:nvGrpSpPr>
        <p:grpSpPr bwMode="auto">
          <a:xfrm>
            <a:off x="1447800" y="4267200"/>
            <a:ext cx="5181600" cy="461963"/>
            <a:chOff x="1524000" y="4019729"/>
            <a:chExt cx="5181600" cy="461665"/>
          </a:xfrm>
        </p:grpSpPr>
        <p:sp>
          <p:nvSpPr>
            <p:cNvPr id="66572" name="TextBox 1">
              <a:extLst>
                <a:ext uri="{FF2B5EF4-FFF2-40B4-BE49-F238E27FC236}">
                  <a16:creationId xmlns:a16="http://schemas.microsoft.com/office/drawing/2014/main" id="{2A7A5C49-F778-A8FC-6632-E2682DCFB38F}"/>
                </a:ext>
              </a:extLst>
            </p:cNvPr>
            <p:cNvSpPr txBox="1">
              <a:spLocks noChangeArrowheads="1"/>
            </p:cNvSpPr>
            <p:nvPr/>
          </p:nvSpPr>
          <p:spPr bwMode="auto">
            <a:xfrm>
              <a:off x="1524000" y="4019729"/>
              <a:ext cx="518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urier New" panose="02070309020205020404" pitchFamily="49" charset="0"/>
                  <a:cs typeface="Courier New" panose="02070309020205020404" pitchFamily="49" charset="0"/>
                </a:rPr>
                <a:t>The number is   12,345.68</a:t>
              </a:r>
            </a:p>
          </p:txBody>
        </p:sp>
        <p:grpSp>
          <p:nvGrpSpPr>
            <p:cNvPr id="66573" name="Group 8">
              <a:extLst>
                <a:ext uri="{FF2B5EF4-FFF2-40B4-BE49-F238E27FC236}">
                  <a16:creationId xmlns:a16="http://schemas.microsoft.com/office/drawing/2014/main" id="{52FF26D2-4AC4-24C7-C964-1F3E7B3B8C74}"/>
                </a:ext>
              </a:extLst>
            </p:cNvPr>
            <p:cNvGrpSpPr>
              <a:grpSpLocks/>
            </p:cNvGrpSpPr>
            <p:nvPr/>
          </p:nvGrpSpPr>
          <p:grpSpPr bwMode="auto">
            <a:xfrm>
              <a:off x="3984522" y="4098161"/>
              <a:ext cx="2201144" cy="304800"/>
              <a:chOff x="3410712" y="4038600"/>
              <a:chExt cx="1618488" cy="304800"/>
            </a:xfrm>
          </p:grpSpPr>
          <p:sp>
            <p:nvSpPr>
              <p:cNvPr id="5" name="Rectangle 4">
                <a:extLst>
                  <a:ext uri="{FF2B5EF4-FFF2-40B4-BE49-F238E27FC236}">
                    <a16:creationId xmlns:a16="http://schemas.microsoft.com/office/drawing/2014/main" id="{D47CDE5D-6510-D93A-F99B-F9A43187B2BA}"/>
                  </a:ext>
                </a:extLst>
              </p:cNvPr>
              <p:cNvSpPr/>
              <p:nvPr/>
            </p:nvSpPr>
            <p:spPr bwMode="auto">
              <a:xfrm>
                <a:off x="3410788" y="4037905"/>
                <a:ext cx="1617849" cy="306189"/>
              </a:xfrm>
              <a:prstGeom prst="rect">
                <a:avLst/>
              </a:prstGeom>
              <a:noFill/>
              <a:ln w="9525" cap="flat" cmpd="sng" algn="ctr">
                <a:solidFill>
                  <a:schemeClr val="bg1">
                    <a:lumMod val="75000"/>
                  </a:schemeClr>
                </a:solidFill>
                <a:prstDash val="solid"/>
                <a:round/>
                <a:headEnd type="none" w="med" len="med"/>
                <a:tailEnd type="none" w="med" len="med"/>
              </a:ln>
              <a:effectLst/>
            </p:spPr>
            <p:txBody>
              <a:bodyPr/>
              <a:lstStyle/>
              <a:p>
                <a:pPr eaLnBrk="1" hangingPunct="1">
                  <a:defRPr/>
                </a:pPr>
                <a:endParaRPr lang="en-US"/>
              </a:p>
            </p:txBody>
          </p:sp>
          <p:cxnSp>
            <p:nvCxnSpPr>
              <p:cNvPr id="7" name="Straight Connector 6">
                <a:extLst>
                  <a:ext uri="{FF2B5EF4-FFF2-40B4-BE49-F238E27FC236}">
                    <a16:creationId xmlns:a16="http://schemas.microsoft.com/office/drawing/2014/main" id="{FD93BF33-1089-537C-6D30-E1A56FF57945}"/>
                  </a:ext>
                </a:extLst>
              </p:cNvPr>
              <p:cNvCxnSpPr/>
              <p:nvPr/>
            </p:nvCxnSpPr>
            <p:spPr bwMode="auto">
              <a:xfrm>
                <a:off x="4895567"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4F2B984D-5C97-3640-C5D3-EB6EC8205355}"/>
                  </a:ext>
                </a:extLst>
              </p:cNvPr>
              <p:cNvCxnSpPr/>
              <p:nvPr/>
            </p:nvCxnSpPr>
            <p:spPr bwMode="auto">
              <a:xfrm>
                <a:off x="4755493"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891D621C-3FDC-D45C-41F5-AD2957F35085}"/>
                  </a:ext>
                </a:extLst>
              </p:cNvPr>
              <p:cNvCxnSpPr/>
              <p:nvPr/>
            </p:nvCxnSpPr>
            <p:spPr bwMode="auto">
              <a:xfrm>
                <a:off x="4635264"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A65FC6A2-DEAF-A3C0-DCF0-0F38B40B3764}"/>
                  </a:ext>
                </a:extLst>
              </p:cNvPr>
              <p:cNvCxnSpPr/>
              <p:nvPr/>
            </p:nvCxnSpPr>
            <p:spPr bwMode="auto">
              <a:xfrm>
                <a:off x="4489354"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BC8B8C9A-E755-0819-DCC9-AF6EE26B9769}"/>
                  </a:ext>
                </a:extLst>
              </p:cNvPr>
              <p:cNvCxnSpPr/>
              <p:nvPr/>
            </p:nvCxnSpPr>
            <p:spPr bwMode="auto">
              <a:xfrm>
                <a:off x="4349280"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4F3D2225-FC1C-98CB-47E8-F913DA54CA25}"/>
                  </a:ext>
                </a:extLst>
              </p:cNvPr>
              <p:cNvCxnSpPr/>
              <p:nvPr/>
            </p:nvCxnSpPr>
            <p:spPr bwMode="auto">
              <a:xfrm>
                <a:off x="4210374"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235D9058-13C0-92D5-95DB-12DDB3377381}"/>
                  </a:ext>
                </a:extLst>
              </p:cNvPr>
              <p:cNvCxnSpPr/>
              <p:nvPr/>
            </p:nvCxnSpPr>
            <p:spPr bwMode="auto">
              <a:xfrm>
                <a:off x="4076137"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2A8CBD27-2605-5E5F-E6F3-8E3546D7FD54}"/>
                  </a:ext>
                </a:extLst>
              </p:cNvPr>
              <p:cNvCxnSpPr/>
              <p:nvPr/>
            </p:nvCxnSpPr>
            <p:spPr bwMode="auto">
              <a:xfrm>
                <a:off x="3937231"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EB41DCF8-2362-3981-A076-85A48D6C1A37}"/>
                  </a:ext>
                </a:extLst>
              </p:cNvPr>
              <p:cNvCxnSpPr/>
              <p:nvPr/>
            </p:nvCxnSpPr>
            <p:spPr bwMode="auto">
              <a:xfrm>
                <a:off x="3797158"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382D35CB-3944-8EBD-AEFC-1357B6230E87}"/>
                  </a:ext>
                </a:extLst>
              </p:cNvPr>
              <p:cNvCxnSpPr/>
              <p:nvPr/>
            </p:nvCxnSpPr>
            <p:spPr bwMode="auto">
              <a:xfrm>
                <a:off x="3664088"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0FA37562-E833-473E-9249-D85354528D44}"/>
                  </a:ext>
                </a:extLst>
              </p:cNvPr>
              <p:cNvCxnSpPr/>
              <p:nvPr/>
            </p:nvCxnSpPr>
            <p:spPr bwMode="auto">
              <a:xfrm>
                <a:off x="3536854" y="4037905"/>
                <a:ext cx="0" cy="306189"/>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p:spPr>
          </p:cxnSp>
        </p:grpSp>
      </p:grpSp>
      <p:sp>
        <p:nvSpPr>
          <p:cNvPr id="66566" name="TextBox 22">
            <a:extLst>
              <a:ext uri="{FF2B5EF4-FFF2-40B4-BE49-F238E27FC236}">
                <a16:creationId xmlns:a16="http://schemas.microsoft.com/office/drawing/2014/main" id="{025DF8B6-941D-87AF-02E0-FF6E0D93BB88}"/>
              </a:ext>
            </a:extLst>
          </p:cNvPr>
          <p:cNvSpPr txBox="1">
            <a:spLocks noChangeArrowheads="1"/>
          </p:cNvSpPr>
          <p:nvPr/>
        </p:nvSpPr>
        <p:spPr bwMode="auto">
          <a:xfrm>
            <a:off x="5584825" y="3475038"/>
            <a:ext cx="1806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chemeClr val="accent2"/>
                </a:solidFill>
              </a:rPr>
              <a:t>Field width = 12</a:t>
            </a:r>
          </a:p>
        </p:txBody>
      </p:sp>
      <p:sp>
        <p:nvSpPr>
          <p:cNvPr id="66567" name="Left Brace 23">
            <a:extLst>
              <a:ext uri="{FF2B5EF4-FFF2-40B4-BE49-F238E27FC236}">
                <a16:creationId xmlns:a16="http://schemas.microsoft.com/office/drawing/2014/main" id="{BF85BF45-3F4C-433C-2B29-6B78E5E6FF14}"/>
              </a:ext>
            </a:extLst>
          </p:cNvPr>
          <p:cNvSpPr>
            <a:spLocks/>
          </p:cNvSpPr>
          <p:nvPr/>
        </p:nvSpPr>
        <p:spPr bwMode="auto">
          <a:xfrm rot="-5400000">
            <a:off x="6399213" y="2819400"/>
            <a:ext cx="152400" cy="381000"/>
          </a:xfrm>
          <a:prstGeom prst="leftBrace">
            <a:avLst>
              <a:gd name="adj1" fmla="val 8333"/>
              <a:gd name="adj2" fmla="val 50000"/>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cxnSp>
        <p:nvCxnSpPr>
          <p:cNvPr id="66568" name="Straight Arrow Connector 25">
            <a:extLst>
              <a:ext uri="{FF2B5EF4-FFF2-40B4-BE49-F238E27FC236}">
                <a16:creationId xmlns:a16="http://schemas.microsoft.com/office/drawing/2014/main" id="{79217DBB-0D8A-36CD-DFF8-9E35411B4BE3}"/>
              </a:ext>
            </a:extLst>
          </p:cNvPr>
          <p:cNvCxnSpPr>
            <a:cxnSpLocks noChangeShapeType="1"/>
          </p:cNvCxnSpPr>
          <p:nvPr/>
        </p:nvCxnSpPr>
        <p:spPr bwMode="auto">
          <a:xfrm flipV="1">
            <a:off x="6478588" y="3094038"/>
            <a:ext cx="0" cy="381000"/>
          </a:xfrm>
          <a:prstGeom prst="straightConnector1">
            <a:avLst/>
          </a:prstGeom>
          <a:noFill/>
          <a:ln w="12700" algn="ctr">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66569" name="Left Brace 28">
            <a:extLst>
              <a:ext uri="{FF2B5EF4-FFF2-40B4-BE49-F238E27FC236}">
                <a16:creationId xmlns:a16="http://schemas.microsoft.com/office/drawing/2014/main" id="{57F6D5BE-986B-3A53-9109-BF4DE1E073C1}"/>
              </a:ext>
            </a:extLst>
          </p:cNvPr>
          <p:cNvSpPr>
            <a:spLocks/>
          </p:cNvSpPr>
          <p:nvPr/>
        </p:nvSpPr>
        <p:spPr bwMode="auto">
          <a:xfrm rot="-5400000">
            <a:off x="4897438" y="3741737"/>
            <a:ext cx="222250" cy="2200275"/>
          </a:xfrm>
          <a:prstGeom prst="leftBrace">
            <a:avLst>
              <a:gd name="adj1" fmla="val 8296"/>
              <a:gd name="adj2" fmla="val 50000"/>
            </a:avLst>
          </a:prstGeom>
          <a:noFill/>
          <a:ln w="127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66570" name="TextBox 29">
            <a:extLst>
              <a:ext uri="{FF2B5EF4-FFF2-40B4-BE49-F238E27FC236}">
                <a16:creationId xmlns:a16="http://schemas.microsoft.com/office/drawing/2014/main" id="{CF8E4B77-7215-9796-81FA-69EFD02C5ADA}"/>
              </a:ext>
            </a:extLst>
          </p:cNvPr>
          <p:cNvSpPr txBox="1">
            <a:spLocks noChangeArrowheads="1"/>
          </p:cNvSpPr>
          <p:nvPr/>
        </p:nvSpPr>
        <p:spPr bwMode="auto">
          <a:xfrm>
            <a:off x="4121150" y="5381625"/>
            <a:ext cx="180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chemeClr val="accent2"/>
                </a:solidFill>
              </a:rPr>
              <a:t>Field width = 12</a:t>
            </a:r>
          </a:p>
        </p:txBody>
      </p:sp>
      <p:cxnSp>
        <p:nvCxnSpPr>
          <p:cNvPr id="66571" name="Straight Arrow Connector 30">
            <a:extLst>
              <a:ext uri="{FF2B5EF4-FFF2-40B4-BE49-F238E27FC236}">
                <a16:creationId xmlns:a16="http://schemas.microsoft.com/office/drawing/2014/main" id="{8E455214-4ADE-D0EA-1858-25FED7B7B892}"/>
              </a:ext>
            </a:extLst>
          </p:cNvPr>
          <p:cNvCxnSpPr>
            <a:cxnSpLocks noChangeShapeType="1"/>
          </p:cNvCxnSpPr>
          <p:nvPr/>
        </p:nvCxnSpPr>
        <p:spPr bwMode="auto">
          <a:xfrm flipV="1">
            <a:off x="5014913" y="5000625"/>
            <a:ext cx="0" cy="381000"/>
          </a:xfrm>
          <a:prstGeom prst="straightConnector1">
            <a:avLst/>
          </a:prstGeom>
          <a:noFill/>
          <a:ln w="12700" algn="ctr">
            <a:solidFill>
              <a:schemeClr val="accent2"/>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A16C2A2C-BC10-1B9C-22E6-2CB914F5B4A7}"/>
              </a:ext>
            </a:extLst>
          </p:cNvPr>
          <p:cNvSpPr>
            <a:spLocks noGrp="1" noChangeArrowheads="1"/>
          </p:cNvSpPr>
          <p:nvPr>
            <p:ph type="title"/>
          </p:nvPr>
        </p:nvSpPr>
        <p:spPr/>
        <p:txBody>
          <a:bodyPr/>
          <a:lstStyle/>
          <a:p>
            <a:pPr eaLnBrk="1" hangingPunct="1"/>
            <a:r>
              <a:rPr lang="en-US" altLang="en-US" sz="2800"/>
              <a:t>Displaying Formatted Output with F-strings</a:t>
            </a:r>
            <a:endParaRPr lang="he-IL" altLang="en-US" sz="2800"/>
          </a:p>
        </p:txBody>
      </p:sp>
      <p:sp>
        <p:nvSpPr>
          <p:cNvPr id="31747" name="Content Placeholder 2">
            <a:extLst>
              <a:ext uri="{FF2B5EF4-FFF2-40B4-BE49-F238E27FC236}">
                <a16:creationId xmlns:a16="http://schemas.microsoft.com/office/drawing/2014/main" id="{A991BB19-D88E-424C-3E8E-A76E27D016CC}"/>
              </a:ext>
            </a:extLst>
          </p:cNvPr>
          <p:cNvSpPr>
            <a:spLocks noGrp="1"/>
          </p:cNvSpPr>
          <p:nvPr>
            <p:ph idx="1"/>
          </p:nvPr>
        </p:nvSpPr>
        <p:spPr>
          <a:xfrm>
            <a:off x="457200" y="1600200"/>
            <a:ext cx="8229600" cy="4191000"/>
          </a:xfrm>
        </p:spPr>
        <p:txBody>
          <a:bodyPr/>
          <a:lstStyle/>
          <a:p>
            <a:pPr eaLnBrk="1" hangingPunct="1">
              <a:defRPr/>
            </a:pPr>
            <a:r>
              <a:rPr lang="en-US" altLang="en-US" sz="2400" dirty="0"/>
              <a:t>Aligning values within a field</a:t>
            </a:r>
          </a:p>
          <a:p>
            <a:pPr lvl="1" eaLnBrk="1" hangingPunct="1">
              <a:defRPr/>
            </a:pPr>
            <a:r>
              <a:rPr lang="en-US" altLang="en-US" sz="2000" dirty="0"/>
              <a:t>Use </a:t>
            </a:r>
            <a:r>
              <a:rPr lang="en-US" altLang="en-US" sz="2000" dirty="0">
                <a:latin typeface="Courier New" panose="02070309020205020404" pitchFamily="49" charset="0"/>
                <a:cs typeface="Courier New" panose="02070309020205020404" pitchFamily="49" charset="0"/>
              </a:rPr>
              <a:t>&lt;</a:t>
            </a:r>
            <a:r>
              <a:rPr lang="en-US" altLang="en-US" sz="2000" dirty="0"/>
              <a:t> for left alignment</a:t>
            </a:r>
          </a:p>
          <a:p>
            <a:pPr lvl="1" eaLnBrk="1" hangingPunct="1">
              <a:defRPr/>
            </a:pPr>
            <a:r>
              <a:rPr lang="en-US" altLang="en-US" sz="2000" dirty="0"/>
              <a:t>Use </a:t>
            </a:r>
            <a:r>
              <a:rPr lang="en-US" altLang="en-US" sz="2000" dirty="0">
                <a:latin typeface="Courier New" panose="02070309020205020404" pitchFamily="49" charset="0"/>
                <a:cs typeface="Courier New" panose="02070309020205020404" pitchFamily="49" charset="0"/>
              </a:rPr>
              <a:t>&gt;</a:t>
            </a:r>
            <a:r>
              <a:rPr lang="en-US" altLang="en-US" sz="2000" dirty="0"/>
              <a:t> for right alignment</a:t>
            </a:r>
          </a:p>
          <a:p>
            <a:pPr lvl="1" eaLnBrk="1" hangingPunct="1">
              <a:defRPr/>
            </a:pPr>
            <a:r>
              <a:rPr lang="en-US" altLang="en-US" sz="2000" dirty="0"/>
              <a:t>Use </a:t>
            </a:r>
            <a:r>
              <a:rPr lang="en-US" altLang="en-US" sz="2000" dirty="0">
                <a:latin typeface="Courier New" panose="02070309020205020404" pitchFamily="49" charset="0"/>
                <a:cs typeface="Courier New" panose="02070309020205020404" pitchFamily="49" charset="0"/>
              </a:rPr>
              <a:t>^</a:t>
            </a:r>
            <a:r>
              <a:rPr lang="en-US" altLang="en-US" sz="2000" dirty="0"/>
              <a:t> for center alignment</a:t>
            </a:r>
            <a:br>
              <a:rPr lang="en-US" altLang="en-US" sz="2000" dirty="0"/>
            </a:br>
            <a:endParaRPr lang="en-US" altLang="en-US" sz="2000" dirty="0"/>
          </a:p>
          <a:p>
            <a:pPr eaLnBrk="1" hangingPunct="1">
              <a:defRPr/>
            </a:pPr>
            <a:r>
              <a:rPr lang="en-US" altLang="en-US" sz="2400" dirty="0"/>
              <a:t>Examples:</a:t>
            </a:r>
          </a:p>
          <a:p>
            <a:pPr lvl="1" eaLnBrk="1" hangingPunct="1">
              <a:defRPr/>
            </a:pPr>
            <a:r>
              <a:rPr lang="en-US" sz="2000" dirty="0">
                <a:latin typeface="Courier New" panose="02070309020205020404" pitchFamily="49" charset="0"/>
                <a:cs typeface="Courier New" panose="02070309020205020404" pitchFamily="49" charset="0"/>
              </a:rPr>
              <a:t>print(f'{num:&lt;20.2f}')</a:t>
            </a:r>
          </a:p>
          <a:p>
            <a:pPr lvl="1" eaLnBrk="1" hangingPunct="1">
              <a:defRPr/>
            </a:pPr>
            <a:r>
              <a:rPr lang="en-US" sz="2000" dirty="0">
                <a:latin typeface="Courier New" panose="02070309020205020404" pitchFamily="49" charset="0"/>
                <a:cs typeface="Courier New" panose="02070309020205020404" pitchFamily="49" charset="0"/>
              </a:rPr>
              <a:t>print(f'{num:&gt;20.2f}') </a:t>
            </a:r>
          </a:p>
          <a:p>
            <a:pPr lvl="1" eaLnBrk="1" hangingPunct="1">
              <a:defRPr/>
            </a:pPr>
            <a:r>
              <a:rPr lang="en-US" sz="2000" dirty="0">
                <a:latin typeface="Courier New" panose="02070309020205020404" pitchFamily="49" charset="0"/>
                <a:cs typeface="Courier New" panose="02070309020205020404" pitchFamily="49" charset="0"/>
              </a:rPr>
              <a:t>print(f'{num:^20.2f}')</a:t>
            </a:r>
            <a:endParaRPr lang="en-US" altLang="en-US" sz="2000" dirty="0"/>
          </a:p>
          <a:p>
            <a:pPr eaLnBrk="1" hangingPunct="1">
              <a:defRPr/>
            </a:pPr>
            <a:endParaRPr lang="en-US" altLang="en-US" sz="2400" dirty="0"/>
          </a:p>
          <a:p>
            <a:pPr marL="0" indent="0" eaLnBrk="1" hangingPunct="1">
              <a:buFont typeface="Arial" panose="020B0604020202020204" pitchFamily="34" charset="0"/>
              <a:buNone/>
              <a:defRPr/>
            </a:pPr>
            <a:endParaRPr lang="en-US"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9802657B-C29F-E3BD-31FB-403C950E5E13}"/>
              </a:ext>
            </a:extLst>
          </p:cNvPr>
          <p:cNvSpPr>
            <a:spLocks noGrp="1" noChangeArrowheads="1"/>
          </p:cNvSpPr>
          <p:nvPr>
            <p:ph type="title"/>
          </p:nvPr>
        </p:nvSpPr>
        <p:spPr/>
        <p:txBody>
          <a:bodyPr/>
          <a:lstStyle/>
          <a:p>
            <a:pPr eaLnBrk="1" hangingPunct="1"/>
            <a:r>
              <a:rPr lang="en-US" altLang="en-US" sz="2800"/>
              <a:t>Displaying Formatted Output with F-strings</a:t>
            </a:r>
            <a:endParaRPr lang="he-IL" altLang="en-US" sz="2800"/>
          </a:p>
        </p:txBody>
      </p:sp>
      <p:sp>
        <p:nvSpPr>
          <p:cNvPr id="31747" name="Content Placeholder 2">
            <a:extLst>
              <a:ext uri="{FF2B5EF4-FFF2-40B4-BE49-F238E27FC236}">
                <a16:creationId xmlns:a16="http://schemas.microsoft.com/office/drawing/2014/main" id="{580CDDDC-74D5-A713-A841-F772CC838F61}"/>
              </a:ext>
            </a:extLst>
          </p:cNvPr>
          <p:cNvSpPr>
            <a:spLocks noGrp="1"/>
          </p:cNvSpPr>
          <p:nvPr>
            <p:ph idx="1"/>
          </p:nvPr>
        </p:nvSpPr>
        <p:spPr>
          <a:xfrm>
            <a:off x="457200" y="1600200"/>
            <a:ext cx="8229600" cy="3581400"/>
          </a:xfrm>
        </p:spPr>
        <p:txBody>
          <a:bodyPr/>
          <a:lstStyle/>
          <a:p>
            <a:pPr eaLnBrk="1" hangingPunct="1">
              <a:defRPr/>
            </a:pPr>
            <a:r>
              <a:rPr lang="en-US" altLang="en-US" sz="2400" dirty="0"/>
              <a:t>The order of designators in a format specifier</a:t>
            </a:r>
          </a:p>
          <a:p>
            <a:pPr lvl="1" eaLnBrk="1" hangingPunct="1">
              <a:defRPr/>
            </a:pPr>
            <a:r>
              <a:rPr lang="en-US" altLang="en-US" sz="2000" dirty="0"/>
              <a:t>When using multiple designators in a format specifier, write them in this order:</a:t>
            </a:r>
          </a:p>
          <a:p>
            <a:pPr eaLnBrk="1" hangingPunct="1">
              <a:defRPr/>
            </a:pPr>
            <a:endParaRPr lang="en-US" altLang="en-US" sz="2400" dirty="0"/>
          </a:p>
          <a:p>
            <a:pPr eaLnBrk="1" hangingPunct="1">
              <a:defRPr/>
            </a:pPr>
            <a:endParaRPr lang="en-US" altLang="en-US" sz="2400" dirty="0"/>
          </a:p>
          <a:p>
            <a:pPr eaLnBrk="1" hangingPunct="1">
              <a:defRPr/>
            </a:pPr>
            <a:endParaRPr lang="en-US" altLang="en-US" sz="2400" dirty="0"/>
          </a:p>
          <a:p>
            <a:pPr eaLnBrk="1" hangingPunct="1">
              <a:defRPr/>
            </a:pPr>
            <a:endParaRPr lang="en-US" altLang="en-US" sz="2400" dirty="0"/>
          </a:p>
          <a:p>
            <a:pPr eaLnBrk="1" hangingPunct="1">
              <a:defRPr/>
            </a:pPr>
            <a:endParaRPr lang="en-US" altLang="en-US" sz="2400" dirty="0"/>
          </a:p>
          <a:p>
            <a:pPr marL="0" indent="0" eaLnBrk="1" hangingPunct="1">
              <a:buFont typeface="Arial" panose="020B0604020202020204" pitchFamily="34" charset="0"/>
              <a:buNone/>
              <a:defRPr/>
            </a:pPr>
            <a:endParaRPr lang="en-US" altLang="en-US" sz="2400" dirty="0"/>
          </a:p>
          <a:p>
            <a:pPr marL="0" indent="0" eaLnBrk="1" hangingPunct="1">
              <a:buFont typeface="Arial" panose="020B0604020202020204" pitchFamily="34" charset="0"/>
              <a:buNone/>
              <a:defRPr/>
            </a:pPr>
            <a:endParaRPr lang="en-US" altLang="en-US" sz="2400" dirty="0"/>
          </a:p>
        </p:txBody>
      </p:sp>
      <p:sp>
        <p:nvSpPr>
          <p:cNvPr id="68612" name="TextBox 1">
            <a:extLst>
              <a:ext uri="{FF2B5EF4-FFF2-40B4-BE49-F238E27FC236}">
                <a16:creationId xmlns:a16="http://schemas.microsoft.com/office/drawing/2014/main" id="{EBCF25CD-C30E-8457-7EFF-63C7A3805618}"/>
              </a:ext>
            </a:extLst>
          </p:cNvPr>
          <p:cNvSpPr txBox="1">
            <a:spLocks noChangeArrowheads="1"/>
          </p:cNvSpPr>
          <p:nvPr/>
        </p:nvSpPr>
        <p:spPr bwMode="auto">
          <a:xfrm>
            <a:off x="1524000" y="31242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latin typeface="Courier New" panose="02070309020205020404" pitchFamily="49" charset="0"/>
                <a:cs typeface="Courier New" panose="02070309020205020404" pitchFamily="49" charset="0"/>
              </a:rPr>
              <a:t>[</a:t>
            </a:r>
            <a:r>
              <a:rPr lang="en-US" altLang="en-US" sz="1800" b="0" i="1">
                <a:latin typeface="Courier New" panose="02070309020205020404" pitchFamily="49" charset="0"/>
                <a:cs typeface="Courier New" panose="02070309020205020404" pitchFamily="49" charset="0"/>
              </a:rPr>
              <a:t>alignment</a:t>
            </a:r>
            <a:r>
              <a:rPr lang="en-US" altLang="en-US" sz="1800" b="0">
                <a:latin typeface="Courier New" panose="02070309020205020404" pitchFamily="49" charset="0"/>
                <a:cs typeface="Courier New" panose="02070309020205020404" pitchFamily="49" charset="0"/>
              </a:rPr>
              <a:t>][</a:t>
            </a:r>
            <a:r>
              <a:rPr lang="en-US" altLang="en-US" sz="1800" b="0" i="1">
                <a:latin typeface="Courier New" panose="02070309020205020404" pitchFamily="49" charset="0"/>
                <a:cs typeface="Courier New" panose="02070309020205020404" pitchFamily="49" charset="0"/>
              </a:rPr>
              <a:t>width</a:t>
            </a:r>
            <a:r>
              <a:rPr lang="en-US" altLang="en-US" sz="1800" b="0">
                <a:latin typeface="Courier New" panose="02070309020205020404" pitchFamily="49" charset="0"/>
                <a:cs typeface="Courier New" panose="02070309020205020404" pitchFamily="49" charset="0"/>
              </a:rPr>
              <a:t>][,][.</a:t>
            </a:r>
            <a:r>
              <a:rPr lang="en-US" altLang="en-US" sz="1800" b="0" i="1">
                <a:latin typeface="Courier New" panose="02070309020205020404" pitchFamily="49" charset="0"/>
                <a:cs typeface="Courier New" panose="02070309020205020404" pitchFamily="49" charset="0"/>
              </a:rPr>
              <a:t>precision</a:t>
            </a:r>
            <a:r>
              <a:rPr lang="en-US" altLang="en-US" sz="1800" b="0">
                <a:latin typeface="Courier New" panose="02070309020205020404" pitchFamily="49" charset="0"/>
                <a:cs typeface="Courier New" panose="02070309020205020404" pitchFamily="49" charset="0"/>
              </a:rPr>
              <a:t>][</a:t>
            </a:r>
            <a:r>
              <a:rPr lang="en-US" altLang="en-US" sz="1800" b="0" i="1">
                <a:latin typeface="Courier New" panose="02070309020205020404" pitchFamily="49" charset="0"/>
                <a:cs typeface="Courier New" panose="02070309020205020404" pitchFamily="49" charset="0"/>
              </a:rPr>
              <a:t>type</a:t>
            </a:r>
            <a:r>
              <a:rPr lang="en-US" altLang="en-US" sz="1800" b="0">
                <a:latin typeface="Courier New" panose="02070309020205020404" pitchFamily="49" charset="0"/>
                <a:cs typeface="Courier New" panose="02070309020205020404"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B23A3317-2E6B-6448-6BBB-E96389A9F5D4}"/>
              </a:ext>
            </a:extLst>
          </p:cNvPr>
          <p:cNvSpPr>
            <a:spLocks noGrp="1" noChangeArrowheads="1"/>
          </p:cNvSpPr>
          <p:nvPr>
            <p:ph type="title"/>
          </p:nvPr>
        </p:nvSpPr>
        <p:spPr/>
        <p:txBody>
          <a:bodyPr/>
          <a:lstStyle/>
          <a:p>
            <a:r>
              <a:rPr lang="en-US" altLang="en-US"/>
              <a:t>Named Constants</a:t>
            </a:r>
          </a:p>
        </p:txBody>
      </p:sp>
      <p:sp>
        <p:nvSpPr>
          <p:cNvPr id="71683" name="Content Placeholder 2">
            <a:extLst>
              <a:ext uri="{FF2B5EF4-FFF2-40B4-BE49-F238E27FC236}">
                <a16:creationId xmlns:a16="http://schemas.microsoft.com/office/drawing/2014/main" id="{3FF4E9E5-239A-157C-F6FC-3ACB71CE6334}"/>
              </a:ext>
            </a:extLst>
          </p:cNvPr>
          <p:cNvSpPr>
            <a:spLocks noGrp="1" noChangeArrowheads="1"/>
          </p:cNvSpPr>
          <p:nvPr>
            <p:ph idx="1"/>
          </p:nvPr>
        </p:nvSpPr>
        <p:spPr/>
        <p:txBody>
          <a:bodyPr/>
          <a:lstStyle/>
          <a:p>
            <a:r>
              <a:rPr lang="en-US" altLang="en-US" sz="2000"/>
              <a:t>You should use named constants instead of magic numbers.</a:t>
            </a:r>
          </a:p>
          <a:p>
            <a:r>
              <a:rPr lang="en-US" altLang="en-US" sz="2000"/>
              <a:t>A named constant is a name that represents a value that does not change during the program's execution.</a:t>
            </a:r>
          </a:p>
          <a:p>
            <a:r>
              <a:rPr lang="en-US" altLang="en-US" sz="2000"/>
              <a:t>Example:</a:t>
            </a:r>
            <a:br>
              <a:rPr lang="en-US" altLang="en-US" sz="2000"/>
            </a:br>
            <a:br>
              <a:rPr lang="en-US" altLang="en-US" sz="2000"/>
            </a:br>
            <a:r>
              <a:rPr lang="en-US" altLang="en-US" sz="2400" b="0">
                <a:latin typeface="Courier New" panose="02070309020205020404" pitchFamily="49" charset="0"/>
                <a:cs typeface="Courier New" panose="02070309020205020404" pitchFamily="49" charset="0"/>
              </a:rPr>
              <a:t>INTEREST_RATE = 0.069</a:t>
            </a:r>
            <a:br>
              <a:rPr lang="en-US" altLang="en-US" sz="2800" b="0"/>
            </a:br>
            <a:endParaRPr lang="en-US" altLang="en-US" sz="2800" b="0"/>
          </a:p>
          <a:p>
            <a:r>
              <a:rPr lang="en-US" altLang="en-US" sz="2000"/>
              <a:t>This creates a named constant named </a:t>
            </a:r>
            <a:r>
              <a:rPr lang="en-US" altLang="en-US" sz="2000">
                <a:latin typeface="Courier New" panose="02070309020205020404" pitchFamily="49" charset="0"/>
                <a:cs typeface="Courier New" panose="02070309020205020404" pitchFamily="49" charset="0"/>
              </a:rPr>
              <a:t>INTEREST_RATE</a:t>
            </a:r>
            <a:r>
              <a:rPr lang="en-US" altLang="en-US" sz="2000"/>
              <a:t>, assigned the value 0.069. It can be used instead of the magic number:</a:t>
            </a:r>
            <a:br>
              <a:rPr lang="en-US" altLang="en-US" sz="2000"/>
            </a:br>
            <a:br>
              <a:rPr lang="en-US" altLang="en-US" sz="2000" b="0"/>
            </a:br>
            <a:r>
              <a:rPr lang="en-US" altLang="en-US" sz="2400" b="0">
                <a:latin typeface="Courier New" panose="02070309020205020404" pitchFamily="49" charset="0"/>
                <a:cs typeface="Courier New" panose="02070309020205020404" pitchFamily="49" charset="0"/>
              </a:rPr>
              <a:t>amount = balance * INTEREST_RATE</a:t>
            </a:r>
            <a:endParaRPr lang="en-US"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3</a:t>
            </a:r>
          </a:p>
        </p:txBody>
      </p:sp>
      <p:sp>
        <p:nvSpPr>
          <p:cNvPr id="10" name="Text Placeholder 9"/>
          <p:cNvSpPr>
            <a:spLocks noGrp="1"/>
          </p:cNvSpPr>
          <p:nvPr>
            <p:ph type="body" sz="quarter" idx="15"/>
          </p:nvPr>
        </p:nvSpPr>
        <p:spPr/>
        <p:txBody>
          <a:bodyPr/>
          <a:lstStyle/>
          <a:p>
            <a:r>
              <a:rPr lang="en-US" altLang="en-US" dirty="0"/>
              <a:t>Decision Structures and Boolean Logic</a:t>
            </a:r>
            <a:endParaRPr lang="en-CA" altLang="en-US" dirty="0"/>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559C22E-413A-036C-0FCD-5FF05899AEBA}"/>
              </a:ext>
            </a:extLst>
          </p:cNvPr>
          <p:cNvSpPr>
            <a:spLocks noGrp="1" noChangeArrowheads="1"/>
          </p:cNvSpPr>
          <p:nvPr>
            <p:ph type="title"/>
          </p:nvPr>
        </p:nvSpPr>
        <p:spPr/>
        <p:txBody>
          <a:bodyPr/>
          <a:lstStyle/>
          <a:p>
            <a:pPr eaLnBrk="1" hangingPunct="1"/>
            <a:r>
              <a:rPr lang="en-US" altLang="en-US" dirty="0"/>
              <a:t>Boolean Expressions and Relational Operators</a:t>
            </a:r>
            <a:endParaRPr lang="he-IL" altLang="en-US" dirty="0"/>
          </a:p>
        </p:txBody>
      </p:sp>
      <p:pic>
        <p:nvPicPr>
          <p:cNvPr id="10243" name="Content Placeholder 1">
            <a:extLst>
              <a:ext uri="{FF2B5EF4-FFF2-40B4-BE49-F238E27FC236}">
                <a16:creationId xmlns:a16="http://schemas.microsoft.com/office/drawing/2014/main" id="{5D27E2F8-32AC-1CF8-69ED-C0B666C219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8050" y="2362200"/>
            <a:ext cx="7327900" cy="2854325"/>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442D098-B434-2C75-C60A-72C6621FF524}"/>
              </a:ext>
            </a:extLst>
          </p:cNvPr>
          <p:cNvSpPr>
            <a:spLocks noGrp="1" noChangeArrowheads="1"/>
          </p:cNvSpPr>
          <p:nvPr>
            <p:ph type="title"/>
          </p:nvPr>
        </p:nvSpPr>
        <p:spPr/>
        <p:txBody>
          <a:bodyPr/>
          <a:lstStyle/>
          <a:p>
            <a:pPr eaLnBrk="1" hangingPunct="1"/>
            <a:r>
              <a:rPr lang="en-US" altLang="en-US"/>
              <a:t>Single-Line </a:t>
            </a:r>
            <a:r>
              <a:rPr lang="en-US" altLang="en-US">
                <a:latin typeface="Courier New" panose="02070309020205020404" pitchFamily="49" charset="0"/>
                <a:cs typeface="Courier New" panose="02070309020205020404" pitchFamily="49" charset="0"/>
              </a:rPr>
              <a:t>if</a:t>
            </a:r>
            <a:r>
              <a:rPr lang="en-US" altLang="en-US"/>
              <a:t> Statements</a:t>
            </a:r>
            <a:endParaRPr lang="he-IL" altLang="en-US"/>
          </a:p>
        </p:txBody>
      </p:sp>
      <p:sp>
        <p:nvSpPr>
          <p:cNvPr id="7171" name="Content Placeholder 2">
            <a:extLst>
              <a:ext uri="{FF2B5EF4-FFF2-40B4-BE49-F238E27FC236}">
                <a16:creationId xmlns:a16="http://schemas.microsoft.com/office/drawing/2014/main" id="{0578428A-3692-06BB-EC00-133F896F6445}"/>
              </a:ext>
            </a:extLst>
          </p:cNvPr>
          <p:cNvSpPr>
            <a:spLocks noGrp="1" noChangeArrowheads="1"/>
          </p:cNvSpPr>
          <p:nvPr>
            <p:ph idx="1"/>
          </p:nvPr>
        </p:nvSpPr>
        <p:spPr/>
        <p:txBody>
          <a:bodyPr/>
          <a:lstStyle/>
          <a:p>
            <a:pPr marL="0" indent="0" eaLnBrk="1" hangingPunct="1">
              <a:buFont typeface="Arial" panose="020B0604020202020204" pitchFamily="34" charset="0"/>
              <a:buNone/>
              <a:defRPr/>
            </a:pPr>
            <a:r>
              <a:rPr lang="en-US" altLang="en-US" b="0" dirty="0"/>
              <a:t>An </a:t>
            </a:r>
            <a:r>
              <a:rPr lang="en-US" altLang="en-US" b="0" dirty="0">
                <a:latin typeface="Courier New" panose="02070309020205020404" pitchFamily="49" charset="0"/>
                <a:cs typeface="Courier New" panose="02070309020205020404" pitchFamily="49" charset="0"/>
              </a:rPr>
              <a:t>if</a:t>
            </a:r>
            <a:r>
              <a:rPr lang="en-US" altLang="en-US" b="0" dirty="0"/>
              <a:t> statement can be written on a single line if it executes only one statement.</a:t>
            </a:r>
            <a:br>
              <a:rPr lang="en-US" altLang="en-US" b="0" dirty="0"/>
            </a:br>
            <a:endParaRPr lang="en-US" altLang="en-US" b="0" dirty="0"/>
          </a:p>
          <a:p>
            <a:pPr eaLnBrk="1" hangingPunct="1">
              <a:defRPr/>
            </a:pPr>
            <a:r>
              <a:rPr lang="en-US" altLang="en-US" dirty="0"/>
              <a:t>Python syntax:</a:t>
            </a:r>
          </a:p>
          <a:p>
            <a:pPr lvl="1" eaLnBrk="1" hangingPunct="1">
              <a:buFontTx/>
              <a:buNone/>
              <a:defRPr/>
            </a:pPr>
            <a:r>
              <a:rPr lang="en-US" altLang="en-US" dirty="0">
                <a:latin typeface="Courier New" panose="02070309020205020404" pitchFamily="49" charset="0"/>
                <a:cs typeface="Courier New" panose="02070309020205020404" pitchFamily="49" charset="0"/>
              </a:rPr>
              <a:t>if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eaLnBrk="1" hangingPunct="1">
              <a:defRPr/>
            </a:pPr>
            <a:r>
              <a:rPr lang="en-US" altLang="en-US" dirty="0">
                <a:cs typeface="Courier New" panose="02070309020205020404" pitchFamily="49" charset="0"/>
              </a:rPr>
              <a:t>Example:</a:t>
            </a:r>
          </a:p>
          <a:p>
            <a:pPr lvl="1" eaLnBrk="1" hangingPunct="1">
              <a:buFontTx/>
              <a:buNone/>
              <a:defRPr/>
            </a:pPr>
            <a:r>
              <a:rPr lang="en-US" altLang="en-US" dirty="0">
                <a:solidFill>
                  <a:srgbClr val="000000"/>
                </a:solidFill>
                <a:latin typeface="Courier New" panose="02070309020205020404" pitchFamily="49" charset="0"/>
                <a:cs typeface="Courier New" panose="02070309020205020404" pitchFamily="49" charset="0"/>
              </a:rPr>
              <a:t>if score &gt; 59: print('You passed!')</a:t>
            </a:r>
          </a:p>
          <a:p>
            <a:pPr eaLnBrk="1" hangingPunct="1">
              <a:defRPr/>
            </a:pPr>
            <a:endParaRPr lang="en-US" altLang="en-US" dirty="0">
              <a:cs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309D916-696D-904E-3B37-9CA12A21BC6A}"/>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if-else</a:t>
            </a:r>
            <a:r>
              <a:rPr lang="en-US" altLang="en-US"/>
              <a:t> Statement</a:t>
            </a:r>
            <a:endParaRPr lang="he-IL" altLang="en-US"/>
          </a:p>
        </p:txBody>
      </p:sp>
      <p:sp>
        <p:nvSpPr>
          <p:cNvPr id="14339" name="Content Placeholder 2">
            <a:extLst>
              <a:ext uri="{FF2B5EF4-FFF2-40B4-BE49-F238E27FC236}">
                <a16:creationId xmlns:a16="http://schemas.microsoft.com/office/drawing/2014/main" id="{BAF2A3CB-6A29-C820-87BB-F69C4355D8B7}"/>
              </a:ext>
            </a:extLst>
          </p:cNvPr>
          <p:cNvSpPr>
            <a:spLocks noGrp="1" noChangeArrowheads="1"/>
          </p:cNvSpPr>
          <p:nvPr>
            <p:ph idx="1"/>
          </p:nvPr>
        </p:nvSpPr>
        <p:spPr/>
        <p:txBody>
          <a:bodyPr/>
          <a:lstStyle/>
          <a:p>
            <a:pPr eaLnBrk="1" hangingPunct="1"/>
            <a:r>
              <a:rPr lang="en-US" altLang="en-US" u="sng"/>
              <a:t>Dual alternative decision structure</a:t>
            </a:r>
            <a:r>
              <a:rPr lang="en-US" altLang="en-US"/>
              <a:t>: two possible paths of execution</a:t>
            </a:r>
          </a:p>
          <a:p>
            <a:pPr lvl="1" eaLnBrk="1" hangingPunct="1">
              <a:buFontTx/>
              <a:buChar char="–"/>
            </a:pPr>
            <a:r>
              <a:rPr lang="en-US" altLang="en-US"/>
              <a:t>One is taken if the condition is true, and the other if the condition is false</a:t>
            </a:r>
          </a:p>
          <a:p>
            <a:pPr lvl="1" eaLnBrk="1" hangingPunct="1"/>
            <a:r>
              <a:rPr lang="en-US" altLang="en-US"/>
              <a:t>Syntax: 	</a:t>
            </a:r>
            <a:r>
              <a:rPr lang="en-US" altLang="en-US" sz="2400">
                <a:latin typeface="Courier New" panose="02070309020205020404" pitchFamily="49" charset="0"/>
                <a:cs typeface="Courier New" panose="02070309020205020404" pitchFamily="49" charset="0"/>
              </a:rPr>
              <a:t>if </a:t>
            </a:r>
            <a:r>
              <a:rPr lang="en-US" altLang="en-US" sz="2400" i="1">
                <a:latin typeface="Courier New" panose="02070309020205020404" pitchFamily="49" charset="0"/>
                <a:cs typeface="Courier New" panose="02070309020205020404" pitchFamily="49" charset="0"/>
              </a:rPr>
              <a:t>condition</a:t>
            </a:r>
            <a:r>
              <a:rPr lang="en-US" altLang="en-US" sz="2400">
                <a:latin typeface="Courier New" panose="02070309020205020404" pitchFamily="49" charset="0"/>
                <a:cs typeface="Courier New" panose="02070309020205020404" pitchFamily="49" charset="0"/>
              </a:rPr>
              <a:t>:</a:t>
            </a:r>
          </a:p>
          <a:p>
            <a:pPr lvl="2" eaLnBrk="1" hangingPunct="1">
              <a:buFontTx/>
              <a:buNone/>
            </a:pPr>
            <a:r>
              <a:rPr lang="en-US" altLang="en-US">
                <a:latin typeface="Courier New" panose="02070309020205020404" pitchFamily="49" charset="0"/>
                <a:cs typeface="Courier New" panose="02070309020205020404" pitchFamily="49" charset="0"/>
              </a:rPr>
              <a:t>				</a:t>
            </a:r>
            <a:r>
              <a:rPr lang="en-US" altLang="en-US" i="1">
                <a:latin typeface="Courier New" panose="02070309020205020404" pitchFamily="49" charset="0"/>
                <a:cs typeface="Courier New" panose="02070309020205020404" pitchFamily="49" charset="0"/>
              </a:rPr>
              <a:t>statements</a:t>
            </a:r>
          </a:p>
          <a:p>
            <a:pPr lvl="2" eaLnBrk="1" hangingPunct="1">
              <a:buFontTx/>
              <a:buNone/>
            </a:pPr>
            <a:r>
              <a:rPr lang="en-US" altLang="en-US">
                <a:latin typeface="Courier New" panose="02070309020205020404" pitchFamily="49" charset="0"/>
                <a:cs typeface="Courier New" panose="02070309020205020404" pitchFamily="49" charset="0"/>
              </a:rPr>
              <a:t>			else:</a:t>
            </a:r>
          </a:p>
          <a:p>
            <a:pPr lvl="2" eaLnBrk="1" hangingPunct="1">
              <a:buFontTx/>
              <a:buNone/>
            </a:pPr>
            <a:r>
              <a:rPr lang="en-US" altLang="en-US">
                <a:latin typeface="Courier New" panose="02070309020205020404" pitchFamily="49" charset="0"/>
                <a:cs typeface="Courier New" panose="02070309020205020404" pitchFamily="49" charset="0"/>
              </a:rPr>
              <a:t>				</a:t>
            </a:r>
            <a:r>
              <a:rPr lang="en-US" altLang="en-US" i="1">
                <a:latin typeface="Courier New" panose="02070309020205020404" pitchFamily="49" charset="0"/>
                <a:cs typeface="Courier New" panose="02070309020205020404" pitchFamily="49" charset="0"/>
              </a:rPr>
              <a:t>other statements</a:t>
            </a:r>
          </a:p>
          <a:p>
            <a:pPr lvl="1" eaLnBrk="1" hangingPunct="1"/>
            <a:r>
              <a:rPr lang="en-US" altLang="en-US">
                <a:latin typeface="Courier New" panose="02070309020205020404" pitchFamily="49" charset="0"/>
                <a:cs typeface="Courier New" panose="02070309020205020404" pitchFamily="49" charset="0"/>
              </a:rPr>
              <a:t>if</a:t>
            </a:r>
            <a:r>
              <a:rPr lang="en-US" altLang="en-US">
                <a:cs typeface="Courier New" panose="02070309020205020404" pitchFamily="49" charset="0"/>
              </a:rPr>
              <a:t> clause and </a:t>
            </a:r>
            <a:r>
              <a:rPr lang="en-US" altLang="en-US">
                <a:latin typeface="Courier New" panose="02070309020205020404" pitchFamily="49" charset="0"/>
                <a:cs typeface="Courier New" panose="02070309020205020404" pitchFamily="49" charset="0"/>
              </a:rPr>
              <a:t>else</a:t>
            </a:r>
            <a:r>
              <a:rPr lang="en-US" altLang="en-US">
                <a:cs typeface="Courier New" panose="02070309020205020404" pitchFamily="49" charset="0"/>
              </a:rPr>
              <a:t> clause must be aligned</a:t>
            </a:r>
          </a:p>
          <a:p>
            <a:pPr lvl="1" eaLnBrk="1" hangingPunct="1"/>
            <a:r>
              <a:rPr lang="en-US" altLang="en-US">
                <a:cs typeface="Courier New" panose="02070309020205020404" pitchFamily="49" charset="0"/>
              </a:rPr>
              <a:t>Statements must be consistently indented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35DB-037D-320F-A45A-CABC1D753A95}"/>
              </a:ext>
            </a:extLst>
          </p:cNvPr>
          <p:cNvSpPr>
            <a:spLocks noGrp="1"/>
          </p:cNvSpPr>
          <p:nvPr>
            <p:ph type="title"/>
          </p:nvPr>
        </p:nvSpPr>
        <p:spPr/>
        <p:txBody>
          <a:bodyPr/>
          <a:lstStyle/>
          <a:p>
            <a:r>
              <a:rPr lang="en-US" altLang="en-US" dirty="0"/>
              <a:t>Exam Instructions</a:t>
            </a:r>
            <a:endParaRPr lang="en-US" dirty="0"/>
          </a:p>
        </p:txBody>
      </p:sp>
      <p:sp>
        <p:nvSpPr>
          <p:cNvPr id="3" name="Content Placeholder 2">
            <a:extLst>
              <a:ext uri="{FF2B5EF4-FFF2-40B4-BE49-F238E27FC236}">
                <a16:creationId xmlns:a16="http://schemas.microsoft.com/office/drawing/2014/main" id="{93A1A893-0AC6-E97E-CD49-BF4534DBA999}"/>
              </a:ext>
            </a:extLst>
          </p:cNvPr>
          <p:cNvSpPr>
            <a:spLocks noGrp="1"/>
          </p:cNvSpPr>
          <p:nvPr>
            <p:ph idx="1"/>
          </p:nvPr>
        </p:nvSpPr>
        <p:spPr/>
        <p:txBody>
          <a:bodyPr/>
          <a:lstStyle/>
          <a:p>
            <a:pPr>
              <a:spcBef>
                <a:spcPts val="0"/>
              </a:spcBef>
              <a:defRPr/>
            </a:pPr>
            <a:r>
              <a:rPr lang="fr-FR" altLang="en-US" sz="2400" dirty="0">
                <a:latin typeface="Times New Roman" panose="02020603050405020304" pitchFamily="18" charset="0"/>
                <a:cs typeface="Times New Roman" panose="02020603050405020304" pitchFamily="18" charset="0"/>
              </a:rPr>
              <a:t>There </a:t>
            </a:r>
            <a:r>
              <a:rPr lang="fr-FR" altLang="en-US" sz="2400" dirty="0" err="1">
                <a:latin typeface="Times New Roman" panose="02020603050405020304" pitchFamily="18" charset="0"/>
                <a:cs typeface="Times New Roman" panose="02020603050405020304" pitchFamily="18" charset="0"/>
              </a:rPr>
              <a:t>will</a:t>
            </a:r>
            <a:r>
              <a:rPr lang="fr-FR" altLang="en-US" sz="2400" dirty="0">
                <a:latin typeface="Times New Roman" panose="02020603050405020304" pitchFamily="18" charset="0"/>
                <a:cs typeface="Times New Roman" panose="02020603050405020304" pitchFamily="18" charset="0"/>
              </a:rPr>
              <a:t> </a:t>
            </a:r>
            <a:r>
              <a:rPr lang="fr-FR" altLang="en-US" sz="2400" dirty="0" err="1">
                <a:latin typeface="Times New Roman" panose="02020603050405020304" pitchFamily="18" charset="0"/>
                <a:cs typeface="Times New Roman" panose="02020603050405020304" pitchFamily="18" charset="0"/>
              </a:rPr>
              <a:t>be</a:t>
            </a:r>
            <a:r>
              <a:rPr lang="fr-FR" altLang="en-US" sz="2400" dirty="0">
                <a:latin typeface="Times New Roman" panose="02020603050405020304" pitchFamily="18" charset="0"/>
                <a:cs typeface="Times New Roman" panose="02020603050405020304" pitchFamily="18" charset="0"/>
              </a:rPr>
              <a:t> 40 Multiple-</a:t>
            </a:r>
            <a:r>
              <a:rPr lang="fr-FR" altLang="en-US" sz="2400" dirty="0" err="1">
                <a:latin typeface="Times New Roman" panose="02020603050405020304" pitchFamily="18" charset="0"/>
                <a:cs typeface="Times New Roman" panose="02020603050405020304" pitchFamily="18" charset="0"/>
              </a:rPr>
              <a:t>Choice</a:t>
            </a:r>
            <a:r>
              <a:rPr lang="fr-FR" altLang="en-US" sz="2400" dirty="0">
                <a:latin typeface="Times New Roman" panose="02020603050405020304" pitchFamily="18" charset="0"/>
                <a:cs typeface="Times New Roman" panose="02020603050405020304" pitchFamily="18" charset="0"/>
              </a:rPr>
              <a:t> Questions (200 points)</a:t>
            </a:r>
          </a:p>
          <a:p>
            <a:pPr>
              <a:spcBef>
                <a:spcPts val="0"/>
              </a:spcBef>
              <a:defRPr/>
            </a:pPr>
            <a:r>
              <a:rPr lang="en-US" altLang="en-US" sz="2400" dirty="0">
                <a:latin typeface="Times New Roman" panose="02020603050405020304" pitchFamily="18" charset="0"/>
                <a:cs typeface="Times New Roman" panose="02020603050405020304" pitchFamily="18" charset="0"/>
              </a:rPr>
              <a:t>Answer each multiple-choice question by selecting the correct response. You should choose the single best alternative for each multiple-choice question, even if you believe that a question is ambiguous or contains a typographic error. Provide only one answer.</a:t>
            </a:r>
            <a:endParaRPr lang="fr-FR" altLang="en-US" sz="2400" dirty="0">
              <a:latin typeface="Times New Roman" panose="02020603050405020304" pitchFamily="18" charset="0"/>
              <a:cs typeface="Times New Roman" panose="02020603050405020304" pitchFamily="18" charset="0"/>
            </a:endParaRPr>
          </a:p>
          <a:p>
            <a:pPr>
              <a:spcBef>
                <a:spcPts val="0"/>
              </a:spcBef>
              <a:defRPr/>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completing the exam, please leave the room and be courteous to those still taking the exam. </a:t>
            </a:r>
            <a:endParaRPr lang="fr-F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798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85A4B96-F56B-371B-FBAA-C0F5F4DF7D05}"/>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if-elif-else</a:t>
            </a:r>
            <a:r>
              <a:rPr lang="en-US" altLang="en-US"/>
              <a:t> Statement</a:t>
            </a:r>
            <a:endParaRPr lang="he-IL" altLang="en-US"/>
          </a:p>
        </p:txBody>
      </p:sp>
      <p:sp>
        <p:nvSpPr>
          <p:cNvPr id="22531" name="Content Placeholder 5">
            <a:extLst>
              <a:ext uri="{FF2B5EF4-FFF2-40B4-BE49-F238E27FC236}">
                <a16:creationId xmlns:a16="http://schemas.microsoft.com/office/drawing/2014/main" id="{A894E422-DF36-A299-6934-33C93D9C9583}"/>
              </a:ext>
            </a:extLst>
          </p:cNvPr>
          <p:cNvSpPr>
            <a:spLocks noGrp="1" noChangeArrowheads="1"/>
          </p:cNvSpPr>
          <p:nvPr>
            <p:ph idx="1"/>
          </p:nvPr>
        </p:nvSpPr>
        <p:spPr/>
        <p:txBody>
          <a:bodyPr/>
          <a:lstStyle/>
          <a:p>
            <a:pPr eaLnBrk="1" hangingPunct="1"/>
            <a:r>
              <a:rPr lang="en-US" altLang="en-US" sz="2800" u="sng">
                <a:latin typeface="Courier New" panose="02070309020205020404" pitchFamily="49" charset="0"/>
                <a:cs typeface="Courier New" panose="02070309020205020404" pitchFamily="49" charset="0"/>
              </a:rPr>
              <a:t>if-elif-else</a:t>
            </a:r>
            <a:r>
              <a:rPr lang="en-US" altLang="en-US" sz="2800" u="sng">
                <a:cs typeface="Courier New" panose="02070309020205020404" pitchFamily="49" charset="0"/>
              </a:rPr>
              <a:t> statement</a:t>
            </a:r>
            <a:r>
              <a:rPr lang="en-US" altLang="en-US" sz="2800">
                <a:cs typeface="Courier New" panose="02070309020205020404" pitchFamily="49" charset="0"/>
              </a:rPr>
              <a:t>: special version of a decision structure</a:t>
            </a:r>
          </a:p>
          <a:p>
            <a:pPr lvl="1" eaLnBrk="1" hangingPunct="1"/>
            <a:r>
              <a:rPr lang="en-US" altLang="en-US" sz="2400">
                <a:cs typeface="Courier New" panose="02070309020205020404" pitchFamily="49" charset="0"/>
              </a:rPr>
              <a:t>Makes logic of nested decision structures simpler to write</a:t>
            </a:r>
          </a:p>
          <a:p>
            <a:pPr lvl="2" eaLnBrk="1" hangingPunct="1"/>
            <a:r>
              <a:rPr lang="en-US" altLang="en-US" sz="2000">
                <a:cs typeface="Courier New" panose="02070309020205020404" pitchFamily="49" charset="0"/>
              </a:rPr>
              <a:t>Can include multiple </a:t>
            </a:r>
            <a:r>
              <a:rPr lang="en-US" altLang="en-US" sz="2000">
                <a:latin typeface="Courier New" panose="02070309020205020404" pitchFamily="49" charset="0"/>
                <a:cs typeface="Courier New" panose="02070309020205020404" pitchFamily="49" charset="0"/>
              </a:rPr>
              <a:t>elif</a:t>
            </a:r>
            <a:r>
              <a:rPr lang="en-US" altLang="en-US" sz="2000">
                <a:cs typeface="Courier New" panose="02070309020205020404" pitchFamily="49" charset="0"/>
              </a:rPr>
              <a:t> statements</a:t>
            </a:r>
          </a:p>
          <a:p>
            <a:pPr lvl="1" eaLnBrk="1" hangingPunct="1"/>
            <a:r>
              <a:rPr lang="en-US" altLang="en-US" sz="2400">
                <a:cs typeface="Courier New" panose="02070309020205020404" pitchFamily="49" charset="0"/>
              </a:rPr>
              <a:t>Syntax: </a:t>
            </a:r>
            <a:endParaRPr lang="en-US" altLang="en-US" sz="2400">
              <a:latin typeface="Courier New" panose="02070309020205020404" pitchFamily="49" charset="0"/>
              <a:cs typeface="Courier New" panose="02070309020205020404" pitchFamily="49" charset="0"/>
            </a:endParaRPr>
          </a:p>
        </p:txBody>
      </p:sp>
      <p:sp>
        <p:nvSpPr>
          <p:cNvPr id="22532" name="TextBox 1">
            <a:extLst>
              <a:ext uri="{FF2B5EF4-FFF2-40B4-BE49-F238E27FC236}">
                <a16:creationId xmlns:a16="http://schemas.microsoft.com/office/drawing/2014/main" id="{F278AC81-74A6-B2CB-6F50-3868D36DE529}"/>
              </a:ext>
            </a:extLst>
          </p:cNvPr>
          <p:cNvSpPr txBox="1">
            <a:spLocks noChangeArrowheads="1"/>
          </p:cNvSpPr>
          <p:nvPr/>
        </p:nvSpPr>
        <p:spPr bwMode="auto">
          <a:xfrm>
            <a:off x="2667000" y="3810000"/>
            <a:ext cx="2895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if </a:t>
            </a:r>
            <a:r>
              <a:rPr lang="en-US" altLang="en-US" sz="1800" b="0" i="1">
                <a:latin typeface="Courier New" panose="02070309020205020404" pitchFamily="49" charset="0"/>
                <a:cs typeface="Courier New" panose="02070309020205020404" pitchFamily="49" charset="0"/>
              </a:rPr>
              <a:t>condition_1</a:t>
            </a:r>
            <a:r>
              <a:rPr lang="en-US" altLang="en-US" sz="1800" b="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a:t>
            </a:r>
            <a:r>
              <a:rPr lang="en-US" altLang="en-US" sz="1800" b="0" i="1">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elif </a:t>
            </a:r>
            <a:r>
              <a:rPr lang="en-US" altLang="en-US" sz="1800" b="0" i="1">
                <a:latin typeface="Courier New" panose="02070309020205020404" pitchFamily="49" charset="0"/>
                <a:cs typeface="Courier New" panose="02070309020205020404" pitchFamily="49" charset="0"/>
              </a:rPr>
              <a:t>condition_2</a:t>
            </a:r>
            <a:r>
              <a:rPr lang="en-US" altLang="en-US" sz="1800" b="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a:t>
            </a:r>
            <a:r>
              <a:rPr lang="en-US" altLang="en-US" sz="1800" b="0" i="1">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elif </a:t>
            </a:r>
            <a:r>
              <a:rPr lang="en-US" altLang="en-US" sz="1800" b="0" i="1">
                <a:latin typeface="Courier New" panose="02070309020205020404" pitchFamily="49" charset="0"/>
                <a:cs typeface="Courier New" panose="02070309020205020404" pitchFamily="49" charset="0"/>
              </a:rPr>
              <a:t>condition_3</a:t>
            </a:r>
            <a:r>
              <a:rPr lang="en-US" altLang="en-US" sz="1800" b="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a:t>
            </a:r>
            <a:r>
              <a:rPr lang="en-US" altLang="en-US" sz="1800" b="0" i="1">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else</a:t>
            </a:r>
          </a:p>
          <a:p>
            <a:pPr eaLnBrk="1" hangingPunct="1">
              <a:spcBef>
                <a:spcPct val="0"/>
              </a:spcBef>
              <a:buFontTx/>
              <a:buNone/>
            </a:pPr>
            <a:r>
              <a:rPr lang="en-US" altLang="en-US" sz="1800" b="0" i="1">
                <a:latin typeface="Courier New" panose="02070309020205020404" pitchFamily="49" charset="0"/>
                <a:cs typeface="Courier New" panose="02070309020205020404" pitchFamily="49" charset="0"/>
              </a:rPr>
              <a:t>    statement(s)</a:t>
            </a:r>
            <a:endParaRPr lang="en-US" altLang="en-US" sz="1800" b="0">
              <a:latin typeface="Courier New" panose="02070309020205020404" pitchFamily="49" charset="0"/>
              <a:cs typeface="Courier New" panose="02070309020205020404" pitchFamily="49" charset="0"/>
            </a:endParaRPr>
          </a:p>
        </p:txBody>
      </p:sp>
      <p:sp>
        <p:nvSpPr>
          <p:cNvPr id="22533" name="Right Brace 2">
            <a:extLst>
              <a:ext uri="{FF2B5EF4-FFF2-40B4-BE49-F238E27FC236}">
                <a16:creationId xmlns:a16="http://schemas.microsoft.com/office/drawing/2014/main" id="{5FD5ECB6-98D9-7FAE-5B7B-1382C32A2676}"/>
              </a:ext>
            </a:extLst>
          </p:cNvPr>
          <p:cNvSpPr>
            <a:spLocks/>
          </p:cNvSpPr>
          <p:nvPr/>
        </p:nvSpPr>
        <p:spPr bwMode="auto">
          <a:xfrm>
            <a:off x="5181600" y="4419600"/>
            <a:ext cx="457200" cy="1066800"/>
          </a:xfrm>
          <a:prstGeom prst="rightBrace">
            <a:avLst>
              <a:gd name="adj1" fmla="val 8329"/>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22534" name="TextBox 3">
            <a:extLst>
              <a:ext uri="{FF2B5EF4-FFF2-40B4-BE49-F238E27FC236}">
                <a16:creationId xmlns:a16="http://schemas.microsoft.com/office/drawing/2014/main" id="{3D83D1DC-BF94-56F6-DDFF-78DBB47E0ECF}"/>
              </a:ext>
            </a:extLst>
          </p:cNvPr>
          <p:cNvSpPr txBox="1">
            <a:spLocks noChangeArrowheads="1"/>
          </p:cNvSpPr>
          <p:nvPr/>
        </p:nvSpPr>
        <p:spPr bwMode="auto">
          <a:xfrm>
            <a:off x="5715000" y="4640263"/>
            <a:ext cx="31591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solidFill>
                  <a:srgbClr val="FF0000"/>
                </a:solidFill>
              </a:rPr>
              <a:t>Insert as many </a:t>
            </a:r>
            <a:r>
              <a:rPr lang="en-US" altLang="en-US" sz="1800" b="0">
                <a:solidFill>
                  <a:srgbClr val="FF0000"/>
                </a:solidFill>
                <a:latin typeface="Courier New" panose="02070309020205020404" pitchFamily="49" charset="0"/>
                <a:cs typeface="Courier New" panose="02070309020205020404" pitchFamily="49" charset="0"/>
              </a:rPr>
              <a:t>elif</a:t>
            </a:r>
            <a:r>
              <a:rPr lang="en-US" altLang="en-US" sz="1800" b="0">
                <a:solidFill>
                  <a:srgbClr val="FF0000"/>
                </a:solidFill>
              </a:rPr>
              <a:t> clauses</a:t>
            </a:r>
          </a:p>
          <a:p>
            <a:pPr eaLnBrk="1" hangingPunct="1">
              <a:spcBef>
                <a:spcPct val="0"/>
              </a:spcBef>
              <a:buFontTx/>
              <a:buNone/>
            </a:pPr>
            <a:r>
              <a:rPr lang="en-US" altLang="en-US" sz="1800" b="0">
                <a:solidFill>
                  <a:srgbClr val="FF0000"/>
                </a:solidFill>
              </a:rPr>
              <a:t>as necessary.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A183720-34C6-1A8B-42F2-2C292F143202}"/>
              </a:ext>
            </a:extLst>
          </p:cNvPr>
          <p:cNvSpPr>
            <a:spLocks noGrp="1" noChangeArrowheads="1"/>
          </p:cNvSpPr>
          <p:nvPr>
            <p:ph type="title"/>
          </p:nvPr>
        </p:nvSpPr>
        <p:spPr/>
        <p:txBody>
          <a:bodyPr/>
          <a:lstStyle/>
          <a:p>
            <a:pPr eaLnBrk="1" hangingPunct="1"/>
            <a:r>
              <a:rPr lang="en-US" altLang="en-US"/>
              <a:t>Comparing Strings</a:t>
            </a:r>
            <a:endParaRPr lang="he-IL" altLang="en-US"/>
          </a:p>
        </p:txBody>
      </p:sp>
      <p:sp>
        <p:nvSpPr>
          <p:cNvPr id="17411" name="Content Placeholder 2">
            <a:extLst>
              <a:ext uri="{FF2B5EF4-FFF2-40B4-BE49-F238E27FC236}">
                <a16:creationId xmlns:a16="http://schemas.microsoft.com/office/drawing/2014/main" id="{37A1A66F-C410-9629-B6F7-754A48CB0BB7}"/>
              </a:ext>
            </a:extLst>
          </p:cNvPr>
          <p:cNvSpPr>
            <a:spLocks noGrp="1" noChangeArrowheads="1"/>
          </p:cNvSpPr>
          <p:nvPr>
            <p:ph idx="1"/>
          </p:nvPr>
        </p:nvSpPr>
        <p:spPr/>
        <p:txBody>
          <a:bodyPr/>
          <a:lstStyle/>
          <a:p>
            <a:pPr eaLnBrk="1" hangingPunct="1"/>
            <a:r>
              <a:rPr lang="en-US" altLang="en-US"/>
              <a:t>Strings can be compared using the == and != operators</a:t>
            </a:r>
          </a:p>
          <a:p>
            <a:pPr eaLnBrk="1" hangingPunct="1"/>
            <a:r>
              <a:rPr lang="en-US" altLang="en-US"/>
              <a:t>String comparisons are case sensitive</a:t>
            </a:r>
          </a:p>
          <a:p>
            <a:pPr eaLnBrk="1" hangingPunct="1"/>
            <a:r>
              <a:rPr lang="en-US" altLang="en-US"/>
              <a:t>Strings can be compared using &gt;, &lt;, &gt;=, and &lt;=</a:t>
            </a:r>
          </a:p>
          <a:p>
            <a:pPr lvl="1" eaLnBrk="1" hangingPunct="1"/>
            <a:r>
              <a:rPr lang="en-US" altLang="en-US"/>
              <a:t>Compared character by character based on the ASCII values for each character</a:t>
            </a:r>
          </a:p>
          <a:p>
            <a:pPr lvl="1" eaLnBrk="1" hangingPunct="1"/>
            <a:r>
              <a:rPr lang="en-US" altLang="en-US"/>
              <a:t>If shorter word is substring of longer word, longer word is greater than shorter word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6835D04-BCF9-8FC5-7D6F-3AC767B4A1E8}"/>
              </a:ext>
            </a:extLst>
          </p:cNvPr>
          <p:cNvSpPr>
            <a:spLocks noGrp="1" noChangeArrowheads="1"/>
          </p:cNvSpPr>
          <p:nvPr>
            <p:ph type="title"/>
          </p:nvPr>
        </p:nvSpPr>
        <p:spPr/>
        <p:txBody>
          <a:bodyPr/>
          <a:lstStyle/>
          <a:p>
            <a:pPr eaLnBrk="1" hangingPunct="1"/>
            <a:r>
              <a:rPr lang="en-US" altLang="en-US"/>
              <a:t>Logical Operators</a:t>
            </a:r>
            <a:endParaRPr lang="he-IL" altLang="en-US"/>
          </a:p>
        </p:txBody>
      </p:sp>
      <p:sp>
        <p:nvSpPr>
          <p:cNvPr id="25603" name="Content Placeholder 2">
            <a:extLst>
              <a:ext uri="{FF2B5EF4-FFF2-40B4-BE49-F238E27FC236}">
                <a16:creationId xmlns:a16="http://schemas.microsoft.com/office/drawing/2014/main" id="{96C9CC0D-E534-D947-54F8-AB19C3D22323}"/>
              </a:ext>
            </a:extLst>
          </p:cNvPr>
          <p:cNvSpPr>
            <a:spLocks noGrp="1" noChangeArrowheads="1"/>
          </p:cNvSpPr>
          <p:nvPr>
            <p:ph idx="1"/>
          </p:nvPr>
        </p:nvSpPr>
        <p:spPr/>
        <p:txBody>
          <a:bodyPr/>
          <a:lstStyle/>
          <a:p>
            <a:pPr eaLnBrk="1" hangingPunct="1"/>
            <a:r>
              <a:rPr lang="en-US" altLang="en-US" u="sng"/>
              <a:t>Logical operators</a:t>
            </a:r>
            <a:r>
              <a:rPr lang="en-US" altLang="en-US"/>
              <a:t>: operators that can be used to create complex Boolean expressions</a:t>
            </a:r>
          </a:p>
          <a:p>
            <a:pPr lvl="1" eaLnBrk="1" hangingPunct="1"/>
            <a:r>
              <a:rPr lang="en-US" altLang="en-US">
                <a:latin typeface="Courier New" panose="02070309020205020404" pitchFamily="49" charset="0"/>
                <a:cs typeface="Courier New" panose="02070309020205020404" pitchFamily="49" charset="0"/>
              </a:rPr>
              <a:t>and</a:t>
            </a:r>
            <a:r>
              <a:rPr lang="en-US" altLang="en-US"/>
              <a:t> operator and </a:t>
            </a:r>
            <a:r>
              <a:rPr lang="en-US" altLang="en-US">
                <a:latin typeface="Courier New" panose="02070309020205020404" pitchFamily="49" charset="0"/>
                <a:cs typeface="Courier New" panose="02070309020205020404" pitchFamily="49" charset="0"/>
              </a:rPr>
              <a:t>or</a:t>
            </a:r>
            <a:r>
              <a:rPr lang="en-US" altLang="en-US"/>
              <a:t> operator: binary operators, connect two Boolean expressions into a compound Boolean expression</a:t>
            </a:r>
          </a:p>
          <a:p>
            <a:pPr lvl="1" eaLnBrk="1" hangingPunct="1"/>
            <a:r>
              <a:rPr lang="en-US" altLang="en-US">
                <a:latin typeface="Courier New" panose="02070309020205020404" pitchFamily="49" charset="0"/>
                <a:cs typeface="Courier New" panose="02070309020205020404" pitchFamily="49" charset="0"/>
              </a:rPr>
              <a:t>not</a:t>
            </a:r>
            <a:r>
              <a:rPr lang="en-US" altLang="en-US"/>
              <a:t> operator: unary operator, reverses the truth of its Boolean operand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66D9799-2F2E-DA5A-FF55-133F08EADB1D}"/>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and</a:t>
            </a:r>
            <a:r>
              <a:rPr lang="en-US" altLang="en-US"/>
              <a:t> Operator</a:t>
            </a:r>
            <a:endParaRPr lang="he-IL" altLang="en-US"/>
          </a:p>
        </p:txBody>
      </p:sp>
      <p:sp>
        <p:nvSpPr>
          <p:cNvPr id="26627" name="Content Placeholder 2">
            <a:extLst>
              <a:ext uri="{FF2B5EF4-FFF2-40B4-BE49-F238E27FC236}">
                <a16:creationId xmlns:a16="http://schemas.microsoft.com/office/drawing/2014/main" id="{DC1B070E-7BEE-1BF6-239C-CE8C4D765CEF}"/>
              </a:ext>
            </a:extLst>
          </p:cNvPr>
          <p:cNvSpPr>
            <a:spLocks noGrp="1" noChangeArrowheads="1"/>
          </p:cNvSpPr>
          <p:nvPr>
            <p:ph idx="1"/>
          </p:nvPr>
        </p:nvSpPr>
        <p:spPr/>
        <p:txBody>
          <a:bodyPr/>
          <a:lstStyle/>
          <a:p>
            <a:pPr eaLnBrk="1" hangingPunct="1"/>
            <a:r>
              <a:rPr lang="en-US" altLang="en-US"/>
              <a:t>Takes two Boolean expressions as operands </a:t>
            </a:r>
          </a:p>
          <a:p>
            <a:pPr lvl="1" eaLnBrk="1" hangingPunct="1"/>
            <a:r>
              <a:rPr lang="en-US" altLang="en-US"/>
              <a:t>Creates compound Boolean expression that is true only when both sub expressions are true</a:t>
            </a:r>
          </a:p>
          <a:p>
            <a:pPr lvl="1" eaLnBrk="1" hangingPunct="1"/>
            <a:r>
              <a:rPr lang="en-US" altLang="en-US"/>
              <a:t>Can be used to simplify nested decision structures</a:t>
            </a:r>
          </a:p>
          <a:p>
            <a:pPr eaLnBrk="1" hangingPunct="1"/>
            <a:r>
              <a:rPr lang="en-US" altLang="en-US"/>
              <a:t>Truth table for </a:t>
            </a:r>
          </a:p>
          <a:p>
            <a:pPr eaLnBrk="1" hangingPunct="1">
              <a:buFontTx/>
              <a:buNone/>
            </a:pPr>
            <a:r>
              <a:rPr lang="en-US" altLang="en-US"/>
              <a:t>	the </a:t>
            </a:r>
            <a:r>
              <a:rPr lang="en-US" altLang="en-US">
                <a:latin typeface="Courier New" panose="02070309020205020404" pitchFamily="49" charset="0"/>
                <a:cs typeface="Courier New" panose="02070309020205020404" pitchFamily="49" charset="0"/>
              </a:rPr>
              <a:t>and</a:t>
            </a:r>
            <a:r>
              <a:rPr lang="en-US" altLang="en-US"/>
              <a:t> operator </a:t>
            </a:r>
          </a:p>
        </p:txBody>
      </p:sp>
      <p:graphicFrame>
        <p:nvGraphicFramePr>
          <p:cNvPr id="5" name="Table 4">
            <a:extLst>
              <a:ext uri="{FF2B5EF4-FFF2-40B4-BE49-F238E27FC236}">
                <a16:creationId xmlns:a16="http://schemas.microsoft.com/office/drawing/2014/main" id="{8BE6FB5F-1C3B-6D0F-CD3B-044AB9420C6B}"/>
              </a:ext>
            </a:extLst>
          </p:cNvPr>
          <p:cNvGraphicFramePr>
            <a:graphicFrameLocks noGrp="1"/>
          </p:cNvGraphicFramePr>
          <p:nvPr/>
        </p:nvGraphicFramePr>
        <p:xfrm>
          <a:off x="4343400" y="4267200"/>
          <a:ext cx="4267200" cy="2103439"/>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19">
                <a:tc>
                  <a:txBody>
                    <a:bodyPr/>
                    <a:lstStyle/>
                    <a:p>
                      <a:pPr algn="l" rtl="0"/>
                      <a:r>
                        <a:rPr lang="en-US" sz="1800" dirty="0"/>
                        <a:t>Value</a:t>
                      </a:r>
                      <a:r>
                        <a:rPr lang="en-US" sz="1800" baseline="0" dirty="0"/>
                        <a:t> of the Expression</a:t>
                      </a:r>
                      <a:endParaRPr lang="he-IL" sz="1800" dirty="0"/>
                    </a:p>
                  </a:txBody>
                  <a:tcPr marT="45729" marB="45729"/>
                </a:tc>
                <a:tc>
                  <a:txBody>
                    <a:bodyPr/>
                    <a:lstStyle/>
                    <a:p>
                      <a:pPr algn="l" rtl="0"/>
                      <a:r>
                        <a:rPr lang="en-US" sz="1800" dirty="0"/>
                        <a:t>Expression</a:t>
                      </a:r>
                      <a:endParaRPr lang="he-IL" sz="1800" dirty="0"/>
                    </a:p>
                  </a:txBody>
                  <a:tcPr marT="45729" marB="45729"/>
                </a:tc>
                <a:extLst>
                  <a:ext uri="{0D108BD9-81ED-4DB2-BD59-A6C34878D82A}">
                    <a16:rowId xmlns:a16="http://schemas.microsoft.com/office/drawing/2014/main" val="10000"/>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false</a:t>
                      </a:r>
                      <a:endParaRPr lang="he-IL" sz="1800" dirty="0"/>
                    </a:p>
                  </a:txBody>
                  <a:tcPr marT="45729" marB="45729"/>
                </a:tc>
                <a:extLst>
                  <a:ext uri="{0D108BD9-81ED-4DB2-BD59-A6C34878D82A}">
                    <a16:rowId xmlns:a16="http://schemas.microsoft.com/office/drawing/2014/main" val="10001"/>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true</a:t>
                      </a:r>
                      <a:endParaRPr lang="he-IL" sz="1800" dirty="0"/>
                    </a:p>
                  </a:txBody>
                  <a:tcPr marT="45729" marB="45729"/>
                </a:tc>
                <a:extLst>
                  <a:ext uri="{0D108BD9-81ED-4DB2-BD59-A6C34878D82A}">
                    <a16:rowId xmlns:a16="http://schemas.microsoft.com/office/drawing/2014/main" val="10002"/>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true and false</a:t>
                      </a:r>
                      <a:endParaRPr lang="he-IL" sz="1800" dirty="0"/>
                    </a:p>
                  </a:txBody>
                  <a:tcPr marT="45729" marB="45729"/>
                </a:tc>
                <a:extLst>
                  <a:ext uri="{0D108BD9-81ED-4DB2-BD59-A6C34878D82A}">
                    <a16:rowId xmlns:a16="http://schemas.microsoft.com/office/drawing/2014/main" val="10003"/>
                  </a:ext>
                </a:extLst>
              </a:tr>
              <a:tr h="365830">
                <a:tc>
                  <a:txBody>
                    <a:bodyPr/>
                    <a:lstStyle/>
                    <a:p>
                      <a:pPr algn="l" rtl="0"/>
                      <a:r>
                        <a:rPr lang="en-US" sz="1800" dirty="0"/>
                        <a:t>true</a:t>
                      </a:r>
                      <a:endParaRPr lang="he-IL" sz="1800" dirty="0"/>
                    </a:p>
                  </a:txBody>
                  <a:tcPr marT="45729" marB="45729"/>
                </a:tc>
                <a:tc>
                  <a:txBody>
                    <a:bodyPr/>
                    <a:lstStyle/>
                    <a:p>
                      <a:pPr algn="l" rtl="0"/>
                      <a:r>
                        <a:rPr lang="en-US" sz="1800" dirty="0"/>
                        <a:t>true and true</a:t>
                      </a:r>
                      <a:endParaRPr lang="he-IL" sz="1800" dirty="0"/>
                    </a:p>
                  </a:txBody>
                  <a:tcPr marT="45729" marB="45729"/>
                </a:tc>
                <a:extLst>
                  <a:ext uri="{0D108BD9-81ED-4DB2-BD59-A6C34878D82A}">
                    <a16:rowId xmlns:a16="http://schemas.microsoft.com/office/drawing/2014/main" val="10004"/>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F65DD9D-0376-EA1F-FE95-287F6638DF2D}"/>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or</a:t>
            </a:r>
            <a:r>
              <a:rPr lang="en-US" altLang="en-US"/>
              <a:t> Operator</a:t>
            </a:r>
            <a:endParaRPr lang="he-IL" altLang="en-US"/>
          </a:p>
        </p:txBody>
      </p:sp>
      <p:sp>
        <p:nvSpPr>
          <p:cNvPr id="27651" name="Content Placeholder 2">
            <a:extLst>
              <a:ext uri="{FF2B5EF4-FFF2-40B4-BE49-F238E27FC236}">
                <a16:creationId xmlns:a16="http://schemas.microsoft.com/office/drawing/2014/main" id="{8697E783-16BA-C814-699C-D02CA553E45F}"/>
              </a:ext>
            </a:extLst>
          </p:cNvPr>
          <p:cNvSpPr>
            <a:spLocks noGrp="1" noChangeArrowheads="1"/>
          </p:cNvSpPr>
          <p:nvPr>
            <p:ph idx="1"/>
          </p:nvPr>
        </p:nvSpPr>
        <p:spPr/>
        <p:txBody>
          <a:bodyPr/>
          <a:lstStyle/>
          <a:p>
            <a:r>
              <a:rPr lang="en-US" altLang="en-US"/>
              <a:t>Takes two Boolean expressions as operands </a:t>
            </a:r>
          </a:p>
          <a:p>
            <a:pPr lvl="1"/>
            <a:r>
              <a:rPr lang="en-US" altLang="en-US"/>
              <a:t>Creates compound Boolean expression that is true when either of the sub expressions is true</a:t>
            </a:r>
          </a:p>
          <a:p>
            <a:pPr lvl="1"/>
            <a:r>
              <a:rPr lang="en-US" altLang="en-US"/>
              <a:t>Can be used to simplify nested decision structures</a:t>
            </a:r>
          </a:p>
          <a:p>
            <a:r>
              <a:rPr lang="en-US" altLang="en-US"/>
              <a:t>Truth table for </a:t>
            </a:r>
          </a:p>
          <a:p>
            <a:pPr>
              <a:buFontTx/>
              <a:buNone/>
            </a:pPr>
            <a:r>
              <a:rPr lang="en-US" altLang="en-US"/>
              <a:t>	the </a:t>
            </a:r>
            <a:r>
              <a:rPr lang="en-US" altLang="en-US">
                <a:latin typeface="Courier New" panose="02070309020205020404" pitchFamily="49" charset="0"/>
                <a:cs typeface="Courier New" panose="02070309020205020404" pitchFamily="49" charset="0"/>
              </a:rPr>
              <a:t>or</a:t>
            </a:r>
            <a:r>
              <a:rPr lang="en-US" altLang="en-US"/>
              <a:t> operator </a:t>
            </a:r>
          </a:p>
        </p:txBody>
      </p:sp>
      <p:graphicFrame>
        <p:nvGraphicFramePr>
          <p:cNvPr id="4" name="Table 3">
            <a:extLst>
              <a:ext uri="{FF2B5EF4-FFF2-40B4-BE49-F238E27FC236}">
                <a16:creationId xmlns:a16="http://schemas.microsoft.com/office/drawing/2014/main" id="{C44280F2-3367-9C12-6619-7DB539F8C5F7}"/>
              </a:ext>
            </a:extLst>
          </p:cNvPr>
          <p:cNvGraphicFramePr>
            <a:graphicFrameLocks noGrp="1"/>
          </p:cNvGraphicFramePr>
          <p:nvPr/>
        </p:nvGraphicFramePr>
        <p:xfrm>
          <a:off x="4343400" y="4267200"/>
          <a:ext cx="4267200" cy="2103437"/>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77">
                <a:tc>
                  <a:txBody>
                    <a:bodyPr/>
                    <a:lstStyle/>
                    <a:p>
                      <a:pPr algn="l" rtl="0"/>
                      <a:r>
                        <a:rPr lang="en-US" sz="1800" dirty="0"/>
                        <a:t>Value</a:t>
                      </a:r>
                      <a:r>
                        <a:rPr lang="en-US" sz="1800" baseline="0" dirty="0"/>
                        <a:t> of the Expression</a:t>
                      </a:r>
                      <a:endParaRPr lang="he-IL" sz="1800" dirty="0"/>
                    </a:p>
                  </a:txBody>
                  <a:tcPr marT="45727" marB="45727"/>
                </a:tc>
                <a:tc>
                  <a:txBody>
                    <a:bodyPr/>
                    <a:lstStyle/>
                    <a:p>
                      <a:pPr algn="l" rtl="0"/>
                      <a:r>
                        <a:rPr lang="en-US" sz="1800" dirty="0"/>
                        <a:t>Expression</a:t>
                      </a:r>
                      <a:endParaRPr lang="he-IL" sz="1800" dirty="0"/>
                    </a:p>
                  </a:txBody>
                  <a:tcPr marT="45727" marB="45727"/>
                </a:tc>
                <a:extLst>
                  <a:ext uri="{0D108BD9-81ED-4DB2-BD59-A6C34878D82A}">
                    <a16:rowId xmlns:a16="http://schemas.microsoft.com/office/drawing/2014/main" val="10000"/>
                  </a:ext>
                </a:extLst>
              </a:tr>
              <a:tr h="365815">
                <a:tc>
                  <a:txBody>
                    <a:bodyPr/>
                    <a:lstStyle/>
                    <a:p>
                      <a:pPr algn="l" rtl="0"/>
                      <a:r>
                        <a:rPr lang="en-US" sz="1800" dirty="0"/>
                        <a:t>false</a:t>
                      </a:r>
                      <a:endParaRPr lang="he-IL" sz="1800" dirty="0"/>
                    </a:p>
                  </a:txBody>
                  <a:tcPr marT="45727" marB="45727"/>
                </a:tc>
                <a:tc>
                  <a:txBody>
                    <a:bodyPr/>
                    <a:lstStyle/>
                    <a:p>
                      <a:pPr algn="l" rtl="0"/>
                      <a:r>
                        <a:rPr lang="en-US" sz="1800" dirty="0"/>
                        <a:t>false and false</a:t>
                      </a:r>
                      <a:endParaRPr lang="he-IL" sz="1800" dirty="0"/>
                    </a:p>
                  </a:txBody>
                  <a:tcPr marT="45727" marB="45727"/>
                </a:tc>
                <a:extLst>
                  <a:ext uri="{0D108BD9-81ED-4DB2-BD59-A6C34878D82A}">
                    <a16:rowId xmlns:a16="http://schemas.microsoft.com/office/drawing/2014/main" val="10001"/>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false and true</a:t>
                      </a:r>
                      <a:endParaRPr lang="he-IL" sz="1800" dirty="0"/>
                    </a:p>
                  </a:txBody>
                  <a:tcPr marT="45727" marB="45727"/>
                </a:tc>
                <a:extLst>
                  <a:ext uri="{0D108BD9-81ED-4DB2-BD59-A6C34878D82A}">
                    <a16:rowId xmlns:a16="http://schemas.microsoft.com/office/drawing/2014/main" val="10002"/>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false</a:t>
                      </a:r>
                      <a:endParaRPr lang="he-IL" sz="1800" dirty="0"/>
                    </a:p>
                  </a:txBody>
                  <a:tcPr marT="45727" marB="45727"/>
                </a:tc>
                <a:extLst>
                  <a:ext uri="{0D108BD9-81ED-4DB2-BD59-A6C34878D82A}">
                    <a16:rowId xmlns:a16="http://schemas.microsoft.com/office/drawing/2014/main" val="10003"/>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true</a:t>
                      </a:r>
                      <a:endParaRPr lang="he-IL" sz="1800" dirty="0"/>
                    </a:p>
                  </a:txBody>
                  <a:tcPr marT="45727" marB="45727"/>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00AD451-7679-B741-9010-E7AA8E2143F9}"/>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not</a:t>
            </a:r>
            <a:r>
              <a:rPr lang="en-US" altLang="en-US">
                <a:cs typeface="Courier New" panose="02070309020205020404" pitchFamily="49" charset="0"/>
              </a:rPr>
              <a:t> </a:t>
            </a:r>
            <a:r>
              <a:rPr lang="en-US" altLang="en-US"/>
              <a:t>Operator</a:t>
            </a:r>
            <a:endParaRPr lang="he-IL" altLang="en-US"/>
          </a:p>
        </p:txBody>
      </p:sp>
      <p:sp>
        <p:nvSpPr>
          <p:cNvPr id="29699" name="Content Placeholder 2">
            <a:extLst>
              <a:ext uri="{FF2B5EF4-FFF2-40B4-BE49-F238E27FC236}">
                <a16:creationId xmlns:a16="http://schemas.microsoft.com/office/drawing/2014/main" id="{72AB1684-BB50-0079-D227-AC24D8A9B4F7}"/>
              </a:ext>
            </a:extLst>
          </p:cNvPr>
          <p:cNvSpPr>
            <a:spLocks noGrp="1"/>
          </p:cNvSpPr>
          <p:nvPr>
            <p:ph idx="1"/>
          </p:nvPr>
        </p:nvSpPr>
        <p:spPr/>
        <p:txBody>
          <a:bodyPr/>
          <a:lstStyle/>
          <a:p>
            <a:pPr eaLnBrk="1" hangingPunct="1">
              <a:defRPr/>
            </a:pPr>
            <a:r>
              <a:rPr lang="en-US" altLang="en-US" dirty="0"/>
              <a:t>Takes one Boolean expressions as operand and reverses its logical value</a:t>
            </a:r>
          </a:p>
          <a:p>
            <a:pPr lvl="1" eaLnBrk="1" hangingPunct="1">
              <a:defRPr/>
            </a:pPr>
            <a:r>
              <a:rPr lang="en-US" altLang="en-US" dirty="0"/>
              <a:t>Sometimes it may be necessary to place parentheses around an expression to clarify to what you are applying the not operator</a:t>
            </a:r>
          </a:p>
          <a:p>
            <a:pPr eaLnBrk="1" hangingPunct="1">
              <a:defRPr/>
            </a:pPr>
            <a:r>
              <a:rPr lang="en-US" altLang="en-US" dirty="0"/>
              <a:t>Truth table for the </a:t>
            </a:r>
            <a:r>
              <a:rPr lang="en-US" altLang="en-US" dirty="0">
                <a:latin typeface="Courier New" pitchFamily="49" charset="0"/>
                <a:cs typeface="Courier New" pitchFamily="49" charset="0"/>
              </a:rPr>
              <a:t>not</a:t>
            </a:r>
            <a:r>
              <a:rPr lang="en-US" altLang="en-US" dirty="0"/>
              <a:t> operator </a:t>
            </a:r>
          </a:p>
          <a:p>
            <a:pPr marL="457200" lvl="1" indent="0" eaLnBrk="1" hangingPunct="1">
              <a:buFontTx/>
              <a:buNone/>
              <a:defRPr/>
            </a:pPr>
            <a:endParaRPr lang="he-IL" altLang="en-US" dirty="0"/>
          </a:p>
        </p:txBody>
      </p:sp>
      <p:graphicFrame>
        <p:nvGraphicFramePr>
          <p:cNvPr id="4" name="Table 3">
            <a:extLst>
              <a:ext uri="{FF2B5EF4-FFF2-40B4-BE49-F238E27FC236}">
                <a16:creationId xmlns:a16="http://schemas.microsoft.com/office/drawing/2014/main" id="{096AE434-B286-24D4-FDE2-C9305390CCC6}"/>
              </a:ext>
            </a:extLst>
          </p:cNvPr>
          <p:cNvGraphicFramePr>
            <a:graphicFrameLocks noGrp="1"/>
          </p:cNvGraphicFramePr>
          <p:nvPr/>
        </p:nvGraphicFramePr>
        <p:xfrm>
          <a:off x="1447800" y="4724400"/>
          <a:ext cx="6096000" cy="1112838"/>
        </p:xfrm>
        <a:graphic>
          <a:graphicData uri="http://schemas.openxmlformats.org/drawingml/2006/table">
            <a:tbl>
              <a:tblPr rtl="1"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pPr algn="l" rtl="0"/>
                      <a:r>
                        <a:rPr lang="en-US" sz="1800" dirty="0"/>
                        <a:t>Value</a:t>
                      </a:r>
                      <a:r>
                        <a:rPr lang="en-US" sz="1800" baseline="0" dirty="0"/>
                        <a:t> of the Expression</a:t>
                      </a:r>
                      <a:endParaRPr lang="he-IL" sz="1800" dirty="0"/>
                    </a:p>
                  </a:txBody>
                  <a:tcPr marT="45733" marB="45733"/>
                </a:tc>
                <a:tc>
                  <a:txBody>
                    <a:bodyPr/>
                    <a:lstStyle/>
                    <a:p>
                      <a:pPr algn="l" rtl="0"/>
                      <a:r>
                        <a:rPr lang="en-US" sz="1800" dirty="0"/>
                        <a:t>Expression</a:t>
                      </a:r>
                      <a:endParaRPr lang="he-IL" sz="1800" dirty="0"/>
                    </a:p>
                  </a:txBody>
                  <a:tcPr marT="45733" marB="45733"/>
                </a:tc>
                <a:extLst>
                  <a:ext uri="{0D108BD9-81ED-4DB2-BD59-A6C34878D82A}">
                    <a16:rowId xmlns:a16="http://schemas.microsoft.com/office/drawing/2014/main" val="10000"/>
                  </a:ext>
                </a:extLst>
              </a:tr>
              <a:tr h="370946">
                <a:tc>
                  <a:txBody>
                    <a:bodyPr/>
                    <a:lstStyle/>
                    <a:p>
                      <a:pPr algn="l" rtl="0"/>
                      <a:r>
                        <a:rPr lang="en-US" sz="1800" dirty="0"/>
                        <a:t>false</a:t>
                      </a:r>
                      <a:endParaRPr lang="he-IL" sz="1800" dirty="0"/>
                    </a:p>
                  </a:txBody>
                  <a:tcPr marT="45733" marB="45733"/>
                </a:tc>
                <a:tc>
                  <a:txBody>
                    <a:bodyPr/>
                    <a:lstStyle/>
                    <a:p>
                      <a:pPr algn="l" rtl="0"/>
                      <a:r>
                        <a:rPr lang="en-US" sz="1800" dirty="0"/>
                        <a:t>true</a:t>
                      </a:r>
                      <a:endParaRPr lang="he-IL" sz="1800" dirty="0"/>
                    </a:p>
                  </a:txBody>
                  <a:tcPr marT="45733" marB="45733"/>
                </a:tc>
                <a:extLst>
                  <a:ext uri="{0D108BD9-81ED-4DB2-BD59-A6C34878D82A}">
                    <a16:rowId xmlns:a16="http://schemas.microsoft.com/office/drawing/2014/main" val="10001"/>
                  </a:ext>
                </a:extLst>
              </a:tr>
              <a:tr h="370946">
                <a:tc>
                  <a:txBody>
                    <a:bodyPr/>
                    <a:lstStyle/>
                    <a:p>
                      <a:pPr algn="l" rtl="0"/>
                      <a:r>
                        <a:rPr lang="en-US" sz="1800" dirty="0"/>
                        <a:t>true</a:t>
                      </a:r>
                      <a:endParaRPr lang="he-IL" sz="1800" dirty="0"/>
                    </a:p>
                  </a:txBody>
                  <a:tcPr marT="45733" marB="45733"/>
                </a:tc>
                <a:tc>
                  <a:txBody>
                    <a:bodyPr/>
                    <a:lstStyle/>
                    <a:p>
                      <a:pPr algn="l" rtl="0"/>
                      <a:r>
                        <a:rPr lang="en-US" sz="1800" dirty="0"/>
                        <a:t>false</a:t>
                      </a:r>
                      <a:endParaRPr lang="he-IL" sz="1800" dirty="0"/>
                    </a:p>
                  </a:txBody>
                  <a:tcPr marT="45733" marB="45733"/>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5FD07E85-DEE5-4679-AE83-359ED065B632}"/>
              </a:ext>
            </a:extLst>
          </p:cNvPr>
          <p:cNvSpPr>
            <a:spLocks noGrp="1"/>
          </p:cNvSpPr>
          <p:nvPr>
            <p:ph type="sldNum" sz="quarter" idx="11"/>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F739BC32-771C-4B2C-98B7-23D72074633B}" type="slidenum">
              <a:rPr lang="en-US" altLang="en-US" smtClean="0"/>
              <a:pPr/>
              <a:t>46</a:t>
            </a:fld>
            <a:endParaRPr lang="en-US" altLang="en-US" sz="1400"/>
          </a:p>
        </p:txBody>
      </p:sp>
      <p:sp>
        <p:nvSpPr>
          <p:cNvPr id="48131" name="Rectangle 2">
            <a:extLst>
              <a:ext uri="{FF2B5EF4-FFF2-40B4-BE49-F238E27FC236}">
                <a16:creationId xmlns:a16="http://schemas.microsoft.com/office/drawing/2014/main" id="{D57E899C-1AC2-49D8-9F5C-646335ABBA55}"/>
              </a:ext>
            </a:extLst>
          </p:cNvPr>
          <p:cNvSpPr>
            <a:spLocks noGrp="1" noChangeArrowheads="1"/>
          </p:cNvSpPr>
          <p:nvPr>
            <p:ph type="title"/>
          </p:nvPr>
        </p:nvSpPr>
        <p:spPr>
          <a:xfrm>
            <a:off x="685800" y="0"/>
            <a:ext cx="7772400" cy="1143000"/>
          </a:xfrm>
          <a:noFill/>
        </p:spPr>
        <p:txBody>
          <a:bodyPr/>
          <a:lstStyle/>
          <a:p>
            <a:r>
              <a:rPr lang="en-US" altLang="en-US"/>
              <a:t>Operator Precedence</a:t>
            </a:r>
          </a:p>
        </p:txBody>
      </p:sp>
      <p:sp>
        <p:nvSpPr>
          <p:cNvPr id="48132" name="Rectangle 3">
            <a:extLst>
              <a:ext uri="{FF2B5EF4-FFF2-40B4-BE49-F238E27FC236}">
                <a16:creationId xmlns:a16="http://schemas.microsoft.com/office/drawing/2014/main" id="{C566BC01-DAE7-4613-9248-77727D03A7E4}"/>
              </a:ext>
            </a:extLst>
          </p:cNvPr>
          <p:cNvSpPr>
            <a:spLocks noGrp="1" noChangeArrowheads="1"/>
          </p:cNvSpPr>
          <p:nvPr>
            <p:ph type="body" idx="1"/>
          </p:nvPr>
        </p:nvSpPr>
        <p:spPr>
          <a:xfrm>
            <a:off x="457200" y="1066800"/>
            <a:ext cx="8458200" cy="5257800"/>
          </a:xfrm>
          <a:noFill/>
        </p:spPr>
        <p:txBody>
          <a:bodyPr/>
          <a:lstStyle/>
          <a:p>
            <a:pPr algn="just"/>
            <a:r>
              <a:rPr lang="en-US" altLang="en-US" sz="2800" dirty="0"/>
              <a:t>**</a:t>
            </a:r>
          </a:p>
          <a:p>
            <a:pPr algn="just"/>
            <a:r>
              <a:rPr lang="en-US" altLang="en-US" sz="2800" dirty="0"/>
              <a:t>not</a:t>
            </a:r>
          </a:p>
          <a:p>
            <a:pPr algn="just"/>
            <a:r>
              <a:rPr lang="en-US" altLang="en-US" sz="2800" dirty="0"/>
              <a:t>*, /, //, %</a:t>
            </a:r>
          </a:p>
          <a:p>
            <a:pPr algn="just"/>
            <a:r>
              <a:rPr lang="en-US" altLang="en-US" sz="2800" dirty="0"/>
              <a:t>+, -</a:t>
            </a:r>
          </a:p>
          <a:p>
            <a:pPr algn="just"/>
            <a:r>
              <a:rPr lang="en-US" altLang="en-US" sz="2800" dirty="0"/>
              <a:t>&lt;, &lt;=, &gt;, &gt;=</a:t>
            </a:r>
          </a:p>
          <a:p>
            <a:pPr algn="just"/>
            <a:r>
              <a:rPr lang="en-US" altLang="en-US" sz="2800" dirty="0"/>
              <a:t>==, != </a:t>
            </a:r>
          </a:p>
          <a:p>
            <a:pPr algn="just"/>
            <a:r>
              <a:rPr lang="en-US" altLang="en-US" sz="2800" dirty="0"/>
              <a:t>and </a:t>
            </a:r>
          </a:p>
          <a:p>
            <a:pPr algn="just"/>
            <a:r>
              <a:rPr lang="en-US" altLang="en-US" sz="2800" dirty="0"/>
              <a:t>or </a:t>
            </a:r>
          </a:p>
          <a:p>
            <a:pPr algn="just"/>
            <a:r>
              <a:rPr lang="en-US" altLang="en-US" sz="2800" dirty="0"/>
              <a:t>=	</a:t>
            </a:r>
          </a:p>
        </p:txBody>
      </p:sp>
      <p:sp>
        <p:nvSpPr>
          <p:cNvPr id="48133" name="Rectangle 4">
            <a:extLst>
              <a:ext uri="{FF2B5EF4-FFF2-40B4-BE49-F238E27FC236}">
                <a16:creationId xmlns:a16="http://schemas.microsoft.com/office/drawing/2014/main" id="{FFD87B69-D53D-49A3-8E6C-B5203D37A3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371600" algn="l"/>
                <a:tab pos="3429000" algn="l"/>
                <a:tab pos="4686300" algn="l"/>
              </a:tabLst>
              <a:defRPr sz="2400">
                <a:solidFill>
                  <a:schemeClr val="tx1"/>
                </a:solidFill>
                <a:latin typeface="Times New Roman" panose="02020603050405020304" pitchFamily="18" charset="0"/>
              </a:defRPr>
            </a:lvl1pPr>
            <a:lvl2pPr marL="742950" indent="-285750">
              <a:tabLst>
                <a:tab pos="1371600" algn="l"/>
                <a:tab pos="3429000" algn="l"/>
                <a:tab pos="4686300" algn="l"/>
              </a:tabLst>
              <a:defRPr sz="2400">
                <a:solidFill>
                  <a:schemeClr val="tx1"/>
                </a:solidFill>
                <a:latin typeface="Times New Roman" panose="02020603050405020304" pitchFamily="18" charset="0"/>
              </a:defRPr>
            </a:lvl2pPr>
            <a:lvl3pPr marL="1143000" indent="-228600">
              <a:tabLst>
                <a:tab pos="1371600" algn="l"/>
                <a:tab pos="3429000" algn="l"/>
                <a:tab pos="4686300" algn="l"/>
              </a:tabLst>
              <a:defRPr sz="2400">
                <a:solidFill>
                  <a:schemeClr val="tx1"/>
                </a:solidFill>
                <a:latin typeface="Times New Roman" panose="02020603050405020304" pitchFamily="18" charset="0"/>
              </a:defRPr>
            </a:lvl3pPr>
            <a:lvl4pPr marL="1600200" indent="-228600">
              <a:tabLst>
                <a:tab pos="1371600" algn="l"/>
                <a:tab pos="3429000" algn="l"/>
                <a:tab pos="4686300" algn="l"/>
              </a:tabLst>
              <a:defRPr sz="2400">
                <a:solidFill>
                  <a:schemeClr val="tx1"/>
                </a:solidFill>
                <a:latin typeface="Times New Roman" panose="02020603050405020304" pitchFamily="18" charset="0"/>
              </a:defRPr>
            </a:lvl4pPr>
            <a:lvl5pPr marL="2057400" indent="-228600">
              <a:tabLst>
                <a:tab pos="1371600" algn="l"/>
                <a:tab pos="3429000" algn="l"/>
                <a:tab pos="46863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48134" name="Rectangle 5">
            <a:extLst>
              <a:ext uri="{FF2B5EF4-FFF2-40B4-BE49-F238E27FC236}">
                <a16:creationId xmlns:a16="http://schemas.microsoft.com/office/drawing/2014/main" id="{88209EC3-121A-497A-A40B-742C5DFF8F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371600" algn="l"/>
                <a:tab pos="3429000" algn="l"/>
                <a:tab pos="4686300" algn="l"/>
              </a:tabLst>
              <a:defRPr sz="2400">
                <a:solidFill>
                  <a:schemeClr val="tx1"/>
                </a:solidFill>
                <a:latin typeface="Times New Roman" panose="02020603050405020304" pitchFamily="18" charset="0"/>
              </a:defRPr>
            </a:lvl1pPr>
            <a:lvl2pPr marL="742950" indent="-285750">
              <a:tabLst>
                <a:tab pos="1371600" algn="l"/>
                <a:tab pos="3429000" algn="l"/>
                <a:tab pos="4686300" algn="l"/>
              </a:tabLst>
              <a:defRPr sz="2400">
                <a:solidFill>
                  <a:schemeClr val="tx1"/>
                </a:solidFill>
                <a:latin typeface="Times New Roman" panose="02020603050405020304" pitchFamily="18" charset="0"/>
              </a:defRPr>
            </a:lvl2pPr>
            <a:lvl3pPr marL="1143000" indent="-228600">
              <a:tabLst>
                <a:tab pos="1371600" algn="l"/>
                <a:tab pos="3429000" algn="l"/>
                <a:tab pos="4686300" algn="l"/>
              </a:tabLst>
              <a:defRPr sz="2400">
                <a:solidFill>
                  <a:schemeClr val="tx1"/>
                </a:solidFill>
                <a:latin typeface="Times New Roman" panose="02020603050405020304" pitchFamily="18" charset="0"/>
              </a:defRPr>
            </a:lvl3pPr>
            <a:lvl4pPr marL="1600200" indent="-228600">
              <a:tabLst>
                <a:tab pos="1371600" algn="l"/>
                <a:tab pos="3429000" algn="l"/>
                <a:tab pos="4686300" algn="l"/>
              </a:tabLst>
              <a:defRPr sz="2400">
                <a:solidFill>
                  <a:schemeClr val="tx1"/>
                </a:solidFill>
                <a:latin typeface="Times New Roman" panose="02020603050405020304" pitchFamily="18" charset="0"/>
              </a:defRPr>
            </a:lvl4pPr>
            <a:lvl5pPr marL="2057400" indent="-228600">
              <a:tabLst>
                <a:tab pos="1371600" algn="l"/>
                <a:tab pos="3429000" algn="l"/>
                <a:tab pos="46863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48135" name="Rectangle 6">
            <a:extLst>
              <a:ext uri="{FF2B5EF4-FFF2-40B4-BE49-F238E27FC236}">
                <a16:creationId xmlns:a16="http://schemas.microsoft.com/office/drawing/2014/main" id="{174D3604-27D2-43A6-8B66-08EF32E409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3429000" algn="l"/>
              </a:tabLst>
              <a:defRPr sz="2400">
                <a:solidFill>
                  <a:schemeClr val="tx1"/>
                </a:solidFill>
                <a:latin typeface="Times New Roman" panose="02020603050405020304" pitchFamily="18" charset="0"/>
              </a:defRPr>
            </a:lvl1pPr>
            <a:lvl2pPr marL="742950" indent="-285750">
              <a:tabLst>
                <a:tab pos="3429000" algn="l"/>
              </a:tabLst>
              <a:defRPr sz="2400">
                <a:solidFill>
                  <a:schemeClr val="tx1"/>
                </a:solidFill>
                <a:latin typeface="Times New Roman" panose="02020603050405020304" pitchFamily="18" charset="0"/>
              </a:defRPr>
            </a:lvl2pPr>
            <a:lvl3pPr marL="1143000" indent="-228600">
              <a:tabLst>
                <a:tab pos="3429000" algn="l"/>
              </a:tabLst>
              <a:defRPr sz="2400">
                <a:solidFill>
                  <a:schemeClr val="tx1"/>
                </a:solidFill>
                <a:latin typeface="Times New Roman" panose="02020603050405020304" pitchFamily="18" charset="0"/>
              </a:defRPr>
            </a:lvl3pPr>
            <a:lvl4pPr marL="1600200" indent="-228600">
              <a:tabLst>
                <a:tab pos="3429000" algn="l"/>
              </a:tabLst>
              <a:defRPr sz="2400">
                <a:solidFill>
                  <a:schemeClr val="tx1"/>
                </a:solidFill>
                <a:latin typeface="Times New Roman" panose="02020603050405020304" pitchFamily="18" charset="0"/>
              </a:defRPr>
            </a:lvl4pPr>
            <a:lvl5pPr marL="2057400" indent="-228600">
              <a:tabLst>
                <a:tab pos="342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48136" name="Rectangle 7">
            <a:extLst>
              <a:ext uri="{FF2B5EF4-FFF2-40B4-BE49-F238E27FC236}">
                <a16:creationId xmlns:a16="http://schemas.microsoft.com/office/drawing/2014/main" id="{4011746D-8C40-454F-80BF-681107A0FD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3429000" algn="l"/>
              </a:tabLst>
              <a:defRPr sz="2400">
                <a:solidFill>
                  <a:schemeClr val="tx1"/>
                </a:solidFill>
                <a:latin typeface="Times New Roman" panose="02020603050405020304" pitchFamily="18" charset="0"/>
              </a:defRPr>
            </a:lvl1pPr>
            <a:lvl2pPr marL="742950" indent="-285750">
              <a:tabLst>
                <a:tab pos="3429000" algn="l"/>
              </a:tabLst>
              <a:defRPr sz="2400">
                <a:solidFill>
                  <a:schemeClr val="tx1"/>
                </a:solidFill>
                <a:latin typeface="Times New Roman" panose="02020603050405020304" pitchFamily="18" charset="0"/>
              </a:defRPr>
            </a:lvl2pPr>
            <a:lvl3pPr marL="1143000" indent="-228600">
              <a:tabLst>
                <a:tab pos="3429000" algn="l"/>
              </a:tabLst>
              <a:defRPr sz="2400">
                <a:solidFill>
                  <a:schemeClr val="tx1"/>
                </a:solidFill>
                <a:latin typeface="Times New Roman" panose="02020603050405020304" pitchFamily="18" charset="0"/>
              </a:defRPr>
            </a:lvl3pPr>
            <a:lvl4pPr marL="1600200" indent="-228600">
              <a:tabLst>
                <a:tab pos="3429000" algn="l"/>
              </a:tabLst>
              <a:defRPr sz="2400">
                <a:solidFill>
                  <a:schemeClr val="tx1"/>
                </a:solidFill>
                <a:latin typeface="Times New Roman" panose="02020603050405020304" pitchFamily="18" charset="0"/>
              </a:defRPr>
            </a:lvl4pPr>
            <a:lvl5pPr marL="2057400" indent="-228600">
              <a:tabLst>
                <a:tab pos="342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48137" name="Rectangle 8">
            <a:extLst>
              <a:ext uri="{FF2B5EF4-FFF2-40B4-BE49-F238E27FC236}">
                <a16:creationId xmlns:a16="http://schemas.microsoft.com/office/drawing/2014/main" id="{0A738252-F891-43CB-9902-D3765B8FB2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3429000" algn="l"/>
              </a:tabLst>
              <a:defRPr sz="2400">
                <a:solidFill>
                  <a:schemeClr val="tx1"/>
                </a:solidFill>
                <a:latin typeface="Times New Roman" panose="02020603050405020304" pitchFamily="18" charset="0"/>
              </a:defRPr>
            </a:lvl1pPr>
            <a:lvl2pPr marL="742950" indent="-285750">
              <a:tabLst>
                <a:tab pos="3429000" algn="l"/>
              </a:tabLst>
              <a:defRPr sz="2400">
                <a:solidFill>
                  <a:schemeClr val="tx1"/>
                </a:solidFill>
                <a:latin typeface="Times New Roman" panose="02020603050405020304" pitchFamily="18" charset="0"/>
              </a:defRPr>
            </a:lvl2pPr>
            <a:lvl3pPr marL="1143000" indent="-228600">
              <a:tabLst>
                <a:tab pos="3429000" algn="l"/>
              </a:tabLst>
              <a:defRPr sz="2400">
                <a:solidFill>
                  <a:schemeClr val="tx1"/>
                </a:solidFill>
                <a:latin typeface="Times New Roman" panose="02020603050405020304" pitchFamily="18" charset="0"/>
              </a:defRPr>
            </a:lvl3pPr>
            <a:lvl4pPr marL="1600200" indent="-228600">
              <a:tabLst>
                <a:tab pos="3429000" algn="l"/>
              </a:tabLst>
              <a:defRPr sz="2400">
                <a:solidFill>
                  <a:schemeClr val="tx1"/>
                </a:solidFill>
                <a:latin typeface="Times New Roman" panose="02020603050405020304" pitchFamily="18" charset="0"/>
              </a:defRPr>
            </a:lvl4pPr>
            <a:lvl5pPr marL="2057400" indent="-228600">
              <a:tabLst>
                <a:tab pos="342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4</a:t>
            </a:r>
          </a:p>
        </p:txBody>
      </p:sp>
      <p:sp>
        <p:nvSpPr>
          <p:cNvPr id="10" name="Text Placeholder 9"/>
          <p:cNvSpPr>
            <a:spLocks noGrp="1"/>
          </p:cNvSpPr>
          <p:nvPr>
            <p:ph type="body" sz="quarter" idx="15"/>
          </p:nvPr>
        </p:nvSpPr>
        <p:spPr/>
        <p:txBody>
          <a:bodyPr/>
          <a:lstStyle/>
          <a:p>
            <a:r>
              <a:rPr lang="en-US" altLang="en-US" dirty="0"/>
              <a:t>Repetition Structures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65133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06B3B47-71C9-850F-643D-72B8D82A51B9}"/>
              </a:ext>
            </a:extLst>
          </p:cNvPr>
          <p:cNvSpPr>
            <a:spLocks noGrp="1" noChangeArrowheads="1"/>
          </p:cNvSpPr>
          <p:nvPr>
            <p:ph type="title"/>
          </p:nvPr>
        </p:nvSpPr>
        <p:spPr/>
        <p:txBody>
          <a:bodyPr/>
          <a:lstStyle/>
          <a:p>
            <a:pPr eaLnBrk="1" hangingPunct="1"/>
            <a:r>
              <a:rPr lang="en-US" altLang="en-US"/>
              <a:t>Condition-Controlled and Count-Controlled Loops</a:t>
            </a:r>
            <a:endParaRPr lang="he-IL" altLang="en-US"/>
          </a:p>
        </p:txBody>
      </p:sp>
      <p:sp>
        <p:nvSpPr>
          <p:cNvPr id="6147" name="Content Placeholder 2">
            <a:extLst>
              <a:ext uri="{FF2B5EF4-FFF2-40B4-BE49-F238E27FC236}">
                <a16:creationId xmlns:a16="http://schemas.microsoft.com/office/drawing/2014/main" id="{92CF92E9-4C97-F05A-36B9-1243D0D523E5}"/>
              </a:ext>
            </a:extLst>
          </p:cNvPr>
          <p:cNvSpPr>
            <a:spLocks noGrp="1" noChangeArrowheads="1"/>
          </p:cNvSpPr>
          <p:nvPr>
            <p:ph idx="1"/>
          </p:nvPr>
        </p:nvSpPr>
        <p:spPr/>
        <p:txBody>
          <a:bodyPr/>
          <a:lstStyle/>
          <a:p>
            <a:pPr eaLnBrk="1" hangingPunct="1">
              <a:buFontTx/>
              <a:buChar char="•"/>
            </a:pPr>
            <a:r>
              <a:rPr lang="en-US" altLang="en-US" dirty="0"/>
              <a:t>There are two broad categories of loops:</a:t>
            </a:r>
          </a:p>
          <a:p>
            <a:pPr lvl="1" eaLnBrk="1" hangingPunct="1">
              <a:buFontTx/>
              <a:buChar char="•"/>
            </a:pPr>
            <a:r>
              <a:rPr lang="en-US" altLang="en-US" dirty="0"/>
              <a:t>Condition-controlled</a:t>
            </a:r>
          </a:p>
          <a:p>
            <a:pPr lvl="2" eaLnBrk="1" hangingPunct="1">
              <a:buFontTx/>
              <a:buChar char="•"/>
            </a:pPr>
            <a:r>
              <a:rPr lang="en-US" altLang="en-US" dirty="0"/>
              <a:t>uses a true/false condition to control the number of times the loop iterates</a:t>
            </a:r>
          </a:p>
          <a:p>
            <a:pPr lvl="1" eaLnBrk="1" hangingPunct="1">
              <a:buFontTx/>
              <a:buChar char="•"/>
            </a:pPr>
            <a:r>
              <a:rPr lang="en-US" altLang="en-US" dirty="0"/>
              <a:t>Count-controlled</a:t>
            </a:r>
          </a:p>
          <a:p>
            <a:pPr lvl="2" eaLnBrk="1" hangingPunct="1">
              <a:buFontTx/>
              <a:buChar char="•"/>
            </a:pPr>
            <a:r>
              <a:rPr lang="en-US" altLang="en-US" dirty="0"/>
              <a:t>repeats a specific number of times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7D3F3E2-B1E1-0C6C-7FA4-70EFDE6B923F}"/>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while</a:t>
            </a:r>
            <a:r>
              <a:rPr lang="en-US" altLang="en-US"/>
              <a:t> Loop: a Condition-Controlled Loop</a:t>
            </a:r>
            <a:endParaRPr lang="he-IL" altLang="en-US"/>
          </a:p>
        </p:txBody>
      </p:sp>
      <p:sp>
        <p:nvSpPr>
          <p:cNvPr id="7171" name="Content Placeholder 2">
            <a:extLst>
              <a:ext uri="{FF2B5EF4-FFF2-40B4-BE49-F238E27FC236}">
                <a16:creationId xmlns:a16="http://schemas.microsoft.com/office/drawing/2014/main" id="{35AECA95-50BE-EDEC-0034-92E499DDD5FC}"/>
              </a:ext>
            </a:extLst>
          </p:cNvPr>
          <p:cNvSpPr>
            <a:spLocks noGrp="1" noChangeArrowheads="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while</a:t>
            </a:r>
            <a:r>
              <a:rPr lang="en-US" altLang="en-US" u="sng" dirty="0"/>
              <a:t> loop</a:t>
            </a:r>
            <a:r>
              <a:rPr lang="en-US" altLang="en-US" dirty="0"/>
              <a:t>: while condition is true, do something</a:t>
            </a:r>
          </a:p>
          <a:p>
            <a:pPr lvl="1" eaLnBrk="1" hangingPunct="1"/>
            <a:r>
              <a:rPr lang="en-US" altLang="en-US" dirty="0"/>
              <a:t>Two parts: </a:t>
            </a:r>
          </a:p>
          <a:p>
            <a:pPr lvl="2" eaLnBrk="1" hangingPunct="1">
              <a:buFontTx/>
              <a:buChar char="•"/>
            </a:pPr>
            <a:r>
              <a:rPr lang="en-US" altLang="en-US" dirty="0"/>
              <a:t>Condition tested for true or false value</a:t>
            </a:r>
          </a:p>
          <a:p>
            <a:pPr lvl="2" eaLnBrk="1" hangingPunct="1">
              <a:buFontTx/>
              <a:buChar char="•"/>
            </a:pPr>
            <a:r>
              <a:rPr lang="en-US" altLang="en-US" dirty="0"/>
              <a:t>Statements repeated as long as condition is true</a:t>
            </a:r>
          </a:p>
          <a:p>
            <a:pPr lvl="1" eaLnBrk="1" hangingPunct="1"/>
            <a:r>
              <a:rPr lang="en-US" altLang="en-US" dirty="0"/>
              <a:t>General format: </a:t>
            </a:r>
          </a:p>
          <a:p>
            <a:pPr lvl="2" eaLnBrk="1" hangingPunct="1">
              <a:buFontTx/>
              <a:buNone/>
            </a:pPr>
            <a:r>
              <a:rPr lang="en-US" altLang="en-US" dirty="0"/>
              <a:t>	</a:t>
            </a:r>
            <a:r>
              <a:rPr lang="en-US" altLang="en-US" dirty="0">
                <a:latin typeface="Courier New" panose="02070309020205020404" pitchFamily="49" charset="0"/>
                <a:cs typeface="Courier New" panose="02070309020205020404" pitchFamily="49" charset="0"/>
              </a:rPr>
              <a:t>while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318757D-A8C9-41F3-A8D8-E2C10D6F5C41}"/>
              </a:ext>
            </a:extLst>
          </p:cNvPr>
          <p:cNvSpPr>
            <a:spLocks noGrp="1" noChangeArrowheads="1"/>
          </p:cNvSpPr>
          <p:nvPr>
            <p:ph type="title"/>
          </p:nvPr>
        </p:nvSpPr>
        <p:spPr/>
        <p:txBody>
          <a:bodyPr/>
          <a:lstStyle/>
          <a:p>
            <a:r>
              <a:rPr lang="en-US" altLang="en-US">
                <a:cs typeface="Times New Roman" panose="02020603050405020304" pitchFamily="18" charset="0"/>
                <a:sym typeface="Times New Roman" panose="02020603050405020304" pitchFamily="18" charset="0"/>
              </a:rPr>
              <a:t>What to Study?</a:t>
            </a:r>
            <a:endParaRPr lang="en-US" altLang="en-US"/>
          </a:p>
        </p:txBody>
      </p:sp>
      <p:sp>
        <p:nvSpPr>
          <p:cNvPr id="3" name="Content Placeholder 2">
            <a:extLst>
              <a:ext uri="{FF2B5EF4-FFF2-40B4-BE49-F238E27FC236}">
                <a16:creationId xmlns:a16="http://schemas.microsoft.com/office/drawing/2014/main" id="{EE76CDA3-FAF5-48A1-BA0E-11948A8EB42F}"/>
              </a:ext>
            </a:extLst>
          </p:cNvPr>
          <p:cNvSpPr>
            <a:spLocks noGrp="1"/>
          </p:cNvSpPr>
          <p:nvPr>
            <p:ph idx="1"/>
          </p:nvPr>
        </p:nvSpPr>
        <p:spPr/>
        <p:txBody>
          <a:bodyPr/>
          <a:lstStyle/>
          <a:p>
            <a:pPr marL="171450" indent="-171450" eaLnBrk="1" fontAlgn="auto" hangingPunct="1">
              <a:lnSpc>
                <a:spcPct val="95000"/>
              </a:lnSpc>
              <a:spcBef>
                <a:spcPts val="1200"/>
              </a:spcBef>
              <a:spcAft>
                <a:spcPts val="0"/>
              </a:spcAft>
              <a:buClr>
                <a:srgbClr val="055C91"/>
              </a:buClr>
              <a:buSzTx/>
              <a:buFont typeface="Arial" pitchFamily="34" charset="0"/>
              <a:buChar char="•"/>
              <a:defRPr/>
            </a:pPr>
            <a:r>
              <a:rPr lang="en-US" altLang="en-US" sz="2800" dirty="0">
                <a:solidFill>
                  <a:srgbClr val="000000">
                    <a:lumMod val="75000"/>
                    <a:lumOff val="25000"/>
                  </a:srgbClr>
                </a:solidFill>
                <a:latin typeface="Calibri"/>
              </a:rPr>
              <a:t>Four chapters</a:t>
            </a:r>
          </a:p>
          <a:p>
            <a:pPr marL="571500" lvl="1" indent="-171450" eaLnBrk="1" fontAlgn="auto" hangingPunct="1">
              <a:lnSpc>
                <a:spcPct val="95000"/>
              </a:lnSpc>
              <a:spcBef>
                <a:spcPts val="1200"/>
              </a:spcBef>
              <a:spcAft>
                <a:spcPts val="0"/>
              </a:spcAft>
              <a:buClr>
                <a:srgbClr val="055C91"/>
              </a:buClr>
              <a:buFont typeface="Arial" pitchFamily="34" charset="0"/>
              <a:buChar char="•"/>
              <a:defRPr/>
            </a:pPr>
            <a:r>
              <a:rPr lang="en-US" altLang="en-US" sz="2800" dirty="0">
                <a:solidFill>
                  <a:srgbClr val="000000">
                    <a:lumMod val="75000"/>
                    <a:lumOff val="25000"/>
                  </a:srgbClr>
                </a:solidFill>
                <a:latin typeface="Times New Roman" panose="02020603050405020304" pitchFamily="18" charset="0"/>
                <a:cs typeface="Times New Roman" panose="02020603050405020304" pitchFamily="18" charset="0"/>
              </a:rPr>
              <a:t>Chapter 1: Introduction to Computers and Programming </a:t>
            </a:r>
          </a:p>
          <a:p>
            <a:pPr marL="571500" lvl="1" indent="-171450" eaLnBrk="1" fontAlgn="auto" hangingPunct="1">
              <a:lnSpc>
                <a:spcPct val="95000"/>
              </a:lnSpc>
              <a:spcBef>
                <a:spcPts val="1200"/>
              </a:spcBef>
              <a:spcAft>
                <a:spcPts val="0"/>
              </a:spcAft>
              <a:buClr>
                <a:srgbClr val="055C91"/>
              </a:buClr>
              <a:buFont typeface="Arial" pitchFamily="34" charset="0"/>
              <a:buChar char="•"/>
              <a:defRPr/>
            </a:pPr>
            <a:r>
              <a:rPr lang="en-US" altLang="en-US" sz="2800" dirty="0">
                <a:solidFill>
                  <a:srgbClr val="000000">
                    <a:lumMod val="75000"/>
                    <a:lumOff val="25000"/>
                  </a:srgbClr>
                </a:solidFill>
                <a:latin typeface="Times New Roman" panose="02020603050405020304" pitchFamily="18" charset="0"/>
                <a:cs typeface="Times New Roman" panose="02020603050405020304" pitchFamily="18" charset="0"/>
              </a:rPr>
              <a:t>Chapter 2: </a:t>
            </a:r>
            <a:r>
              <a:rPr lang="en-US" altLang="en-US" sz="2800" dirty="0">
                <a:latin typeface="Times New Roman" panose="02020603050405020304" pitchFamily="18" charset="0"/>
                <a:cs typeface="Times New Roman" panose="02020603050405020304" pitchFamily="18" charset="0"/>
              </a:rPr>
              <a:t>Input, Processing, and Output</a:t>
            </a:r>
          </a:p>
          <a:p>
            <a:pPr marL="571500" lvl="1" indent="-171450" eaLnBrk="1" fontAlgn="auto" hangingPunct="1">
              <a:lnSpc>
                <a:spcPct val="95000"/>
              </a:lnSpc>
              <a:spcBef>
                <a:spcPts val="1200"/>
              </a:spcBef>
              <a:spcAft>
                <a:spcPts val="0"/>
              </a:spcAft>
              <a:buClr>
                <a:srgbClr val="055C91"/>
              </a:buClr>
              <a:buFont typeface="Arial" pitchFamily="34" charset="0"/>
              <a:buChar char="•"/>
              <a:defRPr/>
            </a:pPr>
            <a:r>
              <a:rPr lang="en-US" altLang="en-US" sz="2800" dirty="0">
                <a:solidFill>
                  <a:srgbClr val="000000">
                    <a:lumMod val="75000"/>
                    <a:lumOff val="25000"/>
                  </a:srgbClr>
                </a:solidFill>
                <a:latin typeface="Times New Roman" panose="02020603050405020304" pitchFamily="18" charset="0"/>
                <a:cs typeface="Times New Roman" panose="02020603050405020304" pitchFamily="18" charset="0"/>
              </a:rPr>
              <a:t>Chapter 3: </a:t>
            </a:r>
            <a:r>
              <a:rPr lang="en-US" altLang="en-US" sz="2800" dirty="0">
                <a:latin typeface="Times New Roman" panose="02020603050405020304" pitchFamily="18" charset="0"/>
                <a:cs typeface="Times New Roman" panose="02020603050405020304" pitchFamily="18" charset="0"/>
              </a:rPr>
              <a:t>Decision Structures and Boolean Logic</a:t>
            </a:r>
          </a:p>
          <a:p>
            <a:pPr marL="571500" lvl="1" indent="-171450" eaLnBrk="1" fontAlgn="auto" hangingPunct="1">
              <a:lnSpc>
                <a:spcPct val="95000"/>
              </a:lnSpc>
              <a:spcBef>
                <a:spcPts val="1200"/>
              </a:spcBef>
              <a:spcAft>
                <a:spcPts val="0"/>
              </a:spcAft>
              <a:buClr>
                <a:srgbClr val="055C91"/>
              </a:buClr>
              <a:buFont typeface="Arial" pitchFamily="34" charset="0"/>
              <a:buChar char="•"/>
              <a:defRPr/>
            </a:pPr>
            <a:r>
              <a:rPr lang="en-US" altLang="en-US" sz="2800" dirty="0">
                <a:solidFill>
                  <a:srgbClr val="000000">
                    <a:lumMod val="75000"/>
                    <a:lumOff val="25000"/>
                  </a:srgbClr>
                </a:solidFill>
                <a:latin typeface="Times New Roman" panose="02020603050405020304" pitchFamily="18" charset="0"/>
                <a:cs typeface="Times New Roman" panose="02020603050405020304" pitchFamily="18" charset="0"/>
              </a:rPr>
              <a:t>Chapter 4: Repetition Structures</a:t>
            </a:r>
            <a:endParaRPr lang="en-US" sz="2800" dirty="0">
              <a:latin typeface="Times New Roman" panose="02020603050405020304" pitchFamily="18" charset="0"/>
              <a:cs typeface="Times New Roman" panose="02020603050405020304" pitchFamily="18" charset="0"/>
            </a:endParaRPr>
          </a:p>
        </p:txBody>
      </p:sp>
      <p:sp>
        <p:nvSpPr>
          <p:cNvPr id="24580" name="Slide Number Placeholder 3">
            <a:extLst>
              <a:ext uri="{FF2B5EF4-FFF2-40B4-BE49-F238E27FC236}">
                <a16:creationId xmlns:a16="http://schemas.microsoft.com/office/drawing/2014/main" id="{409160D2-DD63-42BB-BDD6-553F62888CBC}"/>
              </a:ext>
            </a:extLst>
          </p:cNvPr>
          <p:cNvSpPr>
            <a:spLocks noGrp="1"/>
          </p:cNvSpPr>
          <p:nvPr>
            <p:ph type="sldNum" sz="quarter" idx="11"/>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400" kern="1200" smtClean="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D5B192F-F419-432F-AAE4-3B16F865DF4F}" type="slidenum">
              <a:rPr lang="en-US" altLang="en-US" smtClean="0"/>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673A775-225A-E65B-2391-CE62D9F32AA5}"/>
              </a:ext>
            </a:extLst>
          </p:cNvPr>
          <p:cNvSpPr>
            <a:spLocks noGrp="1" noChangeArrowheads="1"/>
          </p:cNvSpPr>
          <p:nvPr>
            <p:ph type="title"/>
          </p:nvPr>
        </p:nvSpPr>
        <p:spPr/>
        <p:txBody>
          <a:bodyPr/>
          <a:lstStyle/>
          <a:p>
            <a:r>
              <a:rPr lang="en-US" altLang="en-US"/>
              <a:t>Using the </a:t>
            </a:r>
            <a:r>
              <a:rPr lang="en-US" altLang="en-US">
                <a:latin typeface="Courier New" panose="02070309020205020404" pitchFamily="49" charset="0"/>
                <a:cs typeface="Courier New" panose="02070309020205020404" pitchFamily="49" charset="0"/>
              </a:rPr>
              <a:t>while</a:t>
            </a:r>
            <a:r>
              <a:rPr lang="en-US" altLang="en-US"/>
              <a:t> Loop as a Count-Controlled Loop</a:t>
            </a:r>
          </a:p>
        </p:txBody>
      </p:sp>
      <p:sp>
        <p:nvSpPr>
          <p:cNvPr id="14339" name="Content Placeholder 2">
            <a:extLst>
              <a:ext uri="{FF2B5EF4-FFF2-40B4-BE49-F238E27FC236}">
                <a16:creationId xmlns:a16="http://schemas.microsoft.com/office/drawing/2014/main" id="{06F7714C-BF3B-E182-B08A-61BE334BBE70}"/>
              </a:ext>
            </a:extLst>
          </p:cNvPr>
          <p:cNvSpPr>
            <a:spLocks noGrp="1" noChangeArrowheads="1"/>
          </p:cNvSpPr>
          <p:nvPr>
            <p:ph idx="1"/>
          </p:nvPr>
        </p:nvSpPr>
        <p:spPr>
          <a:xfrm>
            <a:off x="457200" y="1600200"/>
            <a:ext cx="8229600" cy="4648200"/>
          </a:xfrm>
        </p:spPr>
        <p:txBody>
          <a:bodyPr/>
          <a:lstStyle/>
          <a:p>
            <a:pPr>
              <a:buFontTx/>
              <a:buChar char="•"/>
            </a:pPr>
            <a:r>
              <a:rPr lang="en-US" altLang="en-US" sz="2400" dirty="0"/>
              <a:t>Example</a:t>
            </a:r>
          </a:p>
          <a:p>
            <a:pPr>
              <a:buFontTx/>
              <a:buChar char="•"/>
            </a:pPr>
            <a:endParaRPr lang="en-US" altLang="en-US" sz="2400" dirty="0"/>
          </a:p>
          <a:p>
            <a:pPr>
              <a:buFontTx/>
              <a:buChar char="•"/>
            </a:pPr>
            <a:endParaRPr lang="en-US" altLang="en-US" sz="2400" dirty="0"/>
          </a:p>
          <a:p>
            <a:pPr>
              <a:buFontTx/>
              <a:buChar char="•"/>
            </a:pPr>
            <a:endParaRPr lang="en-US" altLang="en-US" sz="2400" dirty="0"/>
          </a:p>
          <a:p>
            <a:pPr>
              <a:buFontTx/>
              <a:buChar char="•"/>
            </a:pPr>
            <a:endParaRPr lang="en-US" altLang="en-US" sz="2400" dirty="0"/>
          </a:p>
          <a:p>
            <a:pPr>
              <a:buFontTx/>
              <a:buChar char="•"/>
            </a:pPr>
            <a:endParaRPr lang="en-US" altLang="en-US" sz="2400" dirty="0"/>
          </a:p>
          <a:p>
            <a:pPr>
              <a:buFontTx/>
              <a:buChar char="•"/>
            </a:pPr>
            <a:endParaRPr lang="en-US" altLang="en-US" sz="2400" dirty="0"/>
          </a:p>
          <a:p>
            <a:pPr lvl="1"/>
            <a:r>
              <a:rPr lang="en-US" altLang="en-US" sz="2000" b="1" dirty="0"/>
              <a:t>Initialization</a:t>
            </a:r>
            <a:r>
              <a:rPr lang="en-US" altLang="en-US" sz="2000" dirty="0"/>
              <a:t>: The variable </a:t>
            </a:r>
            <a:r>
              <a:rPr lang="en-US" altLang="en-US" sz="2000" dirty="0">
                <a:latin typeface="Courier New" panose="02070309020205020404" pitchFamily="49" charset="0"/>
                <a:cs typeface="Courier New" panose="02070309020205020404" pitchFamily="49" charset="0"/>
              </a:rPr>
              <a:t>n</a:t>
            </a:r>
            <a:r>
              <a:rPr lang="en-US" altLang="en-US" sz="2000" dirty="0"/>
              <a:t> is initialized with 0</a:t>
            </a:r>
          </a:p>
          <a:p>
            <a:pPr lvl="1"/>
            <a:r>
              <a:rPr lang="en-US" altLang="en-US" sz="2000" b="1" dirty="0"/>
              <a:t>Comparison</a:t>
            </a:r>
            <a:r>
              <a:rPr lang="en-US" altLang="en-US" sz="2000" dirty="0"/>
              <a:t>: The loop iterates as long as </a:t>
            </a:r>
            <a:r>
              <a:rPr lang="en-US" altLang="en-US" sz="2000" dirty="0">
                <a:latin typeface="Courier New" panose="02070309020205020404" pitchFamily="49" charset="0"/>
                <a:cs typeface="Courier New" panose="02070309020205020404" pitchFamily="49" charset="0"/>
              </a:rPr>
              <a:t>n</a:t>
            </a:r>
            <a:r>
              <a:rPr lang="en-US" altLang="en-US" sz="2000" dirty="0"/>
              <a:t> is less than 5</a:t>
            </a:r>
          </a:p>
          <a:p>
            <a:pPr lvl="1"/>
            <a:r>
              <a:rPr lang="en-US" altLang="en-US" sz="2000" b="1" dirty="0"/>
              <a:t>Update</a:t>
            </a:r>
            <a:r>
              <a:rPr lang="en-US" altLang="en-US" sz="2000" dirty="0"/>
              <a:t>: 1 is added to </a:t>
            </a:r>
            <a:r>
              <a:rPr lang="en-US" altLang="en-US" sz="2000" dirty="0">
                <a:latin typeface="Courier New" panose="02070309020205020404" pitchFamily="49" charset="0"/>
                <a:cs typeface="Courier New" panose="02070309020205020404" pitchFamily="49" charset="0"/>
              </a:rPr>
              <a:t>n</a:t>
            </a:r>
            <a:endParaRPr lang="en-US" altLang="en-US" sz="1600" dirty="0">
              <a:latin typeface="Courier New" panose="02070309020205020404" pitchFamily="49" charset="0"/>
              <a:cs typeface="Courier New" panose="02070309020205020404" pitchFamily="49" charset="0"/>
            </a:endParaRPr>
          </a:p>
          <a:p>
            <a:pPr>
              <a:buFontTx/>
              <a:buChar char="•"/>
            </a:pPr>
            <a:endParaRPr lang="en-US" altLang="en-US" sz="2400" dirty="0"/>
          </a:p>
        </p:txBody>
      </p:sp>
      <p:grpSp>
        <p:nvGrpSpPr>
          <p:cNvPr id="14340" name="Group 13">
            <a:extLst>
              <a:ext uri="{FF2B5EF4-FFF2-40B4-BE49-F238E27FC236}">
                <a16:creationId xmlns:a16="http://schemas.microsoft.com/office/drawing/2014/main" id="{C38868BF-75EC-1667-5F52-ED8661C282AA}"/>
              </a:ext>
            </a:extLst>
          </p:cNvPr>
          <p:cNvGrpSpPr>
            <a:grpSpLocks/>
          </p:cNvGrpSpPr>
          <p:nvPr/>
        </p:nvGrpSpPr>
        <p:grpSpPr bwMode="auto">
          <a:xfrm>
            <a:off x="609600" y="2362200"/>
            <a:ext cx="8382000" cy="1852613"/>
            <a:chOff x="533400" y="2939534"/>
            <a:chExt cx="8381999" cy="1852835"/>
          </a:xfrm>
        </p:grpSpPr>
        <p:sp>
          <p:nvSpPr>
            <p:cNvPr id="14341" name="TextBox 4">
              <a:extLst>
                <a:ext uri="{FF2B5EF4-FFF2-40B4-BE49-F238E27FC236}">
                  <a16:creationId xmlns:a16="http://schemas.microsoft.com/office/drawing/2014/main" id="{D3D2109B-EF0B-5D61-7B49-E336EF02FC6E}"/>
                </a:ext>
              </a:extLst>
            </p:cNvPr>
            <p:cNvSpPr txBox="1">
              <a:spLocks noChangeArrowheads="1"/>
            </p:cNvSpPr>
            <p:nvPr/>
          </p:nvSpPr>
          <p:spPr bwMode="auto">
            <a:xfrm>
              <a:off x="533400" y="3040030"/>
              <a:ext cx="83819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n = 0</a:t>
              </a:r>
            </a:p>
            <a:p>
              <a:pPr>
                <a:spcBef>
                  <a:spcPct val="0"/>
                </a:spcBef>
                <a:buFontTx/>
                <a:buNone/>
              </a:pPr>
              <a:r>
                <a:rPr lang="en-US" altLang="en-US" sz="1800" b="0" dirty="0">
                  <a:latin typeface="Courier New" panose="02070309020205020404" pitchFamily="49" charset="0"/>
                  <a:cs typeface="Courier New" panose="02070309020205020404" pitchFamily="49" charset="0"/>
                </a:rPr>
                <a:t>while n &lt; 5:</a:t>
              </a:r>
            </a:p>
            <a:p>
              <a:pPr>
                <a:spcBef>
                  <a:spcPct val="0"/>
                </a:spcBef>
                <a:buFontTx/>
                <a:buNone/>
              </a:pPr>
              <a:r>
                <a:rPr lang="en-US" altLang="en-US" sz="1800" b="0" dirty="0">
                  <a:latin typeface="Courier New" panose="02070309020205020404" pitchFamily="49" charset="0"/>
                  <a:cs typeface="Courier New" panose="02070309020205020404" pitchFamily="49" charset="0"/>
                </a:rPr>
                <a:t>    print(</a:t>
              </a:r>
              <a:r>
                <a:rPr lang="en-US" altLang="en-US" sz="1800" b="0" dirty="0" err="1">
                  <a:latin typeface="Courier New" panose="02070309020205020404" pitchFamily="49" charset="0"/>
                  <a:cs typeface="Courier New" panose="02070309020205020404" pitchFamily="49" charset="0"/>
                </a:rPr>
                <a:t>f'Inside</a:t>
              </a:r>
              <a:r>
                <a:rPr lang="en-US" altLang="en-US" sz="1800" b="0" dirty="0">
                  <a:latin typeface="Courier New" panose="02070309020205020404" pitchFamily="49" charset="0"/>
                  <a:cs typeface="Courier New" panose="02070309020205020404" pitchFamily="49" charset="0"/>
                </a:rPr>
                <a:t> the loop, the value of n is {n}.')</a:t>
              </a:r>
            </a:p>
            <a:p>
              <a:pPr>
                <a:spcBef>
                  <a:spcPct val="0"/>
                </a:spcBef>
                <a:buFontTx/>
                <a:buNone/>
              </a:pPr>
              <a:r>
                <a:rPr lang="en-US" altLang="en-US" sz="1800" b="0" dirty="0">
                  <a:latin typeface="Courier New" panose="02070309020205020404" pitchFamily="49" charset="0"/>
                  <a:cs typeface="Courier New" panose="02070309020205020404" pitchFamily="49" charset="0"/>
                </a:rPr>
                <a:t>    n += 1</a:t>
              </a:r>
            </a:p>
          </p:txBody>
        </p:sp>
        <p:cxnSp>
          <p:nvCxnSpPr>
            <p:cNvPr id="14342" name="Straight Arrow Connector 6">
              <a:extLst>
                <a:ext uri="{FF2B5EF4-FFF2-40B4-BE49-F238E27FC236}">
                  <a16:creationId xmlns:a16="http://schemas.microsoft.com/office/drawing/2014/main" id="{3B6324DB-2F84-A401-2CA2-267EAE7DFD28}"/>
                </a:ext>
              </a:extLst>
            </p:cNvPr>
            <p:cNvCxnSpPr>
              <a:cxnSpLocks noChangeShapeType="1"/>
            </p:cNvCxnSpPr>
            <p:nvPr/>
          </p:nvCxnSpPr>
          <p:spPr bwMode="auto">
            <a:xfrm flipH="1">
              <a:off x="1371600" y="3124200"/>
              <a:ext cx="685800" cy="762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343" name="TextBox 7">
              <a:extLst>
                <a:ext uri="{FF2B5EF4-FFF2-40B4-BE49-F238E27FC236}">
                  <a16:creationId xmlns:a16="http://schemas.microsoft.com/office/drawing/2014/main" id="{D0AD7A86-43EE-2D77-15C6-455BE1FB4693}"/>
                </a:ext>
              </a:extLst>
            </p:cNvPr>
            <p:cNvSpPr txBox="1">
              <a:spLocks noChangeArrowheads="1"/>
            </p:cNvSpPr>
            <p:nvPr/>
          </p:nvSpPr>
          <p:spPr bwMode="auto">
            <a:xfrm>
              <a:off x="2064327" y="2939534"/>
              <a:ext cx="1390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rgbClr val="FF0000"/>
                  </a:solidFill>
                </a:rPr>
                <a:t>Initialization</a:t>
              </a:r>
            </a:p>
          </p:txBody>
        </p:sp>
        <p:cxnSp>
          <p:nvCxnSpPr>
            <p:cNvPr id="14344" name="Straight Arrow Connector 8">
              <a:extLst>
                <a:ext uri="{FF2B5EF4-FFF2-40B4-BE49-F238E27FC236}">
                  <a16:creationId xmlns:a16="http://schemas.microsoft.com/office/drawing/2014/main" id="{F50348FC-F8EC-685D-0AA0-B6397F18E9F8}"/>
                </a:ext>
              </a:extLst>
            </p:cNvPr>
            <p:cNvCxnSpPr>
              <a:cxnSpLocks noChangeShapeType="1"/>
            </p:cNvCxnSpPr>
            <p:nvPr/>
          </p:nvCxnSpPr>
          <p:spPr bwMode="auto">
            <a:xfrm flipH="1">
              <a:off x="2279073" y="3440408"/>
              <a:ext cx="685800" cy="762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345" name="TextBox 9">
              <a:extLst>
                <a:ext uri="{FF2B5EF4-FFF2-40B4-BE49-F238E27FC236}">
                  <a16:creationId xmlns:a16="http://schemas.microsoft.com/office/drawing/2014/main" id="{0CAC2078-459C-09B2-9B98-84E0D0DA870B}"/>
                </a:ext>
              </a:extLst>
            </p:cNvPr>
            <p:cNvSpPr txBox="1">
              <a:spLocks noChangeArrowheads="1"/>
            </p:cNvSpPr>
            <p:nvPr/>
          </p:nvSpPr>
          <p:spPr bwMode="auto">
            <a:xfrm>
              <a:off x="2971800" y="3255742"/>
              <a:ext cx="14285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rgbClr val="FF0000"/>
                  </a:solidFill>
                </a:rPr>
                <a:t>Comparison</a:t>
              </a:r>
            </a:p>
          </p:txBody>
        </p:sp>
        <p:cxnSp>
          <p:nvCxnSpPr>
            <p:cNvPr id="14346" name="Straight Arrow Connector 10">
              <a:extLst>
                <a:ext uri="{FF2B5EF4-FFF2-40B4-BE49-F238E27FC236}">
                  <a16:creationId xmlns:a16="http://schemas.microsoft.com/office/drawing/2014/main" id="{DC687B47-75CA-B45A-73B9-3FD8ADE525EC}"/>
                </a:ext>
              </a:extLst>
            </p:cNvPr>
            <p:cNvCxnSpPr>
              <a:cxnSpLocks/>
            </p:cNvCxnSpPr>
            <p:nvPr/>
          </p:nvCxnSpPr>
          <p:spPr bwMode="auto">
            <a:xfrm flipH="1" flipV="1">
              <a:off x="1828800" y="4268926"/>
              <a:ext cx="434084" cy="277338"/>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4347" name="TextBox 11">
              <a:extLst>
                <a:ext uri="{FF2B5EF4-FFF2-40B4-BE49-F238E27FC236}">
                  <a16:creationId xmlns:a16="http://schemas.microsoft.com/office/drawing/2014/main" id="{CF2875C6-8E30-7A5A-41B4-710230667CDA}"/>
                </a:ext>
              </a:extLst>
            </p:cNvPr>
            <p:cNvSpPr txBox="1">
              <a:spLocks noChangeArrowheads="1"/>
            </p:cNvSpPr>
            <p:nvPr/>
          </p:nvSpPr>
          <p:spPr bwMode="auto">
            <a:xfrm>
              <a:off x="2262884" y="4423037"/>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rgbClr val="FF0000"/>
                  </a:solidFill>
                </a:rPr>
                <a:t>Update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74D515F-726F-902D-8921-76AB0E164D25}"/>
              </a:ext>
            </a:extLst>
          </p:cNvPr>
          <p:cNvSpPr>
            <a:spLocks noGrp="1" noChangeArrowheads="1"/>
          </p:cNvSpPr>
          <p:nvPr>
            <p:ph type="title"/>
          </p:nvPr>
        </p:nvSpPr>
        <p:spPr/>
        <p:txBody>
          <a:bodyPr/>
          <a:lstStyle/>
          <a:p>
            <a:pPr eaLnBrk="1" hangingPunct="1"/>
            <a:r>
              <a:rPr lang="en-US" altLang="en-US"/>
              <a:t>Infinite Loops</a:t>
            </a:r>
            <a:endParaRPr lang="he-IL" altLang="en-US"/>
          </a:p>
        </p:txBody>
      </p:sp>
      <p:sp>
        <p:nvSpPr>
          <p:cNvPr id="11267" name="Content Placeholder 2">
            <a:extLst>
              <a:ext uri="{FF2B5EF4-FFF2-40B4-BE49-F238E27FC236}">
                <a16:creationId xmlns:a16="http://schemas.microsoft.com/office/drawing/2014/main" id="{0D5F3FEA-D062-6E63-BBA5-49220F905A52}"/>
              </a:ext>
            </a:extLst>
          </p:cNvPr>
          <p:cNvSpPr>
            <a:spLocks noGrp="1" noChangeArrowheads="1"/>
          </p:cNvSpPr>
          <p:nvPr>
            <p:ph idx="1"/>
          </p:nvPr>
        </p:nvSpPr>
        <p:spPr/>
        <p:txBody>
          <a:bodyPr/>
          <a:lstStyle/>
          <a:p>
            <a:pPr eaLnBrk="1" hangingPunct="1">
              <a:buFontTx/>
              <a:buChar char="•"/>
            </a:pPr>
            <a:r>
              <a:rPr lang="en-US" altLang="en-US"/>
              <a:t>Loops must contain within themselves a way to terminate</a:t>
            </a:r>
          </a:p>
          <a:p>
            <a:pPr lvl="1" eaLnBrk="1" hangingPunct="1"/>
            <a:r>
              <a:rPr lang="en-US" altLang="en-US"/>
              <a:t>Something inside a </a:t>
            </a:r>
            <a:r>
              <a:rPr lang="en-US" altLang="en-US">
                <a:latin typeface="Courier New" panose="02070309020205020404" pitchFamily="49" charset="0"/>
                <a:cs typeface="Courier New" panose="02070309020205020404" pitchFamily="49" charset="0"/>
              </a:rPr>
              <a:t>while</a:t>
            </a:r>
            <a:r>
              <a:rPr lang="en-US" altLang="en-US"/>
              <a:t> loop must eventually make the condition false</a:t>
            </a:r>
          </a:p>
          <a:p>
            <a:pPr eaLnBrk="1" hangingPunct="1">
              <a:buFontTx/>
              <a:buChar char="•"/>
            </a:pPr>
            <a:r>
              <a:rPr lang="en-US" altLang="en-US" u="sng"/>
              <a:t>Infinite loop</a:t>
            </a:r>
            <a:r>
              <a:rPr lang="en-US" altLang="en-US"/>
              <a:t>: loop that does not have a way of stopping</a:t>
            </a:r>
          </a:p>
          <a:p>
            <a:pPr lvl="1" eaLnBrk="1" hangingPunct="1"/>
            <a:r>
              <a:rPr lang="en-US" altLang="en-US"/>
              <a:t>Repeats until program is interrupted</a:t>
            </a:r>
          </a:p>
          <a:p>
            <a:pPr lvl="1" eaLnBrk="1" hangingPunct="1"/>
            <a:r>
              <a:rPr lang="en-US" altLang="en-US"/>
              <a:t>Occurs when programmer forgets to include stopping code in the loop</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71BDBC17-3124-4032-9C80-F71502D66C81}"/>
              </a:ext>
            </a:extLst>
          </p:cNvPr>
          <p:cNvSpPr>
            <a:spLocks noGrp="1"/>
          </p:cNvSpPr>
          <p:nvPr>
            <p:ph type="sldNum" sz="quarter" idx="11"/>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2BD05DD0-85C2-4739-B7D7-4C4DE0F6901D}" type="slidenum">
              <a:rPr lang="en-US" altLang="en-US" smtClean="0"/>
              <a:pPr/>
              <a:t>52</a:t>
            </a:fld>
            <a:endParaRPr lang="en-US" altLang="en-US" sz="1400"/>
          </a:p>
        </p:txBody>
      </p:sp>
      <p:sp>
        <p:nvSpPr>
          <p:cNvPr id="38915" name="Rectangle 2">
            <a:extLst>
              <a:ext uri="{FF2B5EF4-FFF2-40B4-BE49-F238E27FC236}">
                <a16:creationId xmlns:a16="http://schemas.microsoft.com/office/drawing/2014/main" id="{32FD7200-0E7C-4FBD-88EC-7A73ED80BAA0}"/>
              </a:ext>
            </a:extLst>
          </p:cNvPr>
          <p:cNvSpPr>
            <a:spLocks noGrp="1" noChangeArrowheads="1"/>
          </p:cNvSpPr>
          <p:nvPr>
            <p:ph type="title"/>
          </p:nvPr>
        </p:nvSpPr>
        <p:spPr>
          <a:xfrm>
            <a:off x="685800" y="415313"/>
            <a:ext cx="7772400" cy="685800"/>
          </a:xfrm>
        </p:spPr>
        <p:txBody>
          <a:bodyPr/>
          <a:lstStyle/>
          <a:p>
            <a:r>
              <a:rPr lang="en-US" altLang="en-US" sz="4000" dirty="0"/>
              <a:t>The </a:t>
            </a:r>
            <a:r>
              <a:rPr lang="en-US" altLang="en-US" sz="4000" dirty="0">
                <a:latin typeface="Courier New" panose="02070309020205020404" pitchFamily="49" charset="0"/>
                <a:cs typeface="Courier New" panose="02070309020205020404" pitchFamily="49" charset="0"/>
              </a:rPr>
              <a:t>for</a:t>
            </a:r>
            <a:r>
              <a:rPr lang="en-US" altLang="en-US" sz="4000" dirty="0"/>
              <a:t> Loop: a Count-Controlled Loop</a:t>
            </a:r>
            <a:endParaRPr lang="en-US" altLang="en-US" b="1" dirty="0">
              <a:latin typeface="Book Antiqua" panose="02040602050305030304" pitchFamily="18" charset="0"/>
            </a:endParaRPr>
          </a:p>
        </p:txBody>
      </p:sp>
      <p:sp>
        <p:nvSpPr>
          <p:cNvPr id="38917" name="Rectangle 5">
            <a:extLst>
              <a:ext uri="{FF2B5EF4-FFF2-40B4-BE49-F238E27FC236}">
                <a16:creationId xmlns:a16="http://schemas.microsoft.com/office/drawing/2014/main" id="{E1857C07-9BA3-449C-908D-4E95AC9CDF8D}"/>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8" name="Rectangle 7">
            <a:extLst>
              <a:ext uri="{FF2B5EF4-FFF2-40B4-BE49-F238E27FC236}">
                <a16:creationId xmlns:a16="http://schemas.microsoft.com/office/drawing/2014/main" id="{356E437B-36A2-4A43-BAE6-EFA5490E97AA}"/>
              </a:ext>
            </a:extLst>
          </p:cNvPr>
          <p:cNvSpPr>
            <a:spLocks noChangeArrowheads="1"/>
          </p:cNvSpPr>
          <p:nvPr/>
        </p:nvSpPr>
        <p:spPr bwMode="auto">
          <a:xfrm>
            <a:off x="452355" y="3850631"/>
            <a:ext cx="8759825"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pPr>
            <a:r>
              <a:rPr lang="en-US" altLang="en-US" sz="2800" b="1" dirty="0">
                <a:solidFill>
                  <a:schemeClr val="tx2"/>
                </a:solidFill>
              </a:rPr>
              <a:t>for</a:t>
            </a:r>
            <a:r>
              <a:rPr lang="en-US" altLang="en-US" sz="2800" dirty="0">
                <a:solidFill>
                  <a:schemeClr val="tx2"/>
                </a:solidFill>
              </a:rPr>
              <a:t> n in range(</a:t>
            </a:r>
            <a:r>
              <a:rPr lang="en-US" altLang="en-US" sz="2800" b="0" dirty="0">
                <a:solidFill>
                  <a:srgbClr val="FF0000"/>
                </a:solidFill>
              </a:rPr>
              <a:t>starting value</a:t>
            </a:r>
            <a:r>
              <a:rPr lang="en-US" altLang="en-US" sz="2800" dirty="0">
                <a:solidFill>
                  <a:schemeClr val="tx2"/>
                </a:solidFill>
              </a:rPr>
              <a:t>, </a:t>
            </a:r>
            <a:r>
              <a:rPr lang="en-US" altLang="en-US" sz="2800" dirty="0">
                <a:solidFill>
                  <a:srgbClr val="FF0000"/>
                </a:solidFill>
              </a:rPr>
              <a:t>ending limit</a:t>
            </a:r>
            <a:r>
              <a:rPr lang="en-US" altLang="en-US" sz="2800" dirty="0"/>
              <a:t>,</a:t>
            </a:r>
            <a:r>
              <a:rPr lang="en-US" altLang="en-US" sz="2800" dirty="0">
                <a:solidFill>
                  <a:srgbClr val="FF0000"/>
                </a:solidFill>
              </a:rPr>
              <a:t> step value</a:t>
            </a:r>
            <a:r>
              <a:rPr lang="en-US" altLang="en-US" sz="2800" dirty="0">
                <a:solidFill>
                  <a:schemeClr val="tx2"/>
                </a:solidFill>
              </a:rPr>
              <a:t>): </a:t>
            </a:r>
          </a:p>
          <a:p>
            <a:pPr>
              <a:spcBef>
                <a:spcPct val="20000"/>
              </a:spcBef>
              <a:buClr>
                <a:schemeClr val="tx2"/>
              </a:buClr>
              <a:buSzPct val="75000"/>
              <a:buFont typeface="Monotype Sorts"/>
              <a:buNone/>
            </a:pPr>
            <a:r>
              <a:rPr lang="en-US" altLang="en-US" sz="3200" dirty="0">
                <a:solidFill>
                  <a:schemeClr val="tx2"/>
                </a:solidFill>
              </a:rPr>
              <a:t>      # Loop body</a:t>
            </a:r>
          </a:p>
        </p:txBody>
      </p:sp>
      <p:sp>
        <p:nvSpPr>
          <p:cNvPr id="38919" name="Rectangle 10">
            <a:extLst>
              <a:ext uri="{FF2B5EF4-FFF2-40B4-BE49-F238E27FC236}">
                <a16:creationId xmlns:a16="http://schemas.microsoft.com/office/drawing/2014/main" id="{36BBC65B-B9EC-4460-AECE-FF08D7C7CB5A}"/>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3" name="Group 13">
            <a:extLst>
              <a:ext uri="{FF2B5EF4-FFF2-40B4-BE49-F238E27FC236}">
                <a16:creationId xmlns:a16="http://schemas.microsoft.com/office/drawing/2014/main" id="{AC32A3BE-0872-C49A-20B4-2DE428732A5E}"/>
              </a:ext>
            </a:extLst>
          </p:cNvPr>
          <p:cNvGrpSpPr>
            <a:grpSpLocks/>
          </p:cNvGrpSpPr>
          <p:nvPr/>
        </p:nvGrpSpPr>
        <p:grpSpPr bwMode="auto">
          <a:xfrm>
            <a:off x="495300" y="1562272"/>
            <a:ext cx="8382000" cy="1852613"/>
            <a:chOff x="533400" y="2939534"/>
            <a:chExt cx="8381999" cy="1852835"/>
          </a:xfrm>
        </p:grpSpPr>
        <p:sp>
          <p:nvSpPr>
            <p:cNvPr id="4" name="TextBox 4">
              <a:extLst>
                <a:ext uri="{FF2B5EF4-FFF2-40B4-BE49-F238E27FC236}">
                  <a16:creationId xmlns:a16="http://schemas.microsoft.com/office/drawing/2014/main" id="{9DCFEB1C-CF77-0AE4-6D54-A69770AAC38E}"/>
                </a:ext>
              </a:extLst>
            </p:cNvPr>
            <p:cNvSpPr txBox="1">
              <a:spLocks noChangeArrowheads="1"/>
            </p:cNvSpPr>
            <p:nvPr/>
          </p:nvSpPr>
          <p:spPr bwMode="auto">
            <a:xfrm>
              <a:off x="533400" y="3040030"/>
              <a:ext cx="83819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n = 1</a:t>
              </a:r>
            </a:p>
            <a:p>
              <a:pPr>
                <a:spcBef>
                  <a:spcPct val="0"/>
                </a:spcBef>
                <a:buFontTx/>
                <a:buNone/>
              </a:pPr>
              <a:r>
                <a:rPr lang="en-US" altLang="en-US" sz="1800" b="0" dirty="0">
                  <a:latin typeface="Courier New" panose="02070309020205020404" pitchFamily="49" charset="0"/>
                  <a:cs typeface="Courier New" panose="02070309020205020404" pitchFamily="49" charset="0"/>
                </a:rPr>
                <a:t>while n &lt;= 5:</a:t>
              </a:r>
            </a:p>
            <a:p>
              <a:pPr>
                <a:spcBef>
                  <a:spcPct val="0"/>
                </a:spcBef>
                <a:buFontTx/>
                <a:buNone/>
              </a:pPr>
              <a:r>
                <a:rPr lang="en-US" altLang="en-US" sz="1800" b="0" dirty="0">
                  <a:latin typeface="Courier New" panose="02070309020205020404" pitchFamily="49" charset="0"/>
                  <a:cs typeface="Courier New" panose="02070309020205020404" pitchFamily="49" charset="0"/>
                </a:rPr>
                <a:t>    print(n)</a:t>
              </a:r>
            </a:p>
            <a:p>
              <a:pPr>
                <a:spcBef>
                  <a:spcPct val="0"/>
                </a:spcBef>
                <a:buFontTx/>
                <a:buNone/>
              </a:pPr>
              <a:r>
                <a:rPr lang="en-US" altLang="en-US" sz="1800" b="0" dirty="0">
                  <a:latin typeface="Courier New" panose="02070309020205020404" pitchFamily="49" charset="0"/>
                  <a:cs typeface="Courier New" panose="02070309020205020404" pitchFamily="49" charset="0"/>
                </a:rPr>
                <a:t>    n += 1</a:t>
              </a:r>
            </a:p>
          </p:txBody>
        </p:sp>
        <p:cxnSp>
          <p:nvCxnSpPr>
            <p:cNvPr id="5" name="Straight Arrow Connector 6">
              <a:extLst>
                <a:ext uri="{FF2B5EF4-FFF2-40B4-BE49-F238E27FC236}">
                  <a16:creationId xmlns:a16="http://schemas.microsoft.com/office/drawing/2014/main" id="{139C8196-9EAB-59D7-DB73-315C93168C21}"/>
                </a:ext>
              </a:extLst>
            </p:cNvPr>
            <p:cNvCxnSpPr>
              <a:cxnSpLocks noChangeShapeType="1"/>
            </p:cNvCxnSpPr>
            <p:nvPr/>
          </p:nvCxnSpPr>
          <p:spPr bwMode="auto">
            <a:xfrm flipH="1">
              <a:off x="1371600" y="3124200"/>
              <a:ext cx="685800" cy="762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6" name="TextBox 7">
              <a:extLst>
                <a:ext uri="{FF2B5EF4-FFF2-40B4-BE49-F238E27FC236}">
                  <a16:creationId xmlns:a16="http://schemas.microsoft.com/office/drawing/2014/main" id="{37156433-B8EA-0903-8E21-1B94BB839EAD}"/>
                </a:ext>
              </a:extLst>
            </p:cNvPr>
            <p:cNvSpPr txBox="1">
              <a:spLocks noChangeArrowheads="1"/>
            </p:cNvSpPr>
            <p:nvPr/>
          </p:nvSpPr>
          <p:spPr bwMode="auto">
            <a:xfrm>
              <a:off x="2064327" y="2939534"/>
              <a:ext cx="1390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solidFill>
                    <a:srgbClr val="FF0000"/>
                  </a:solidFill>
                </a:rPr>
                <a:t>Initialization</a:t>
              </a:r>
            </a:p>
          </p:txBody>
        </p:sp>
        <p:cxnSp>
          <p:nvCxnSpPr>
            <p:cNvPr id="7" name="Straight Arrow Connector 8">
              <a:extLst>
                <a:ext uri="{FF2B5EF4-FFF2-40B4-BE49-F238E27FC236}">
                  <a16:creationId xmlns:a16="http://schemas.microsoft.com/office/drawing/2014/main" id="{1313744B-7D2A-53E0-E2C8-C267768B682C}"/>
                </a:ext>
              </a:extLst>
            </p:cNvPr>
            <p:cNvCxnSpPr>
              <a:cxnSpLocks noChangeShapeType="1"/>
            </p:cNvCxnSpPr>
            <p:nvPr/>
          </p:nvCxnSpPr>
          <p:spPr bwMode="auto">
            <a:xfrm flipH="1">
              <a:off x="2279073" y="3440408"/>
              <a:ext cx="685800" cy="762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 name="TextBox 9">
              <a:extLst>
                <a:ext uri="{FF2B5EF4-FFF2-40B4-BE49-F238E27FC236}">
                  <a16:creationId xmlns:a16="http://schemas.microsoft.com/office/drawing/2014/main" id="{B44F99F0-CBC2-CB9A-58E6-2DEB04A8EBDF}"/>
                </a:ext>
              </a:extLst>
            </p:cNvPr>
            <p:cNvSpPr txBox="1">
              <a:spLocks noChangeArrowheads="1"/>
            </p:cNvSpPr>
            <p:nvPr/>
          </p:nvSpPr>
          <p:spPr bwMode="auto">
            <a:xfrm>
              <a:off x="2971800" y="3255742"/>
              <a:ext cx="14285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rgbClr val="FF0000"/>
                  </a:solidFill>
                </a:rPr>
                <a:t>Comparison</a:t>
              </a:r>
            </a:p>
          </p:txBody>
        </p:sp>
        <p:cxnSp>
          <p:nvCxnSpPr>
            <p:cNvPr id="9" name="Straight Arrow Connector 10">
              <a:extLst>
                <a:ext uri="{FF2B5EF4-FFF2-40B4-BE49-F238E27FC236}">
                  <a16:creationId xmlns:a16="http://schemas.microsoft.com/office/drawing/2014/main" id="{85919C73-5422-F11C-4C06-E96F03F20B80}"/>
                </a:ext>
              </a:extLst>
            </p:cNvPr>
            <p:cNvCxnSpPr>
              <a:cxnSpLocks/>
            </p:cNvCxnSpPr>
            <p:nvPr/>
          </p:nvCxnSpPr>
          <p:spPr bwMode="auto">
            <a:xfrm flipH="1" flipV="1">
              <a:off x="1828800" y="4268926"/>
              <a:ext cx="434084" cy="277338"/>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0" name="TextBox 11">
              <a:extLst>
                <a:ext uri="{FF2B5EF4-FFF2-40B4-BE49-F238E27FC236}">
                  <a16:creationId xmlns:a16="http://schemas.microsoft.com/office/drawing/2014/main" id="{FAA79939-B7A0-AB8E-4B8E-B6D619A826F6}"/>
                </a:ext>
              </a:extLst>
            </p:cNvPr>
            <p:cNvSpPr txBox="1">
              <a:spLocks noChangeArrowheads="1"/>
            </p:cNvSpPr>
            <p:nvPr/>
          </p:nvSpPr>
          <p:spPr bwMode="auto">
            <a:xfrm>
              <a:off x="2262884" y="4423037"/>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solidFill>
                    <a:srgbClr val="FF0000"/>
                  </a:solidFill>
                </a:rPr>
                <a:t>Update</a:t>
              </a:r>
            </a:p>
          </p:txBody>
        </p:sp>
      </p:grpSp>
      <p:sp>
        <p:nvSpPr>
          <p:cNvPr id="12" name="TextBox 11">
            <a:extLst>
              <a:ext uri="{FF2B5EF4-FFF2-40B4-BE49-F238E27FC236}">
                <a16:creationId xmlns:a16="http://schemas.microsoft.com/office/drawing/2014/main" id="{521AAB9D-FBA7-BBBF-5643-E5ABC9123AA9}"/>
              </a:ext>
            </a:extLst>
          </p:cNvPr>
          <p:cNvSpPr txBox="1"/>
          <p:nvPr/>
        </p:nvSpPr>
        <p:spPr>
          <a:xfrm>
            <a:off x="452354" y="5289397"/>
            <a:ext cx="8234445" cy="738664"/>
          </a:xfrm>
          <a:prstGeom prst="rect">
            <a:avLst/>
          </a:prstGeom>
          <a:noFill/>
        </p:spPr>
        <p:txBody>
          <a:bodyPr wrap="square">
            <a:spAutoFit/>
          </a:bodyPr>
          <a:lstStyle/>
          <a:p>
            <a:pPr>
              <a:spcBef>
                <a:spcPct val="20000"/>
              </a:spcBef>
              <a:buClr>
                <a:schemeClr val="tx2"/>
              </a:buClr>
              <a:buSzPct val="75000"/>
            </a:pPr>
            <a:r>
              <a:rPr lang="en-US" altLang="en-US" sz="1800" b="1" dirty="0">
                <a:solidFill>
                  <a:schemeClr val="tx2"/>
                </a:solidFill>
              </a:rPr>
              <a:t>for</a:t>
            </a:r>
            <a:r>
              <a:rPr lang="en-US" altLang="en-US" sz="1800" dirty="0">
                <a:solidFill>
                  <a:schemeClr val="tx2"/>
                </a:solidFill>
              </a:rPr>
              <a:t> n in range(</a:t>
            </a:r>
            <a:r>
              <a:rPr lang="en-US" altLang="en-US" sz="1800" b="0" dirty="0"/>
              <a:t>1, 6, 1</a:t>
            </a:r>
            <a:r>
              <a:rPr lang="en-US" altLang="en-US" sz="1800" dirty="0">
                <a:solidFill>
                  <a:schemeClr val="tx2"/>
                </a:solidFill>
              </a:rPr>
              <a:t>): </a:t>
            </a:r>
          </a:p>
          <a:p>
            <a:pPr>
              <a:spcBef>
                <a:spcPct val="20000"/>
              </a:spcBef>
              <a:buClr>
                <a:schemeClr val="tx2"/>
              </a:buClr>
              <a:buSzPct val="75000"/>
              <a:buFont typeface="Monotype Sorts"/>
              <a:buNone/>
            </a:pPr>
            <a:r>
              <a:rPr lang="en-US" altLang="en-US" sz="2000" dirty="0">
                <a:solidFill>
                  <a:schemeClr val="tx2"/>
                </a:solidFill>
              </a:rPr>
              <a:t>      print (n)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5F92BF0-D62A-B4FA-802D-5CC571C2D7AE}"/>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cs typeface="Courier New" panose="02070309020205020404" pitchFamily="49" charset="0"/>
              </a:rPr>
              <a:t>range</a:t>
            </a:r>
            <a:r>
              <a:rPr lang="en-US" altLang="en-US"/>
              <a:t> Function with the </a:t>
            </a:r>
            <a:r>
              <a:rPr lang="en-US" altLang="en-US">
                <a:latin typeface="Courier New" panose="02070309020205020404" pitchFamily="49" charset="0"/>
                <a:cs typeface="Courier New" panose="02070309020205020404" pitchFamily="49" charset="0"/>
              </a:rPr>
              <a:t>for</a:t>
            </a:r>
            <a:r>
              <a:rPr lang="en-US" altLang="en-US"/>
              <a:t> Loop</a:t>
            </a:r>
            <a:endParaRPr lang="he-IL" altLang="en-US"/>
          </a:p>
        </p:txBody>
      </p:sp>
      <p:sp>
        <p:nvSpPr>
          <p:cNvPr id="18435" name="Content Placeholder 2">
            <a:extLst>
              <a:ext uri="{FF2B5EF4-FFF2-40B4-BE49-F238E27FC236}">
                <a16:creationId xmlns:a16="http://schemas.microsoft.com/office/drawing/2014/main" id="{D34C3496-8A8D-8048-C5A3-23A4568838E2}"/>
              </a:ext>
            </a:extLst>
          </p:cNvPr>
          <p:cNvSpPr>
            <a:spLocks noGrp="1" noChangeArrowheads="1"/>
          </p:cNvSpPr>
          <p:nvPr>
            <p:ph idx="1"/>
          </p:nvPr>
        </p:nvSpPr>
        <p:spPr/>
        <p:txBody>
          <a:bodyPr/>
          <a:lstStyle/>
          <a:p>
            <a:pPr eaLnBrk="1" hangingPunct="1">
              <a:buFontTx/>
              <a:buChar char="•"/>
            </a:pPr>
            <a:r>
              <a:rPr lang="en-US" altLang="en-US" dirty="0"/>
              <a:t>The </a:t>
            </a:r>
            <a:r>
              <a:rPr lang="en-US" altLang="en-US" dirty="0">
                <a:latin typeface="Courier New" panose="02070309020205020404" pitchFamily="49" charset="0"/>
                <a:cs typeface="Courier New" panose="02070309020205020404" pitchFamily="49" charset="0"/>
              </a:rPr>
              <a:t>range</a:t>
            </a:r>
            <a:r>
              <a:rPr lang="en-US" altLang="en-US" dirty="0"/>
              <a:t> function simplifies the process of writing a </a:t>
            </a:r>
            <a:r>
              <a:rPr lang="en-US" altLang="en-US" dirty="0">
                <a:latin typeface="Courier New" panose="02070309020205020404" pitchFamily="49" charset="0"/>
                <a:cs typeface="Courier New" panose="02070309020205020404" pitchFamily="49" charset="0"/>
              </a:rPr>
              <a:t>for</a:t>
            </a:r>
            <a:r>
              <a:rPr lang="en-US" altLang="en-US" dirty="0"/>
              <a:t> loop</a:t>
            </a:r>
          </a:p>
          <a:p>
            <a:pPr lvl="1" eaLnBrk="1" hangingPunct="1"/>
            <a:r>
              <a:rPr lang="en-US" altLang="en-US" dirty="0">
                <a:latin typeface="Courier New" panose="02070309020205020404" pitchFamily="49" charset="0"/>
                <a:cs typeface="Courier New" panose="02070309020205020404" pitchFamily="49" charset="0"/>
              </a:rPr>
              <a:t>range</a:t>
            </a:r>
            <a:r>
              <a:rPr lang="en-US" altLang="en-US" dirty="0"/>
              <a:t> returns an </a:t>
            </a:r>
            <a:r>
              <a:rPr lang="en-US" altLang="en-US" dirty="0" err="1"/>
              <a:t>iterable</a:t>
            </a:r>
            <a:r>
              <a:rPr lang="en-US" altLang="en-US" dirty="0"/>
              <a:t> object</a:t>
            </a:r>
          </a:p>
          <a:p>
            <a:pPr lvl="2" eaLnBrk="1" hangingPunct="1">
              <a:buFontTx/>
              <a:buChar char="•"/>
            </a:pPr>
            <a:r>
              <a:rPr lang="en-US" altLang="en-US" u="sng" dirty="0" err="1"/>
              <a:t>Iterable</a:t>
            </a:r>
            <a:r>
              <a:rPr lang="en-US" altLang="en-US" dirty="0"/>
              <a:t>: contains a sequence of values that can be iterated over</a:t>
            </a:r>
          </a:p>
          <a:p>
            <a:pPr eaLnBrk="1" hangingPunct="1">
              <a:buFontTx/>
              <a:buChar char="•"/>
            </a:pPr>
            <a:r>
              <a:rPr lang="en-US" altLang="en-US" dirty="0">
                <a:latin typeface="Courier New" panose="02070309020205020404" pitchFamily="49" charset="0"/>
                <a:cs typeface="Courier New" panose="02070309020205020404" pitchFamily="49" charset="0"/>
              </a:rPr>
              <a:t>range</a:t>
            </a:r>
            <a:r>
              <a:rPr lang="en-US" altLang="en-US" dirty="0"/>
              <a:t> characteristics:</a:t>
            </a:r>
          </a:p>
          <a:p>
            <a:pPr lvl="1" eaLnBrk="1" hangingPunct="1"/>
            <a:r>
              <a:rPr lang="en-US" altLang="en-US" dirty="0"/>
              <a:t>One argument: used as ending limit </a:t>
            </a:r>
          </a:p>
          <a:p>
            <a:pPr lvl="1" eaLnBrk="1" hangingPunct="1"/>
            <a:r>
              <a:rPr lang="en-US" altLang="en-US" dirty="0"/>
              <a:t>Two arguments: starting value and ending limit</a:t>
            </a:r>
          </a:p>
          <a:p>
            <a:pPr lvl="1" eaLnBrk="1" hangingPunct="1"/>
            <a:r>
              <a:rPr lang="en-US" altLang="en-US" dirty="0"/>
              <a:t>Three arguments: third argument is step value </a:t>
            </a:r>
            <a:endParaRPr lang="he-IL" altLang="en-US" dirty="0"/>
          </a:p>
        </p:txBody>
      </p:sp>
    </p:spTree>
    <p:extLst>
      <p:ext uri="{BB962C8B-B14F-4D97-AF65-F5344CB8AC3E}">
        <p14:creationId xmlns:p14="http://schemas.microsoft.com/office/powerpoint/2010/main" val="3653266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BCAB052-B551-490D-89AA-CFCD38037866}"/>
              </a:ext>
            </a:extLst>
          </p:cNvPr>
          <p:cNvSpPr>
            <a:spLocks noGrp="1" noChangeArrowheads="1"/>
          </p:cNvSpPr>
          <p:nvPr>
            <p:ph type="title"/>
          </p:nvPr>
        </p:nvSpPr>
        <p:spPr/>
        <p:txBody>
          <a:bodyPr/>
          <a:lstStyle/>
          <a:p>
            <a:pPr eaLnBrk="1" hangingPunct="1"/>
            <a:r>
              <a:rPr lang="en-US" altLang="en-US"/>
              <a:t>Calculating a Running Total</a:t>
            </a:r>
            <a:endParaRPr lang="he-IL" altLang="en-US"/>
          </a:p>
        </p:txBody>
      </p:sp>
      <p:sp>
        <p:nvSpPr>
          <p:cNvPr id="22531" name="Content Placeholder 2">
            <a:extLst>
              <a:ext uri="{FF2B5EF4-FFF2-40B4-BE49-F238E27FC236}">
                <a16:creationId xmlns:a16="http://schemas.microsoft.com/office/drawing/2014/main" id="{9F2D02ED-B4A8-2E86-27A1-D9EDB97AA56E}"/>
              </a:ext>
            </a:extLst>
          </p:cNvPr>
          <p:cNvSpPr>
            <a:spLocks noGrp="1" noChangeArrowheads="1"/>
          </p:cNvSpPr>
          <p:nvPr>
            <p:ph idx="1"/>
          </p:nvPr>
        </p:nvSpPr>
        <p:spPr/>
        <p:txBody>
          <a:bodyPr/>
          <a:lstStyle/>
          <a:p>
            <a:pPr eaLnBrk="1" hangingPunct="1">
              <a:buFontTx/>
              <a:buChar char="•"/>
            </a:pPr>
            <a:r>
              <a:rPr lang="en-US" altLang="en-US" dirty="0"/>
              <a:t>Programs often need to calculate a total of a series of numbers</a:t>
            </a:r>
          </a:p>
          <a:p>
            <a:pPr lvl="1" eaLnBrk="1" hangingPunct="1"/>
            <a:r>
              <a:rPr lang="en-US" altLang="en-US" dirty="0"/>
              <a:t>Typically include two elements:</a:t>
            </a:r>
          </a:p>
          <a:p>
            <a:pPr lvl="2" eaLnBrk="1" hangingPunct="1">
              <a:buFontTx/>
              <a:buChar char="•"/>
            </a:pPr>
            <a:r>
              <a:rPr lang="en-US" altLang="en-US" dirty="0"/>
              <a:t>A loop that reads each number in series</a:t>
            </a:r>
          </a:p>
          <a:p>
            <a:pPr lvl="2" eaLnBrk="1" hangingPunct="1">
              <a:buFontTx/>
              <a:buChar char="•"/>
            </a:pPr>
            <a:r>
              <a:rPr lang="en-US" altLang="en-US" dirty="0"/>
              <a:t>An </a:t>
            </a:r>
            <a:r>
              <a:rPr lang="en-US" altLang="en-US" i="1" dirty="0"/>
              <a:t>accumulator</a:t>
            </a:r>
            <a:r>
              <a:rPr lang="en-US" altLang="en-US" dirty="0"/>
              <a:t> variable</a:t>
            </a:r>
          </a:p>
          <a:p>
            <a:pPr lvl="1" eaLnBrk="1" hangingPunct="1"/>
            <a:r>
              <a:rPr lang="en-US" altLang="en-US" dirty="0"/>
              <a:t>Known as program that keeps a running total:  accumulates total and reads in series</a:t>
            </a:r>
          </a:p>
          <a:p>
            <a:pPr lvl="1" eaLnBrk="1" hangingPunct="1"/>
            <a:r>
              <a:rPr lang="en-US" altLang="en-US" dirty="0"/>
              <a:t>At end of loop, accumulator will reference the total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5113-189B-4A68-8E47-2B06664BD228}"/>
              </a:ext>
            </a:extLst>
          </p:cNvPr>
          <p:cNvSpPr>
            <a:spLocks noGrp="1"/>
          </p:cNvSpPr>
          <p:nvPr>
            <p:ph type="title"/>
          </p:nvPr>
        </p:nvSpPr>
        <p:spPr/>
        <p:txBody>
          <a:bodyPr/>
          <a:lstStyle/>
          <a:p>
            <a:r>
              <a:rPr lang="en-US" dirty="0"/>
              <a:t>Product of Series</a:t>
            </a:r>
          </a:p>
        </p:txBody>
      </p:sp>
      <p:sp>
        <p:nvSpPr>
          <p:cNvPr id="3" name="Content Placeholder 2">
            <a:extLst>
              <a:ext uri="{FF2B5EF4-FFF2-40B4-BE49-F238E27FC236}">
                <a16:creationId xmlns:a16="http://schemas.microsoft.com/office/drawing/2014/main" id="{50B60577-8C4B-40EE-AB17-7501F30AA205}"/>
              </a:ext>
            </a:extLst>
          </p:cNvPr>
          <p:cNvSpPr>
            <a:spLocks noGrp="1"/>
          </p:cNvSpPr>
          <p:nvPr>
            <p:ph idx="1"/>
          </p:nvPr>
        </p:nvSpPr>
        <p:spPr/>
        <p:txBody>
          <a:bodyPr/>
          <a:lstStyle/>
          <a:p>
            <a:pPr marL="0" indent="0" algn="l">
              <a:buNone/>
            </a:pPr>
            <a:r>
              <a:rPr lang="en-US" sz="2400" b="0" i="0" u="none" strike="noStrike" baseline="0" dirty="0">
                <a:latin typeface="Times-Roman"/>
              </a:rPr>
              <a:t>Write a program to calculate the product of the following series:</a:t>
            </a:r>
            <a:endParaRPr lang="en-US" sz="2400" dirty="0"/>
          </a:p>
        </p:txBody>
      </p:sp>
      <p:sp>
        <p:nvSpPr>
          <p:cNvPr id="4" name="Slide Number Placeholder 3">
            <a:extLst>
              <a:ext uri="{FF2B5EF4-FFF2-40B4-BE49-F238E27FC236}">
                <a16:creationId xmlns:a16="http://schemas.microsoft.com/office/drawing/2014/main" id="{E7F93A22-C55E-46FD-AE29-5DA10C1EE0FC}"/>
              </a:ext>
            </a:extLst>
          </p:cNvPr>
          <p:cNvSpPr>
            <a:spLocks noGrp="1"/>
          </p:cNvSpPr>
          <p:nvPr>
            <p:ph type="sldNum" sz="quarter" idx="11"/>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2BD05DD0-85C2-4739-B7D7-4C4DE0F6901D}" type="slidenum">
              <a:rPr lang="en-US" altLang="en-US" smtClean="0"/>
              <a:pPr/>
              <a:t>55</a:t>
            </a:fld>
            <a:endParaRPr lang="en-US" altLang="en-US"/>
          </a:p>
        </p:txBody>
      </p:sp>
      <p:sp>
        <p:nvSpPr>
          <p:cNvPr id="7" name="Rectangle 6">
            <a:extLst>
              <a:ext uri="{FF2B5EF4-FFF2-40B4-BE49-F238E27FC236}">
                <a16:creationId xmlns:a16="http://schemas.microsoft.com/office/drawing/2014/main" id="{886B1559-824B-468B-AC03-DE78FA6FCC96}"/>
              </a:ext>
            </a:extLst>
          </p:cNvPr>
          <p:cNvSpPr/>
          <p:nvPr/>
        </p:nvSpPr>
        <p:spPr>
          <a:xfrm>
            <a:off x="264497" y="3213823"/>
            <a:ext cx="8640607" cy="3170099"/>
          </a:xfrm>
          <a:prstGeom prst="rect">
            <a:avLst/>
          </a:prstGeom>
          <a:solidFill>
            <a:schemeClr val="bg1">
              <a:lumMod val="85000"/>
            </a:schemeClr>
          </a:solidFill>
        </p:spPr>
        <p:txBody>
          <a:bodyPr wrap="square">
            <a:spAutoFit/>
          </a:bodyPr>
          <a:lstStyle/>
          <a:p>
            <a:pPr>
              <a:defRPr/>
            </a:pPr>
            <a:r>
              <a:rPr lang="en-US" sz="2000" dirty="0"/>
              <a:t>num = 1</a:t>
            </a:r>
          </a:p>
          <a:p>
            <a:pPr>
              <a:defRPr/>
            </a:pPr>
            <a:r>
              <a:rPr lang="en-US" sz="2000" dirty="0"/>
              <a:t>den = 5</a:t>
            </a:r>
          </a:p>
          <a:p>
            <a:pPr>
              <a:defRPr/>
            </a:pPr>
            <a:r>
              <a:rPr lang="en-US" sz="2000" dirty="0"/>
              <a:t>sum = 1</a:t>
            </a:r>
          </a:p>
          <a:p>
            <a:pPr>
              <a:defRPr/>
            </a:pPr>
            <a:r>
              <a:rPr lang="en-US" sz="2000" dirty="0"/>
              <a:t>for </a:t>
            </a:r>
            <a:r>
              <a:rPr lang="en-US" sz="2000" dirty="0" err="1"/>
              <a:t>i</a:t>
            </a:r>
            <a:r>
              <a:rPr lang="en-US" sz="2000" dirty="0"/>
              <a:t> in range(100):</a:t>
            </a:r>
          </a:p>
          <a:p>
            <a:pPr>
              <a:defRPr/>
            </a:pPr>
            <a:r>
              <a:rPr lang="en-US" sz="2000" dirty="0"/>
              <a:t>    sum = sum * (num/den)</a:t>
            </a:r>
          </a:p>
          <a:p>
            <a:pPr>
              <a:defRPr/>
            </a:pPr>
            <a:r>
              <a:rPr lang="en-US" sz="2000" dirty="0"/>
              <a:t>    den += 4</a:t>
            </a:r>
          </a:p>
          <a:p>
            <a:pPr>
              <a:defRPr/>
            </a:pPr>
            <a:r>
              <a:rPr lang="en-US" sz="2000" dirty="0"/>
              <a:t>print(sum)</a:t>
            </a:r>
          </a:p>
          <a:p>
            <a:pPr>
              <a:defRPr/>
            </a:pPr>
            <a:endParaRPr lang="en-US" sz="2000" dirty="0"/>
          </a:p>
          <a:p>
            <a:pPr>
              <a:defRPr/>
            </a:pPr>
            <a:endParaRPr lang="en-US" sz="2000" dirty="0"/>
          </a:p>
          <a:p>
            <a:pPr>
              <a:defRPr/>
            </a:pPr>
            <a:endParaRPr lang="en-US" sz="2000" dirty="0"/>
          </a:p>
        </p:txBody>
      </p:sp>
      <p:sp>
        <p:nvSpPr>
          <p:cNvPr id="9" name="TextBox 8">
            <a:extLst>
              <a:ext uri="{FF2B5EF4-FFF2-40B4-BE49-F238E27FC236}">
                <a16:creationId xmlns:a16="http://schemas.microsoft.com/office/drawing/2014/main" id="{F095F437-AE06-40A6-9C37-ACA4298793C3}"/>
              </a:ext>
            </a:extLst>
          </p:cNvPr>
          <p:cNvSpPr txBox="1"/>
          <p:nvPr/>
        </p:nvSpPr>
        <p:spPr>
          <a:xfrm>
            <a:off x="7187187" y="2523558"/>
            <a:ext cx="1420985" cy="461665"/>
          </a:xfrm>
          <a:prstGeom prst="rect">
            <a:avLst/>
          </a:prstGeom>
          <a:noFill/>
        </p:spPr>
        <p:txBody>
          <a:bodyPr wrap="square">
            <a:spAutoFit/>
          </a:bodyPr>
          <a:lstStyle/>
          <a:p>
            <a:r>
              <a:rPr lang="en-US" sz="2400" i="1" dirty="0"/>
              <a:t>n</a:t>
            </a:r>
            <a:r>
              <a:rPr lang="en-US" sz="2400" dirty="0"/>
              <a:t> = 100</a:t>
            </a:r>
            <a:endParaRPr lang="en-US" dirty="0"/>
          </a:p>
        </p:txBody>
      </p:sp>
      <p:sp>
        <p:nvSpPr>
          <p:cNvPr id="11" name="TextBox 10">
            <a:extLst>
              <a:ext uri="{FF2B5EF4-FFF2-40B4-BE49-F238E27FC236}">
                <a16:creationId xmlns:a16="http://schemas.microsoft.com/office/drawing/2014/main" id="{D2F76B09-0299-44E4-A3A4-1ECC88B71682}"/>
              </a:ext>
            </a:extLst>
          </p:cNvPr>
          <p:cNvSpPr txBox="1"/>
          <p:nvPr/>
        </p:nvSpPr>
        <p:spPr>
          <a:xfrm>
            <a:off x="5916175" y="5772150"/>
            <a:ext cx="2542025" cy="338554"/>
          </a:xfrm>
          <a:prstGeom prst="rect">
            <a:avLst/>
          </a:prstGeom>
          <a:noFill/>
        </p:spPr>
        <p:txBody>
          <a:bodyPr wrap="square">
            <a:spAutoFit/>
          </a:bodyPr>
          <a:lstStyle/>
          <a:p>
            <a:r>
              <a:rPr lang="en-US" sz="1600" dirty="0">
                <a:solidFill>
                  <a:srgbClr val="FF0000"/>
                </a:solidFill>
              </a:rPr>
              <a:t>1.9082769478055523e-219</a:t>
            </a:r>
          </a:p>
        </p:txBody>
      </p:sp>
      <p:pic>
        <p:nvPicPr>
          <p:cNvPr id="8" name="Picture 7">
            <a:extLst>
              <a:ext uri="{FF2B5EF4-FFF2-40B4-BE49-F238E27FC236}">
                <a16:creationId xmlns:a16="http://schemas.microsoft.com/office/drawing/2014/main" id="{103A89A3-0F15-4B49-B94B-5829585B8DBE}"/>
              </a:ext>
            </a:extLst>
          </p:cNvPr>
          <p:cNvPicPr>
            <a:picLocks noChangeAspect="1"/>
          </p:cNvPicPr>
          <p:nvPr/>
        </p:nvPicPr>
        <p:blipFill>
          <a:blip r:embed="rId2"/>
          <a:stretch>
            <a:fillRect/>
          </a:stretch>
        </p:blipFill>
        <p:spPr>
          <a:xfrm>
            <a:off x="1165212" y="2442298"/>
            <a:ext cx="4972050" cy="657225"/>
          </a:xfrm>
          <a:prstGeom prst="rect">
            <a:avLst/>
          </a:prstGeom>
        </p:spPr>
      </p:pic>
    </p:spTree>
    <p:extLst>
      <p:ext uri="{BB962C8B-B14F-4D97-AF65-F5344CB8AC3E}">
        <p14:creationId xmlns:p14="http://schemas.microsoft.com/office/powerpoint/2010/main" val="11764705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5113-189B-4A68-8E47-2B06664BD228}"/>
              </a:ext>
            </a:extLst>
          </p:cNvPr>
          <p:cNvSpPr>
            <a:spLocks noGrp="1"/>
          </p:cNvSpPr>
          <p:nvPr>
            <p:ph type="title"/>
          </p:nvPr>
        </p:nvSpPr>
        <p:spPr/>
        <p:txBody>
          <a:bodyPr/>
          <a:lstStyle/>
          <a:p>
            <a:r>
              <a:rPr lang="en-US" dirty="0"/>
              <a:t>Sum of Series</a:t>
            </a:r>
          </a:p>
        </p:txBody>
      </p:sp>
      <p:sp>
        <p:nvSpPr>
          <p:cNvPr id="3" name="Content Placeholder 2">
            <a:extLst>
              <a:ext uri="{FF2B5EF4-FFF2-40B4-BE49-F238E27FC236}">
                <a16:creationId xmlns:a16="http://schemas.microsoft.com/office/drawing/2014/main" id="{50B60577-8C4B-40EE-AB17-7501F30AA205}"/>
              </a:ext>
            </a:extLst>
          </p:cNvPr>
          <p:cNvSpPr>
            <a:spLocks noGrp="1"/>
          </p:cNvSpPr>
          <p:nvPr>
            <p:ph idx="1"/>
          </p:nvPr>
        </p:nvSpPr>
        <p:spPr/>
        <p:txBody>
          <a:bodyPr/>
          <a:lstStyle/>
          <a:p>
            <a:pPr marL="0" indent="0" algn="l">
              <a:buNone/>
            </a:pPr>
            <a:r>
              <a:rPr lang="en-US" sz="2400" b="0" i="0" u="none" strike="noStrike" baseline="0" dirty="0">
                <a:latin typeface="Times-Roman"/>
              </a:rPr>
              <a:t>Write a program to calculate the sum of the following series:</a:t>
            </a:r>
            <a:endParaRPr lang="en-US" sz="2400" dirty="0"/>
          </a:p>
        </p:txBody>
      </p:sp>
      <p:sp>
        <p:nvSpPr>
          <p:cNvPr id="4" name="Slide Number Placeholder 3">
            <a:extLst>
              <a:ext uri="{FF2B5EF4-FFF2-40B4-BE49-F238E27FC236}">
                <a16:creationId xmlns:a16="http://schemas.microsoft.com/office/drawing/2014/main" id="{E7F93A22-C55E-46FD-AE29-5DA10C1EE0FC}"/>
              </a:ext>
            </a:extLst>
          </p:cNvPr>
          <p:cNvSpPr>
            <a:spLocks noGrp="1"/>
          </p:cNvSpPr>
          <p:nvPr>
            <p:ph type="sldNum" sz="quarter" idx="11"/>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2BD05DD0-85C2-4739-B7D7-4C4DE0F6901D}" type="slidenum">
              <a:rPr lang="en-US" altLang="en-US" smtClean="0"/>
              <a:pPr/>
              <a:t>56</a:t>
            </a:fld>
            <a:endParaRPr lang="en-US" altLang="en-US"/>
          </a:p>
        </p:txBody>
      </p:sp>
      <p:pic>
        <p:nvPicPr>
          <p:cNvPr id="6" name="Picture 5">
            <a:extLst>
              <a:ext uri="{FF2B5EF4-FFF2-40B4-BE49-F238E27FC236}">
                <a16:creationId xmlns:a16="http://schemas.microsoft.com/office/drawing/2014/main" id="{18DC0F31-54D3-40B4-BCD6-67F9041C3162}"/>
              </a:ext>
            </a:extLst>
          </p:cNvPr>
          <p:cNvPicPr>
            <a:picLocks noChangeAspect="1"/>
          </p:cNvPicPr>
          <p:nvPr/>
        </p:nvPicPr>
        <p:blipFill>
          <a:blip r:embed="rId2"/>
          <a:stretch>
            <a:fillRect/>
          </a:stretch>
        </p:blipFill>
        <p:spPr>
          <a:xfrm>
            <a:off x="1000334" y="2200040"/>
            <a:ext cx="3584467" cy="844910"/>
          </a:xfrm>
          <a:prstGeom prst="rect">
            <a:avLst/>
          </a:prstGeom>
        </p:spPr>
      </p:pic>
      <p:sp>
        <p:nvSpPr>
          <p:cNvPr id="7" name="Rectangle 6">
            <a:extLst>
              <a:ext uri="{FF2B5EF4-FFF2-40B4-BE49-F238E27FC236}">
                <a16:creationId xmlns:a16="http://schemas.microsoft.com/office/drawing/2014/main" id="{886B1559-824B-468B-AC03-DE78FA6FCC96}"/>
              </a:ext>
            </a:extLst>
          </p:cNvPr>
          <p:cNvSpPr/>
          <p:nvPr/>
        </p:nvSpPr>
        <p:spPr>
          <a:xfrm>
            <a:off x="264497" y="3213823"/>
            <a:ext cx="8640607" cy="3170099"/>
          </a:xfrm>
          <a:prstGeom prst="rect">
            <a:avLst/>
          </a:prstGeom>
          <a:solidFill>
            <a:schemeClr val="bg1">
              <a:lumMod val="85000"/>
            </a:schemeClr>
          </a:solidFill>
        </p:spPr>
        <p:txBody>
          <a:bodyPr wrap="square">
            <a:spAutoFit/>
          </a:bodyPr>
          <a:lstStyle/>
          <a:p>
            <a:pPr>
              <a:defRPr/>
            </a:pPr>
            <a:r>
              <a:rPr lang="en-US" sz="2000" dirty="0"/>
              <a:t>num = 1</a:t>
            </a:r>
          </a:p>
          <a:p>
            <a:pPr>
              <a:defRPr/>
            </a:pPr>
            <a:r>
              <a:rPr lang="en-US" sz="2000" dirty="0"/>
              <a:t>den = 1</a:t>
            </a:r>
          </a:p>
          <a:p>
            <a:pPr>
              <a:defRPr/>
            </a:pPr>
            <a:r>
              <a:rPr lang="en-US" sz="2000" dirty="0"/>
              <a:t>sum = 0</a:t>
            </a:r>
          </a:p>
          <a:p>
            <a:pPr>
              <a:defRPr/>
            </a:pPr>
            <a:r>
              <a:rPr lang="en-US" sz="2000" dirty="0"/>
              <a:t>for </a:t>
            </a:r>
            <a:r>
              <a:rPr lang="en-US" sz="2000" dirty="0" err="1"/>
              <a:t>i</a:t>
            </a:r>
            <a:r>
              <a:rPr lang="en-US" sz="2000" dirty="0"/>
              <a:t> in range(100):</a:t>
            </a:r>
          </a:p>
          <a:p>
            <a:pPr>
              <a:defRPr/>
            </a:pPr>
            <a:r>
              <a:rPr lang="en-US" sz="2000" dirty="0"/>
              <a:t>    sum = sum + (num/den)</a:t>
            </a:r>
          </a:p>
          <a:p>
            <a:pPr>
              <a:defRPr/>
            </a:pPr>
            <a:r>
              <a:rPr lang="en-US" sz="2000" dirty="0"/>
              <a:t>    den += 1</a:t>
            </a:r>
          </a:p>
          <a:p>
            <a:pPr>
              <a:defRPr/>
            </a:pPr>
            <a:r>
              <a:rPr lang="en-US" sz="2000" dirty="0"/>
              <a:t>print(sum)</a:t>
            </a:r>
          </a:p>
          <a:p>
            <a:pPr>
              <a:defRPr/>
            </a:pPr>
            <a:endParaRPr lang="en-US" sz="2000" dirty="0"/>
          </a:p>
          <a:p>
            <a:pPr>
              <a:defRPr/>
            </a:pPr>
            <a:endParaRPr lang="en-US" sz="2000" dirty="0"/>
          </a:p>
          <a:p>
            <a:pPr>
              <a:defRPr/>
            </a:pPr>
            <a:endParaRPr lang="en-US" sz="2000" dirty="0"/>
          </a:p>
        </p:txBody>
      </p:sp>
      <p:sp>
        <p:nvSpPr>
          <p:cNvPr id="9" name="TextBox 8">
            <a:extLst>
              <a:ext uri="{FF2B5EF4-FFF2-40B4-BE49-F238E27FC236}">
                <a16:creationId xmlns:a16="http://schemas.microsoft.com/office/drawing/2014/main" id="{F095F437-AE06-40A6-9C37-ACA4298793C3}"/>
              </a:ext>
            </a:extLst>
          </p:cNvPr>
          <p:cNvSpPr txBox="1"/>
          <p:nvPr/>
        </p:nvSpPr>
        <p:spPr>
          <a:xfrm>
            <a:off x="6707041" y="2285982"/>
            <a:ext cx="1420985" cy="461665"/>
          </a:xfrm>
          <a:prstGeom prst="rect">
            <a:avLst/>
          </a:prstGeom>
          <a:noFill/>
        </p:spPr>
        <p:txBody>
          <a:bodyPr wrap="square">
            <a:spAutoFit/>
          </a:bodyPr>
          <a:lstStyle/>
          <a:p>
            <a:r>
              <a:rPr lang="en-US" sz="2400" i="1" dirty="0"/>
              <a:t>n</a:t>
            </a:r>
            <a:r>
              <a:rPr lang="en-US" sz="2400" dirty="0"/>
              <a:t> = 100</a:t>
            </a:r>
            <a:endParaRPr lang="en-US" dirty="0"/>
          </a:p>
        </p:txBody>
      </p:sp>
      <p:sp>
        <p:nvSpPr>
          <p:cNvPr id="11" name="TextBox 10">
            <a:extLst>
              <a:ext uri="{FF2B5EF4-FFF2-40B4-BE49-F238E27FC236}">
                <a16:creationId xmlns:a16="http://schemas.microsoft.com/office/drawing/2014/main" id="{D2F76B09-0299-44E4-A3A4-1ECC88B71682}"/>
              </a:ext>
            </a:extLst>
          </p:cNvPr>
          <p:cNvSpPr txBox="1"/>
          <p:nvPr/>
        </p:nvSpPr>
        <p:spPr>
          <a:xfrm>
            <a:off x="5916175" y="5772150"/>
            <a:ext cx="2211851" cy="338554"/>
          </a:xfrm>
          <a:prstGeom prst="rect">
            <a:avLst/>
          </a:prstGeom>
          <a:noFill/>
        </p:spPr>
        <p:txBody>
          <a:bodyPr wrap="square">
            <a:spAutoFit/>
          </a:bodyPr>
          <a:lstStyle/>
          <a:p>
            <a:r>
              <a:rPr lang="en-US" sz="1600" dirty="0">
                <a:solidFill>
                  <a:srgbClr val="FF0000"/>
                </a:solidFill>
              </a:rPr>
              <a:t>5.187377517639621</a:t>
            </a:r>
          </a:p>
        </p:txBody>
      </p:sp>
    </p:spTree>
    <p:extLst>
      <p:ext uri="{BB962C8B-B14F-4D97-AF65-F5344CB8AC3E}">
        <p14:creationId xmlns:p14="http://schemas.microsoft.com/office/powerpoint/2010/main" val="2482871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4737F12-29F9-94F7-070A-782084C29648}"/>
              </a:ext>
            </a:extLst>
          </p:cNvPr>
          <p:cNvSpPr>
            <a:spLocks noGrp="1" noChangeArrowheads="1"/>
          </p:cNvSpPr>
          <p:nvPr>
            <p:ph type="title"/>
          </p:nvPr>
        </p:nvSpPr>
        <p:spPr/>
        <p:txBody>
          <a:bodyPr/>
          <a:lstStyle/>
          <a:p>
            <a:pPr eaLnBrk="1" hangingPunct="1"/>
            <a:r>
              <a:rPr lang="en-US" altLang="en-US"/>
              <a:t>The Augmented Assignment Operators (cont’d.)</a:t>
            </a:r>
            <a:endParaRPr lang="he-IL" altLang="en-US"/>
          </a:p>
        </p:txBody>
      </p:sp>
      <p:pic>
        <p:nvPicPr>
          <p:cNvPr id="25603" name="Content Placeholder 2">
            <a:extLst>
              <a:ext uri="{FF2B5EF4-FFF2-40B4-BE49-F238E27FC236}">
                <a16:creationId xmlns:a16="http://schemas.microsoft.com/office/drawing/2014/main" id="{04CBE1B7-9909-9E2B-E6C4-FE344414AC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847975"/>
            <a:ext cx="8229600" cy="2030413"/>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B99C71F-64BC-314A-CAD3-A27A3AD89A6D}"/>
              </a:ext>
            </a:extLst>
          </p:cNvPr>
          <p:cNvSpPr>
            <a:spLocks noGrp="1" noChangeArrowheads="1"/>
          </p:cNvSpPr>
          <p:nvPr>
            <p:ph type="title"/>
          </p:nvPr>
        </p:nvSpPr>
        <p:spPr/>
        <p:txBody>
          <a:bodyPr/>
          <a:lstStyle/>
          <a:p>
            <a:pPr eaLnBrk="1" hangingPunct="1"/>
            <a:r>
              <a:rPr lang="en-US" altLang="en-US"/>
              <a:t>Input Validation Loops</a:t>
            </a:r>
            <a:endParaRPr lang="he-IL" altLang="en-US"/>
          </a:p>
        </p:txBody>
      </p:sp>
      <p:sp>
        <p:nvSpPr>
          <p:cNvPr id="27651" name="Content Placeholder 2">
            <a:extLst>
              <a:ext uri="{FF2B5EF4-FFF2-40B4-BE49-F238E27FC236}">
                <a16:creationId xmlns:a16="http://schemas.microsoft.com/office/drawing/2014/main" id="{5BD954ED-D741-EA16-C1D0-65CB3F06E855}"/>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Computer cannot tell the difference between good data and bad data</a:t>
            </a:r>
          </a:p>
          <a:p>
            <a:pPr lvl="1" eaLnBrk="1" hangingPunct="1"/>
            <a:r>
              <a:rPr lang="en-US" altLang="en-US" dirty="0">
                <a:cs typeface="Courier New" panose="02070309020205020404" pitchFamily="49" charset="0"/>
              </a:rPr>
              <a:t>If user provides bad input, program will produce bad output</a:t>
            </a:r>
          </a:p>
          <a:p>
            <a:pPr lvl="1" eaLnBrk="1" hangingPunct="1"/>
            <a:r>
              <a:rPr lang="en-US" altLang="en-US" dirty="0">
                <a:cs typeface="Courier New" panose="02070309020205020404" pitchFamily="49" charset="0"/>
              </a:rPr>
              <a:t>It is important to design program such that bad input is never accepted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59E38E0-77D3-6778-39C8-485461FA6D6B}"/>
              </a:ext>
            </a:extLst>
          </p:cNvPr>
          <p:cNvSpPr>
            <a:spLocks noGrp="1" noChangeArrowheads="1"/>
          </p:cNvSpPr>
          <p:nvPr>
            <p:ph type="title"/>
          </p:nvPr>
        </p:nvSpPr>
        <p:spPr/>
        <p:txBody>
          <a:bodyPr/>
          <a:lstStyle/>
          <a:p>
            <a:pPr eaLnBrk="1" hangingPunct="1"/>
            <a:r>
              <a:rPr lang="en-US" altLang="en-US" dirty="0"/>
              <a:t>Nested Loops</a:t>
            </a:r>
            <a:endParaRPr lang="he-IL" altLang="en-US" dirty="0"/>
          </a:p>
        </p:txBody>
      </p:sp>
      <p:sp>
        <p:nvSpPr>
          <p:cNvPr id="33795" name="Content Placeholder 1">
            <a:extLst>
              <a:ext uri="{FF2B5EF4-FFF2-40B4-BE49-F238E27FC236}">
                <a16:creationId xmlns:a16="http://schemas.microsoft.com/office/drawing/2014/main" id="{42494172-FB30-278E-B787-0A3333C9F09F}"/>
              </a:ext>
            </a:extLst>
          </p:cNvPr>
          <p:cNvSpPr>
            <a:spLocks noGrp="1" noChangeArrowheads="1"/>
          </p:cNvSpPr>
          <p:nvPr>
            <p:ph idx="1"/>
          </p:nvPr>
        </p:nvSpPr>
        <p:spPr/>
        <p:txBody>
          <a:bodyPr/>
          <a:lstStyle/>
          <a:p>
            <a:pPr eaLnBrk="1" hangingPunct="1">
              <a:buFontTx/>
              <a:buChar char="•"/>
            </a:pPr>
            <a:r>
              <a:rPr lang="en-US" altLang="en-US" dirty="0"/>
              <a:t>A loop that is inside another loop. </a:t>
            </a:r>
          </a:p>
          <a:p>
            <a:pPr eaLnBrk="1" hangingPunct="1">
              <a:buFontTx/>
              <a:buChar char="•"/>
            </a:pPr>
            <a:r>
              <a:rPr lang="en-US" altLang="en-US" dirty="0"/>
              <a:t>Key points about nested loops:</a:t>
            </a:r>
          </a:p>
          <a:p>
            <a:pPr lvl="1" eaLnBrk="1" hangingPunct="1"/>
            <a:r>
              <a:rPr lang="en-US" altLang="en-US" dirty="0"/>
              <a:t>Inner loop goes through all of its iterations for each iteration of outer loop</a:t>
            </a:r>
          </a:p>
          <a:p>
            <a:pPr lvl="1" eaLnBrk="1" hangingPunct="1"/>
            <a:r>
              <a:rPr lang="en-US" altLang="en-US" dirty="0"/>
              <a:t>Total number of iterations in nested loop:  	</a:t>
            </a:r>
            <a:endParaRPr lang="en-US" altLang="en-US" sz="2400" dirty="0">
              <a:latin typeface="Courier New" panose="02070309020205020404" pitchFamily="49" charset="0"/>
              <a:cs typeface="Courier New" panose="02070309020205020404" pitchFamily="49" charset="0"/>
            </a:endParaRPr>
          </a:p>
        </p:txBody>
      </p:sp>
      <p:sp>
        <p:nvSpPr>
          <p:cNvPr id="33796" name="TextBox 2">
            <a:extLst>
              <a:ext uri="{FF2B5EF4-FFF2-40B4-BE49-F238E27FC236}">
                <a16:creationId xmlns:a16="http://schemas.microsoft.com/office/drawing/2014/main" id="{EFFAE752-D402-4065-A3CF-C0AF8CA07FB9}"/>
              </a:ext>
            </a:extLst>
          </p:cNvPr>
          <p:cNvSpPr txBox="1">
            <a:spLocks noChangeArrowheads="1"/>
          </p:cNvSpPr>
          <p:nvPr/>
        </p:nvSpPr>
        <p:spPr bwMode="auto">
          <a:xfrm>
            <a:off x="1295400" y="4343400"/>
            <a:ext cx="7224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i="1" dirty="0"/>
              <a:t>number of iterations of inner loop</a:t>
            </a:r>
            <a:r>
              <a:rPr lang="en-US" altLang="en-US" sz="1800" b="0" dirty="0"/>
              <a:t> X </a:t>
            </a:r>
            <a:r>
              <a:rPr lang="en-US" altLang="en-US" sz="1800" b="0" i="1" dirty="0"/>
              <a:t>number of iterations of outer loop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descr="Assembly Language for x86 Processors, ">
            <a:extLst>
              <a:ext uri="{FF2B5EF4-FFF2-40B4-BE49-F238E27FC236}">
                <a16:creationId xmlns:a16="http://schemas.microsoft.com/office/drawing/2014/main" id="{F65CA609-F6A9-D74D-A3B1-ADCF30F25406}"/>
              </a:ext>
            </a:extLst>
          </p:cNvPr>
          <p:cNvSpPr>
            <a:spLocks noGrp="1" noChangeArrowheads="1"/>
          </p:cNvSpPr>
          <p:nvPr>
            <p:ph type="title"/>
          </p:nvPr>
        </p:nvSpPr>
        <p:spPr>
          <a:xfrm>
            <a:off x="457200" y="215900"/>
            <a:ext cx="8458200" cy="623888"/>
          </a:xfrm>
        </p:spPr>
        <p:txBody>
          <a:bodyPr/>
          <a:lstStyle/>
          <a:p>
            <a:r>
              <a:rPr lang="en-US" altLang="en-US"/>
              <a:t>Starting out with Python</a:t>
            </a:r>
            <a:endParaRPr lang="en-AU" altLang="en-US"/>
          </a:p>
        </p:txBody>
      </p:sp>
      <p:sp>
        <p:nvSpPr>
          <p:cNvPr id="15363" name="Text Placeholder 7">
            <a:extLst>
              <a:ext uri="{FF2B5EF4-FFF2-40B4-BE49-F238E27FC236}">
                <a16:creationId xmlns:a16="http://schemas.microsoft.com/office/drawing/2014/main" id="{3D5C4310-CD6B-D4A3-E1A3-0D3E92DEC66B}"/>
              </a:ext>
            </a:extLst>
          </p:cNvPr>
          <p:cNvSpPr>
            <a:spLocks noGrp="1" noChangeArrowheads="1"/>
          </p:cNvSpPr>
          <p:nvPr>
            <p:ph type="body" sz="quarter" idx="13"/>
          </p:nvPr>
        </p:nvSpPr>
        <p:spPr>
          <a:xfrm>
            <a:off x="457200" y="966788"/>
            <a:ext cx="8229600" cy="381000"/>
          </a:xfrm>
        </p:spPr>
        <p:txBody>
          <a:bodyPr/>
          <a:lstStyle/>
          <a:p>
            <a:pPr>
              <a:spcBef>
                <a:spcPct val="0"/>
              </a:spcBef>
            </a:pPr>
            <a:r>
              <a:rPr lang="en-US" altLang="en-US"/>
              <a:t>Fifth Edition</a:t>
            </a:r>
          </a:p>
        </p:txBody>
      </p:sp>
      <p:sp>
        <p:nvSpPr>
          <p:cNvPr id="15364" name="Text Placeholder 8">
            <a:extLst>
              <a:ext uri="{FF2B5EF4-FFF2-40B4-BE49-F238E27FC236}">
                <a16:creationId xmlns:a16="http://schemas.microsoft.com/office/drawing/2014/main" id="{F89FEBDB-0CD5-006F-FE20-B13CC0AB7708}"/>
              </a:ext>
            </a:extLst>
          </p:cNvPr>
          <p:cNvSpPr>
            <a:spLocks noGrp="1" noChangeArrowheads="1"/>
          </p:cNvSpPr>
          <p:nvPr>
            <p:ph type="body" sz="quarter" idx="14"/>
          </p:nvPr>
        </p:nvSpPr>
        <p:spPr>
          <a:xfrm>
            <a:off x="5029200" y="1447800"/>
            <a:ext cx="3657600" cy="1600200"/>
          </a:xfrm>
        </p:spPr>
        <p:txBody>
          <a:bodyPr/>
          <a:lstStyle/>
          <a:p>
            <a:pPr>
              <a:spcBef>
                <a:spcPct val="0"/>
              </a:spcBef>
            </a:pPr>
            <a:r>
              <a:rPr lang="en-US" altLang="en-US" dirty="0"/>
              <a:t>Chapter 1</a:t>
            </a:r>
          </a:p>
        </p:txBody>
      </p:sp>
      <p:sp>
        <p:nvSpPr>
          <p:cNvPr id="15365" name="Text Placeholder 9">
            <a:extLst>
              <a:ext uri="{FF2B5EF4-FFF2-40B4-BE49-F238E27FC236}">
                <a16:creationId xmlns:a16="http://schemas.microsoft.com/office/drawing/2014/main" id="{1E7939A8-01F3-EDDA-2ECF-9B59D0D82F0F}"/>
              </a:ext>
            </a:extLst>
          </p:cNvPr>
          <p:cNvSpPr>
            <a:spLocks noGrp="1" noChangeArrowheads="1"/>
          </p:cNvSpPr>
          <p:nvPr>
            <p:ph type="body" sz="quarter" idx="15"/>
          </p:nvPr>
        </p:nvSpPr>
        <p:spPr/>
        <p:txBody>
          <a:bodyPr/>
          <a:lstStyle/>
          <a:p>
            <a:r>
              <a:rPr lang="en-US" dirty="0"/>
              <a:t>Introduction to Computers and Programming</a:t>
            </a:r>
          </a:p>
          <a:p>
            <a:endParaRPr lang="en-US" dirty="0"/>
          </a:p>
        </p:txBody>
      </p:sp>
      <p:pic>
        <p:nvPicPr>
          <p:cNvPr id="12" name="Picture 11" descr="Starting out with Python, Fifth edition by Tony Gaddis">
            <a:extLst>
              <a:ext uri="{FF2B5EF4-FFF2-40B4-BE49-F238E27FC236}">
                <a16:creationId xmlns:a16="http://schemas.microsoft.com/office/drawing/2014/main" id="{7F130A9C-9F2D-E860-076A-CCDCAC7FA200}"/>
              </a:ext>
            </a:extLst>
          </p:cNvPr>
          <p:cNvPicPr>
            <a:picLocks noChangeAspect="1"/>
          </p:cNvPicPr>
          <p:nvPr/>
        </p:nvPicPr>
        <p:blipFill>
          <a:blip r:embed="rId2"/>
          <a:stretch>
            <a:fillRect/>
          </a:stretch>
        </p:blipFill>
        <p:spPr>
          <a:xfrm>
            <a:off x="422275" y="1347788"/>
            <a:ext cx="3813175" cy="4954587"/>
          </a:xfrm>
          <a:prstGeom prst="rect">
            <a:avLst/>
          </a:prstGeom>
          <a:ln>
            <a:noFill/>
          </a:ln>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00363220-0C7E-8260-8A71-06A6C5B47C80}"/>
              </a:ext>
            </a:extLst>
          </p:cNvPr>
          <p:cNvSpPr txBox="1"/>
          <p:nvPr/>
        </p:nvSpPr>
        <p:spPr>
          <a:xfrm>
            <a:off x="1485900" y="6405562"/>
            <a:ext cx="6172200" cy="277813"/>
          </a:xfrm>
          <a:prstGeom prst="rect">
            <a:avLst/>
          </a:prstGeom>
          <a:noFill/>
        </p:spPr>
        <p:txBody>
          <a:bodyPr>
            <a:spAutoFit/>
          </a:bodyPr>
          <a:lstStyle/>
          <a:p>
            <a:pPr algn="ctr">
              <a:defRPr/>
            </a:pPr>
            <a:r>
              <a:rPr lang="en-IN" sz="1200" dirty="0">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dirty="0">
                <a:latin typeface="Verdana" panose="020B0604030504040204" pitchFamily="34" charset="0"/>
                <a:ea typeface="Verdana" panose="020B0604030504040204" pitchFamily="34" charset="0"/>
                <a:cs typeface="+mn-cs"/>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57342A6-B91C-514E-F4A2-18D55D6F40EB}"/>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break</a:t>
            </a:r>
            <a:r>
              <a:rPr lang="en-US" altLang="en-US"/>
              <a:t> Statement</a:t>
            </a:r>
          </a:p>
        </p:txBody>
      </p:sp>
      <p:sp>
        <p:nvSpPr>
          <p:cNvPr id="34819" name="Content Placeholder 2">
            <a:extLst>
              <a:ext uri="{FF2B5EF4-FFF2-40B4-BE49-F238E27FC236}">
                <a16:creationId xmlns:a16="http://schemas.microsoft.com/office/drawing/2014/main" id="{C7812352-1A5B-2C12-18EC-71681187FAE1}"/>
              </a:ext>
            </a:extLst>
          </p:cNvPr>
          <p:cNvSpPr>
            <a:spLocks noGrp="1" noChangeArrowheads="1"/>
          </p:cNvSpPr>
          <p:nvPr>
            <p:ph idx="1"/>
          </p:nvPr>
        </p:nvSpPr>
        <p:spPr>
          <a:xfrm>
            <a:off x="457200" y="1600200"/>
            <a:ext cx="8229600" cy="990600"/>
          </a:xfrm>
        </p:spPr>
        <p:txBody>
          <a:bodyPr/>
          <a:lstStyle/>
          <a:p>
            <a:pPr>
              <a:buFontTx/>
              <a:buChar char="•"/>
            </a:pPr>
            <a:r>
              <a:rPr lang="en-US" altLang="en-US" sz="2800"/>
              <a:t>The </a:t>
            </a:r>
            <a:r>
              <a:rPr lang="en-US" altLang="en-US" sz="2800">
                <a:latin typeface="Courier New" panose="02070309020205020404" pitchFamily="49" charset="0"/>
                <a:cs typeface="Courier New" panose="02070309020205020404" pitchFamily="49" charset="0"/>
              </a:rPr>
              <a:t>break</a:t>
            </a:r>
            <a:r>
              <a:rPr lang="en-US" altLang="en-US" sz="2800"/>
              <a:t> statement causes a loop to terminate</a:t>
            </a:r>
          </a:p>
        </p:txBody>
      </p:sp>
      <p:sp>
        <p:nvSpPr>
          <p:cNvPr id="34820" name="TextBox 3">
            <a:extLst>
              <a:ext uri="{FF2B5EF4-FFF2-40B4-BE49-F238E27FC236}">
                <a16:creationId xmlns:a16="http://schemas.microsoft.com/office/drawing/2014/main" id="{0EE85F0B-1271-C57B-E009-7EDFD35AADF1}"/>
              </a:ext>
            </a:extLst>
          </p:cNvPr>
          <p:cNvSpPr txBox="1">
            <a:spLocks noChangeArrowheads="1"/>
          </p:cNvSpPr>
          <p:nvPr/>
        </p:nvSpPr>
        <p:spPr bwMode="auto">
          <a:xfrm>
            <a:off x="958850" y="2554288"/>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b="0">
                <a:latin typeface="Courier New" panose="02070309020205020404" pitchFamily="49" charset="0"/>
                <a:ea typeface="Calibri" panose="020F0502020204030204" pitchFamily="34" charset="0"/>
                <a:cs typeface="Times New Roman" panose="02020603050405020304" pitchFamily="18" charset="0"/>
              </a:rPr>
              <a:t>n = 0</a:t>
            </a:r>
            <a:endParaRPr lang="en-US" altLang="en-US" sz="1400" b="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a:latin typeface="Courier New" panose="02070309020205020404" pitchFamily="49" charset="0"/>
                <a:ea typeface="Calibri" panose="020F0502020204030204" pitchFamily="34" charset="0"/>
                <a:cs typeface="Times New Roman" panose="02020603050405020304" pitchFamily="18" charset="0"/>
              </a:rPr>
              <a:t>while n &lt; 100:</a:t>
            </a:r>
            <a:endParaRPr lang="en-US" altLang="en-US" sz="1400" b="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a:latin typeface="Courier New" panose="02070309020205020404" pitchFamily="49" charset="0"/>
                <a:ea typeface="Calibri" panose="020F0502020204030204" pitchFamily="34" charset="0"/>
                <a:cs typeface="Times New Roman" panose="02020603050405020304" pitchFamily="18" charset="0"/>
              </a:rPr>
              <a:t>    print(n)</a:t>
            </a:r>
            <a:endParaRPr lang="en-US" altLang="en-US" sz="1400" b="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a:latin typeface="Courier New" panose="02070309020205020404" pitchFamily="49" charset="0"/>
                <a:ea typeface="Calibri" panose="020F0502020204030204" pitchFamily="34" charset="0"/>
                <a:cs typeface="Times New Roman" panose="02020603050405020304" pitchFamily="18" charset="0"/>
              </a:rPr>
              <a:t>    if n == 5:</a:t>
            </a:r>
            <a:endParaRPr lang="en-US" altLang="en-US" sz="1400" b="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a:latin typeface="Courier New" panose="02070309020205020404" pitchFamily="49" charset="0"/>
                <a:ea typeface="Calibri" panose="020F0502020204030204" pitchFamily="34" charset="0"/>
                <a:cs typeface="Times New Roman" panose="02020603050405020304" pitchFamily="18" charset="0"/>
              </a:rPr>
              <a:t>        break</a:t>
            </a:r>
            <a:endParaRPr lang="en-US" altLang="en-US" sz="1400" b="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a:latin typeface="Courier New" panose="02070309020205020404" pitchFamily="49" charset="0"/>
                <a:ea typeface="Calibri" panose="020F0502020204030204" pitchFamily="34" charset="0"/>
                <a:cs typeface="Times New Roman" panose="02020603050405020304" pitchFamily="18" charset="0"/>
              </a:rPr>
              <a:t>    n += 1</a:t>
            </a:r>
            <a:endParaRPr lang="en-US" altLang="en-US" sz="1400" b="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400" b="0">
                <a:latin typeface="Calibri" panose="020F0502020204030204" pitchFamily="34" charset="0"/>
                <a:ea typeface="Calibri" panose="020F0502020204030204" pitchFamily="34" charset="0"/>
                <a:cs typeface="Times New Roman" panose="02020603050405020304" pitchFamily="18" charset="0"/>
              </a:rPr>
              <a:t> </a:t>
            </a:r>
          </a:p>
          <a:p>
            <a:pPr>
              <a:spcBef>
                <a:spcPct val="0"/>
              </a:spcBef>
              <a:buFontTx/>
              <a:buNone/>
            </a:pPr>
            <a:r>
              <a:rPr lang="en-US" altLang="en-US" sz="1400" b="0">
                <a:latin typeface="Courier New" panose="02070309020205020404" pitchFamily="49" charset="0"/>
                <a:ea typeface="Calibri" panose="020F0502020204030204" pitchFamily="34" charset="0"/>
                <a:cs typeface="Times New Roman" panose="02020603050405020304" pitchFamily="18" charset="0"/>
              </a:rPr>
              <a:t>print(f'The loop stopped and n is {n}.')</a:t>
            </a:r>
            <a:endParaRPr lang="en-US" altLang="en-US" sz="1400" b="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306D74A-B8DE-C5A2-64C7-29C9253DA1B3}"/>
              </a:ext>
            </a:extLst>
          </p:cNvPr>
          <p:cNvSpPr txBox="1"/>
          <p:nvPr/>
        </p:nvSpPr>
        <p:spPr>
          <a:xfrm>
            <a:off x="976313" y="4387850"/>
            <a:ext cx="6324600" cy="1816100"/>
          </a:xfrm>
          <a:prstGeom prst="rect">
            <a:avLst/>
          </a:prstGeom>
          <a:solidFill>
            <a:schemeClr val="accent2">
              <a:lumMod val="20000"/>
              <a:lumOff val="80000"/>
            </a:schemeClr>
          </a:solidFill>
        </p:spPr>
        <p:txBody>
          <a:bodyPr>
            <a:spAutoFit/>
          </a:bodyPr>
          <a:lstStyle/>
          <a:p>
            <a:pPr>
              <a:spcBef>
                <a:spcPts val="0"/>
              </a:spcBef>
              <a:spcAft>
                <a:spcPts val="0"/>
              </a:spcAft>
              <a:defRPr/>
            </a:pPr>
            <a:r>
              <a:rPr lang="en-US" sz="1400" b="1" dirty="0">
                <a:latin typeface="Calibri" panose="020F0502020204030204" pitchFamily="34" charset="0"/>
                <a:ea typeface="Calibri" panose="020F0502020204030204" pitchFamily="34" charset="0"/>
                <a:cs typeface="Times New Roman" panose="02020603050405020304" pitchFamily="18" charset="0"/>
              </a:rPr>
              <a:t>Program Output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4</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5</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The loop stopped and n is 5.</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34822" name="Straight Arrow Connector 6">
            <a:extLst>
              <a:ext uri="{FF2B5EF4-FFF2-40B4-BE49-F238E27FC236}">
                <a16:creationId xmlns:a16="http://schemas.microsoft.com/office/drawing/2014/main" id="{2B5B2231-D7AF-9E9C-1F62-4A383F6F43FF}"/>
              </a:ext>
            </a:extLst>
          </p:cNvPr>
          <p:cNvCxnSpPr>
            <a:cxnSpLocks noChangeShapeType="1"/>
          </p:cNvCxnSpPr>
          <p:nvPr/>
        </p:nvCxnSpPr>
        <p:spPr bwMode="auto">
          <a:xfrm flipH="1">
            <a:off x="2493963" y="3505200"/>
            <a:ext cx="935037" cy="508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4823" name="TextBox 7">
            <a:extLst>
              <a:ext uri="{FF2B5EF4-FFF2-40B4-BE49-F238E27FC236}">
                <a16:creationId xmlns:a16="http://schemas.microsoft.com/office/drawing/2014/main" id="{C8878E64-0BF2-1DCA-CB79-1E2529518D64}"/>
              </a:ext>
            </a:extLst>
          </p:cNvPr>
          <p:cNvSpPr txBox="1">
            <a:spLocks noChangeArrowheads="1"/>
          </p:cNvSpPr>
          <p:nvPr/>
        </p:nvSpPr>
        <p:spPr bwMode="auto">
          <a:xfrm>
            <a:off x="3549650" y="3276600"/>
            <a:ext cx="3751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a:solidFill>
                  <a:srgbClr val="FF0000"/>
                </a:solidFill>
              </a:rPr>
              <a:t>This statement causes the loop to stop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50F2BCA-1615-9210-8016-A2DE23944544}"/>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continue</a:t>
            </a:r>
            <a:r>
              <a:rPr lang="en-US" altLang="en-US"/>
              <a:t> Statement</a:t>
            </a:r>
          </a:p>
        </p:txBody>
      </p:sp>
      <p:sp>
        <p:nvSpPr>
          <p:cNvPr id="36867" name="Content Placeholder 2">
            <a:extLst>
              <a:ext uri="{FF2B5EF4-FFF2-40B4-BE49-F238E27FC236}">
                <a16:creationId xmlns:a16="http://schemas.microsoft.com/office/drawing/2014/main" id="{E802193D-CD33-ABF7-B61B-30C72812C4A7}"/>
              </a:ext>
            </a:extLst>
          </p:cNvPr>
          <p:cNvSpPr>
            <a:spLocks noGrp="1" noChangeArrowheads="1"/>
          </p:cNvSpPr>
          <p:nvPr>
            <p:ph idx="1"/>
          </p:nvPr>
        </p:nvSpPr>
        <p:spPr>
          <a:xfrm>
            <a:off x="457200" y="1600200"/>
            <a:ext cx="8229600" cy="990600"/>
          </a:xfrm>
        </p:spPr>
        <p:txBody>
          <a:bodyPr/>
          <a:lstStyle/>
          <a:p>
            <a:pPr>
              <a:buFontTx/>
              <a:buChar char="•"/>
            </a:pPr>
            <a:r>
              <a:rPr lang="en-US" altLang="en-US" sz="2800" dirty="0"/>
              <a:t>The </a:t>
            </a:r>
            <a:r>
              <a:rPr lang="en-US" altLang="en-US" sz="2800" dirty="0">
                <a:latin typeface="Courier New" panose="02070309020205020404" pitchFamily="49" charset="0"/>
                <a:cs typeface="Courier New" panose="02070309020205020404" pitchFamily="49" charset="0"/>
              </a:rPr>
              <a:t>continue</a:t>
            </a:r>
            <a:r>
              <a:rPr lang="en-US" altLang="en-US" sz="2800" dirty="0"/>
              <a:t> statement causes the current iteration of a loop to end early</a:t>
            </a:r>
          </a:p>
          <a:p>
            <a:pPr>
              <a:buFontTx/>
              <a:buChar char="•"/>
            </a:pPr>
            <a:r>
              <a:rPr lang="en-US" altLang="en-US" sz="2800" dirty="0"/>
              <a:t>Example:</a:t>
            </a:r>
          </a:p>
        </p:txBody>
      </p:sp>
      <p:sp>
        <p:nvSpPr>
          <p:cNvPr id="36868" name="TextBox 3">
            <a:extLst>
              <a:ext uri="{FF2B5EF4-FFF2-40B4-BE49-F238E27FC236}">
                <a16:creationId xmlns:a16="http://schemas.microsoft.com/office/drawing/2014/main" id="{C53DB228-9856-5F63-99E4-067793C84771}"/>
              </a:ext>
            </a:extLst>
          </p:cNvPr>
          <p:cNvSpPr txBox="1">
            <a:spLocks noChangeArrowheads="1"/>
          </p:cNvSpPr>
          <p:nvPr/>
        </p:nvSpPr>
        <p:spPr bwMode="auto">
          <a:xfrm>
            <a:off x="976313" y="3186113"/>
            <a:ext cx="5181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n = 0</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while n &lt; 10:</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n += 1</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if n % 3 == 0:</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continue</a:t>
            </a:r>
            <a:endParaRPr lang="en-US" altLang="en-US" sz="1600" b="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print(n)</a:t>
            </a:r>
            <a:endParaRPr lang="en-US" altLang="en-US" sz="1200" b="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CA8D52A-7C6B-6A02-F7B7-6011F13D943B}"/>
              </a:ext>
            </a:extLst>
          </p:cNvPr>
          <p:cNvSpPr txBox="1"/>
          <p:nvPr/>
        </p:nvSpPr>
        <p:spPr>
          <a:xfrm>
            <a:off x="831850" y="4826529"/>
            <a:ext cx="6324600" cy="1816100"/>
          </a:xfrm>
          <a:prstGeom prst="rect">
            <a:avLst/>
          </a:prstGeom>
          <a:solidFill>
            <a:schemeClr val="accent2">
              <a:lumMod val="20000"/>
              <a:lumOff val="80000"/>
            </a:schemeClr>
          </a:solidFill>
        </p:spPr>
        <p:txBody>
          <a:bodyPr>
            <a:spAutoFit/>
          </a:bodyPr>
          <a:lstStyle/>
          <a:p>
            <a:pPr>
              <a:spcBef>
                <a:spcPts val="0"/>
              </a:spcBef>
              <a:spcAft>
                <a:spcPts val="0"/>
              </a:spcAft>
              <a:defRPr/>
            </a:pPr>
            <a:r>
              <a:rPr lang="en-US" sz="1400" b="1" dirty="0">
                <a:latin typeface="Calibri" panose="020F0502020204030204" pitchFamily="34" charset="0"/>
                <a:ea typeface="Calibri" panose="020F0502020204030204" pitchFamily="34" charset="0"/>
                <a:cs typeface="Times New Roman" panose="02020603050405020304" pitchFamily="18" charset="0"/>
              </a:rPr>
              <a:t>Program Output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1</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2</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4</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5</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7</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8</a:t>
            </a:r>
          </a:p>
          <a:p>
            <a:pPr>
              <a:spcBef>
                <a:spcPts val="0"/>
              </a:spcBef>
              <a:spcAft>
                <a:spcPts val="0"/>
              </a:spcAft>
              <a:defRPr/>
            </a:pPr>
            <a:r>
              <a:rPr lang="en-US" sz="1400" dirty="0">
                <a:latin typeface="Courier New" panose="02070309020205020404" pitchFamily="49" charset="0"/>
                <a:ea typeface="Calibri" panose="020F0502020204030204" pitchFamily="34" charset="0"/>
                <a:cs typeface="Times New Roman" panose="02020603050405020304" pitchFamily="18" charset="0"/>
              </a:rPr>
              <a:t>10</a:t>
            </a:r>
          </a:p>
        </p:txBody>
      </p:sp>
      <p:cxnSp>
        <p:nvCxnSpPr>
          <p:cNvPr id="36870" name="Straight Arrow Connector 6">
            <a:extLst>
              <a:ext uri="{FF2B5EF4-FFF2-40B4-BE49-F238E27FC236}">
                <a16:creationId xmlns:a16="http://schemas.microsoft.com/office/drawing/2014/main" id="{D3E5C872-AC3C-047C-70D9-B66E3EE57417}"/>
              </a:ext>
            </a:extLst>
          </p:cNvPr>
          <p:cNvCxnSpPr>
            <a:cxnSpLocks noChangeShapeType="1"/>
          </p:cNvCxnSpPr>
          <p:nvPr/>
        </p:nvCxnSpPr>
        <p:spPr bwMode="auto">
          <a:xfrm flipH="1">
            <a:off x="3059113" y="4295776"/>
            <a:ext cx="935037" cy="50800"/>
          </a:xfrm>
          <a:prstGeom prst="straightConnector1">
            <a:avLst/>
          </a:prstGeom>
          <a:noFill/>
          <a:ln w="190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6871" name="TextBox 7">
            <a:extLst>
              <a:ext uri="{FF2B5EF4-FFF2-40B4-BE49-F238E27FC236}">
                <a16:creationId xmlns:a16="http://schemas.microsoft.com/office/drawing/2014/main" id="{38365CA5-68F8-64A7-F662-FD88791777B4}"/>
              </a:ext>
            </a:extLst>
          </p:cNvPr>
          <p:cNvSpPr txBox="1">
            <a:spLocks noChangeArrowheads="1"/>
          </p:cNvSpPr>
          <p:nvPr/>
        </p:nvSpPr>
        <p:spPr bwMode="auto">
          <a:xfrm>
            <a:off x="3935413" y="4103688"/>
            <a:ext cx="4751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b="0">
                <a:solidFill>
                  <a:srgbClr val="FF0000"/>
                </a:solidFill>
              </a:rPr>
              <a:t>This statement ends the current iteration and causes the loop to skip to the next iteration.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C7EA-B4F5-4BC6-9BBE-185FD52DF3DC}"/>
              </a:ext>
            </a:extLst>
          </p:cNvPr>
          <p:cNvSpPr>
            <a:spLocks noGrp="1"/>
          </p:cNvSpPr>
          <p:nvPr>
            <p:ph type="title"/>
          </p:nvPr>
        </p:nvSpPr>
        <p:spPr/>
        <p:txBody>
          <a:bodyPr/>
          <a:lstStyle/>
          <a:p>
            <a:r>
              <a:rPr lang="en-US" altLang="en-US"/>
              <a:t>How Computers Store Data</a:t>
            </a:r>
            <a:endParaRPr lang="en-US"/>
          </a:p>
        </p:txBody>
      </p:sp>
      <p:sp>
        <p:nvSpPr>
          <p:cNvPr id="3" name="Content Placeholder 2">
            <a:extLst>
              <a:ext uri="{FF2B5EF4-FFF2-40B4-BE49-F238E27FC236}">
                <a16:creationId xmlns:a16="http://schemas.microsoft.com/office/drawing/2014/main" id="{486D8DA5-98A6-4D94-9BCE-B26B72488A47}"/>
              </a:ext>
            </a:extLst>
          </p:cNvPr>
          <p:cNvSpPr>
            <a:spLocks noGrp="1"/>
          </p:cNvSpPr>
          <p:nvPr>
            <p:ph sz="quarter" idx="13"/>
          </p:nvPr>
        </p:nvSpPr>
        <p:spPr>
          <a:xfrm>
            <a:off x="457200" y="1556327"/>
            <a:ext cx="8229600" cy="3888000"/>
          </a:xfrm>
        </p:spPr>
        <p:txBody>
          <a:bodyPr/>
          <a:lstStyle/>
          <a:p>
            <a:r>
              <a:rPr lang="en-US" altLang="en-US" b="1" dirty="0"/>
              <a:t>All data in a computer is stored in sequences of 0s and 1s</a:t>
            </a:r>
          </a:p>
          <a:p>
            <a:r>
              <a:rPr lang="en-US" altLang="en-US" b="1" dirty="0"/>
              <a:t>Bit represents two values, 0 and 1</a:t>
            </a:r>
          </a:p>
          <a:p>
            <a:r>
              <a:rPr lang="en-US" altLang="en-US" b="1" dirty="0"/>
              <a:t>Bit</a:t>
            </a:r>
            <a:r>
              <a:rPr lang="en-US" altLang="en-US" dirty="0"/>
              <a:t>: electrical component that can hold positive or negative charge, like on/off switch</a:t>
            </a:r>
            <a:endParaRPr lang="en-US" altLang="en-US" b="1" dirty="0"/>
          </a:p>
          <a:p>
            <a:r>
              <a:rPr lang="en-US" altLang="en-US" b="1" dirty="0"/>
              <a:t>Byte: just enough memory to store letter or small number</a:t>
            </a:r>
          </a:p>
        </p:txBody>
      </p:sp>
    </p:spTree>
    <p:extLst>
      <p:ext uri="{BB962C8B-B14F-4D97-AF65-F5344CB8AC3E}">
        <p14:creationId xmlns:p14="http://schemas.microsoft.com/office/powerpoint/2010/main" val="271196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D382-D007-4DDA-AA41-17BBE4F34230}"/>
              </a:ext>
            </a:extLst>
          </p:cNvPr>
          <p:cNvSpPr>
            <a:spLocks noGrp="1"/>
          </p:cNvSpPr>
          <p:nvPr>
            <p:ph type="title"/>
          </p:nvPr>
        </p:nvSpPr>
        <p:spPr/>
        <p:txBody>
          <a:bodyPr/>
          <a:lstStyle/>
          <a:p>
            <a:r>
              <a:rPr lang="en-US" altLang="en-US"/>
              <a:t>Storing Characters</a:t>
            </a:r>
            <a:endParaRPr lang="en-US"/>
          </a:p>
        </p:txBody>
      </p:sp>
      <p:sp>
        <p:nvSpPr>
          <p:cNvPr id="3" name="Content Placeholder 2">
            <a:extLst>
              <a:ext uri="{FF2B5EF4-FFF2-40B4-BE49-F238E27FC236}">
                <a16:creationId xmlns:a16="http://schemas.microsoft.com/office/drawing/2014/main" id="{809F2001-4415-40B7-87F3-C21A88A4BD9F}"/>
              </a:ext>
            </a:extLst>
          </p:cNvPr>
          <p:cNvSpPr>
            <a:spLocks noGrp="1"/>
          </p:cNvSpPr>
          <p:nvPr>
            <p:ph sz="quarter" idx="13"/>
          </p:nvPr>
        </p:nvSpPr>
        <p:spPr/>
        <p:txBody>
          <a:bodyPr/>
          <a:lstStyle/>
          <a:p>
            <a:r>
              <a:rPr lang="en-US" altLang="en-US" b="1" dirty="0"/>
              <a:t>Data stored in computer must be stored as binary number</a:t>
            </a:r>
          </a:p>
          <a:p>
            <a:r>
              <a:rPr lang="en-US" altLang="en-US" b="1" dirty="0"/>
              <a:t>Characters are converted to numeric code, numeric code stored in memory</a:t>
            </a:r>
          </a:p>
          <a:p>
            <a:pPr lvl="1"/>
            <a:r>
              <a:rPr lang="en-US" altLang="en-US" dirty="0"/>
              <a:t>Most important coding scheme is ASCII</a:t>
            </a:r>
          </a:p>
          <a:p>
            <a:pPr lvl="2"/>
            <a:r>
              <a:rPr lang="en-US" altLang="en-US" dirty="0"/>
              <a:t>ASCII is limited: defines codes for only 128 characters</a:t>
            </a:r>
          </a:p>
          <a:p>
            <a:pPr lvl="1"/>
            <a:r>
              <a:rPr lang="en-US" altLang="en-US" dirty="0"/>
              <a:t>Unicode coding scheme becoming standard</a:t>
            </a:r>
          </a:p>
          <a:p>
            <a:pPr lvl="2"/>
            <a:r>
              <a:rPr lang="en-US" altLang="en-US" dirty="0"/>
              <a:t>Compatible with ASCII</a:t>
            </a:r>
          </a:p>
          <a:p>
            <a:pPr lvl="2"/>
            <a:r>
              <a:rPr lang="en-US" altLang="en-US" dirty="0"/>
              <a:t>Can represent characters for other languages</a:t>
            </a:r>
            <a:endParaRPr lang="en-US" dirty="0"/>
          </a:p>
        </p:txBody>
      </p:sp>
    </p:spTree>
    <p:extLst>
      <p:ext uri="{BB962C8B-B14F-4D97-AF65-F5344CB8AC3E}">
        <p14:creationId xmlns:p14="http://schemas.microsoft.com/office/powerpoint/2010/main" val="180192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F986-1314-46E6-9AF7-394069A6AE61}"/>
              </a:ext>
            </a:extLst>
          </p:cNvPr>
          <p:cNvSpPr>
            <a:spLocks noGrp="1"/>
          </p:cNvSpPr>
          <p:nvPr>
            <p:ph type="title"/>
          </p:nvPr>
        </p:nvSpPr>
        <p:spPr/>
        <p:txBody>
          <a:bodyPr/>
          <a:lstStyle/>
          <a:p>
            <a:r>
              <a:rPr lang="en-US" altLang="en-US" dirty="0"/>
              <a:t>Compilers</a:t>
            </a:r>
            <a:endParaRPr lang="en-US" sz="2000" b="0" dirty="0"/>
          </a:p>
        </p:txBody>
      </p:sp>
      <p:sp>
        <p:nvSpPr>
          <p:cNvPr id="3" name="Content Placeholder 2">
            <a:extLst>
              <a:ext uri="{FF2B5EF4-FFF2-40B4-BE49-F238E27FC236}">
                <a16:creationId xmlns:a16="http://schemas.microsoft.com/office/drawing/2014/main" id="{4A080BEF-9B8A-48C1-8D48-36C21180D0AF}"/>
              </a:ext>
            </a:extLst>
          </p:cNvPr>
          <p:cNvSpPr>
            <a:spLocks noGrp="1"/>
          </p:cNvSpPr>
          <p:nvPr>
            <p:ph sz="quarter" idx="13"/>
          </p:nvPr>
        </p:nvSpPr>
        <p:spPr>
          <a:xfrm>
            <a:off x="457200" y="1556327"/>
            <a:ext cx="8229600" cy="2780146"/>
          </a:xfrm>
        </p:spPr>
        <p:txBody>
          <a:bodyPr/>
          <a:lstStyle/>
          <a:p>
            <a:r>
              <a:rPr lang="en-US" altLang="en-US" b="1" dirty="0"/>
              <a:t>Programs written in Python (high-level languages) must be translated into machine (binary) language to be executed</a:t>
            </a:r>
          </a:p>
          <a:p>
            <a:r>
              <a:rPr lang="en-US" altLang="en-US" b="1" dirty="0"/>
              <a:t>Compiler: translates high-level language program into separate machine language program</a:t>
            </a:r>
          </a:p>
          <a:p>
            <a:pPr lvl="1"/>
            <a:r>
              <a:rPr lang="en-US" altLang="en-US" dirty="0"/>
              <a:t>Machine language program can be executed at any time</a:t>
            </a:r>
            <a:endParaRPr lang="en-US" dirty="0"/>
          </a:p>
        </p:txBody>
      </p:sp>
    </p:spTree>
    <p:extLst>
      <p:ext uri="{BB962C8B-B14F-4D97-AF65-F5344CB8AC3E}">
        <p14:creationId xmlns:p14="http://schemas.microsoft.com/office/powerpoint/2010/main" val="188195092"/>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149066</TotalTime>
  <Words>3008</Words>
  <Application>Microsoft Office PowerPoint</Application>
  <PresentationFormat>On-screen Show (4:3)</PresentationFormat>
  <Paragraphs>521</Paragraphs>
  <Slides>61</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61</vt:i4>
      </vt:variant>
    </vt:vector>
  </HeadingPairs>
  <TitlesOfParts>
    <vt:vector size="74" baseType="lpstr">
      <vt:lpstr>Calibri</vt:lpstr>
      <vt:lpstr>Monotype Sorts</vt:lpstr>
      <vt:lpstr>Wingdings</vt:lpstr>
      <vt:lpstr>Arial</vt:lpstr>
      <vt:lpstr>Courier New</vt:lpstr>
      <vt:lpstr>Noto Sans Symbols</vt:lpstr>
      <vt:lpstr>Times-Roman</vt:lpstr>
      <vt:lpstr>Verdana</vt:lpstr>
      <vt:lpstr>Times New Roman</vt:lpstr>
      <vt:lpstr>Book Antiqua</vt:lpstr>
      <vt:lpstr>Consolas</vt:lpstr>
      <vt:lpstr>USHE</vt:lpstr>
      <vt:lpstr>USHE_slide options</vt:lpstr>
      <vt:lpstr>PowerPoint Presentation</vt:lpstr>
      <vt:lpstr>Exam Instructions</vt:lpstr>
      <vt:lpstr>Exam Instructions</vt:lpstr>
      <vt:lpstr>Exam Instructions</vt:lpstr>
      <vt:lpstr>What to Study?</vt:lpstr>
      <vt:lpstr>Starting out with Python</vt:lpstr>
      <vt:lpstr>How Computers Store Data</vt:lpstr>
      <vt:lpstr>Storing Characters</vt:lpstr>
      <vt:lpstr>Compilers</vt:lpstr>
      <vt:lpstr>PowerPoint Presentation</vt:lpstr>
      <vt:lpstr>Interpreters</vt:lpstr>
      <vt:lpstr>Compilers and Interpreters  </vt:lpstr>
      <vt:lpstr>Starting out with Python</vt:lpstr>
      <vt:lpstr>Displaying Output with the print Function</vt:lpstr>
      <vt:lpstr>Strings and String Literals</vt:lpstr>
      <vt:lpstr>Comments</vt:lpstr>
      <vt:lpstr>Variables</vt:lpstr>
      <vt:lpstr>Variable Naming Rules</vt:lpstr>
      <vt:lpstr>Python key Words</vt:lpstr>
      <vt:lpstr>Numeric Data Types, Literals, and the str Data Type</vt:lpstr>
      <vt:lpstr>Reading Input from the Keyboard</vt:lpstr>
      <vt:lpstr>Reading Numbers with the input Function</vt:lpstr>
      <vt:lpstr>Performing Calculations</vt:lpstr>
      <vt:lpstr>Operator  Precedence and Grouping with Parentheses</vt:lpstr>
      <vt:lpstr>Mixed-Type Expressions and Data Type Conversion</vt:lpstr>
      <vt:lpstr>String Concatenation</vt:lpstr>
      <vt:lpstr>String Concatenation</vt:lpstr>
      <vt:lpstr>More About The print Function</vt:lpstr>
      <vt:lpstr>More About The print Function</vt:lpstr>
      <vt:lpstr>Displaying Formatted Output with F-strings</vt:lpstr>
      <vt:lpstr>Displaying Formatted Output with F-strings</vt:lpstr>
      <vt:lpstr>Displaying Formatted Output with F-strings</vt:lpstr>
      <vt:lpstr>Displaying Formatted Output with F-strings</vt:lpstr>
      <vt:lpstr>Displaying Formatted Output with F-strings</vt:lpstr>
      <vt:lpstr>Named Constants</vt:lpstr>
      <vt:lpstr>Starting out with Python</vt:lpstr>
      <vt:lpstr>Boolean Expressions and Relational Operators</vt:lpstr>
      <vt:lpstr>Single-Line if Statements</vt:lpstr>
      <vt:lpstr>The if-else Statement</vt:lpstr>
      <vt:lpstr>The if-elif-else Statement</vt:lpstr>
      <vt:lpstr>Comparing Strings</vt:lpstr>
      <vt:lpstr>Logical Operators</vt:lpstr>
      <vt:lpstr>The and Operator</vt:lpstr>
      <vt:lpstr>The or Operator</vt:lpstr>
      <vt:lpstr>The not Operator</vt:lpstr>
      <vt:lpstr>Operator Precedence</vt:lpstr>
      <vt:lpstr>Starting out with Python</vt:lpstr>
      <vt:lpstr>Condition-Controlled and Count-Controlled Loops</vt:lpstr>
      <vt:lpstr>The while Loop: a Condition-Controlled Loop</vt:lpstr>
      <vt:lpstr>Using the while Loop as a Count-Controlled Loop</vt:lpstr>
      <vt:lpstr>Infinite Loops</vt:lpstr>
      <vt:lpstr>The for Loop: a Count-Controlled Loop</vt:lpstr>
      <vt:lpstr>Using the range Function with the for Loop</vt:lpstr>
      <vt:lpstr>Calculating a Running Total</vt:lpstr>
      <vt:lpstr>Product of Series</vt:lpstr>
      <vt:lpstr>Sum of Series</vt:lpstr>
      <vt:lpstr>The Augmented Assignment Operators (cont’d.)</vt:lpstr>
      <vt:lpstr>Input Validation Loops</vt:lpstr>
      <vt:lpstr>Nested Loops</vt:lpstr>
      <vt:lpstr>The break Statement</vt:lpstr>
      <vt:lpstr>The continue Statement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Sixth Edition, Chapter 1, Introduction to Computers and Programming</dc:title>
  <dc:subject>Computer Science</dc:subject>
  <dc:creator>Gaddis</dc:creator>
  <cp:keywords>Starting Out with Python</cp:keywords>
  <dc:description>Long description alt-text is inserted in the notes pane; This deck contains code snippets and screen reader users may need to increase verbosity levels.</dc:description>
  <cp:lastModifiedBy>Thaer Jayyousi</cp:lastModifiedBy>
  <cp:revision>976</cp:revision>
  <dcterms:modified xsi:type="dcterms:W3CDTF">2023-09-29T17:35:42Z</dcterms:modified>
</cp:coreProperties>
</file>