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7"/>
  </p:notesMasterIdLst>
  <p:sldIdLst>
    <p:sldId id="256" r:id="rId2"/>
    <p:sldId id="260" r:id="rId3"/>
    <p:sldId id="261" r:id="rId4"/>
    <p:sldId id="262" r:id="rId5"/>
    <p:sldId id="271" r:id="rId6"/>
    <p:sldId id="266" r:id="rId7"/>
    <p:sldId id="269" r:id="rId8"/>
    <p:sldId id="272" r:id="rId9"/>
    <p:sldId id="273" r:id="rId10"/>
    <p:sldId id="267" r:id="rId11"/>
    <p:sldId id="258" r:id="rId12"/>
    <p:sldId id="268" r:id="rId13"/>
    <p:sldId id="270" r:id="rId14"/>
    <p:sldId id="274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9BB3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182" autoAdjust="0"/>
    <p:restoredTop sz="94660"/>
  </p:normalViewPr>
  <p:slideViewPr>
    <p:cSldViewPr>
      <p:cViewPr varScale="1">
        <p:scale>
          <a:sx n="67" d="100"/>
          <a:sy n="67" d="100"/>
        </p:scale>
        <p:origin x="-1088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28154-F199-4398-B9B5-08563F16BF3D}" type="datetimeFigureOut">
              <a:rPr lang="en-US" smtClean="0"/>
              <a:pPr/>
              <a:t>10/21/2021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9CE34-9F4F-4C68-81E7-73CDD27F2DB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9A216612-03B1-4E87-ADA5-14141A88ECD4}" type="datetime1">
              <a:rPr lang="en-US" smtClean="0"/>
              <a:pPr/>
              <a:t>10/21/2021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98E96B4-492C-40F4-B7A1-B21C467A801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6BEE-04C6-4A4D-BCB5-A97864DF581B}" type="datetime1">
              <a:rPr lang="en-US" smtClean="0"/>
              <a:pPr/>
              <a:t>10/21/2021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96B4-492C-40F4-B7A1-B21C467A801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F9AA-43DD-4185-BC5C-074715FA70AF}" type="datetime1">
              <a:rPr lang="en-US" smtClean="0"/>
              <a:pPr/>
              <a:t>10/21/2021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96B4-492C-40F4-B7A1-B21C467A801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233F8BA-9AC5-4CE7-8AEE-B04DB0025FD3}" type="datetime1">
              <a:rPr lang="en-US" smtClean="0"/>
              <a:pPr/>
              <a:t>10/21/2021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96B4-492C-40F4-B7A1-B21C467A801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8FD6821-396B-46A1-8718-F6F88172B7F7}" type="datetime1">
              <a:rPr lang="en-US" smtClean="0"/>
              <a:pPr/>
              <a:t>10/21/2021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298E96B4-492C-40F4-B7A1-B21C467A8018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EF6A5CD-A5D2-4587-9096-1619DA235FDE}" type="datetime1">
              <a:rPr lang="en-US" smtClean="0"/>
              <a:pPr/>
              <a:t>10/21/2021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98E96B4-492C-40F4-B7A1-B21C467A801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F185A3C3-59F0-4BEB-AB42-DC8E1DAF3289}" type="datetime1">
              <a:rPr lang="en-US" smtClean="0"/>
              <a:pPr/>
              <a:t>10/21/2021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298E96B4-492C-40F4-B7A1-B21C467A801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5249-F34E-4DDA-83F9-C43F86D181B9}" type="datetime1">
              <a:rPr lang="en-US" smtClean="0"/>
              <a:pPr/>
              <a:t>10/21/2021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96B4-492C-40F4-B7A1-B21C467A801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045CB00-D3AD-420A-96CB-104DFFE2FB94}" type="datetime1">
              <a:rPr lang="en-US" smtClean="0"/>
              <a:pPr/>
              <a:t>10/21/2021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98E96B4-492C-40F4-B7A1-B21C467A801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97E4C38-A7B9-48AC-9EEC-A169CF5B2A9E}" type="datetime1">
              <a:rPr lang="en-US" smtClean="0"/>
              <a:pPr/>
              <a:t>10/21/2021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298E96B4-492C-40F4-B7A1-B21C467A801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C477C6B5-E3D8-477A-B786-082AAE1F8992}" type="datetime1">
              <a:rPr lang="en-US" smtClean="0"/>
              <a:pPr/>
              <a:t>10/21/2021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298E96B4-492C-40F4-B7A1-B21C467A801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7C54F16-E29F-4F5B-B66D-7C4ED2165CB5}" type="datetime1">
              <a:rPr lang="en-US" smtClean="0"/>
              <a:pPr/>
              <a:t>10/21/2021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98E96B4-492C-40F4-B7A1-B21C467A801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2000">
              <a:schemeClr val="tx1">
                <a:lumMod val="95000"/>
                <a:lumOff val="5000"/>
              </a:schemeClr>
            </a:gs>
            <a:gs pos="100000">
              <a:schemeClr val="accent5">
                <a:lumMod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96B4-492C-40F4-B7A1-B21C467A8018}" type="slidenum">
              <a:rPr lang="en-GB" sz="3600" b="1" smtClean="0">
                <a:solidFill>
                  <a:schemeClr val="bg1"/>
                </a:solidFill>
              </a:rPr>
              <a:pPr/>
              <a:t>1</a:t>
            </a:fld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1472" y="857232"/>
            <a:ext cx="8143649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rgbClr val="E9BB3B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aiandra GD" pitchFamily="34" charset="0"/>
              </a:rPr>
              <a:t>PROPERTY </a:t>
            </a:r>
          </a:p>
          <a:p>
            <a:pPr algn="ctr"/>
            <a:r>
              <a:rPr lang="en-US" sz="7200" b="1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rgbClr val="E9BB3B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aiandra GD" pitchFamily="34" charset="0"/>
              </a:rPr>
              <a:t>TAX APPROXIMATOR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0496" y="5558869"/>
            <a:ext cx="3409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chemeClr val="bg1"/>
                </a:solidFill>
              </a:rPr>
              <a:t> - </a:t>
            </a:r>
            <a:r>
              <a:rPr lang="en-GB" sz="3200" dirty="0" err="1" smtClean="0">
                <a:solidFill>
                  <a:schemeClr val="bg1"/>
                </a:solidFill>
              </a:rPr>
              <a:t>Sazna</a:t>
            </a:r>
            <a:r>
              <a:rPr lang="en-GB" sz="3200" dirty="0" smtClean="0">
                <a:solidFill>
                  <a:schemeClr val="bg1"/>
                </a:solidFill>
              </a:rPr>
              <a:t> </a:t>
            </a:r>
            <a:r>
              <a:rPr lang="en-GB" sz="3200" dirty="0">
                <a:solidFill>
                  <a:schemeClr val="bg1"/>
                </a:solidFill>
              </a:rPr>
              <a:t>Gaffoor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86776" y="985029"/>
            <a:ext cx="857224" cy="300831"/>
          </a:xfrm>
        </p:spPr>
        <p:txBody>
          <a:bodyPr/>
          <a:lstStyle/>
          <a:p>
            <a:fld id="{298E96B4-492C-40F4-B7A1-B21C467A8018}" type="slidenum">
              <a:rPr lang="en-GB" sz="3600" b="1" smtClean="0">
                <a:solidFill>
                  <a:schemeClr val="bg1"/>
                </a:solidFill>
              </a:rPr>
              <a:pPr/>
              <a:t>10</a:t>
            </a:fld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500042"/>
            <a:ext cx="871512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SUMMARY </a:t>
            </a:r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720" y="1274165"/>
            <a:ext cx="8286808" cy="5395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4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  Tax amount could be efficiently calculated using the KNN Classifier Model and Linear Regression Model.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	~  </a:t>
            </a:r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The KNN (k=100) model has an accuracy of 96.6%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	~  </a:t>
            </a:r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Logistic Regression has a R</a:t>
            </a:r>
            <a:r>
              <a:rPr lang="en-GB" sz="2400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 value of 0.70</a:t>
            </a:r>
          </a:p>
          <a:p>
            <a:pPr>
              <a:lnSpc>
                <a:spcPct val="150000"/>
              </a:lnSpc>
            </a:pPr>
            <a:endParaRPr lang="en-GB" sz="24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4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  Tax amount can be predicted using: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en-GB" sz="2200" dirty="0">
                <a:ln>
                  <a:solidFill>
                    <a:srgbClr val="FFC000"/>
                  </a:solidFill>
                </a:ln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 Location (Latitude &amp; Longitude)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en-GB" sz="2200" dirty="0">
                <a:ln>
                  <a:solidFill>
                    <a:srgbClr val="FFC000"/>
                  </a:solidFill>
                </a:ln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 Square feet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en-GB" sz="2200" dirty="0">
                <a:ln>
                  <a:solidFill>
                    <a:srgbClr val="FFC000"/>
                  </a:solidFill>
                </a:ln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 Number of Bathrooms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en-GB" sz="2200" dirty="0">
                <a:ln>
                  <a:solidFill>
                    <a:srgbClr val="FFC000"/>
                  </a:solidFill>
                </a:ln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 Number of Fireplaces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285992"/>
            <a:ext cx="9144000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QUESTIONS</a:t>
            </a:r>
          </a:p>
          <a:p>
            <a:pPr algn="ctr"/>
            <a:r>
              <a:rPr lang="en-US" sz="80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&amp; FEEDBACK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62518" y="985029"/>
            <a:ext cx="810076" cy="300831"/>
          </a:xfrm>
        </p:spPr>
        <p:txBody>
          <a:bodyPr/>
          <a:lstStyle/>
          <a:p>
            <a:fld id="{298E96B4-492C-40F4-B7A1-B21C467A8018}" type="slidenum">
              <a:rPr lang="en-GB" sz="3600" b="1" smtClean="0">
                <a:solidFill>
                  <a:schemeClr val="bg1"/>
                </a:solidFill>
              </a:rPr>
              <a:pPr/>
              <a:t>11</a:t>
            </a:fld>
            <a:endParaRPr lang="en-GB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86776" y="985029"/>
            <a:ext cx="857224" cy="300831"/>
          </a:xfrm>
        </p:spPr>
        <p:txBody>
          <a:bodyPr/>
          <a:lstStyle/>
          <a:p>
            <a:fld id="{298E96B4-492C-40F4-B7A1-B21C467A8018}" type="slidenum">
              <a:rPr lang="en-GB" sz="3600" b="1" smtClean="0">
                <a:solidFill>
                  <a:schemeClr val="bg1"/>
                </a:solidFill>
              </a:rPr>
              <a:pPr/>
              <a:t>12</a:t>
            </a:fld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500042"/>
            <a:ext cx="871512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APPENDIX 1</a:t>
            </a:r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3501008"/>
            <a:ext cx="8286808" cy="1055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200" dirty="0">
                <a:ln>
                  <a:solidFill>
                    <a:schemeClr val="tx1"/>
                  </a:solidFill>
                </a:ln>
                <a:latin typeface="Calibri" pitchFamily="34" charset="0"/>
                <a:cs typeface="Calibri" pitchFamily="34" charset="0"/>
              </a:rPr>
              <a:t>  Categorization of</a:t>
            </a:r>
          </a:p>
          <a:p>
            <a:pPr>
              <a:lnSpc>
                <a:spcPct val="150000"/>
              </a:lnSpc>
            </a:pPr>
            <a:r>
              <a:rPr lang="en-GB" sz="2200" dirty="0">
                <a:ln>
                  <a:solidFill>
                    <a:schemeClr val="tx1"/>
                  </a:solidFill>
                </a:ln>
                <a:latin typeface="Calibri" pitchFamily="34" charset="0"/>
                <a:cs typeface="Calibri" pitchFamily="34" charset="0"/>
              </a:rPr>
              <a:t>     Tax for lat. &amp; long.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547F5A5-4086-414C-9EC5-3E5E2B99B3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09" t="26650" r="52694" b="27612"/>
          <a:stretch/>
        </p:blipFill>
        <p:spPr>
          <a:xfrm>
            <a:off x="2771799" y="2017552"/>
            <a:ext cx="6341497" cy="39317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86776" y="985029"/>
            <a:ext cx="857224" cy="300831"/>
          </a:xfrm>
        </p:spPr>
        <p:txBody>
          <a:bodyPr/>
          <a:lstStyle/>
          <a:p>
            <a:fld id="{298E96B4-492C-40F4-B7A1-B21C467A8018}" type="slidenum">
              <a:rPr lang="en-GB" sz="3600" b="1" smtClean="0">
                <a:solidFill>
                  <a:schemeClr val="bg1"/>
                </a:solidFill>
              </a:rPr>
              <a:pPr/>
              <a:t>13</a:t>
            </a:fld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500042"/>
            <a:ext cx="871512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APPENDIX 2</a:t>
            </a:r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3501008"/>
            <a:ext cx="8286808" cy="547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200" dirty="0">
                <a:ln>
                  <a:solidFill>
                    <a:schemeClr val="tx1"/>
                  </a:solidFill>
                </a:ln>
                <a:latin typeface="Calibri" pitchFamily="34" charset="0"/>
                <a:cs typeface="Calibri" pitchFamily="34" charset="0"/>
              </a:rPr>
              <a:t>  Tax distribution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xmlns="" id="{2A367B73-3A75-42C5-9E61-143498EA68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900" t="30400" r="60237" b="10800"/>
          <a:stretch/>
        </p:blipFill>
        <p:spPr>
          <a:xfrm>
            <a:off x="3347864" y="1556792"/>
            <a:ext cx="5256584" cy="51343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843945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xmlns="" id="{2CC041FD-490D-4940-A1E2-BD38247E43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300" t="31993" r="62201" b="13807"/>
          <a:stretch/>
        </p:blipFill>
        <p:spPr>
          <a:xfrm>
            <a:off x="411924" y="1412776"/>
            <a:ext cx="3528392" cy="34150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86776" y="985029"/>
            <a:ext cx="857224" cy="300831"/>
          </a:xfrm>
        </p:spPr>
        <p:txBody>
          <a:bodyPr/>
          <a:lstStyle/>
          <a:p>
            <a:fld id="{298E96B4-492C-40F4-B7A1-B21C467A8018}" type="slidenum">
              <a:rPr lang="en-GB" sz="3600" b="1" smtClean="0">
                <a:solidFill>
                  <a:schemeClr val="bg1"/>
                </a:solidFill>
              </a:rPr>
              <a:pPr/>
              <a:t>14</a:t>
            </a:fld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2613"/>
            <a:ext cx="871512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APPENDIX 3</a:t>
            </a:r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156" y="760402"/>
            <a:ext cx="8286808" cy="547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200" dirty="0">
                <a:ln>
                  <a:solidFill>
                    <a:schemeClr val="tx1"/>
                  </a:solidFill>
                </a:ln>
                <a:latin typeface="Calibri" pitchFamily="34" charset="0"/>
                <a:cs typeface="Calibri" pitchFamily="34" charset="0"/>
              </a:rPr>
              <a:t>  Linear Regression Fine Tuning</a:t>
            </a:r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xmlns="" id="{F9057DB4-44A2-4FDA-B254-0528251CEF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473" t="33084" r="62665" b="13923"/>
          <a:stretch/>
        </p:blipFill>
        <p:spPr>
          <a:xfrm>
            <a:off x="2627784" y="3756037"/>
            <a:ext cx="3309471" cy="29133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xmlns="" id="{84036B5A-6CFF-4D3B-9FC7-5452B4EBDD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868" t="37710" r="62632" b="8090"/>
          <a:stretch/>
        </p:blipFill>
        <p:spPr>
          <a:xfrm>
            <a:off x="5191492" y="945943"/>
            <a:ext cx="3309472" cy="32031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F3B2E33-4C62-4416-B277-8DD9D8B9BD6F}"/>
              </a:ext>
            </a:extLst>
          </p:cNvPr>
          <p:cNvSpPr txBox="1"/>
          <p:nvPr/>
        </p:nvSpPr>
        <p:spPr>
          <a:xfrm>
            <a:off x="388903" y="5301208"/>
            <a:ext cx="1999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Epoch – 1e5</a:t>
            </a:r>
          </a:p>
          <a:p>
            <a:r>
              <a:rPr lang="en-GB" b="1" dirty="0">
                <a:solidFill>
                  <a:srgbClr val="FF0000"/>
                </a:solidFill>
              </a:rPr>
              <a:t>Eta – 1e-2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DAE4F5BC-825D-412B-ADBA-699C6E9CAD61}"/>
              </a:ext>
            </a:extLst>
          </p:cNvPr>
          <p:cNvCxnSpPr/>
          <p:nvPr/>
        </p:nvCxnSpPr>
        <p:spPr>
          <a:xfrm flipV="1">
            <a:off x="1115616" y="4832286"/>
            <a:ext cx="0" cy="4689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70DAF69-F3C1-4BFB-9555-F9E9D6E89147}"/>
              </a:ext>
            </a:extLst>
          </p:cNvPr>
          <p:cNvSpPr txBox="1"/>
          <p:nvPr/>
        </p:nvSpPr>
        <p:spPr>
          <a:xfrm>
            <a:off x="6513817" y="6023029"/>
            <a:ext cx="1999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Epoch – 1e4</a:t>
            </a:r>
          </a:p>
          <a:p>
            <a:r>
              <a:rPr lang="en-GB" b="1" dirty="0">
                <a:solidFill>
                  <a:srgbClr val="FF0000"/>
                </a:solidFill>
              </a:rPr>
              <a:t>Eta – 1e-2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6596FE91-A5FE-4850-B765-03DF09B15E04}"/>
              </a:ext>
            </a:extLst>
          </p:cNvPr>
          <p:cNvCxnSpPr>
            <a:cxnSpLocks/>
          </p:cNvCxnSpPr>
          <p:nvPr/>
        </p:nvCxnSpPr>
        <p:spPr>
          <a:xfrm flipH="1">
            <a:off x="5940152" y="6346195"/>
            <a:ext cx="57656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A639CDE-2CFA-46E8-8F03-06C6AF123D51}"/>
              </a:ext>
            </a:extLst>
          </p:cNvPr>
          <p:cNvSpPr txBox="1"/>
          <p:nvPr/>
        </p:nvSpPr>
        <p:spPr>
          <a:xfrm>
            <a:off x="6449504" y="4627980"/>
            <a:ext cx="1999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Epoch – 1e2</a:t>
            </a:r>
          </a:p>
          <a:p>
            <a:r>
              <a:rPr lang="en-GB" b="1" dirty="0">
                <a:solidFill>
                  <a:srgbClr val="FF0000"/>
                </a:solidFill>
              </a:rPr>
              <a:t>Eta – 1e-4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EF906D50-6E04-419D-9876-18ECE3C29932}"/>
              </a:ext>
            </a:extLst>
          </p:cNvPr>
          <p:cNvCxnSpPr/>
          <p:nvPr/>
        </p:nvCxnSpPr>
        <p:spPr>
          <a:xfrm flipV="1">
            <a:off x="7176217" y="4159058"/>
            <a:ext cx="0" cy="4689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09725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86776" y="985029"/>
            <a:ext cx="857224" cy="300831"/>
          </a:xfrm>
        </p:spPr>
        <p:txBody>
          <a:bodyPr/>
          <a:lstStyle/>
          <a:p>
            <a:fld id="{298E96B4-492C-40F4-B7A1-B21C467A8018}" type="slidenum">
              <a:rPr lang="en-GB" sz="3600" b="1" smtClean="0">
                <a:solidFill>
                  <a:schemeClr val="bg1"/>
                </a:solidFill>
              </a:rPr>
              <a:pPr/>
              <a:t>15</a:t>
            </a:fld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500042"/>
            <a:ext cx="871512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APPENDIX 4</a:t>
            </a:r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3501008"/>
            <a:ext cx="8286808" cy="547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200" dirty="0">
                <a:ln>
                  <a:solidFill>
                    <a:schemeClr val="tx1"/>
                  </a:solidFill>
                </a:ln>
                <a:latin typeface="Calibri" pitchFamily="34" charset="0"/>
                <a:cs typeface="Calibri" pitchFamily="34" charset="0"/>
              </a:rPr>
              <a:t>  Error vs Training Epoch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932ACD1-E4EE-42CB-9279-D5DD174619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5" t="38800" r="67325" b="22001"/>
          <a:stretch/>
        </p:blipFill>
        <p:spPr>
          <a:xfrm>
            <a:off x="3265186" y="1602670"/>
            <a:ext cx="5586190" cy="47066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80495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51056" y="985029"/>
            <a:ext cx="502920" cy="300831"/>
          </a:xfrm>
        </p:spPr>
        <p:txBody>
          <a:bodyPr/>
          <a:lstStyle/>
          <a:p>
            <a:fld id="{298E96B4-492C-40F4-B7A1-B21C467A8018}" type="slidenum">
              <a:rPr lang="en-GB" sz="3600" b="1" smtClean="0">
                <a:solidFill>
                  <a:schemeClr val="bg1"/>
                </a:solidFill>
              </a:rPr>
              <a:pPr/>
              <a:t>2</a:t>
            </a:fld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00042"/>
            <a:ext cx="871512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PROBLEM STATEMENT</a:t>
            </a:r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721" y="1596622"/>
            <a:ext cx="8715122" cy="5852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b="1" dirty="0">
                <a:latin typeface="Calibri" pitchFamily="34" charset="0"/>
                <a:cs typeface="Calibri" pitchFamily="34" charset="0"/>
              </a:rPr>
              <a:t>Worried about how much tax to be paid for a new property?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b="1" dirty="0">
                <a:latin typeface="Calibri" pitchFamily="34" charset="0"/>
                <a:cs typeface="Calibri" pitchFamily="34" charset="0"/>
              </a:rPr>
              <a:t>Is the right amount of tax being paid?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b="1" dirty="0">
                <a:latin typeface="Calibri" pitchFamily="34" charset="0"/>
                <a:cs typeface="Calibri" pitchFamily="34" charset="0"/>
              </a:rPr>
              <a:t>Need an understanding of average property taxes in an area?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b="1" dirty="0">
                <a:latin typeface="Calibri" pitchFamily="34" charset="0"/>
                <a:cs typeface="Calibri" pitchFamily="34" charset="0"/>
              </a:rPr>
              <a:t>Need to know average property taxes on property type?</a:t>
            </a:r>
            <a:endParaRPr lang="en-GB" sz="36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GB" b="1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	</a:t>
            </a:r>
            <a:endParaRPr lang="en-GB" sz="3200" b="1" i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3200" b="1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GB" sz="2800" b="1" i="1" u="sng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ONE SOLUTION TO </a:t>
            </a:r>
          </a:p>
          <a:p>
            <a:pPr>
              <a:lnSpc>
                <a:spcPct val="150000"/>
              </a:lnSpc>
            </a:pPr>
            <a:r>
              <a:rPr lang="en-GB" sz="2800" b="1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GB" sz="2800" b="1" i="1" u="sng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GIVE ANSWERS TO </a:t>
            </a:r>
          </a:p>
          <a:p>
            <a:pPr>
              <a:lnSpc>
                <a:spcPct val="150000"/>
              </a:lnSpc>
            </a:pPr>
            <a:r>
              <a:rPr lang="en-GB" sz="2800" b="1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	      </a:t>
            </a:r>
            <a:r>
              <a:rPr lang="en-GB" sz="2800" b="1" i="1" u="sng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ALL ABOVE?</a:t>
            </a:r>
            <a:endParaRPr lang="en-GB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endParaRPr lang="en-GB" sz="24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endParaRPr lang="en-GB" sz="2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439 Property Tax Illustrations &amp; Clip Art - iStock">
            <a:extLst>
              <a:ext uri="{FF2B5EF4-FFF2-40B4-BE49-F238E27FC236}">
                <a16:creationId xmlns:a16="http://schemas.microsoft.com/office/drawing/2014/main" xmlns="" id="{F9DA12A5-6BF0-4394-AA53-C239EDBC9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28767" y="3861048"/>
            <a:ext cx="3415233" cy="300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51056" y="985029"/>
            <a:ext cx="502920" cy="300831"/>
          </a:xfrm>
        </p:spPr>
        <p:txBody>
          <a:bodyPr/>
          <a:lstStyle/>
          <a:p>
            <a:fld id="{298E96B4-492C-40F4-B7A1-B21C467A8018}" type="slidenum">
              <a:rPr lang="en-GB" sz="3600" b="1" smtClean="0">
                <a:solidFill>
                  <a:schemeClr val="bg1"/>
                </a:solidFill>
              </a:rPr>
              <a:pPr/>
              <a:t>3</a:t>
            </a:fld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500042"/>
            <a:ext cx="871512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SOLUTION</a:t>
            </a:r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2941" y="1949152"/>
            <a:ext cx="8110657" cy="1191816"/>
          </a:xfrm>
          <a:prstGeom prst="round2Diag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A system that predicts Property Tax rate</a:t>
            </a:r>
          </a:p>
          <a:p>
            <a:pPr algn="ctr"/>
            <a:r>
              <a:rPr lang="en-GB" sz="3200" b="1" dirty="0"/>
              <a:t>based on Location &amp; Property Features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95736" y="3631664"/>
            <a:ext cx="5184576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GB" sz="28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  Not based on Property Price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GB" sz="28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  Hassle-free prediction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GB" sz="28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  Easy, effective and efficient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51056" y="985029"/>
            <a:ext cx="502920" cy="300831"/>
          </a:xfrm>
        </p:spPr>
        <p:txBody>
          <a:bodyPr/>
          <a:lstStyle/>
          <a:p>
            <a:fld id="{298E96B4-492C-40F4-B7A1-B21C467A8018}" type="slidenum">
              <a:rPr lang="en-GB" sz="3600" b="1" smtClean="0">
                <a:solidFill>
                  <a:schemeClr val="bg1"/>
                </a:solidFill>
              </a:rPr>
              <a:pPr/>
              <a:t>4</a:t>
            </a:fld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500042"/>
            <a:ext cx="871512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SYSTEM OVERVIEW</a:t>
            </a:r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974" y="1484784"/>
            <a:ext cx="8573002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Raw House Price Dataset:</a:t>
            </a:r>
          </a:p>
          <a:p>
            <a:pPr lvl="3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4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   </a:t>
            </a:r>
            <a:r>
              <a:rPr lang="en-GB" sz="2400" i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5000 records , 16 columns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9EDFEE5-9AF9-4F23-8D10-E43292F1FD39}"/>
              </a:ext>
            </a:extLst>
          </p:cNvPr>
          <p:cNvSpPr txBox="1"/>
          <p:nvPr/>
        </p:nvSpPr>
        <p:spPr>
          <a:xfrm>
            <a:off x="380974" y="2852936"/>
            <a:ext cx="8286808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Summary of Conducted EDA</a:t>
            </a:r>
            <a:r>
              <a:rPr lang="en-GB" sz="24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GB" sz="11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b="1" dirty="0"/>
              <a:t>Completeness</a:t>
            </a:r>
            <a:r>
              <a:rPr lang="en-GB" dirty="0"/>
              <a:t> – Missing values were removed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b="1" dirty="0"/>
              <a:t>Consistency</a:t>
            </a:r>
            <a:r>
              <a:rPr lang="en-GB" dirty="0"/>
              <a:t> – Cross-field / Range validations performed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b="1" dirty="0"/>
              <a:t>Uniformity</a:t>
            </a:r>
            <a:r>
              <a:rPr lang="en-GB" dirty="0"/>
              <a:t> – Data standardized and Data Types  Converted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b="1" dirty="0"/>
              <a:t>Outlier Detection – </a:t>
            </a:r>
            <a:r>
              <a:rPr lang="en-GB" dirty="0"/>
              <a:t>Anomalies detected and removed</a:t>
            </a:r>
          </a:p>
          <a:p>
            <a:pPr marL="457200" indent="-457200">
              <a:buFont typeface="+mj-lt"/>
              <a:buAutoNum type="arabicPeriod"/>
            </a:pPr>
            <a:endParaRPr lang="en-GB" sz="2000" b="1" dirty="0"/>
          </a:p>
          <a:p>
            <a:pPr algn="ctr"/>
            <a:r>
              <a:rPr lang="en-GB" sz="2000" b="1" dirty="0">
                <a:solidFill>
                  <a:srgbClr val="FF0000"/>
                </a:solidFill>
              </a:rPr>
              <a:t>RESULTING DATASET </a:t>
            </a:r>
            <a:r>
              <a:rPr lang="en-GB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 4883 records  97% of data preserved</a:t>
            </a:r>
            <a:endParaRPr lang="en-GB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51056" y="985029"/>
            <a:ext cx="502920" cy="300831"/>
          </a:xfrm>
        </p:spPr>
        <p:txBody>
          <a:bodyPr/>
          <a:lstStyle/>
          <a:p>
            <a:fld id="{298E96B4-492C-40F4-B7A1-B21C467A8018}" type="slidenum">
              <a:rPr lang="en-GB" sz="3600" b="1" smtClean="0">
                <a:solidFill>
                  <a:schemeClr val="bg1"/>
                </a:solidFill>
              </a:rPr>
              <a:pPr/>
              <a:t>5</a:t>
            </a:fld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500042"/>
            <a:ext cx="871512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SYSTEM OVERVIEW</a:t>
            </a:r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974" y="1484784"/>
            <a:ext cx="8573002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Dataset Splitting:</a:t>
            </a:r>
          </a:p>
          <a:p>
            <a:pPr marL="265113" lvl="3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4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   </a:t>
            </a:r>
            <a:r>
              <a:rPr lang="en-GB" sz="2400" i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80% Training set</a:t>
            </a:r>
          </a:p>
          <a:p>
            <a:pPr marL="265113" lvl="3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400" i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  10% Validation set</a:t>
            </a:r>
          </a:p>
          <a:p>
            <a:pPr marL="265113" lvl="3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400" i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  10% Test 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8CEE4B7-146C-419E-803C-E1EFF3B30F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1" t="22001" r="66537" b="22001"/>
          <a:stretch/>
        </p:blipFill>
        <p:spPr>
          <a:xfrm>
            <a:off x="3563888" y="1386836"/>
            <a:ext cx="5256584" cy="53913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747651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86776" y="985029"/>
            <a:ext cx="857224" cy="300831"/>
          </a:xfrm>
        </p:spPr>
        <p:txBody>
          <a:bodyPr/>
          <a:lstStyle/>
          <a:p>
            <a:fld id="{298E96B4-492C-40F4-B7A1-B21C467A8018}" type="slidenum">
              <a:rPr lang="en-GB" sz="3600" b="1" smtClean="0">
                <a:solidFill>
                  <a:schemeClr val="bg1"/>
                </a:solidFill>
              </a:rPr>
              <a:pPr/>
              <a:t>6</a:t>
            </a:fld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116632"/>
            <a:ext cx="828680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Correlation of Taxes with other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C4072C6-8DEA-4862-B8A1-1F9F68038A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49" t="21108" r="53938" b="9656"/>
          <a:stretch/>
        </p:blipFill>
        <p:spPr>
          <a:xfrm>
            <a:off x="1259632" y="788784"/>
            <a:ext cx="6085267" cy="59525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B2FF39F-4614-41DC-AFF4-E653026883C1}"/>
              </a:ext>
            </a:extLst>
          </p:cNvPr>
          <p:cNvSpPr txBox="1"/>
          <p:nvPr/>
        </p:nvSpPr>
        <p:spPr>
          <a:xfrm>
            <a:off x="7387225" y="2155190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Tax – </a:t>
            </a:r>
            <a:r>
              <a:rPr lang="en-GB" b="1" dirty="0" err="1">
                <a:solidFill>
                  <a:srgbClr val="FF0000"/>
                </a:solidFill>
              </a:rPr>
              <a:t>Sqrt_ft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b="1" dirty="0">
                <a:solidFill>
                  <a:srgbClr val="FF0000"/>
                </a:solidFill>
              </a:rPr>
              <a:t>58.42%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A6C44F03-7FAA-48D3-A784-49FC60DCE200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5731041" y="2478356"/>
            <a:ext cx="1656184" cy="6129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9D720BE-B44C-4741-BCA7-D36F33A5D9A6}"/>
              </a:ext>
            </a:extLst>
          </p:cNvPr>
          <p:cNvSpPr txBox="1"/>
          <p:nvPr/>
        </p:nvSpPr>
        <p:spPr>
          <a:xfrm>
            <a:off x="7344899" y="3572807"/>
            <a:ext cx="1799101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50" b="1" dirty="0">
                <a:solidFill>
                  <a:srgbClr val="FF0000"/>
                </a:solidFill>
              </a:rPr>
              <a:t>Tax – Fireplaces</a:t>
            </a:r>
          </a:p>
          <a:p>
            <a:r>
              <a:rPr lang="en-GB" b="1" dirty="0">
                <a:solidFill>
                  <a:srgbClr val="FF0000"/>
                </a:solidFill>
              </a:rPr>
              <a:t>41.8%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280B88ED-54A7-43C5-9103-B85D2D64AA20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6588225" y="3119040"/>
            <a:ext cx="756674" cy="7653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BE26D53-6B93-4D92-922A-68B8B33562C8}"/>
              </a:ext>
            </a:extLst>
          </p:cNvPr>
          <p:cNvSpPr txBox="1"/>
          <p:nvPr/>
        </p:nvSpPr>
        <p:spPr>
          <a:xfrm>
            <a:off x="7387225" y="4767118"/>
            <a:ext cx="1799101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50" b="1" dirty="0">
                <a:solidFill>
                  <a:srgbClr val="FF0000"/>
                </a:solidFill>
              </a:rPr>
              <a:t>Tax – Bathroom</a:t>
            </a:r>
          </a:p>
          <a:p>
            <a:r>
              <a:rPr lang="en-GB" b="1" dirty="0">
                <a:solidFill>
                  <a:srgbClr val="FF0000"/>
                </a:solidFill>
              </a:rPr>
              <a:t>40.8%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0D873B53-8047-49CE-A7AF-1A4AECAF7237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5292081" y="3174374"/>
            <a:ext cx="2095144" cy="19043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C5E052EE-64CF-4037-93A9-30FAA69BE8ED}"/>
              </a:ext>
            </a:extLst>
          </p:cNvPr>
          <p:cNvSpPr/>
          <p:nvPr/>
        </p:nvSpPr>
        <p:spPr>
          <a:xfrm>
            <a:off x="2699792" y="2801521"/>
            <a:ext cx="835514" cy="4834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22" grpId="0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4D0D847-E748-4331-9D0F-E1030BD27B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6688" t="26200" r="61025" b="17800"/>
          <a:stretch/>
        </p:blipFill>
        <p:spPr>
          <a:xfrm>
            <a:off x="1547664" y="768527"/>
            <a:ext cx="5832648" cy="56903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86776" y="985029"/>
            <a:ext cx="857224" cy="300831"/>
          </a:xfrm>
        </p:spPr>
        <p:txBody>
          <a:bodyPr/>
          <a:lstStyle/>
          <a:p>
            <a:fld id="{298E96B4-492C-40F4-B7A1-B21C467A8018}" type="slidenum">
              <a:rPr lang="en-GB" sz="3600" b="1" smtClean="0">
                <a:solidFill>
                  <a:schemeClr val="bg1"/>
                </a:solidFill>
              </a:rPr>
              <a:pPr/>
              <a:t>7</a:t>
            </a:fld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116632"/>
            <a:ext cx="828680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Correlation of Taxes with Longitude &amp; Latitude</a:t>
            </a:r>
          </a:p>
        </p:txBody>
      </p:sp>
      <p:pic>
        <p:nvPicPr>
          <p:cNvPr id="19" name="Picture 4" descr="Arizona Latitude and Longitude Map">
            <a:extLst>
              <a:ext uri="{FF2B5EF4-FFF2-40B4-BE49-F238E27FC236}">
                <a16:creationId xmlns:a16="http://schemas.microsoft.com/office/drawing/2014/main" xmlns="" id="{FF8A7EAC-3345-4D3D-86A4-3C9686C7E3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9000"/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15000" contras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1937" t="37578" r="13814" b="14183"/>
          <a:stretch/>
        </p:blipFill>
        <p:spPr bwMode="auto">
          <a:xfrm>
            <a:off x="2096670" y="1124744"/>
            <a:ext cx="5040560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8153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xmlns="" id="{2595EC6B-C9C9-44C8-862B-A34C2842C145}"/>
              </a:ext>
            </a:extLst>
          </p:cNvPr>
          <p:cNvSpPr/>
          <p:nvPr/>
        </p:nvSpPr>
        <p:spPr>
          <a:xfrm>
            <a:off x="4572000" y="3420638"/>
            <a:ext cx="4509521" cy="13045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LINEAR REGRESSION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86776" y="985029"/>
            <a:ext cx="857224" cy="300831"/>
          </a:xfrm>
        </p:spPr>
        <p:txBody>
          <a:bodyPr/>
          <a:lstStyle/>
          <a:p>
            <a:fld id="{298E96B4-492C-40F4-B7A1-B21C467A8018}" type="slidenum">
              <a:rPr lang="en-GB" sz="3600" b="1" smtClean="0">
                <a:solidFill>
                  <a:schemeClr val="bg1"/>
                </a:solidFill>
              </a:rPr>
              <a:pPr/>
              <a:t>8</a:t>
            </a:fld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116632"/>
            <a:ext cx="828680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Procedure: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8488A42-FD23-4892-A9A5-61E0604D8B05}"/>
              </a:ext>
            </a:extLst>
          </p:cNvPr>
          <p:cNvSpPr/>
          <p:nvPr/>
        </p:nvSpPr>
        <p:spPr>
          <a:xfrm>
            <a:off x="179512" y="1700808"/>
            <a:ext cx="1152128" cy="58907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Tax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F9B7916-1548-4940-B64F-4BE7C931738C}"/>
              </a:ext>
            </a:extLst>
          </p:cNvPr>
          <p:cNvSpPr/>
          <p:nvPr/>
        </p:nvSpPr>
        <p:spPr>
          <a:xfrm>
            <a:off x="1691680" y="1700808"/>
            <a:ext cx="1152128" cy="58907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FF0000"/>
                </a:solidFill>
              </a:rPr>
              <a:t>Sqrt_Ft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xmlns="" id="{FF3B0EEB-E1F9-4934-A2B6-834A85A7F385}"/>
              </a:ext>
            </a:extLst>
          </p:cNvPr>
          <p:cNvSpPr/>
          <p:nvPr/>
        </p:nvSpPr>
        <p:spPr>
          <a:xfrm rot="5400000">
            <a:off x="1043608" y="2531223"/>
            <a:ext cx="936104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B18A024-4B8D-4DED-894E-8A7453A166CF}"/>
              </a:ext>
            </a:extLst>
          </p:cNvPr>
          <p:cNvSpPr/>
          <p:nvPr/>
        </p:nvSpPr>
        <p:spPr>
          <a:xfrm>
            <a:off x="827584" y="3420638"/>
            <a:ext cx="1368152" cy="58907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Tax / </a:t>
            </a:r>
            <a:r>
              <a:rPr lang="en-GB" b="1" dirty="0" err="1">
                <a:solidFill>
                  <a:srgbClr val="FF0000"/>
                </a:solidFill>
              </a:rPr>
              <a:t>Sq_ft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55997E1-420B-4D2E-8F99-61EE17A5EF71}"/>
              </a:ext>
            </a:extLst>
          </p:cNvPr>
          <p:cNvSpPr/>
          <p:nvPr/>
        </p:nvSpPr>
        <p:spPr>
          <a:xfrm>
            <a:off x="4716016" y="3501008"/>
            <a:ext cx="1368152" cy="58907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FF0000"/>
                </a:solidFill>
              </a:rPr>
              <a:t>Bin_Cat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xmlns="" id="{94A55CE3-1583-49DB-8BD8-017530624C0D}"/>
              </a:ext>
            </a:extLst>
          </p:cNvPr>
          <p:cNvSpPr/>
          <p:nvPr/>
        </p:nvSpPr>
        <p:spPr>
          <a:xfrm>
            <a:off x="2411760" y="3424699"/>
            <a:ext cx="208823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xmlns="" id="{72F87E80-953C-4254-9E71-AA83E04D6B25}"/>
              </a:ext>
            </a:extLst>
          </p:cNvPr>
          <p:cNvSpPr/>
          <p:nvPr/>
        </p:nvSpPr>
        <p:spPr>
          <a:xfrm rot="5400000">
            <a:off x="4793700" y="2623304"/>
            <a:ext cx="1251351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30AB8AB4-5464-4504-996B-3DB8A7E0408C}"/>
              </a:ext>
            </a:extLst>
          </p:cNvPr>
          <p:cNvGrpSpPr/>
          <p:nvPr/>
        </p:nvGrpSpPr>
        <p:grpSpPr>
          <a:xfrm>
            <a:off x="3059832" y="594269"/>
            <a:ext cx="4752528" cy="1675231"/>
            <a:chOff x="4067944" y="817665"/>
            <a:chExt cx="4752528" cy="167523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BAA1229F-FCD0-499D-AE56-634F046BA732}"/>
                </a:ext>
              </a:extLst>
            </p:cNvPr>
            <p:cNvSpPr/>
            <p:nvPr/>
          </p:nvSpPr>
          <p:spPr>
            <a:xfrm>
              <a:off x="6660232" y="1607453"/>
              <a:ext cx="1368152" cy="58907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rgbClr val="FF0000"/>
                  </a:solidFill>
                </a:rPr>
                <a:t>Latitude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5236BF09-38DF-4839-8413-0B5AA326FE03}"/>
                </a:ext>
              </a:extLst>
            </p:cNvPr>
            <p:cNvSpPr/>
            <p:nvPr/>
          </p:nvSpPr>
          <p:spPr>
            <a:xfrm>
              <a:off x="4860032" y="1616656"/>
              <a:ext cx="1368152" cy="58907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rgbClr val="FF0000"/>
                  </a:solidFill>
                </a:rPr>
                <a:t>Longitude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8944E7C5-2D09-40A3-A916-BEB13F286366}"/>
                </a:ext>
              </a:extLst>
            </p:cNvPr>
            <p:cNvSpPr/>
            <p:nvPr/>
          </p:nvSpPr>
          <p:spPr>
            <a:xfrm>
              <a:off x="4067944" y="817665"/>
              <a:ext cx="4752528" cy="1675231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KNN CLASSIFIER</a:t>
              </a:r>
            </a:p>
            <a:p>
              <a:pPr algn="ctr"/>
              <a:endParaRPr lang="en-GB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endParaRPr lang="en-GB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3547086-3377-4FFE-8F16-FE7E9FE83E5A}"/>
              </a:ext>
            </a:extLst>
          </p:cNvPr>
          <p:cNvSpPr txBox="1"/>
          <p:nvPr/>
        </p:nvSpPr>
        <p:spPr>
          <a:xfrm>
            <a:off x="5724128" y="249239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predicts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8D488790-8DBA-4D9D-8CC4-0D005BFC8FED}"/>
              </a:ext>
            </a:extLst>
          </p:cNvPr>
          <p:cNvSpPr/>
          <p:nvPr/>
        </p:nvSpPr>
        <p:spPr>
          <a:xfrm>
            <a:off x="6156176" y="3501008"/>
            <a:ext cx="1368152" cy="58907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Bathrooms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66F40142-9130-45B6-8B0C-4DB5B2A638BA}"/>
              </a:ext>
            </a:extLst>
          </p:cNvPr>
          <p:cNvSpPr/>
          <p:nvPr/>
        </p:nvSpPr>
        <p:spPr>
          <a:xfrm>
            <a:off x="7596336" y="3501008"/>
            <a:ext cx="1368152" cy="58907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Fireplaces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xmlns="" id="{450ECD92-C3E6-40D3-AF6D-2AF690A61684}"/>
              </a:ext>
            </a:extLst>
          </p:cNvPr>
          <p:cNvSpPr/>
          <p:nvPr/>
        </p:nvSpPr>
        <p:spPr>
          <a:xfrm rot="5400000">
            <a:off x="6211464" y="4912995"/>
            <a:ext cx="936104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FB3E1BAF-8F60-4A05-9210-0A6E2C5A58B0}"/>
              </a:ext>
            </a:extLst>
          </p:cNvPr>
          <p:cNvSpPr txBox="1"/>
          <p:nvPr/>
        </p:nvSpPr>
        <p:spPr>
          <a:xfrm>
            <a:off x="6876256" y="494116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predicts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E0B38260-E80F-45D3-A072-0067A5470E70}"/>
              </a:ext>
            </a:extLst>
          </p:cNvPr>
          <p:cNvSpPr/>
          <p:nvPr/>
        </p:nvSpPr>
        <p:spPr>
          <a:xfrm>
            <a:off x="6012160" y="5748918"/>
            <a:ext cx="1368152" cy="58907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Tax / </a:t>
            </a:r>
            <a:r>
              <a:rPr lang="en-GB" b="1" dirty="0" err="1">
                <a:solidFill>
                  <a:srgbClr val="FF0000"/>
                </a:solidFill>
              </a:rPr>
              <a:t>Sq_ft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701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" grpId="0" animBg="1"/>
      <p:bldP spid="7" grpId="0" animBg="1"/>
      <p:bldP spid="4" grpId="0" animBg="1"/>
      <p:bldP spid="9" grpId="0" animBg="1"/>
      <p:bldP spid="10" grpId="0" animBg="1"/>
      <p:bldP spid="11" grpId="0" animBg="1"/>
      <p:bldP spid="20" grpId="0" animBg="1"/>
      <p:bldP spid="23" grpId="0"/>
      <p:bldP spid="26" grpId="0" animBg="1"/>
      <p:bldP spid="31" grpId="0" animBg="1"/>
      <p:bldP spid="34" grpId="0" animBg="1"/>
      <p:bldP spid="35" grpId="0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86776" y="985029"/>
            <a:ext cx="857224" cy="300831"/>
          </a:xfrm>
        </p:spPr>
        <p:txBody>
          <a:bodyPr/>
          <a:lstStyle/>
          <a:p>
            <a:fld id="{298E96B4-492C-40F4-B7A1-B21C467A8018}" type="slidenum">
              <a:rPr lang="en-GB" sz="3600" b="1" smtClean="0">
                <a:solidFill>
                  <a:schemeClr val="bg1"/>
                </a:solidFill>
              </a:rPr>
              <a:pPr/>
              <a:t>9</a:t>
            </a:fld>
            <a:endParaRPr lang="en-GB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13" name="Table 14">
            <a:extLst>
              <a:ext uri="{FF2B5EF4-FFF2-40B4-BE49-F238E27FC236}">
                <a16:creationId xmlns:a16="http://schemas.microsoft.com/office/drawing/2014/main" xmlns="" id="{51A211FB-1D56-4EFA-8715-8CDE0A1B9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72197355"/>
              </p:ext>
            </p:extLst>
          </p:nvPr>
        </p:nvGraphicFramePr>
        <p:xfrm>
          <a:off x="1331640" y="1839565"/>
          <a:ext cx="6336704" cy="158943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xmlns="" val="2472656364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xmlns="" val="104533752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MODEL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ACCURACY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83109279"/>
                  </a:ext>
                </a:extLst>
              </a:tr>
              <a:tr h="941363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KNN</a:t>
                      </a:r>
                      <a:r>
                        <a:rPr lang="en-GB" b="1" dirty="0"/>
                        <a:t> (k = 100)</a:t>
                      </a:r>
                    </a:p>
                    <a:p>
                      <a:pPr algn="ctr"/>
                      <a:r>
                        <a:rPr lang="en-GB" b="1" dirty="0"/>
                        <a:t>(epsilon = 1e-3)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/>
                        <a:t>96.6%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91973512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46E94C83-E6FC-4132-B215-9F9082C87FED}"/>
              </a:ext>
            </a:extLst>
          </p:cNvPr>
          <p:cNvSpPr/>
          <p:nvPr/>
        </p:nvSpPr>
        <p:spPr>
          <a:xfrm>
            <a:off x="0" y="500042"/>
            <a:ext cx="871512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MODEL PERFORMANCE</a:t>
            </a:r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28" name="Table 14">
            <a:extLst>
              <a:ext uri="{FF2B5EF4-FFF2-40B4-BE49-F238E27FC236}">
                <a16:creationId xmlns:a16="http://schemas.microsoft.com/office/drawing/2014/main" xmlns="" id="{99C4EA6A-1F22-4923-8DC8-1F80C9263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31664790"/>
              </p:ext>
            </p:extLst>
          </p:nvPr>
        </p:nvGraphicFramePr>
        <p:xfrm>
          <a:off x="467544" y="4143821"/>
          <a:ext cx="8136904" cy="158943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34226">
                  <a:extLst>
                    <a:ext uri="{9D8B030D-6E8A-4147-A177-3AD203B41FA5}">
                      <a16:colId xmlns:a16="http://schemas.microsoft.com/office/drawing/2014/main" xmlns="" val="2472656364"/>
                    </a:ext>
                  </a:extLst>
                </a:gridCol>
                <a:gridCol w="2034226">
                  <a:extLst>
                    <a:ext uri="{9D8B030D-6E8A-4147-A177-3AD203B41FA5}">
                      <a16:colId xmlns:a16="http://schemas.microsoft.com/office/drawing/2014/main" xmlns="" val="1045337520"/>
                    </a:ext>
                  </a:extLst>
                </a:gridCol>
                <a:gridCol w="2034226">
                  <a:extLst>
                    <a:ext uri="{9D8B030D-6E8A-4147-A177-3AD203B41FA5}">
                      <a16:colId xmlns:a16="http://schemas.microsoft.com/office/drawing/2014/main" xmlns="" val="1823777843"/>
                    </a:ext>
                  </a:extLst>
                </a:gridCol>
                <a:gridCol w="2034226">
                  <a:extLst>
                    <a:ext uri="{9D8B030D-6E8A-4147-A177-3AD203B41FA5}">
                      <a16:colId xmlns:a16="http://schemas.microsoft.com/office/drawing/2014/main" xmlns="" val="471629641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MODEL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TRAIN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VALIDATION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TEST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83109279"/>
                  </a:ext>
                </a:extLst>
              </a:tr>
              <a:tr h="941363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LINEAR REGRESSION</a:t>
                      </a:r>
                      <a:endParaRPr lang="en-GB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/>
                        <a:t>0.73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/>
                        <a:t>0.60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/>
                        <a:t>0.70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91973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37938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2957</TotalTime>
  <Words>319</Words>
  <Application>Microsoft Office PowerPoint</Application>
  <PresentationFormat>On-screen Show (4:3)</PresentationFormat>
  <Paragraphs>117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Verve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Ashfaq Naba</dc:creator>
  <cp:lastModifiedBy>Shazna Gaffoor</cp:lastModifiedBy>
  <cp:revision>86</cp:revision>
  <dcterms:created xsi:type="dcterms:W3CDTF">2021-04-26T03:22:58Z</dcterms:created>
  <dcterms:modified xsi:type="dcterms:W3CDTF">2021-10-21T08:48:34Z</dcterms:modified>
</cp:coreProperties>
</file>