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8" r:id="rId9"/>
    <p:sldId id="261" r:id="rId10"/>
    <p:sldId id="276" r:id="rId11"/>
    <p:sldId id="275" r:id="rId12"/>
    <p:sldId id="271" r:id="rId13"/>
    <p:sldId id="262" r:id="rId14"/>
    <p:sldId id="278" r:id="rId15"/>
    <p:sldId id="277" r:id="rId16"/>
    <p:sldId id="272" r:id="rId17"/>
    <p:sldId id="263" r:id="rId18"/>
    <p:sldId id="280" r:id="rId19"/>
    <p:sldId id="279" r:id="rId20"/>
    <p:sldId id="270" r:id="rId21"/>
    <p:sldId id="264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E7B4"/>
    <a:srgbClr val="7BE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6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3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95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4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5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7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3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4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3D12871-2D04-4F6F-9899-983ADC89A2A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1E81F6-C780-44BC-A3CC-EDA763770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9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26F80D-81C5-084D-09B0-867F27D82945}"/>
              </a:ext>
            </a:extLst>
          </p:cNvPr>
          <p:cNvSpPr/>
          <p:nvPr/>
        </p:nvSpPr>
        <p:spPr>
          <a:xfrm>
            <a:off x="2651980" y="1706880"/>
            <a:ext cx="709704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LINKED  LISTS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E5B37-3765-200D-E698-339071486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1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0775" y="3498830"/>
            <a:ext cx="4042201" cy="846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E80AF8-A580-DC23-4D3D-003B6B6A6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7" y="221202"/>
            <a:ext cx="3248025" cy="1409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C6054F-F7E3-B7C0-F4CD-022A98C941D6}"/>
              </a:ext>
            </a:extLst>
          </p:cNvPr>
          <p:cNvSpPr txBox="1"/>
          <p:nvPr/>
        </p:nvSpPr>
        <p:spPr>
          <a:xfrm>
            <a:off x="8769531" y="5065412"/>
            <a:ext cx="3422469" cy="1792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PDSA COURSEWORK 2</a:t>
            </a:r>
          </a:p>
          <a:p>
            <a:endParaRPr lang="en-US" b="1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KUHDSE23.2F-001 – E.M.C.S.B. Ekanayaka</a:t>
            </a:r>
            <a:endParaRPr lang="en-US" sz="12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KUHDSE23.2F-002 - R.M.C.N. Rathnayaka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KUHDSE23.2F-003 – M.S.F. Shazna</a:t>
            </a:r>
          </a:p>
          <a:p>
            <a:r>
              <a:rPr lang="en-US" sz="1200" dirty="0">
                <a:effectLst/>
                <a:latin typeface="+mj-lt"/>
                <a:ea typeface="Calibri" panose="020F0502020204030204" pitchFamily="34" charset="0"/>
              </a:rPr>
              <a:t>KUHDSE23.2F-004 – N.P.U.L. Nugawela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044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51F8E-5C15-6901-7D67-7C9566AA8080}"/>
              </a:ext>
            </a:extLst>
          </p:cNvPr>
          <p:cNvSpPr/>
          <p:nvPr/>
        </p:nvSpPr>
        <p:spPr>
          <a:xfrm>
            <a:off x="142239" y="625495"/>
            <a:ext cx="98552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INSERTING A NODE IN DOUBLY LINKED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5AAF8-4B03-5AF6-509B-25A05199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675" y="294640"/>
            <a:ext cx="1412086" cy="1547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333897-B26A-739A-E46E-CE40979CBEFF}"/>
              </a:ext>
            </a:extLst>
          </p:cNvPr>
          <p:cNvSpPr txBox="1"/>
          <p:nvPr/>
        </p:nvSpPr>
        <p:spPr>
          <a:xfrm>
            <a:off x="142239" y="2215505"/>
            <a:ext cx="4094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 Node: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__init__(self, data):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self.data = data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self.next = None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self.prev = None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 DoublyLinkedList: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__init__(self):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self.head = None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self.tail = None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insert_at_beginning(self, data):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new_node = Node(data)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if</a:t>
            </a:r>
            <a:r>
              <a:rPr lang="en-US" sz="1400" dirty="0">
                <a:solidFill>
                  <a:srgbClr val="0070C0"/>
                </a:solidFill>
              </a:rPr>
              <a:t> not self.head: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self.head = new_node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self.tail = new_node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else</a:t>
            </a:r>
            <a:r>
              <a:rPr lang="en-US" sz="1400" dirty="0">
                <a:solidFill>
                  <a:srgbClr val="0070C0"/>
                </a:solidFill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new_node.next = self.head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self.head.prev = new_node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self.head = new_node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11754-FD31-FAAB-2EE5-EBFBF6D8E807}"/>
              </a:ext>
            </a:extLst>
          </p:cNvPr>
          <p:cNvSpPr txBox="1"/>
          <p:nvPr/>
        </p:nvSpPr>
        <p:spPr>
          <a:xfrm>
            <a:off x="3962401" y="2215505"/>
            <a:ext cx="37490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display(self):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current = self.head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while</a:t>
            </a:r>
            <a:r>
              <a:rPr lang="en-US" sz="1400" dirty="0">
                <a:solidFill>
                  <a:srgbClr val="0070C0"/>
                </a:solidFill>
              </a:rPr>
              <a:t> current: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print(current.data, end=" &lt;-&gt; 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current = current.next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print("None")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doubly_linked_list = DoublyLinkedList()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 Insert nodes at the beginning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doubly_linked_list.insert_at_beginning(3)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doubly_linked_list.insert_at_beginning(2)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doubly_linked_list.insert_at_beginning(1)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("Doubly Linked List after inserting at the beginning:")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doubly_linked_list.display()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AEBD431-50F8-D9CB-5AA3-C6D0C0A515AF}"/>
              </a:ext>
            </a:extLst>
          </p:cNvPr>
          <p:cNvSpPr/>
          <p:nvPr/>
        </p:nvSpPr>
        <p:spPr>
          <a:xfrm>
            <a:off x="7316970" y="2215505"/>
            <a:ext cx="1440947" cy="4464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    </a:t>
            </a:r>
            <a:r>
              <a:rPr lang="en-US" b="1" dirty="0"/>
              <a:t>      2       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8619ED-27F6-FDC4-E220-62AE90B02965}"/>
              </a:ext>
            </a:extLst>
          </p:cNvPr>
          <p:cNvCxnSpPr>
            <a:cxnSpLocks/>
          </p:cNvCxnSpPr>
          <p:nvPr/>
        </p:nvCxnSpPr>
        <p:spPr>
          <a:xfrm>
            <a:off x="7802880" y="2215505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6753AC6-3F89-CB84-AEDD-B868D295B047}"/>
              </a:ext>
            </a:extLst>
          </p:cNvPr>
          <p:cNvCxnSpPr>
            <a:cxnSpLocks/>
          </p:cNvCxnSpPr>
          <p:nvPr/>
        </p:nvCxnSpPr>
        <p:spPr>
          <a:xfrm>
            <a:off x="8339203" y="2215504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9651B93-F612-CB3B-7C15-7BAB6597E45E}"/>
              </a:ext>
            </a:extLst>
          </p:cNvPr>
          <p:cNvSpPr/>
          <p:nvPr/>
        </p:nvSpPr>
        <p:spPr>
          <a:xfrm>
            <a:off x="9531516" y="2225659"/>
            <a:ext cx="1440947" cy="4464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    </a:t>
            </a:r>
            <a:r>
              <a:rPr lang="en-US" b="1" dirty="0"/>
              <a:t>      3      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412B67A-CE13-D859-6266-B769741817F5}"/>
              </a:ext>
            </a:extLst>
          </p:cNvPr>
          <p:cNvCxnSpPr>
            <a:cxnSpLocks/>
          </p:cNvCxnSpPr>
          <p:nvPr/>
        </p:nvCxnSpPr>
        <p:spPr>
          <a:xfrm>
            <a:off x="10017426" y="2225659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4D683B-BAC9-C186-FA32-782A213BF129}"/>
              </a:ext>
            </a:extLst>
          </p:cNvPr>
          <p:cNvCxnSpPr>
            <a:cxnSpLocks/>
          </p:cNvCxnSpPr>
          <p:nvPr/>
        </p:nvCxnSpPr>
        <p:spPr>
          <a:xfrm>
            <a:off x="10553749" y="2225658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4EABD8B-287C-77C2-C5D7-789C991E1C1F}"/>
              </a:ext>
            </a:extLst>
          </p:cNvPr>
          <p:cNvSpPr/>
          <p:nvPr/>
        </p:nvSpPr>
        <p:spPr>
          <a:xfrm>
            <a:off x="7883969" y="3890333"/>
            <a:ext cx="1440947" cy="4464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    </a:t>
            </a:r>
            <a:r>
              <a:rPr lang="en-US" b="1" dirty="0"/>
              <a:t>      1       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A325D6D-DE4D-A2F2-220C-999AAF428094}"/>
              </a:ext>
            </a:extLst>
          </p:cNvPr>
          <p:cNvCxnSpPr>
            <a:cxnSpLocks/>
          </p:cNvCxnSpPr>
          <p:nvPr/>
        </p:nvCxnSpPr>
        <p:spPr>
          <a:xfrm>
            <a:off x="8369879" y="3890333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EA360C-C1F2-4A47-BB92-56F06B56BE05}"/>
              </a:ext>
            </a:extLst>
          </p:cNvPr>
          <p:cNvCxnSpPr>
            <a:cxnSpLocks/>
          </p:cNvCxnSpPr>
          <p:nvPr/>
        </p:nvCxnSpPr>
        <p:spPr>
          <a:xfrm>
            <a:off x="8906202" y="3890332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7925A7D-99B2-B73F-8BAE-55B6A8F2CABB}"/>
              </a:ext>
            </a:extLst>
          </p:cNvPr>
          <p:cNvSpPr/>
          <p:nvPr/>
        </p:nvSpPr>
        <p:spPr>
          <a:xfrm>
            <a:off x="10242316" y="3952953"/>
            <a:ext cx="1440947" cy="4464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    </a:t>
            </a:r>
            <a:r>
              <a:rPr lang="en-US" b="1" dirty="0"/>
              <a:t>      2       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6E95B56-49EC-0741-CCF7-952B01C99EE6}"/>
              </a:ext>
            </a:extLst>
          </p:cNvPr>
          <p:cNvCxnSpPr>
            <a:cxnSpLocks/>
          </p:cNvCxnSpPr>
          <p:nvPr/>
        </p:nvCxnSpPr>
        <p:spPr>
          <a:xfrm>
            <a:off x="10728226" y="3952953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E067D15-C4B1-FA75-373D-32B64F84218E}"/>
              </a:ext>
            </a:extLst>
          </p:cNvPr>
          <p:cNvCxnSpPr>
            <a:cxnSpLocks/>
          </p:cNvCxnSpPr>
          <p:nvPr/>
        </p:nvCxnSpPr>
        <p:spPr>
          <a:xfrm>
            <a:off x="11264549" y="3952952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FC3C8B7-63F0-A2E2-AE21-5FC37D57DDA4}"/>
              </a:ext>
            </a:extLst>
          </p:cNvPr>
          <p:cNvSpPr/>
          <p:nvPr/>
        </p:nvSpPr>
        <p:spPr>
          <a:xfrm>
            <a:off x="10242316" y="4949096"/>
            <a:ext cx="1440947" cy="4464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    </a:t>
            </a:r>
            <a:r>
              <a:rPr lang="en-US" b="1" dirty="0"/>
              <a:t>      3       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70061F-6CE0-4F56-E233-9016DFA80CBB}"/>
              </a:ext>
            </a:extLst>
          </p:cNvPr>
          <p:cNvCxnSpPr>
            <a:cxnSpLocks/>
          </p:cNvCxnSpPr>
          <p:nvPr/>
        </p:nvCxnSpPr>
        <p:spPr>
          <a:xfrm>
            <a:off x="10728226" y="4949096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263B9A-EC13-A74B-34AE-4E029A120909}"/>
              </a:ext>
            </a:extLst>
          </p:cNvPr>
          <p:cNvCxnSpPr>
            <a:cxnSpLocks/>
          </p:cNvCxnSpPr>
          <p:nvPr/>
        </p:nvCxnSpPr>
        <p:spPr>
          <a:xfrm>
            <a:off x="11264549" y="4949095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C01200-C5D0-A233-9C85-FD48FA5C8EC1}"/>
              </a:ext>
            </a:extLst>
          </p:cNvPr>
          <p:cNvCxnSpPr>
            <a:cxnSpLocks/>
          </p:cNvCxnSpPr>
          <p:nvPr/>
        </p:nvCxnSpPr>
        <p:spPr>
          <a:xfrm>
            <a:off x="9458957" y="4008788"/>
            <a:ext cx="75327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0A1504-3185-8E90-C90F-C49F7949433C}"/>
              </a:ext>
            </a:extLst>
          </p:cNvPr>
          <p:cNvCxnSpPr>
            <a:cxnSpLocks/>
          </p:cNvCxnSpPr>
          <p:nvPr/>
        </p:nvCxnSpPr>
        <p:spPr>
          <a:xfrm flipH="1">
            <a:off x="9419201" y="4250519"/>
            <a:ext cx="691435" cy="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37ED4B1-2ECF-D9F9-EB8C-047AC780B681}"/>
              </a:ext>
            </a:extLst>
          </p:cNvPr>
          <p:cNvCxnSpPr>
            <a:cxnSpLocks/>
          </p:cNvCxnSpPr>
          <p:nvPr/>
        </p:nvCxnSpPr>
        <p:spPr>
          <a:xfrm flipV="1">
            <a:off x="10838413" y="4399367"/>
            <a:ext cx="0" cy="4684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BB1B03B-8BC8-8C8B-6C8F-C6B73A19342C}"/>
              </a:ext>
            </a:extLst>
          </p:cNvPr>
          <p:cNvCxnSpPr>
            <a:cxnSpLocks/>
          </p:cNvCxnSpPr>
          <p:nvPr/>
        </p:nvCxnSpPr>
        <p:spPr>
          <a:xfrm>
            <a:off x="11132683" y="4399367"/>
            <a:ext cx="0" cy="570029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B1BD04-8908-D16F-8076-44A182BEAC09}"/>
              </a:ext>
            </a:extLst>
          </p:cNvPr>
          <p:cNvCxnSpPr>
            <a:cxnSpLocks/>
          </p:cNvCxnSpPr>
          <p:nvPr/>
        </p:nvCxnSpPr>
        <p:spPr>
          <a:xfrm>
            <a:off x="8778237" y="2363238"/>
            <a:ext cx="75327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A681722-9C46-60CB-D835-F03D01E89B66}"/>
              </a:ext>
            </a:extLst>
          </p:cNvPr>
          <p:cNvCxnSpPr>
            <a:cxnSpLocks/>
          </p:cNvCxnSpPr>
          <p:nvPr/>
        </p:nvCxnSpPr>
        <p:spPr>
          <a:xfrm flipH="1">
            <a:off x="8738481" y="2604969"/>
            <a:ext cx="691435" cy="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FF31A6-C659-5FEE-C77F-C07EB3D32BD1}"/>
              </a:ext>
            </a:extLst>
          </p:cNvPr>
          <p:cNvCxnSpPr>
            <a:cxnSpLocks/>
          </p:cNvCxnSpPr>
          <p:nvPr/>
        </p:nvCxnSpPr>
        <p:spPr>
          <a:xfrm>
            <a:off x="11001842" y="5471828"/>
            <a:ext cx="0" cy="4917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EEE5FCE-F2C7-3A7B-B35B-F7592CAF6A71}"/>
              </a:ext>
            </a:extLst>
          </p:cNvPr>
          <p:cNvCxnSpPr>
            <a:cxnSpLocks/>
          </p:cNvCxnSpPr>
          <p:nvPr/>
        </p:nvCxnSpPr>
        <p:spPr>
          <a:xfrm>
            <a:off x="10972463" y="2474998"/>
            <a:ext cx="57945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A29196E-E7BA-BE78-5E36-28DF9C4271BE}"/>
              </a:ext>
            </a:extLst>
          </p:cNvPr>
          <p:cNvSpPr txBox="1"/>
          <p:nvPr/>
        </p:nvSpPr>
        <p:spPr>
          <a:xfrm>
            <a:off x="10838413" y="5986287"/>
            <a:ext cx="10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501C9A-5909-18AD-F422-D010209FCB37}"/>
              </a:ext>
            </a:extLst>
          </p:cNvPr>
          <p:cNvSpPr txBox="1"/>
          <p:nvPr/>
        </p:nvSpPr>
        <p:spPr>
          <a:xfrm>
            <a:off x="11530204" y="2336498"/>
            <a:ext cx="10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2443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65DCE0-94B9-7983-035C-6EEE6E75920C}"/>
              </a:ext>
            </a:extLst>
          </p:cNvPr>
          <p:cNvSpPr/>
          <p:nvPr/>
        </p:nvSpPr>
        <p:spPr>
          <a:xfrm>
            <a:off x="142240" y="655975"/>
            <a:ext cx="95402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DELETING A NODE IN DOUBLY LINKED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2D15F-EEBF-6278-24BE-81243DD0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675" y="294640"/>
            <a:ext cx="1412086" cy="154741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AE4AD2-1D15-9AA6-6C57-D203F737B9A9}"/>
              </a:ext>
            </a:extLst>
          </p:cNvPr>
          <p:cNvSpPr/>
          <p:nvPr/>
        </p:nvSpPr>
        <p:spPr>
          <a:xfrm>
            <a:off x="7449050" y="5202545"/>
            <a:ext cx="1440947" cy="4464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    </a:t>
            </a:r>
            <a:r>
              <a:rPr lang="en-US" b="1" dirty="0"/>
              <a:t>      2       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7FF4E1-6E02-D022-13F6-364FDAA36AD2}"/>
              </a:ext>
            </a:extLst>
          </p:cNvPr>
          <p:cNvCxnSpPr>
            <a:cxnSpLocks/>
          </p:cNvCxnSpPr>
          <p:nvPr/>
        </p:nvCxnSpPr>
        <p:spPr>
          <a:xfrm>
            <a:off x="7934960" y="5202545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1EF9E4-C858-B79B-9A93-D2B27E1A4460}"/>
              </a:ext>
            </a:extLst>
          </p:cNvPr>
          <p:cNvCxnSpPr>
            <a:cxnSpLocks/>
          </p:cNvCxnSpPr>
          <p:nvPr/>
        </p:nvCxnSpPr>
        <p:spPr>
          <a:xfrm>
            <a:off x="8471283" y="5202544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DA3A1-D183-B4A8-B667-E23AB9660C44}"/>
              </a:ext>
            </a:extLst>
          </p:cNvPr>
          <p:cNvSpPr/>
          <p:nvPr/>
        </p:nvSpPr>
        <p:spPr>
          <a:xfrm>
            <a:off x="9663596" y="5212699"/>
            <a:ext cx="1440947" cy="4464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    </a:t>
            </a:r>
            <a:r>
              <a:rPr lang="en-US" b="1" dirty="0"/>
              <a:t>      3       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CFA38F-95D3-14A0-9081-77C2BF7AB169}"/>
              </a:ext>
            </a:extLst>
          </p:cNvPr>
          <p:cNvCxnSpPr>
            <a:cxnSpLocks/>
          </p:cNvCxnSpPr>
          <p:nvPr/>
        </p:nvCxnSpPr>
        <p:spPr>
          <a:xfrm>
            <a:off x="10149506" y="5212699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7DE5A4-FCF7-C80D-FA26-B6B7F48CE32D}"/>
              </a:ext>
            </a:extLst>
          </p:cNvPr>
          <p:cNvCxnSpPr>
            <a:cxnSpLocks/>
          </p:cNvCxnSpPr>
          <p:nvPr/>
        </p:nvCxnSpPr>
        <p:spPr>
          <a:xfrm>
            <a:off x="10685829" y="5212698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872CED-7CDD-68BA-8FB5-4C6FD083E554}"/>
              </a:ext>
            </a:extLst>
          </p:cNvPr>
          <p:cNvCxnSpPr>
            <a:cxnSpLocks/>
          </p:cNvCxnSpPr>
          <p:nvPr/>
        </p:nvCxnSpPr>
        <p:spPr>
          <a:xfrm>
            <a:off x="8910317" y="5350278"/>
            <a:ext cx="75327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DAA5A6-A32C-1266-BE83-847725BB797E}"/>
              </a:ext>
            </a:extLst>
          </p:cNvPr>
          <p:cNvCxnSpPr>
            <a:cxnSpLocks/>
          </p:cNvCxnSpPr>
          <p:nvPr/>
        </p:nvCxnSpPr>
        <p:spPr>
          <a:xfrm flipH="1">
            <a:off x="8870561" y="5592009"/>
            <a:ext cx="691435" cy="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85976-1523-AEE7-8E5E-3544F104D83A}"/>
              </a:ext>
            </a:extLst>
          </p:cNvPr>
          <p:cNvCxnSpPr>
            <a:cxnSpLocks/>
          </p:cNvCxnSpPr>
          <p:nvPr/>
        </p:nvCxnSpPr>
        <p:spPr>
          <a:xfrm>
            <a:off x="11104543" y="5462038"/>
            <a:ext cx="57945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A098C3-D7F4-1C4A-D6BB-323B7793F8D3}"/>
              </a:ext>
            </a:extLst>
          </p:cNvPr>
          <p:cNvSpPr txBox="1"/>
          <p:nvPr/>
        </p:nvSpPr>
        <p:spPr>
          <a:xfrm>
            <a:off x="11662284" y="5323538"/>
            <a:ext cx="10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D5503A-D02E-C7FE-C36A-819E0F2D4930}"/>
              </a:ext>
            </a:extLst>
          </p:cNvPr>
          <p:cNvSpPr/>
          <p:nvPr/>
        </p:nvSpPr>
        <p:spPr>
          <a:xfrm>
            <a:off x="7775331" y="2115732"/>
            <a:ext cx="1440947" cy="4464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    </a:t>
            </a:r>
            <a:r>
              <a:rPr lang="en-US" b="1" dirty="0"/>
              <a:t>      1       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3C71B6-78DA-8FF2-39E2-3D3E27C177F9}"/>
              </a:ext>
            </a:extLst>
          </p:cNvPr>
          <p:cNvCxnSpPr>
            <a:cxnSpLocks/>
          </p:cNvCxnSpPr>
          <p:nvPr/>
        </p:nvCxnSpPr>
        <p:spPr>
          <a:xfrm>
            <a:off x="8261241" y="2115732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58F873-40DC-3FBC-A490-D636984D2825}"/>
              </a:ext>
            </a:extLst>
          </p:cNvPr>
          <p:cNvCxnSpPr>
            <a:cxnSpLocks/>
          </p:cNvCxnSpPr>
          <p:nvPr/>
        </p:nvCxnSpPr>
        <p:spPr>
          <a:xfrm>
            <a:off x="8797564" y="2115731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3AE3EF-E791-ECDD-CEAD-58E9130B42C7}"/>
              </a:ext>
            </a:extLst>
          </p:cNvPr>
          <p:cNvSpPr/>
          <p:nvPr/>
        </p:nvSpPr>
        <p:spPr>
          <a:xfrm>
            <a:off x="10133678" y="2178352"/>
            <a:ext cx="1440947" cy="4464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    </a:t>
            </a:r>
            <a:r>
              <a:rPr lang="en-US" b="1" dirty="0"/>
              <a:t>      2       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F59DD7-6CF4-F037-41AA-5EF53FCF7489}"/>
              </a:ext>
            </a:extLst>
          </p:cNvPr>
          <p:cNvCxnSpPr>
            <a:cxnSpLocks/>
          </p:cNvCxnSpPr>
          <p:nvPr/>
        </p:nvCxnSpPr>
        <p:spPr>
          <a:xfrm>
            <a:off x="10619588" y="2178352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594C1-AE75-B7D8-92C9-8EE48045EF01}"/>
              </a:ext>
            </a:extLst>
          </p:cNvPr>
          <p:cNvCxnSpPr>
            <a:cxnSpLocks/>
          </p:cNvCxnSpPr>
          <p:nvPr/>
        </p:nvCxnSpPr>
        <p:spPr>
          <a:xfrm>
            <a:off x="11155911" y="2178351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9F4CA5-8E15-66C1-AE5E-0BC0A8791AE4}"/>
              </a:ext>
            </a:extLst>
          </p:cNvPr>
          <p:cNvSpPr/>
          <p:nvPr/>
        </p:nvSpPr>
        <p:spPr>
          <a:xfrm>
            <a:off x="10133678" y="3174495"/>
            <a:ext cx="1440947" cy="4464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    </a:t>
            </a:r>
            <a:r>
              <a:rPr lang="en-US" b="1" dirty="0"/>
              <a:t>      3       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882473-FA95-720E-DEB1-D651224510C6}"/>
              </a:ext>
            </a:extLst>
          </p:cNvPr>
          <p:cNvCxnSpPr>
            <a:cxnSpLocks/>
          </p:cNvCxnSpPr>
          <p:nvPr/>
        </p:nvCxnSpPr>
        <p:spPr>
          <a:xfrm>
            <a:off x="10619588" y="3174495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4260E9-5884-75CD-581B-C8D3938D27E7}"/>
              </a:ext>
            </a:extLst>
          </p:cNvPr>
          <p:cNvCxnSpPr>
            <a:cxnSpLocks/>
          </p:cNvCxnSpPr>
          <p:nvPr/>
        </p:nvCxnSpPr>
        <p:spPr>
          <a:xfrm>
            <a:off x="11155911" y="3174494"/>
            <a:ext cx="0" cy="44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0562AC-D472-69AE-1B28-5611B83C61B9}"/>
              </a:ext>
            </a:extLst>
          </p:cNvPr>
          <p:cNvCxnSpPr>
            <a:cxnSpLocks/>
          </p:cNvCxnSpPr>
          <p:nvPr/>
        </p:nvCxnSpPr>
        <p:spPr>
          <a:xfrm>
            <a:off x="9350319" y="2234187"/>
            <a:ext cx="75327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CC5420-70C8-DB38-1519-CBA8FD588BCD}"/>
              </a:ext>
            </a:extLst>
          </p:cNvPr>
          <p:cNvCxnSpPr>
            <a:cxnSpLocks/>
          </p:cNvCxnSpPr>
          <p:nvPr/>
        </p:nvCxnSpPr>
        <p:spPr>
          <a:xfrm flipH="1">
            <a:off x="9310563" y="2475918"/>
            <a:ext cx="691435" cy="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E596E-D918-E7D5-09FA-6756E5D1DC29}"/>
              </a:ext>
            </a:extLst>
          </p:cNvPr>
          <p:cNvCxnSpPr>
            <a:cxnSpLocks/>
          </p:cNvCxnSpPr>
          <p:nvPr/>
        </p:nvCxnSpPr>
        <p:spPr>
          <a:xfrm flipV="1">
            <a:off x="10729775" y="2624766"/>
            <a:ext cx="0" cy="4684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72B5C6-0980-ADF1-2E4B-287AC4498BF6}"/>
              </a:ext>
            </a:extLst>
          </p:cNvPr>
          <p:cNvCxnSpPr>
            <a:cxnSpLocks/>
          </p:cNvCxnSpPr>
          <p:nvPr/>
        </p:nvCxnSpPr>
        <p:spPr>
          <a:xfrm>
            <a:off x="11024045" y="2624766"/>
            <a:ext cx="0" cy="570029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5E9E10-D1C8-E8ED-8F92-B578EC941A15}"/>
              </a:ext>
            </a:extLst>
          </p:cNvPr>
          <p:cNvCxnSpPr>
            <a:cxnSpLocks/>
          </p:cNvCxnSpPr>
          <p:nvPr/>
        </p:nvCxnSpPr>
        <p:spPr>
          <a:xfrm>
            <a:off x="10893204" y="3697227"/>
            <a:ext cx="0" cy="4917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FD5704-9C86-B76B-5322-29D2E4B94DBE}"/>
              </a:ext>
            </a:extLst>
          </p:cNvPr>
          <p:cNvSpPr txBox="1"/>
          <p:nvPr/>
        </p:nvSpPr>
        <p:spPr>
          <a:xfrm>
            <a:off x="10652556" y="4223325"/>
            <a:ext cx="10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6576B-791F-6537-E801-291E66A51D79}"/>
              </a:ext>
            </a:extLst>
          </p:cNvPr>
          <p:cNvSpPr txBox="1"/>
          <p:nvPr/>
        </p:nvSpPr>
        <p:spPr>
          <a:xfrm>
            <a:off x="96769" y="2099522"/>
            <a:ext cx="40944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 Node: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__init__(self, data):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self.data = data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self.next = None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self.prev = None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 DoublyLinkedList: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def __init__(self):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self.head = None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self.tail = None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# Insert at the beginning of the doubly linked list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insert_at_beginning(self, data):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new_node = Node(data)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if</a:t>
            </a:r>
            <a:r>
              <a:rPr lang="en-US" sz="1400" dirty="0">
                <a:solidFill>
                  <a:srgbClr val="0070C0"/>
                </a:solidFill>
              </a:rPr>
              <a:t> not self.head: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self.head = new_node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self.tail = new_node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else</a:t>
            </a:r>
            <a:r>
              <a:rPr lang="en-US" sz="1400" dirty="0">
                <a:solidFill>
                  <a:srgbClr val="0070C0"/>
                </a:solidFill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new_node.next = self.head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self.head.prev = new_node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self.head = new_node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BAD12B-EA25-AB5D-1809-DBB964707B7D}"/>
              </a:ext>
            </a:extLst>
          </p:cNvPr>
          <p:cNvSpPr txBox="1"/>
          <p:nvPr/>
        </p:nvSpPr>
        <p:spPr>
          <a:xfrm>
            <a:off x="3720718" y="2115731"/>
            <a:ext cx="393537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display(self):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current = self.head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while</a:t>
            </a:r>
            <a:r>
              <a:rPr lang="en-US" sz="1400" dirty="0">
                <a:solidFill>
                  <a:srgbClr val="0070C0"/>
                </a:solidFill>
              </a:rPr>
              <a:t> current: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print(current.data, end=" &lt;-&gt; 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current = current.next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print("None")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doubly_linked_list = DoublyLinkedList()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 Insert nodes at the beginning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doubly_linked_list.insert_at_beginning(3)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doubly_linked_list.insert_at_beginning(2)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doubly_linked_list.insert_at_beginning(1)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print("Doubly Linked List before deleting from the beginning:")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doubly_linked_list.display()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doubly_linked_list.delete_at_beginning()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("Doubly Linked List after deleting from the beginning:")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doubly_linked_list.display()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endParaRPr lang="en-US" sz="1400" dirty="0">
              <a:solidFill>
                <a:srgbClr val="0070C0"/>
              </a:solidFill>
            </a:endParaRPr>
          </a:p>
          <a:p>
            <a:endParaRPr lang="en-US" sz="1400" dirty="0">
              <a:solidFill>
                <a:srgbClr val="0070C0"/>
              </a:solidFill>
            </a:endParaRPr>
          </a:p>
          <a:p>
            <a:endParaRPr lang="en-US" sz="1400" dirty="0">
              <a:solidFill>
                <a:srgbClr val="0070C0"/>
              </a:solidFill>
            </a:endParaRP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3539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BDDC3E-9ED9-474E-B183-192724EFA55E}"/>
              </a:ext>
            </a:extLst>
          </p:cNvPr>
          <p:cNvSpPr/>
          <p:nvPr/>
        </p:nvSpPr>
        <p:spPr>
          <a:xfrm>
            <a:off x="1177032" y="695773"/>
            <a:ext cx="344677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 ON DOUBLY </a:t>
            </a:r>
          </a:p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A3AC5-61E6-B09D-F33E-62E4B6E512FD}"/>
              </a:ext>
            </a:extLst>
          </p:cNvPr>
          <p:cNvSpPr txBox="1"/>
          <p:nvPr/>
        </p:nvSpPr>
        <p:spPr>
          <a:xfrm>
            <a:off x="779653" y="2788654"/>
            <a:ext cx="4422267" cy="36471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PLACES WHERE DOUBLY LINKED LISTS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Text editors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Web Browser history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Operating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Database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editors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92D43-CB25-CABE-30FC-B5C95B741CCA}"/>
              </a:ext>
            </a:extLst>
          </p:cNvPr>
          <p:cNvSpPr txBox="1"/>
          <p:nvPr/>
        </p:nvSpPr>
        <p:spPr>
          <a:xfrm>
            <a:off x="6853715" y="295664"/>
            <a:ext cx="4558632" cy="6140142"/>
          </a:xfrm>
          <a:prstGeom prst="rect">
            <a:avLst/>
          </a:prstGeom>
          <a:solidFill>
            <a:srgbClr val="57E7B4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ADVANTAGES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Bidirectional Traversal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Efficient Insertions and deletions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Enhanced Iterator Support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Reversing the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Improved error handling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Complexity in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Slower Traversal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Reducing Space efficiency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Slower iteration than arrays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Higher memory overhead</a:t>
            </a:r>
          </a:p>
          <a:p>
            <a:pPr>
              <a:lnSpc>
                <a:spcPct val="150000"/>
              </a:lnSpc>
            </a:pPr>
            <a:endParaRPr lang="en-US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0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A18001-125E-6F11-094F-346C489FDE72}"/>
              </a:ext>
            </a:extLst>
          </p:cNvPr>
          <p:cNvSpPr/>
          <p:nvPr/>
        </p:nvSpPr>
        <p:spPr>
          <a:xfrm>
            <a:off x="595724" y="537537"/>
            <a:ext cx="9926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CIRCULAR SINGLY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1F7F3-7D2C-295A-68F3-CCCFEA22FF1E}"/>
              </a:ext>
            </a:extLst>
          </p:cNvPr>
          <p:cNvSpPr txBox="1"/>
          <p:nvPr/>
        </p:nvSpPr>
        <p:spPr>
          <a:xfrm>
            <a:off x="452386" y="1963931"/>
            <a:ext cx="1044341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 circular linked list is a linked list where the last node's reference points back to the first node, creating a closed loop.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Each node contains data and a reference to the next node.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The last node's reference points back to the first node, forming a loop.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There is no NULL here,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the last node's reference points back to the first node, forming a loop.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64F67-7BD7-411B-997D-C09DE81549BB}"/>
              </a:ext>
            </a:extLst>
          </p:cNvPr>
          <p:cNvSpPr/>
          <p:nvPr/>
        </p:nvSpPr>
        <p:spPr>
          <a:xfrm>
            <a:off x="3366333" y="5176950"/>
            <a:ext cx="1658054" cy="7749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30    </a:t>
            </a:r>
            <a:r>
              <a:rPr lang="en-US" dirty="0">
                <a:solidFill>
                  <a:schemeClr val="bg2"/>
                </a:solidFill>
              </a:rPr>
              <a:t>[1009]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36C169-875F-2EE7-F8F0-91296B7CC57C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4195360" y="5176950"/>
            <a:ext cx="0" cy="774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82A003-899D-3882-5A0F-01DD3573CECE}"/>
              </a:ext>
            </a:extLst>
          </p:cNvPr>
          <p:cNvCxnSpPr>
            <a:cxnSpLocks/>
          </p:cNvCxnSpPr>
          <p:nvPr/>
        </p:nvCxnSpPr>
        <p:spPr>
          <a:xfrm>
            <a:off x="5091764" y="5564420"/>
            <a:ext cx="14341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8911CA-64EB-5570-2C04-225BC471143F}"/>
              </a:ext>
            </a:extLst>
          </p:cNvPr>
          <p:cNvSpPr/>
          <p:nvPr/>
        </p:nvSpPr>
        <p:spPr>
          <a:xfrm>
            <a:off x="6525928" y="5176950"/>
            <a:ext cx="1658054" cy="7749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40   </a:t>
            </a:r>
            <a:r>
              <a:rPr lang="en-US" dirty="0">
                <a:solidFill>
                  <a:schemeClr val="bg2"/>
                </a:solidFill>
              </a:rPr>
              <a:t>[2180]</a:t>
            </a:r>
            <a:r>
              <a:rPr lang="en-US" b="1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7963C9-7005-CA4E-1C5D-B58FFBF39DC3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7354955" y="5176950"/>
            <a:ext cx="0" cy="774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63EA06-F551-797D-3195-AF907D32D27F}"/>
              </a:ext>
            </a:extLst>
          </p:cNvPr>
          <p:cNvCxnSpPr>
            <a:cxnSpLocks/>
          </p:cNvCxnSpPr>
          <p:nvPr/>
        </p:nvCxnSpPr>
        <p:spPr>
          <a:xfrm>
            <a:off x="2579570" y="4783218"/>
            <a:ext cx="786763" cy="390601"/>
          </a:xfrm>
          <a:prstGeom prst="straightConnector1">
            <a:avLst/>
          </a:prstGeom>
          <a:ln w="57150" cmpd="sng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D054AF-0788-5829-6CC7-BC304AE31A66}"/>
              </a:ext>
            </a:extLst>
          </p:cNvPr>
          <p:cNvSpPr txBox="1"/>
          <p:nvPr/>
        </p:nvSpPr>
        <p:spPr>
          <a:xfrm>
            <a:off x="2024379" y="4410755"/>
            <a:ext cx="111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HEAD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E9FC1-74CA-6E3C-3CD6-D28A615181B7}"/>
              </a:ext>
            </a:extLst>
          </p:cNvPr>
          <p:cNvSpPr txBox="1"/>
          <p:nvPr/>
        </p:nvSpPr>
        <p:spPr>
          <a:xfrm>
            <a:off x="3878981" y="4822441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6C2E0-818E-D9CC-227F-04C4956FA180}"/>
              </a:ext>
            </a:extLst>
          </p:cNvPr>
          <p:cNvSpPr txBox="1"/>
          <p:nvPr/>
        </p:nvSpPr>
        <p:spPr>
          <a:xfrm>
            <a:off x="7038576" y="4824860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23F05E-E4B5-9D4F-C763-CA230D817D5C}"/>
              </a:ext>
            </a:extLst>
          </p:cNvPr>
          <p:cNvCxnSpPr>
            <a:cxnSpLocks/>
          </p:cNvCxnSpPr>
          <p:nvPr/>
        </p:nvCxnSpPr>
        <p:spPr>
          <a:xfrm flipV="1">
            <a:off x="2632170" y="6286291"/>
            <a:ext cx="4875775" cy="36052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1C9D8E2-B94D-735A-6B7D-BF65F5346C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07945" y="5670275"/>
            <a:ext cx="682454" cy="616016"/>
          </a:xfrm>
          <a:prstGeom prst="bentConnector3">
            <a:avLst>
              <a:gd name="adj1" fmla="val -51548"/>
            </a:avLst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475F972-5D24-3D41-A042-3928DCCC5F99}"/>
              </a:ext>
            </a:extLst>
          </p:cNvPr>
          <p:cNvCxnSpPr>
            <a:cxnSpLocks/>
          </p:cNvCxnSpPr>
          <p:nvPr/>
        </p:nvCxnSpPr>
        <p:spPr>
          <a:xfrm flipV="1">
            <a:off x="2632170" y="5581436"/>
            <a:ext cx="741653" cy="740907"/>
          </a:xfrm>
          <a:prstGeom prst="bentConnector3">
            <a:avLst>
              <a:gd name="adj1" fmla="val -22677"/>
            </a:avLst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4BD15B-CB69-7D74-8AAD-181312BAB29E}"/>
              </a:ext>
            </a:extLst>
          </p:cNvPr>
          <p:cNvSpPr txBox="1"/>
          <p:nvPr/>
        </p:nvSpPr>
        <p:spPr>
          <a:xfrm>
            <a:off x="2904083" y="6304287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11E6C2-A128-F2DE-5273-8BD68217792A}"/>
              </a:ext>
            </a:extLst>
          </p:cNvPr>
          <p:cNvCxnSpPr>
            <a:cxnSpLocks/>
          </p:cNvCxnSpPr>
          <p:nvPr/>
        </p:nvCxnSpPr>
        <p:spPr>
          <a:xfrm flipH="1">
            <a:off x="3532471" y="5934377"/>
            <a:ext cx="415929" cy="3782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2F59543-F364-676F-B4B0-64C6C8B695AA}"/>
              </a:ext>
            </a:extLst>
          </p:cNvPr>
          <p:cNvSpPr txBox="1"/>
          <p:nvPr/>
        </p:nvSpPr>
        <p:spPr>
          <a:xfrm>
            <a:off x="4633717" y="6420604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next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3F7F92-95F7-23A2-87BF-F52CDB2BB09F}"/>
              </a:ext>
            </a:extLst>
          </p:cNvPr>
          <p:cNvCxnSpPr>
            <a:cxnSpLocks/>
          </p:cNvCxnSpPr>
          <p:nvPr/>
        </p:nvCxnSpPr>
        <p:spPr>
          <a:xfrm>
            <a:off x="4662407" y="5945955"/>
            <a:ext cx="240522" cy="5396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D7207C-4FE6-B181-B50A-78B48800EFAC}"/>
              </a:ext>
            </a:extLst>
          </p:cNvPr>
          <p:cNvSpPr txBox="1"/>
          <p:nvPr/>
        </p:nvSpPr>
        <p:spPr>
          <a:xfrm>
            <a:off x="5936959" y="6328898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9B73A8B-2F6C-B57D-5A52-98051CDD289C}"/>
              </a:ext>
            </a:extLst>
          </p:cNvPr>
          <p:cNvCxnSpPr>
            <a:cxnSpLocks/>
          </p:cNvCxnSpPr>
          <p:nvPr/>
        </p:nvCxnSpPr>
        <p:spPr>
          <a:xfrm flipH="1">
            <a:off x="6565347" y="5958988"/>
            <a:ext cx="415929" cy="3782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4BA9565-59D3-DA43-AF8E-69075D0E1CF2}"/>
              </a:ext>
            </a:extLst>
          </p:cNvPr>
          <p:cNvSpPr txBox="1"/>
          <p:nvPr/>
        </p:nvSpPr>
        <p:spPr>
          <a:xfrm>
            <a:off x="7611279" y="6449439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next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5F5FA2-3F94-2A1C-A390-C195366C9005}"/>
              </a:ext>
            </a:extLst>
          </p:cNvPr>
          <p:cNvCxnSpPr>
            <a:cxnSpLocks/>
          </p:cNvCxnSpPr>
          <p:nvPr/>
        </p:nvCxnSpPr>
        <p:spPr>
          <a:xfrm>
            <a:off x="7695283" y="5970566"/>
            <a:ext cx="240522" cy="5396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43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8DED19-1061-D009-F36C-2D1C62DCF9A8}"/>
              </a:ext>
            </a:extLst>
          </p:cNvPr>
          <p:cNvSpPr/>
          <p:nvPr/>
        </p:nvSpPr>
        <p:spPr>
          <a:xfrm>
            <a:off x="-10725" y="781490"/>
            <a:ext cx="120192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INSERTING A NODE IN CIRCULAR SINGLY LINKED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C68B9-F35B-C334-E637-5CAC1962B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295" y="34017"/>
            <a:ext cx="843705" cy="924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6E279-D28C-10E8-74F9-03307DD0010A}"/>
              </a:ext>
            </a:extLst>
          </p:cNvPr>
          <p:cNvSpPr txBox="1"/>
          <p:nvPr/>
        </p:nvSpPr>
        <p:spPr>
          <a:xfrm>
            <a:off x="113224" y="2011680"/>
            <a:ext cx="408285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 Node: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__init__(self, data):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self.data = data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self.next = None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 CircularSinglyLinkedList: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__init__(self):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self.head = None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insert_at_beginning(self, data):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new_node = Node(data)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if</a:t>
            </a:r>
            <a:r>
              <a:rPr lang="en-US" sz="1400" dirty="0">
                <a:solidFill>
                  <a:srgbClr val="0070C0"/>
                </a:solidFill>
              </a:rPr>
              <a:t> not self.head: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self.head = new_node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new_node.next = self.head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else</a:t>
            </a:r>
            <a:r>
              <a:rPr lang="en-US" sz="1400" dirty="0">
                <a:solidFill>
                  <a:srgbClr val="0070C0"/>
                </a:solidFill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current = self.head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</a:t>
            </a:r>
            <a:r>
              <a:rPr lang="en-US" sz="1400" b="1" dirty="0">
                <a:solidFill>
                  <a:srgbClr val="0070C0"/>
                </a:solidFill>
              </a:rPr>
              <a:t>while</a:t>
            </a:r>
            <a:r>
              <a:rPr lang="en-US" sz="1400" dirty="0">
                <a:solidFill>
                  <a:srgbClr val="0070C0"/>
                </a:solidFill>
              </a:rPr>
              <a:t> current.next != self.head: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current = current.next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current.next = new_node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new_node.next = self.head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self.head = new_node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B8B2B-35DD-B2AB-BF39-2CC68E5B1EEF}"/>
              </a:ext>
            </a:extLst>
          </p:cNvPr>
          <p:cNvSpPr txBox="1"/>
          <p:nvPr/>
        </p:nvSpPr>
        <p:spPr>
          <a:xfrm>
            <a:off x="3585274" y="1720117"/>
            <a:ext cx="48272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display(self):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if</a:t>
            </a:r>
            <a:r>
              <a:rPr lang="en-US" sz="1400" dirty="0">
                <a:solidFill>
                  <a:srgbClr val="0070C0"/>
                </a:solidFill>
              </a:rPr>
              <a:t> not self.head: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return  # Empty list, nothing to display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current = self.head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while</a:t>
            </a:r>
            <a:r>
              <a:rPr lang="en-US" sz="1400" dirty="0">
                <a:solidFill>
                  <a:srgbClr val="0070C0"/>
                </a:solidFill>
              </a:rPr>
              <a:t> True: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print(current.data, end=" -&gt; 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current = current.next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</a:t>
            </a:r>
            <a:r>
              <a:rPr lang="en-US" sz="1400" b="1" dirty="0">
                <a:solidFill>
                  <a:srgbClr val="0070C0"/>
                </a:solidFill>
              </a:rPr>
              <a:t>if</a:t>
            </a:r>
            <a:r>
              <a:rPr lang="en-US" sz="1400" dirty="0">
                <a:solidFill>
                  <a:srgbClr val="0070C0"/>
                </a:solidFill>
              </a:rPr>
              <a:t> current == self.head: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break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print(" (Back to the beginning)")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circular_linked_list = CircularSinglyLinkedList()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circular_linked_list.insert_at_beginning(3)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circular_linked_list.insert_at_beginning(2)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circular_linked_list.insert_at_beginning(1)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print("Circular Singly Linked List after inserting at the beginning:")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circular_linked_list.display()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22F6FA-E129-1FF1-1B82-65328677E75E}"/>
              </a:ext>
            </a:extLst>
          </p:cNvPr>
          <p:cNvSpPr/>
          <p:nvPr/>
        </p:nvSpPr>
        <p:spPr>
          <a:xfrm>
            <a:off x="8294363" y="2882524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1050" b="1" dirty="0"/>
              <a:t> 2      </a:t>
            </a:r>
            <a:r>
              <a:rPr lang="en-US" sz="1050" dirty="0">
                <a:solidFill>
                  <a:schemeClr val="bg2"/>
                </a:solidFill>
              </a:rPr>
              <a:t>[1009]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AC40F1-9B81-6B9F-B1F8-4AE5C0368E99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8849481" y="2882524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F9FD9F-1FCE-91F8-8C8B-68A766A49092}"/>
              </a:ext>
            </a:extLst>
          </p:cNvPr>
          <p:cNvCxnSpPr>
            <a:cxnSpLocks/>
          </p:cNvCxnSpPr>
          <p:nvPr/>
        </p:nvCxnSpPr>
        <p:spPr>
          <a:xfrm>
            <a:off x="9476761" y="3164481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1A374B-F7E5-D991-CB32-4E11D43CB783}"/>
              </a:ext>
            </a:extLst>
          </p:cNvPr>
          <p:cNvSpPr/>
          <p:nvPr/>
        </p:nvSpPr>
        <p:spPr>
          <a:xfrm>
            <a:off x="10437077" y="2890302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    1    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57CDA5-E690-5B1A-9EB6-75E5EA96F905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10992195" y="2890302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D4AA4F-8B86-29FB-EE36-2CC112465E81}"/>
              </a:ext>
            </a:extLst>
          </p:cNvPr>
          <p:cNvSpPr txBox="1"/>
          <p:nvPr/>
        </p:nvSpPr>
        <p:spPr>
          <a:xfrm>
            <a:off x="10604404" y="2549725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97BF62-4FE6-A2FE-123D-D8831CB25029}"/>
              </a:ext>
            </a:extLst>
          </p:cNvPr>
          <p:cNvSpPr/>
          <p:nvPr/>
        </p:nvSpPr>
        <p:spPr>
          <a:xfrm>
            <a:off x="10368971" y="4051843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1050" b="1" dirty="0"/>
              <a:t> 2      </a:t>
            </a:r>
            <a:r>
              <a:rPr lang="en-US" sz="1050" dirty="0">
                <a:solidFill>
                  <a:schemeClr val="bg2"/>
                </a:solidFill>
              </a:rPr>
              <a:t>[1009]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23F316-971E-1CC5-E4BB-4F695056D6D5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10924089" y="4051843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0F6DCF-00C6-69D5-0776-50E336C02ECB}"/>
              </a:ext>
            </a:extLst>
          </p:cNvPr>
          <p:cNvCxnSpPr>
            <a:cxnSpLocks/>
          </p:cNvCxnSpPr>
          <p:nvPr/>
        </p:nvCxnSpPr>
        <p:spPr>
          <a:xfrm>
            <a:off x="11547312" y="4309511"/>
            <a:ext cx="0" cy="13188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E4967E-1531-7197-1656-BCA191088F8B}"/>
              </a:ext>
            </a:extLst>
          </p:cNvPr>
          <p:cNvSpPr/>
          <p:nvPr/>
        </p:nvSpPr>
        <p:spPr>
          <a:xfrm>
            <a:off x="10636932" y="5638036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    1     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90E952-6396-D911-72EF-1EE7E1ECCEC5}"/>
              </a:ext>
            </a:extLst>
          </p:cNvPr>
          <p:cNvCxnSpPr>
            <a:cxnSpLocks/>
          </p:cNvCxnSpPr>
          <p:nvPr/>
        </p:nvCxnSpPr>
        <p:spPr>
          <a:xfrm>
            <a:off x="11178209" y="5644309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1CF85B-7045-D5C2-29A1-8B1E034F80E7}"/>
              </a:ext>
            </a:extLst>
          </p:cNvPr>
          <p:cNvSpPr txBox="1"/>
          <p:nvPr/>
        </p:nvSpPr>
        <p:spPr>
          <a:xfrm>
            <a:off x="10435852" y="3684315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2180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7874BD-F035-C86C-A053-78418B3BF0C1}"/>
              </a:ext>
            </a:extLst>
          </p:cNvPr>
          <p:cNvSpPr txBox="1"/>
          <p:nvPr/>
        </p:nvSpPr>
        <p:spPr>
          <a:xfrm>
            <a:off x="10808568" y="5253043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1009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D9986E4-7875-9335-218E-BBAE0C177DB3}"/>
              </a:ext>
            </a:extLst>
          </p:cNvPr>
          <p:cNvSpPr/>
          <p:nvPr/>
        </p:nvSpPr>
        <p:spPr>
          <a:xfrm>
            <a:off x="8154992" y="4044064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1050" b="1" dirty="0"/>
              <a:t> 3      </a:t>
            </a:r>
            <a:r>
              <a:rPr lang="en-US" sz="1050" dirty="0">
                <a:solidFill>
                  <a:schemeClr val="bg2"/>
                </a:solidFill>
              </a:rPr>
              <a:t>[2180]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B1D9D2-2793-AE48-24DB-EB8DB1ECA3BC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8710110" y="4044064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F26DFE-A7F5-FA77-AA61-C5D6566AA13F}"/>
              </a:ext>
            </a:extLst>
          </p:cNvPr>
          <p:cNvCxnSpPr>
            <a:cxnSpLocks/>
          </p:cNvCxnSpPr>
          <p:nvPr/>
        </p:nvCxnSpPr>
        <p:spPr>
          <a:xfrm>
            <a:off x="9337390" y="4326021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A7A2FD-FC05-8943-ACD5-B62E22A45230}"/>
              </a:ext>
            </a:extLst>
          </p:cNvPr>
          <p:cNvSpPr txBox="1"/>
          <p:nvPr/>
        </p:nvSpPr>
        <p:spPr>
          <a:xfrm>
            <a:off x="8392338" y="3732645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3440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97D10F-FA1F-142C-A7F7-C648F55FCFC9}"/>
              </a:ext>
            </a:extLst>
          </p:cNvPr>
          <p:cNvCxnSpPr>
            <a:cxnSpLocks/>
          </p:cNvCxnSpPr>
          <p:nvPr/>
        </p:nvCxnSpPr>
        <p:spPr>
          <a:xfrm>
            <a:off x="7757140" y="2426053"/>
            <a:ext cx="4409658" cy="1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6E84271-70EF-D48F-7D90-7174E2E52A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80171" y="2556023"/>
            <a:ext cx="787380" cy="585875"/>
          </a:xfrm>
          <a:prstGeom prst="bentConnector3">
            <a:avLst>
              <a:gd name="adj1" fmla="val -2565"/>
            </a:avLst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8206B24-AF56-7C5B-CEE9-4FA022CA6D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9067" y="2524132"/>
            <a:ext cx="733363" cy="537212"/>
          </a:xfrm>
          <a:prstGeom prst="bentConnector3">
            <a:avLst>
              <a:gd name="adj1" fmla="val 101187"/>
            </a:avLst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B24EA9-6908-5473-37EF-C00CD31714C7}"/>
              </a:ext>
            </a:extLst>
          </p:cNvPr>
          <p:cNvCxnSpPr>
            <a:cxnSpLocks/>
          </p:cNvCxnSpPr>
          <p:nvPr/>
        </p:nvCxnSpPr>
        <p:spPr>
          <a:xfrm flipV="1">
            <a:off x="7783971" y="4968941"/>
            <a:ext cx="2425519" cy="836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6AEB0BB-55F1-650C-C2D8-5422BBB50F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03959" y="5334897"/>
            <a:ext cx="999740" cy="328440"/>
          </a:xfrm>
          <a:prstGeom prst="bentConnector3">
            <a:avLst>
              <a:gd name="adj1" fmla="val 100813"/>
            </a:avLst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4C3A425-0900-B96D-4AED-2224242A1449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7664349" y="4412900"/>
            <a:ext cx="600028" cy="381258"/>
          </a:xfrm>
          <a:prstGeom prst="bentConnector2">
            <a:avLst/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0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A6C472-9D78-A451-3542-979DDF96C5B3}"/>
              </a:ext>
            </a:extLst>
          </p:cNvPr>
          <p:cNvSpPr/>
          <p:nvPr/>
        </p:nvSpPr>
        <p:spPr>
          <a:xfrm>
            <a:off x="-15453" y="751144"/>
            <a:ext cx="11785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DELETING A NODE IN CIRCULAR SINGLY LINKED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A0AC7-A687-3A83-727C-D5822209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295" y="0"/>
            <a:ext cx="843705" cy="924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31200-57F5-47BB-DFCB-1764E805B373}"/>
              </a:ext>
            </a:extLst>
          </p:cNvPr>
          <p:cNvSpPr txBox="1"/>
          <p:nvPr/>
        </p:nvSpPr>
        <p:spPr>
          <a:xfrm>
            <a:off x="80368" y="1859957"/>
            <a:ext cx="40828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class Node: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def __init__(self, data):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self.data = data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self.next = None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</a:rPr>
              <a:t>class </a:t>
            </a:r>
            <a:r>
              <a:rPr lang="en-US" sz="1000" dirty="0" err="1">
                <a:solidFill>
                  <a:srgbClr val="0070C0"/>
                </a:solidFill>
              </a:rPr>
              <a:t>CircularSinglyLinkedList</a:t>
            </a:r>
            <a:r>
              <a:rPr lang="en-US" sz="1000" dirty="0">
                <a:solidFill>
                  <a:srgbClr val="0070C0"/>
                </a:solidFill>
              </a:rPr>
              <a:t>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def __init__(self):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self.head = None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</a:rPr>
              <a:t>    def insert(self, data):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new_node = Node(data)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if not self.head: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self.head = new_node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new_node.next = self.head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else: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new_node.next = </a:t>
            </a:r>
            <a:r>
              <a:rPr lang="en-US" sz="1000" dirty="0" err="1">
                <a:solidFill>
                  <a:srgbClr val="0070C0"/>
                </a:solidFill>
              </a:rPr>
              <a:t>self.head.next</a:t>
            </a:r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</a:rPr>
              <a:t>            </a:t>
            </a:r>
            <a:r>
              <a:rPr lang="en-US" sz="1000" dirty="0" err="1">
                <a:solidFill>
                  <a:srgbClr val="0070C0"/>
                </a:solidFill>
              </a:rPr>
              <a:t>self.head.next</a:t>
            </a:r>
            <a:r>
              <a:rPr lang="en-US" sz="1000" dirty="0">
                <a:solidFill>
                  <a:srgbClr val="0070C0"/>
                </a:solidFill>
              </a:rPr>
              <a:t> = new_node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</a:rPr>
              <a:t>    def delete(self, value):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if not self.head: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return  # Empty list, nothing to delete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current = self.head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while True: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if </a:t>
            </a:r>
            <a:r>
              <a:rPr lang="en-US" sz="1000" dirty="0" err="1">
                <a:solidFill>
                  <a:srgbClr val="0070C0"/>
                </a:solidFill>
              </a:rPr>
              <a:t>current.next.data</a:t>
            </a:r>
            <a:r>
              <a:rPr lang="en-US" sz="1000" dirty="0">
                <a:solidFill>
                  <a:srgbClr val="0070C0"/>
                </a:solidFill>
              </a:rPr>
              <a:t> == value: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    if current.next == self.head:  # Last node in the list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        self.head = None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    else: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        current.next = </a:t>
            </a:r>
            <a:r>
              <a:rPr lang="en-US" sz="1000" dirty="0" err="1">
                <a:solidFill>
                  <a:srgbClr val="0070C0"/>
                </a:solidFill>
              </a:rPr>
              <a:t>current.next.next</a:t>
            </a:r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</a:rPr>
              <a:t>                return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current = current.next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if current == self.head: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    break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endParaRPr lang="en-US" sz="14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C3DCC-F3E0-9060-AC8C-C893D10603DA}"/>
              </a:ext>
            </a:extLst>
          </p:cNvPr>
          <p:cNvSpPr txBox="1"/>
          <p:nvPr/>
        </p:nvSpPr>
        <p:spPr>
          <a:xfrm>
            <a:off x="4284339" y="1842051"/>
            <a:ext cx="5923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circular_singly_linked_list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dirty="0" err="1">
                <a:solidFill>
                  <a:srgbClr val="0070C0"/>
                </a:solidFill>
              </a:rPr>
              <a:t>CircularSinglyLinkedList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circular_singly_linked_list.insert</a:t>
            </a:r>
            <a:r>
              <a:rPr lang="en-US" sz="1400" dirty="0">
                <a:solidFill>
                  <a:srgbClr val="0070C0"/>
                </a:solidFill>
              </a:rPr>
              <a:t>(3)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circular_singly_linked_list.insert</a:t>
            </a:r>
            <a:r>
              <a:rPr lang="en-US" sz="1400" dirty="0">
                <a:solidFill>
                  <a:srgbClr val="0070C0"/>
                </a:solidFill>
              </a:rPr>
              <a:t>(2)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circular_singly_linked_list.insert</a:t>
            </a:r>
            <a:r>
              <a:rPr lang="en-US" sz="1400" dirty="0">
                <a:solidFill>
                  <a:srgbClr val="0070C0"/>
                </a:solidFill>
              </a:rPr>
              <a:t>(1)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 Delete a node by value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circular_singly_linked_list.delete</a:t>
            </a:r>
            <a:r>
              <a:rPr lang="en-US" sz="1400" dirty="0">
                <a:solidFill>
                  <a:srgbClr val="0070C0"/>
                </a:solidFill>
              </a:rPr>
              <a:t>(2)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6E7F7EC-9CE1-4B85-1B7F-40EA838643C7}"/>
              </a:ext>
            </a:extLst>
          </p:cNvPr>
          <p:cNvSpPr/>
          <p:nvPr/>
        </p:nvSpPr>
        <p:spPr>
          <a:xfrm>
            <a:off x="7692165" y="6040287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1050" b="1" dirty="0"/>
              <a:t> 2      </a:t>
            </a:r>
            <a:r>
              <a:rPr lang="en-US" sz="1050" dirty="0">
                <a:solidFill>
                  <a:schemeClr val="bg2"/>
                </a:solidFill>
              </a:rPr>
              <a:t>[1009]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3B38E5-0521-780F-2A64-4D66BF816177}"/>
              </a:ext>
            </a:extLst>
          </p:cNvPr>
          <p:cNvCxnSpPr>
            <a:cxnSpLocks/>
            <a:stCxn id="29" idx="0"/>
            <a:endCxn id="29" idx="2"/>
          </p:cNvCxnSpPr>
          <p:nvPr/>
        </p:nvCxnSpPr>
        <p:spPr>
          <a:xfrm>
            <a:off x="8247283" y="6040287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B7A0EC-046A-613C-C6B1-4BC21467F5E1}"/>
              </a:ext>
            </a:extLst>
          </p:cNvPr>
          <p:cNvCxnSpPr>
            <a:cxnSpLocks/>
          </p:cNvCxnSpPr>
          <p:nvPr/>
        </p:nvCxnSpPr>
        <p:spPr>
          <a:xfrm>
            <a:off x="8874563" y="6322244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EF27A2A-3186-FF16-EF11-354CE983D6B8}"/>
              </a:ext>
            </a:extLst>
          </p:cNvPr>
          <p:cNvSpPr/>
          <p:nvPr/>
        </p:nvSpPr>
        <p:spPr>
          <a:xfrm>
            <a:off x="9834879" y="6048065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    1 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5AA24-6F5F-7273-D5F8-1578BD716EA4}"/>
              </a:ext>
            </a:extLst>
          </p:cNvPr>
          <p:cNvSpPr txBox="1"/>
          <p:nvPr/>
        </p:nvSpPr>
        <p:spPr>
          <a:xfrm>
            <a:off x="10002206" y="5707488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1009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7A890E-E772-46D9-521E-023546C0DACC}"/>
              </a:ext>
            </a:extLst>
          </p:cNvPr>
          <p:cNvCxnSpPr>
            <a:cxnSpLocks/>
          </p:cNvCxnSpPr>
          <p:nvPr/>
        </p:nvCxnSpPr>
        <p:spPr>
          <a:xfrm>
            <a:off x="7154942" y="5583816"/>
            <a:ext cx="4409658" cy="1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EF90FD-56B8-F47A-1A0D-358E5FDD80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77973" y="5713786"/>
            <a:ext cx="787380" cy="585875"/>
          </a:xfrm>
          <a:prstGeom prst="bentConnector3">
            <a:avLst>
              <a:gd name="adj1" fmla="val -2565"/>
            </a:avLst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1990BD-9B34-49CD-9D76-08A6410D6A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56869" y="5681895"/>
            <a:ext cx="733363" cy="537212"/>
          </a:xfrm>
          <a:prstGeom prst="bentConnector3">
            <a:avLst>
              <a:gd name="adj1" fmla="val 101187"/>
            </a:avLst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0D0532-4E2D-532C-0809-A918F5AFDD72}"/>
              </a:ext>
            </a:extLst>
          </p:cNvPr>
          <p:cNvSpPr/>
          <p:nvPr/>
        </p:nvSpPr>
        <p:spPr>
          <a:xfrm>
            <a:off x="8150249" y="4153670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1050" b="1" dirty="0"/>
              <a:t> 2      </a:t>
            </a:r>
            <a:r>
              <a:rPr lang="en-US" sz="1050" dirty="0">
                <a:solidFill>
                  <a:schemeClr val="bg2"/>
                </a:solidFill>
              </a:rPr>
              <a:t>[1009]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5DD824-4EEA-4F02-9642-A71561435FA9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8705367" y="4153670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1B0DBB-B021-5B7A-8644-6C73C9D07414}"/>
              </a:ext>
            </a:extLst>
          </p:cNvPr>
          <p:cNvCxnSpPr>
            <a:cxnSpLocks/>
          </p:cNvCxnSpPr>
          <p:nvPr/>
        </p:nvCxnSpPr>
        <p:spPr>
          <a:xfrm>
            <a:off x="9332647" y="4435627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4603BF0-4D3C-A3A6-453F-110ACBE4BE27}"/>
              </a:ext>
            </a:extLst>
          </p:cNvPr>
          <p:cNvSpPr/>
          <p:nvPr/>
        </p:nvSpPr>
        <p:spPr>
          <a:xfrm>
            <a:off x="10292965" y="4161449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    1     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17D318-2841-A82B-3F1E-98D9EDDEB4CC}"/>
              </a:ext>
            </a:extLst>
          </p:cNvPr>
          <p:cNvCxnSpPr>
            <a:cxnSpLocks/>
            <a:stCxn id="40" idx="0"/>
            <a:endCxn id="40" idx="2"/>
          </p:cNvCxnSpPr>
          <p:nvPr/>
        </p:nvCxnSpPr>
        <p:spPr>
          <a:xfrm>
            <a:off x="10848083" y="4161449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CA6E223-6BDB-CD8E-C843-3568FFC8039A}"/>
              </a:ext>
            </a:extLst>
          </p:cNvPr>
          <p:cNvSpPr txBox="1"/>
          <p:nvPr/>
        </p:nvSpPr>
        <p:spPr>
          <a:xfrm>
            <a:off x="8284247" y="3786142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2180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66C437-DC02-B7DB-0733-B40E06B59919}"/>
              </a:ext>
            </a:extLst>
          </p:cNvPr>
          <p:cNvSpPr txBox="1"/>
          <p:nvPr/>
        </p:nvSpPr>
        <p:spPr>
          <a:xfrm>
            <a:off x="10551730" y="3792117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1009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7F806E3-2C4A-06F5-71CA-3DBFD12F6EAE}"/>
              </a:ext>
            </a:extLst>
          </p:cNvPr>
          <p:cNvSpPr/>
          <p:nvPr/>
        </p:nvSpPr>
        <p:spPr>
          <a:xfrm>
            <a:off x="6003387" y="4145891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1050" b="1" dirty="0"/>
              <a:t> 3      </a:t>
            </a:r>
            <a:r>
              <a:rPr lang="en-US" sz="1050" dirty="0">
                <a:solidFill>
                  <a:schemeClr val="bg2"/>
                </a:solidFill>
              </a:rPr>
              <a:t>[2180]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1F9601-A894-C728-7A80-11B0DA12A704}"/>
              </a:ext>
            </a:extLst>
          </p:cNvPr>
          <p:cNvCxnSpPr>
            <a:cxnSpLocks/>
            <a:stCxn id="44" idx="0"/>
            <a:endCxn id="44" idx="2"/>
          </p:cNvCxnSpPr>
          <p:nvPr/>
        </p:nvCxnSpPr>
        <p:spPr>
          <a:xfrm>
            <a:off x="6558505" y="4145891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774B9B-3F0E-B116-A577-297862B8D533}"/>
              </a:ext>
            </a:extLst>
          </p:cNvPr>
          <p:cNvCxnSpPr>
            <a:cxnSpLocks/>
          </p:cNvCxnSpPr>
          <p:nvPr/>
        </p:nvCxnSpPr>
        <p:spPr>
          <a:xfrm>
            <a:off x="7185785" y="4427848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14DD2F6-1B6F-8C0B-A9C7-4642276A0916}"/>
              </a:ext>
            </a:extLst>
          </p:cNvPr>
          <p:cNvSpPr txBox="1"/>
          <p:nvPr/>
        </p:nvSpPr>
        <p:spPr>
          <a:xfrm>
            <a:off x="6240733" y="3834472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3440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06A71D-B263-3AC1-695A-3F67F2AD6618}"/>
              </a:ext>
            </a:extLst>
          </p:cNvPr>
          <p:cNvCxnSpPr>
            <a:cxnSpLocks/>
          </p:cNvCxnSpPr>
          <p:nvPr/>
        </p:nvCxnSpPr>
        <p:spPr>
          <a:xfrm flipV="1">
            <a:off x="5633486" y="5017527"/>
            <a:ext cx="6279923" cy="22572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A312747-8E63-A772-986D-AA7DFBBB46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09318" y="4456368"/>
            <a:ext cx="560090" cy="537914"/>
          </a:xfrm>
          <a:prstGeom prst="bentConnector3">
            <a:avLst>
              <a:gd name="adj1" fmla="val -8048"/>
            </a:avLst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2608796-7484-19CF-D5F8-78EFA8BA0833}"/>
              </a:ext>
            </a:extLst>
          </p:cNvPr>
          <p:cNvCxnSpPr>
            <a:cxnSpLocks/>
            <a:endCxn id="44" idx="1"/>
          </p:cNvCxnSpPr>
          <p:nvPr/>
        </p:nvCxnSpPr>
        <p:spPr>
          <a:xfrm rot="5400000" flipH="1" flipV="1">
            <a:off x="5512744" y="4514727"/>
            <a:ext cx="600028" cy="381258"/>
          </a:xfrm>
          <a:prstGeom prst="bentConnector2">
            <a:avLst/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58AC89-3B48-AC9B-1BD5-FB6D7C362190}"/>
              </a:ext>
            </a:extLst>
          </p:cNvPr>
          <p:cNvCxnSpPr>
            <a:cxnSpLocks/>
          </p:cNvCxnSpPr>
          <p:nvPr/>
        </p:nvCxnSpPr>
        <p:spPr>
          <a:xfrm>
            <a:off x="10393051" y="6057732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71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3C641F-66FD-BD20-4076-30DF85CEA27B}"/>
              </a:ext>
            </a:extLst>
          </p:cNvPr>
          <p:cNvSpPr/>
          <p:nvPr/>
        </p:nvSpPr>
        <p:spPr>
          <a:xfrm>
            <a:off x="1222718" y="695773"/>
            <a:ext cx="3355406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 ON </a:t>
            </a:r>
          </a:p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CIRCULAR SINGLY </a:t>
            </a:r>
          </a:p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D6E4D-A4D4-6BFF-7604-7A6F73CAD8D8}"/>
              </a:ext>
            </a:extLst>
          </p:cNvPr>
          <p:cNvSpPr txBox="1"/>
          <p:nvPr/>
        </p:nvSpPr>
        <p:spPr>
          <a:xfrm>
            <a:off x="702042" y="2808974"/>
            <a:ext cx="4574667" cy="39241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PLACES WHERE CIRCULAR SINGLY LINKED LISTS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Game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Image processing and Animation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Sensor Data 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 time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Circular Navigation in GPS and maps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3BBFB-32BE-7340-6F68-22D22C826C1E}"/>
              </a:ext>
            </a:extLst>
          </p:cNvPr>
          <p:cNvSpPr txBox="1"/>
          <p:nvPr/>
        </p:nvSpPr>
        <p:spPr>
          <a:xfrm>
            <a:off x="6809406" y="358929"/>
            <a:ext cx="4680552" cy="6140142"/>
          </a:xfrm>
          <a:prstGeom prst="rect">
            <a:avLst/>
          </a:prstGeom>
          <a:solidFill>
            <a:srgbClr val="57E7B4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ADVANTAGES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Dynamic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Efficient Insertions and deletions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Low memory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wasted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Space efficiency for small lists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Additional complexity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Lack of Bidirectional Traversal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Potential infinite 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 versatile than doubly linked 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Reduced space efficiency</a:t>
            </a:r>
          </a:p>
          <a:p>
            <a:pPr>
              <a:lnSpc>
                <a:spcPct val="150000"/>
              </a:lnSpc>
            </a:pPr>
            <a:endParaRPr lang="en-US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2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D15ED5-E097-3290-496F-63FCB710C87A}"/>
              </a:ext>
            </a:extLst>
          </p:cNvPr>
          <p:cNvSpPr/>
          <p:nvPr/>
        </p:nvSpPr>
        <p:spPr>
          <a:xfrm>
            <a:off x="336183" y="537537"/>
            <a:ext cx="10120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CIRCULAR 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9A1C4-AD1B-278C-8004-9A31AB643259}"/>
              </a:ext>
            </a:extLst>
          </p:cNvPr>
          <p:cNvSpPr txBox="1"/>
          <p:nvPr/>
        </p:nvSpPr>
        <p:spPr>
          <a:xfrm>
            <a:off x="507259" y="2156428"/>
            <a:ext cx="104434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Söhne"/>
              </a:rPr>
              <a:t>D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ata structure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containing data and references to both the next and previous nodes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Each node contains data and a reference (link) to the previous and next node.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Ther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 is no NULL ,the last node's reference points back to the first node, forming a loop.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20CB54-1110-279D-0807-19CDD0168E4F}"/>
              </a:ext>
            </a:extLst>
          </p:cNvPr>
          <p:cNvCxnSpPr>
            <a:cxnSpLocks/>
          </p:cNvCxnSpPr>
          <p:nvPr/>
        </p:nvCxnSpPr>
        <p:spPr>
          <a:xfrm>
            <a:off x="1006431" y="6574524"/>
            <a:ext cx="10180543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78AD27-EA51-215C-0809-9D1023FFFDD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0388582" y="4995675"/>
            <a:ext cx="798392" cy="1568754"/>
          </a:xfrm>
          <a:prstGeom prst="bentConnector2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1B3ECDF-EC4C-ABEC-7A15-DE00395E1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2499" y="5245028"/>
            <a:ext cx="1276241" cy="948377"/>
          </a:xfrm>
          <a:prstGeom prst="bentConnector3">
            <a:avLst>
              <a:gd name="adj1" fmla="val 102793"/>
            </a:avLst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20E030-8AD8-C4DC-9ACF-CD3FE8C2B375}"/>
              </a:ext>
            </a:extLst>
          </p:cNvPr>
          <p:cNvCxnSpPr>
            <a:cxnSpLocks/>
          </p:cNvCxnSpPr>
          <p:nvPr/>
        </p:nvCxnSpPr>
        <p:spPr>
          <a:xfrm>
            <a:off x="7228577" y="4915672"/>
            <a:ext cx="114540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A3E6FA-E7AC-EA63-931F-7DD5CBDE3B23}"/>
              </a:ext>
            </a:extLst>
          </p:cNvPr>
          <p:cNvCxnSpPr>
            <a:cxnSpLocks/>
          </p:cNvCxnSpPr>
          <p:nvPr/>
        </p:nvCxnSpPr>
        <p:spPr>
          <a:xfrm>
            <a:off x="1876058" y="4369112"/>
            <a:ext cx="421004" cy="278319"/>
          </a:xfrm>
          <a:prstGeom prst="straightConnector1">
            <a:avLst/>
          </a:prstGeom>
          <a:ln w="57150" cmpd="sng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91EC8C-39CB-2FE6-95AC-60AF97AD9EFD}"/>
              </a:ext>
            </a:extLst>
          </p:cNvPr>
          <p:cNvSpPr txBox="1"/>
          <p:nvPr/>
        </p:nvSpPr>
        <p:spPr>
          <a:xfrm>
            <a:off x="1399617" y="4068123"/>
            <a:ext cx="111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23B45-1EE6-C344-2C60-66180597CDA7}"/>
              </a:ext>
            </a:extLst>
          </p:cNvPr>
          <p:cNvSpPr txBox="1"/>
          <p:nvPr/>
        </p:nvSpPr>
        <p:spPr>
          <a:xfrm>
            <a:off x="5790363" y="4362248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8907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1E5B8-291F-E1EA-3AA4-02EB6F24C4E2}"/>
              </a:ext>
            </a:extLst>
          </p:cNvPr>
          <p:cNvSpPr txBox="1"/>
          <p:nvPr/>
        </p:nvSpPr>
        <p:spPr>
          <a:xfrm>
            <a:off x="9021860" y="4333204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4599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6F85EE-4DFC-6D4A-1858-0EB82C567EEC}"/>
              </a:ext>
            </a:extLst>
          </p:cNvPr>
          <p:cNvSpPr/>
          <p:nvPr/>
        </p:nvSpPr>
        <p:spPr>
          <a:xfrm>
            <a:off x="1943401" y="4677033"/>
            <a:ext cx="2002054" cy="6076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    </a:t>
            </a:r>
            <a:r>
              <a:rPr lang="en-US" b="1" dirty="0"/>
              <a:t>        30     </a:t>
            </a:r>
            <a:r>
              <a:rPr lang="en-US" sz="1100" dirty="0">
                <a:solidFill>
                  <a:schemeClr val="bg1"/>
                </a:solidFill>
              </a:rPr>
              <a:t>[8907]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BF5CEA-031C-F783-AB97-2BE64B86AA1B}"/>
              </a:ext>
            </a:extLst>
          </p:cNvPr>
          <p:cNvCxnSpPr>
            <a:cxnSpLocks/>
          </p:cNvCxnSpPr>
          <p:nvPr/>
        </p:nvCxnSpPr>
        <p:spPr>
          <a:xfrm>
            <a:off x="2577415" y="4677033"/>
            <a:ext cx="0" cy="607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973D4F-0965-DBFF-F722-8F980ECF8219}"/>
              </a:ext>
            </a:extLst>
          </p:cNvPr>
          <p:cNvSpPr txBox="1"/>
          <p:nvPr/>
        </p:nvSpPr>
        <p:spPr>
          <a:xfrm>
            <a:off x="1720044" y="5838005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7B3FA3-F864-0A2C-C894-0F1AB63709B5}"/>
              </a:ext>
            </a:extLst>
          </p:cNvPr>
          <p:cNvCxnSpPr>
            <a:cxnSpLocks/>
          </p:cNvCxnSpPr>
          <p:nvPr/>
        </p:nvCxnSpPr>
        <p:spPr>
          <a:xfrm>
            <a:off x="4012832" y="4915672"/>
            <a:ext cx="114540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7782DB-802C-479D-4BCA-30DF41BB8ED4}"/>
              </a:ext>
            </a:extLst>
          </p:cNvPr>
          <p:cNvCxnSpPr>
            <a:cxnSpLocks/>
          </p:cNvCxnSpPr>
          <p:nvPr/>
        </p:nvCxnSpPr>
        <p:spPr>
          <a:xfrm flipH="1">
            <a:off x="7151575" y="5188416"/>
            <a:ext cx="1145406" cy="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DA6D33-746E-3075-B71A-C20637434E0B}"/>
              </a:ext>
            </a:extLst>
          </p:cNvPr>
          <p:cNvCxnSpPr>
            <a:cxnSpLocks/>
          </p:cNvCxnSpPr>
          <p:nvPr/>
        </p:nvCxnSpPr>
        <p:spPr>
          <a:xfrm flipH="1">
            <a:off x="3973076" y="5198041"/>
            <a:ext cx="1145406" cy="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D221ED-560A-A112-4F30-FA717D4102C4}"/>
              </a:ext>
            </a:extLst>
          </p:cNvPr>
          <p:cNvCxnSpPr>
            <a:cxnSpLocks/>
          </p:cNvCxnSpPr>
          <p:nvPr/>
        </p:nvCxnSpPr>
        <p:spPr>
          <a:xfrm>
            <a:off x="3239954" y="4691853"/>
            <a:ext cx="0" cy="557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F9E5C13-057D-FF7F-24D4-AF87668609C8}"/>
              </a:ext>
            </a:extLst>
          </p:cNvPr>
          <p:cNvSpPr/>
          <p:nvPr/>
        </p:nvSpPr>
        <p:spPr>
          <a:xfrm>
            <a:off x="5149521" y="4726822"/>
            <a:ext cx="2002054" cy="6076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</a:rPr>
              <a:t>[2180]</a:t>
            </a:r>
            <a:r>
              <a:rPr lang="en-US" sz="1100" b="1" dirty="0"/>
              <a:t>       </a:t>
            </a:r>
            <a:r>
              <a:rPr lang="en-US" b="1" dirty="0"/>
              <a:t>50     </a:t>
            </a:r>
            <a:r>
              <a:rPr lang="en-US" sz="1100" dirty="0">
                <a:solidFill>
                  <a:schemeClr val="bg1"/>
                </a:solidFill>
              </a:rPr>
              <a:t>[4599]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7826FB-9543-0859-B3AB-AF58EB267B21}"/>
              </a:ext>
            </a:extLst>
          </p:cNvPr>
          <p:cNvCxnSpPr>
            <a:cxnSpLocks/>
          </p:cNvCxnSpPr>
          <p:nvPr/>
        </p:nvCxnSpPr>
        <p:spPr>
          <a:xfrm>
            <a:off x="5783535" y="4726822"/>
            <a:ext cx="0" cy="607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EB21CC-45A7-3F21-F543-DBB59BC41B0F}"/>
              </a:ext>
            </a:extLst>
          </p:cNvPr>
          <p:cNvCxnSpPr>
            <a:cxnSpLocks/>
          </p:cNvCxnSpPr>
          <p:nvPr/>
        </p:nvCxnSpPr>
        <p:spPr>
          <a:xfrm>
            <a:off x="6446074" y="4741642"/>
            <a:ext cx="0" cy="557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23E9865-6777-615E-4948-B5F0837CE260}"/>
              </a:ext>
            </a:extLst>
          </p:cNvPr>
          <p:cNvSpPr/>
          <p:nvPr/>
        </p:nvSpPr>
        <p:spPr>
          <a:xfrm>
            <a:off x="8386528" y="4691853"/>
            <a:ext cx="2002054" cy="6076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</a:rPr>
              <a:t>[8907]        </a:t>
            </a:r>
            <a:r>
              <a:rPr lang="en-US" b="1" dirty="0"/>
              <a:t>70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F0CB22-DCAD-232C-5182-43C6648F8F27}"/>
              </a:ext>
            </a:extLst>
          </p:cNvPr>
          <p:cNvCxnSpPr>
            <a:cxnSpLocks/>
          </p:cNvCxnSpPr>
          <p:nvPr/>
        </p:nvCxnSpPr>
        <p:spPr>
          <a:xfrm>
            <a:off x="9020542" y="4691853"/>
            <a:ext cx="0" cy="607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0C1CB1-0BB1-AE0B-A443-EE18FB23DF3C}"/>
              </a:ext>
            </a:extLst>
          </p:cNvPr>
          <p:cNvCxnSpPr>
            <a:cxnSpLocks/>
          </p:cNvCxnSpPr>
          <p:nvPr/>
        </p:nvCxnSpPr>
        <p:spPr>
          <a:xfrm>
            <a:off x="9683081" y="4706673"/>
            <a:ext cx="0" cy="557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D284D8-E829-6E00-3CD8-2C71A4C09AD2}"/>
              </a:ext>
            </a:extLst>
          </p:cNvPr>
          <p:cNvCxnSpPr/>
          <p:nvPr/>
        </p:nvCxnSpPr>
        <p:spPr>
          <a:xfrm flipH="1">
            <a:off x="2186540" y="5298955"/>
            <a:ext cx="157845" cy="6306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219F06-6CBB-817B-DF12-EE0B50FDA772}"/>
              </a:ext>
            </a:extLst>
          </p:cNvPr>
          <p:cNvSpPr txBox="1"/>
          <p:nvPr/>
        </p:nvSpPr>
        <p:spPr>
          <a:xfrm>
            <a:off x="2779344" y="4369112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2180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A51444-9EB8-448C-54C6-913A13709F33}"/>
              </a:ext>
            </a:extLst>
          </p:cNvPr>
          <p:cNvSpPr txBox="1"/>
          <p:nvPr/>
        </p:nvSpPr>
        <p:spPr>
          <a:xfrm>
            <a:off x="2309383" y="5675578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A166BE-5ECE-CEB7-E926-7DA0A2AD36D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882086" y="5297326"/>
            <a:ext cx="0" cy="3782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21F5CF-E06C-66DE-6A4D-BA83D193F404}"/>
              </a:ext>
            </a:extLst>
          </p:cNvPr>
          <p:cNvSpPr txBox="1"/>
          <p:nvPr/>
        </p:nvSpPr>
        <p:spPr>
          <a:xfrm>
            <a:off x="3567403" y="5783553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next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9A854B-E4C5-F279-55AA-45FDAA55B3AE}"/>
              </a:ext>
            </a:extLst>
          </p:cNvPr>
          <p:cNvCxnSpPr>
            <a:cxnSpLocks/>
          </p:cNvCxnSpPr>
          <p:nvPr/>
        </p:nvCxnSpPr>
        <p:spPr>
          <a:xfrm>
            <a:off x="3596093" y="5308904"/>
            <a:ext cx="240522" cy="5396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21D340-D262-F289-BA6B-70A8198E707A}"/>
              </a:ext>
            </a:extLst>
          </p:cNvPr>
          <p:cNvSpPr txBox="1"/>
          <p:nvPr/>
        </p:nvSpPr>
        <p:spPr>
          <a:xfrm>
            <a:off x="5028999" y="5951131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prev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82B324-EEBB-1E18-E3BC-4386851F580B}"/>
              </a:ext>
            </a:extLst>
          </p:cNvPr>
          <p:cNvCxnSpPr/>
          <p:nvPr/>
        </p:nvCxnSpPr>
        <p:spPr>
          <a:xfrm flipH="1">
            <a:off x="5390149" y="5344747"/>
            <a:ext cx="157845" cy="6306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74D57F-5A8F-C47F-9BFE-3872C622D678}"/>
              </a:ext>
            </a:extLst>
          </p:cNvPr>
          <p:cNvSpPr txBox="1"/>
          <p:nvPr/>
        </p:nvSpPr>
        <p:spPr>
          <a:xfrm>
            <a:off x="5512992" y="5721370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63410F-6D72-2F4D-0F10-79D454DFB15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085695" y="5343118"/>
            <a:ext cx="0" cy="3782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551A83A-C27B-FF2F-8527-B902A091D1E6}"/>
              </a:ext>
            </a:extLst>
          </p:cNvPr>
          <p:cNvSpPr txBox="1"/>
          <p:nvPr/>
        </p:nvSpPr>
        <p:spPr>
          <a:xfrm>
            <a:off x="6771012" y="5829345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next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D94B39-8F4E-001F-AD2C-7BE54F9CCA21}"/>
              </a:ext>
            </a:extLst>
          </p:cNvPr>
          <p:cNvCxnSpPr>
            <a:cxnSpLocks/>
          </p:cNvCxnSpPr>
          <p:nvPr/>
        </p:nvCxnSpPr>
        <p:spPr>
          <a:xfrm>
            <a:off x="6799702" y="5354696"/>
            <a:ext cx="240522" cy="5396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0028BF6-6345-BEF4-C998-06FA2C56367B}"/>
              </a:ext>
            </a:extLst>
          </p:cNvPr>
          <p:cNvSpPr txBox="1"/>
          <p:nvPr/>
        </p:nvSpPr>
        <p:spPr>
          <a:xfrm>
            <a:off x="8232608" y="5917604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prev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511AB4-EAFE-83E1-90A9-BD593453116D}"/>
              </a:ext>
            </a:extLst>
          </p:cNvPr>
          <p:cNvCxnSpPr/>
          <p:nvPr/>
        </p:nvCxnSpPr>
        <p:spPr>
          <a:xfrm flipH="1">
            <a:off x="8593758" y="5311220"/>
            <a:ext cx="157845" cy="6306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B26B071-CF53-0BFB-A40E-DC861DCBAA21}"/>
              </a:ext>
            </a:extLst>
          </p:cNvPr>
          <p:cNvSpPr txBox="1"/>
          <p:nvPr/>
        </p:nvSpPr>
        <p:spPr>
          <a:xfrm>
            <a:off x="8716601" y="5687843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577A6D-FA3D-BCCA-9A3F-D0DD04769A0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289304" y="5309591"/>
            <a:ext cx="0" cy="3782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2BF0688-F41D-368E-4A12-05249E149206}"/>
              </a:ext>
            </a:extLst>
          </p:cNvPr>
          <p:cNvCxnSpPr>
            <a:cxnSpLocks/>
          </p:cNvCxnSpPr>
          <p:nvPr/>
        </p:nvCxnSpPr>
        <p:spPr>
          <a:xfrm>
            <a:off x="10003311" y="5321169"/>
            <a:ext cx="240522" cy="5396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ED80C1-6BF6-4939-D0BD-313FC2D16F04}"/>
              </a:ext>
            </a:extLst>
          </p:cNvPr>
          <p:cNvCxnSpPr>
            <a:cxnSpLocks/>
          </p:cNvCxnSpPr>
          <p:nvPr/>
        </p:nvCxnSpPr>
        <p:spPr>
          <a:xfrm flipV="1">
            <a:off x="1006431" y="6207337"/>
            <a:ext cx="0" cy="373257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9B4774D-B836-05B7-8200-E97483768FF8}"/>
              </a:ext>
            </a:extLst>
          </p:cNvPr>
          <p:cNvCxnSpPr>
            <a:cxnSpLocks/>
          </p:cNvCxnSpPr>
          <p:nvPr/>
        </p:nvCxnSpPr>
        <p:spPr>
          <a:xfrm>
            <a:off x="1384901" y="4050571"/>
            <a:ext cx="958790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38F89FF-35E7-89E0-B491-9F9D430867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93804" y="4151323"/>
            <a:ext cx="787380" cy="585875"/>
          </a:xfrm>
          <a:prstGeom prst="bentConnector3">
            <a:avLst>
              <a:gd name="adj1" fmla="val -2565"/>
            </a:avLst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B106730-8AD1-74AB-CBFA-C96E7165FF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6826" y="4148648"/>
            <a:ext cx="733363" cy="537212"/>
          </a:xfrm>
          <a:prstGeom prst="bentConnector3">
            <a:avLst>
              <a:gd name="adj1" fmla="val 101187"/>
            </a:avLst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3579DF0-C1AA-8F9E-B7A0-FECD5C029901}"/>
              </a:ext>
            </a:extLst>
          </p:cNvPr>
          <p:cNvSpPr txBox="1"/>
          <p:nvPr/>
        </p:nvSpPr>
        <p:spPr>
          <a:xfrm>
            <a:off x="9974621" y="5721370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7158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2BAEBF-E756-6E4F-E8B7-E09A80BA1DFC}"/>
              </a:ext>
            </a:extLst>
          </p:cNvPr>
          <p:cNvSpPr/>
          <p:nvPr/>
        </p:nvSpPr>
        <p:spPr>
          <a:xfrm>
            <a:off x="-107406" y="816972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INSERTING A NODE IN CIRCULAR DOUBLY LINKED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B2ACE-2E85-C4C4-F478-35045BCA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642" y="28665"/>
            <a:ext cx="843705" cy="9245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5C00163-2B53-138C-D3B3-F2CE3F3DC595}"/>
              </a:ext>
            </a:extLst>
          </p:cNvPr>
          <p:cNvSpPr txBox="1"/>
          <p:nvPr/>
        </p:nvSpPr>
        <p:spPr>
          <a:xfrm>
            <a:off x="41162" y="1924906"/>
            <a:ext cx="4094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class Node: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def __init__(self, data):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self.data = data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self.next = None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self.prev = None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</a:rPr>
              <a:t>class CircularDoublyLinkedList: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def __init__(self):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self.head = None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self.tail = None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def insert_at_beginning(self, data):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new_node = Node(data)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if not self.head: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self.head = new_node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self.tail = new_node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new_node.next = new_node 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new_node.prev = new_node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else: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new_node.next = self.head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new_node.prev = self.tail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self.head.prev = new_node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self.tail.next = new_node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self.head = new_node</a:t>
            </a:r>
          </a:p>
          <a:p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A34D47-56D9-82EE-6848-4E33C64AFB04}"/>
              </a:ext>
            </a:extLst>
          </p:cNvPr>
          <p:cNvSpPr txBox="1"/>
          <p:nvPr/>
        </p:nvSpPr>
        <p:spPr>
          <a:xfrm>
            <a:off x="2545765" y="1994419"/>
            <a:ext cx="39353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def display(self):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if not self.head: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return  # Empty list, nothing to display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current_forward = self.head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current_backward = self.tail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while True: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print(current_forward.data, end=" &lt;-&gt; ")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current_forward = current_forward.next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if current_forward == self.head: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    break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print(" (Forward)")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while True: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print(current_backward.data, end=" &lt;-&gt; ")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current_backward = current_backward.prev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if current_backward == self.tail: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        break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  print(" (Backward)")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</a:rPr>
              <a:t>circular_doubly_linked_list = CircularDoublyLinkedList()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</a:rPr>
              <a:t>circular_doubly_linked_list.insert_at_beginning(3)</a:t>
            </a:r>
          </a:p>
          <a:p>
            <a:r>
              <a:rPr lang="en-US" sz="1000" dirty="0">
                <a:solidFill>
                  <a:srgbClr val="0070C0"/>
                </a:solidFill>
              </a:rPr>
              <a:t>circular_doubly_linked_list.insert_at_beginning(2)</a:t>
            </a:r>
          </a:p>
          <a:p>
            <a:r>
              <a:rPr lang="en-US" sz="1000" dirty="0">
                <a:solidFill>
                  <a:srgbClr val="0070C0"/>
                </a:solidFill>
              </a:rPr>
              <a:t>circular_doubly_linked_list.insert_at_beginning(1)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</a:rPr>
              <a:t># Display the circular doubly linked list</a:t>
            </a:r>
          </a:p>
          <a:p>
            <a:r>
              <a:rPr lang="en-US" sz="1000" dirty="0">
                <a:solidFill>
                  <a:srgbClr val="0070C0"/>
                </a:solidFill>
              </a:rPr>
              <a:t>print("Circular Doubly Linked List after inserting at the beginning:")</a:t>
            </a:r>
          </a:p>
          <a:p>
            <a:r>
              <a:rPr lang="en-US" sz="1000" dirty="0">
                <a:solidFill>
                  <a:srgbClr val="0070C0"/>
                </a:solidFill>
              </a:rPr>
              <a:t>circular_doubly_linked_list.display()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9FFD7333-9BAC-4929-5991-5A9C828CB2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81137" y="2251610"/>
            <a:ext cx="54006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1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5F7465-A417-480F-6EC5-CCB4BFFF2175}"/>
              </a:ext>
            </a:extLst>
          </p:cNvPr>
          <p:cNvSpPr/>
          <p:nvPr/>
        </p:nvSpPr>
        <p:spPr>
          <a:xfrm>
            <a:off x="-15453" y="753936"/>
            <a:ext cx="11785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DELETING A NODE IN CIRCULAR DOUBLY LINKED LISTS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7EAB4-18FD-6B88-E954-C113D18BC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295" y="0"/>
            <a:ext cx="843705" cy="9245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045038F-B18D-8C55-55A6-10F6F33F0746}"/>
              </a:ext>
            </a:extLst>
          </p:cNvPr>
          <p:cNvSpPr txBox="1"/>
          <p:nvPr/>
        </p:nvSpPr>
        <p:spPr>
          <a:xfrm>
            <a:off x="96769" y="1976556"/>
            <a:ext cx="39353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class Node: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def __init__(self, data):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self.data = data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self.next = self.prev = None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class CircularDoublyLinkedList: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def __init__(self):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self.head = None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    def insert(self, data):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new_node = Node(data)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if not self.head: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self.head = new_node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new_node.next = new_node.prev = new_node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else: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new_node.next = self.head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new_node.prev = self.head.prev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self.head.prev.next = new_node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self.head.prev = new_node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self.head = new_node</a:t>
            </a:r>
          </a:p>
          <a:p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3BE870-58DB-FAAB-CC48-9982EAD3E065}"/>
              </a:ext>
            </a:extLst>
          </p:cNvPr>
          <p:cNvSpPr txBox="1"/>
          <p:nvPr/>
        </p:nvSpPr>
        <p:spPr>
          <a:xfrm>
            <a:off x="3642341" y="1976556"/>
            <a:ext cx="39353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0070C0"/>
                </a:solidFill>
              </a:rPr>
              <a:t>def delete(self, value):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current = self.head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while current: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if current.data == value: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    if current.next == current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        self.head = None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    else: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        current.prev.next = current.next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        current.next.prev = current.prev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        if current == self.head: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            self.head = current.next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    return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current = current.next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if current == self.head: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     break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circular_doubly_linked_list = CircularDoublyLinkedList()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# Insert nodes at the beginning</a:t>
            </a:r>
          </a:p>
          <a:p>
            <a:r>
              <a:rPr lang="en-US" sz="1100" dirty="0">
                <a:solidFill>
                  <a:srgbClr val="0070C0"/>
                </a:solidFill>
              </a:rPr>
              <a:t>circular_doubly_linked_list.insert(3)</a:t>
            </a:r>
          </a:p>
          <a:p>
            <a:r>
              <a:rPr lang="en-US" sz="1100" dirty="0">
                <a:solidFill>
                  <a:srgbClr val="0070C0"/>
                </a:solidFill>
              </a:rPr>
              <a:t>circular_doubly_linked_list.insert(2)</a:t>
            </a:r>
          </a:p>
          <a:p>
            <a:r>
              <a:rPr lang="en-US" sz="1100" dirty="0">
                <a:solidFill>
                  <a:srgbClr val="0070C0"/>
                </a:solidFill>
              </a:rPr>
              <a:t>circular_doubly_linked_list.insert(1)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# Delete a node by value</a:t>
            </a:r>
          </a:p>
          <a:p>
            <a:r>
              <a:rPr lang="en-US" sz="1100" dirty="0">
                <a:solidFill>
                  <a:srgbClr val="0070C0"/>
                </a:solidFill>
              </a:rPr>
              <a:t>circular_doubly_linked_list.delete(2)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endParaRPr lang="en-US" sz="1100" dirty="0">
              <a:solidFill>
                <a:srgbClr val="0070C0"/>
              </a:solidFill>
            </a:endParaRPr>
          </a:p>
          <a:p>
            <a:endParaRPr lang="en-US" sz="1400" dirty="0">
              <a:solidFill>
                <a:srgbClr val="0070C0"/>
              </a:solidFill>
            </a:endParaRP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CA6BE2-19F4-40AA-D0F5-F5DEE3DA0D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15137" y="2154203"/>
            <a:ext cx="5204442" cy="24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0C10B7-056E-D82B-E5D2-30B1D4172662}"/>
              </a:ext>
            </a:extLst>
          </p:cNvPr>
          <p:cNvSpPr/>
          <p:nvPr/>
        </p:nvSpPr>
        <p:spPr>
          <a:xfrm>
            <a:off x="671260" y="493414"/>
            <a:ext cx="7749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IS A LINKED LIST?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42731-141A-8970-56A8-CBD458CEE7EF}"/>
              </a:ext>
            </a:extLst>
          </p:cNvPr>
          <p:cNvSpPr txBox="1"/>
          <p:nvPr/>
        </p:nvSpPr>
        <p:spPr>
          <a:xfrm>
            <a:off x="939800" y="2374900"/>
            <a:ext cx="8813800" cy="22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 linked list is a random access linear data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It stores a collection  of data elements dynamically.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Consists of nodes which has two parts, where each node contains data and a reference(link) to the next node.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9D026A-81F1-A8B4-C9BE-72EC6D8D27C5}"/>
              </a:ext>
            </a:extLst>
          </p:cNvPr>
          <p:cNvSpPr/>
          <p:nvPr/>
        </p:nvSpPr>
        <p:spPr>
          <a:xfrm>
            <a:off x="2788818" y="4923217"/>
            <a:ext cx="1658054" cy="7749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</a:t>
            </a:r>
            <a:r>
              <a:rPr lang="en-US" dirty="0"/>
              <a:t>     </a:t>
            </a:r>
            <a:r>
              <a:rPr lang="en-US" b="1" dirty="0"/>
              <a:t>next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2D6619-DE37-B904-3A56-D88622C274F2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3617845" y="4923217"/>
            <a:ext cx="0" cy="774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A2A85C-DF79-7B02-5D7F-9241A18A835D}"/>
              </a:ext>
            </a:extLst>
          </p:cNvPr>
          <p:cNvCxnSpPr>
            <a:cxnSpLocks/>
          </p:cNvCxnSpPr>
          <p:nvPr/>
        </p:nvCxnSpPr>
        <p:spPr>
          <a:xfrm>
            <a:off x="4514249" y="5310687"/>
            <a:ext cx="14341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1097B6-207C-185C-1A6F-2EEE304DBC40}"/>
              </a:ext>
            </a:extLst>
          </p:cNvPr>
          <p:cNvSpPr/>
          <p:nvPr/>
        </p:nvSpPr>
        <p:spPr>
          <a:xfrm>
            <a:off x="5948413" y="4923217"/>
            <a:ext cx="1658054" cy="7749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</a:t>
            </a:r>
            <a:r>
              <a:rPr lang="en-US" dirty="0"/>
              <a:t>     </a:t>
            </a:r>
            <a:r>
              <a:rPr lang="en-US" b="1" dirty="0"/>
              <a:t>next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525FBB-45C4-593D-899B-310BF03CAD0B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6777440" y="4923217"/>
            <a:ext cx="0" cy="774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0A4FAF-8126-75BD-4B51-755F3168FD1B}"/>
              </a:ext>
            </a:extLst>
          </p:cNvPr>
          <p:cNvCxnSpPr>
            <a:cxnSpLocks/>
          </p:cNvCxnSpPr>
          <p:nvPr/>
        </p:nvCxnSpPr>
        <p:spPr>
          <a:xfrm flipV="1">
            <a:off x="1963554" y="5310687"/>
            <a:ext cx="825264" cy="387470"/>
          </a:xfrm>
          <a:prstGeom prst="straightConnector1">
            <a:avLst/>
          </a:prstGeom>
          <a:ln w="57150" cmpd="sng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99A7824-CEE1-4219-C993-27977A4AB808}"/>
              </a:ext>
            </a:extLst>
          </p:cNvPr>
          <p:cNvSpPr txBox="1"/>
          <p:nvPr/>
        </p:nvSpPr>
        <p:spPr>
          <a:xfrm>
            <a:off x="1203808" y="5554113"/>
            <a:ext cx="111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HEAD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2FA727-F964-AEEC-04B2-F757C7D6C459}"/>
              </a:ext>
            </a:extLst>
          </p:cNvPr>
          <p:cNvSpPr txBox="1"/>
          <p:nvPr/>
        </p:nvSpPr>
        <p:spPr>
          <a:xfrm>
            <a:off x="9040631" y="5184781"/>
            <a:ext cx="111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NULL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7223FD-BFE3-1261-C8B0-DE13535A4522}"/>
              </a:ext>
            </a:extLst>
          </p:cNvPr>
          <p:cNvCxnSpPr>
            <a:cxnSpLocks/>
          </p:cNvCxnSpPr>
          <p:nvPr/>
        </p:nvCxnSpPr>
        <p:spPr>
          <a:xfrm>
            <a:off x="7606467" y="5383185"/>
            <a:ext cx="14341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04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9AE137-1D30-8F9C-49C8-BFB2FD13F25E}"/>
              </a:ext>
            </a:extLst>
          </p:cNvPr>
          <p:cNvSpPr/>
          <p:nvPr/>
        </p:nvSpPr>
        <p:spPr>
          <a:xfrm>
            <a:off x="1096841" y="618771"/>
            <a:ext cx="349166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 ON </a:t>
            </a:r>
          </a:p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CIRCULAR DOUBLY </a:t>
            </a:r>
          </a:p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86A20-DA21-EB7D-09D2-A3D80AE57275}"/>
              </a:ext>
            </a:extLst>
          </p:cNvPr>
          <p:cNvSpPr txBox="1"/>
          <p:nvPr/>
        </p:nvSpPr>
        <p:spPr>
          <a:xfrm>
            <a:off x="479137" y="2609790"/>
            <a:ext cx="4727068" cy="39241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PLACES WHERE CIRCULAR DOUBLY LINKED LISTS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Dynamic data structures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Algorithm Design and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Real time data 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Caching mechanisms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Browser history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E6FEB-1AF6-8EF7-4F29-D762DE421643}"/>
              </a:ext>
            </a:extLst>
          </p:cNvPr>
          <p:cNvSpPr txBox="1"/>
          <p:nvPr/>
        </p:nvSpPr>
        <p:spPr>
          <a:xfrm>
            <a:off x="6990080" y="183802"/>
            <a:ext cx="4569861" cy="6140142"/>
          </a:xfrm>
          <a:prstGeom prst="rect">
            <a:avLst/>
          </a:prstGeom>
          <a:solidFill>
            <a:srgbClr val="57E7B4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ADVANTAGES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Easy traversal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Accessibility of a 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Efficient memory usage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 of circular buffer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Enhanced iterator support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Complexity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Higher memory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Complex Termination conditions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Possibility of an infinite loop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Difficulty in finding last element</a:t>
            </a:r>
          </a:p>
          <a:p>
            <a:pPr>
              <a:lnSpc>
                <a:spcPct val="150000"/>
              </a:lnSpc>
            </a:pPr>
            <a:endParaRPr lang="en-US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9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2DD9-F46C-F57A-78CC-BF9963A345E2}"/>
              </a:ext>
            </a:extLst>
          </p:cNvPr>
          <p:cNvSpPr/>
          <p:nvPr/>
        </p:nvSpPr>
        <p:spPr>
          <a:xfrm>
            <a:off x="669941" y="381654"/>
            <a:ext cx="64115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CONCLUSION…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85788-1D28-8ED5-FE09-65DC48A098CC}"/>
              </a:ext>
            </a:extLst>
          </p:cNvPr>
          <p:cNvSpPr txBox="1"/>
          <p:nvPr/>
        </p:nvSpPr>
        <p:spPr>
          <a:xfrm>
            <a:off x="847022" y="2810577"/>
            <a:ext cx="10366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In conclusion, linked lists are dynamic tools with versatile applications. Understanding their strengths and types is essential for effective data management and software development.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öhne"/>
              </a:rPr>
              <a:t>This is;</a:t>
            </a: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öhne"/>
              </a:rPr>
              <a:t>Flexible Data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öhne"/>
              </a:rPr>
              <a:t>Versatile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öhne"/>
              </a:rPr>
              <a:t>Efficient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4E8F4-1A50-3515-43C5-D3749EB7A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" r="-1747" b="18222"/>
          <a:stretch/>
        </p:blipFill>
        <p:spPr>
          <a:xfrm>
            <a:off x="8502041" y="3599848"/>
            <a:ext cx="3465181" cy="3007895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21010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FFC00-349D-AB59-A2E5-3589B037B11B}"/>
              </a:ext>
            </a:extLst>
          </p:cNvPr>
          <p:cNvSpPr/>
          <p:nvPr/>
        </p:nvSpPr>
        <p:spPr>
          <a:xfrm>
            <a:off x="1549565" y="1927806"/>
            <a:ext cx="4248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141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4E302-D7EC-0428-A32E-E2987D9F51F6}"/>
              </a:ext>
            </a:extLst>
          </p:cNvPr>
          <p:cNvSpPr/>
          <p:nvPr/>
        </p:nvSpPr>
        <p:spPr>
          <a:xfrm>
            <a:off x="818712" y="442614"/>
            <a:ext cx="6944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TYPES OF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FBC06-3BE5-33ED-4DA5-658613C03C5F}"/>
              </a:ext>
            </a:extLst>
          </p:cNvPr>
          <p:cNvSpPr txBox="1"/>
          <p:nvPr/>
        </p:nvSpPr>
        <p:spPr>
          <a:xfrm>
            <a:off x="818712" y="2598821"/>
            <a:ext cx="6583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There are four types of linked lists: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Singly Linked lists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Doubly Linked lists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Circular Singly Linked lists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Circular Doubly Linked Lists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34F60-D26C-4D5C-87D6-E1F8D143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9874" y="2124577"/>
            <a:ext cx="4711346" cy="40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7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0C10B7-056E-D82B-E5D2-30B1D4172662}"/>
              </a:ext>
            </a:extLst>
          </p:cNvPr>
          <p:cNvSpPr/>
          <p:nvPr/>
        </p:nvSpPr>
        <p:spPr>
          <a:xfrm>
            <a:off x="188280" y="489671"/>
            <a:ext cx="10992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HOW DOES A LINKED LIST WORK?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933342-D24D-DC4D-9368-9B95C7C43451}"/>
              </a:ext>
            </a:extLst>
          </p:cNvPr>
          <p:cNvCxnSpPr>
            <a:cxnSpLocks/>
          </p:cNvCxnSpPr>
          <p:nvPr/>
        </p:nvCxnSpPr>
        <p:spPr>
          <a:xfrm>
            <a:off x="5134649" y="3881297"/>
            <a:ext cx="192270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1A0E8C-C946-CAA5-59D6-3A552D637596}"/>
              </a:ext>
            </a:extLst>
          </p:cNvPr>
          <p:cNvSpPr/>
          <p:nvPr/>
        </p:nvSpPr>
        <p:spPr>
          <a:xfrm>
            <a:off x="7025907" y="3303872"/>
            <a:ext cx="2782153" cy="10659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2800" b="1" dirty="0"/>
              <a:t>data</a:t>
            </a:r>
            <a:r>
              <a:rPr lang="en-US" dirty="0"/>
              <a:t>         </a:t>
            </a:r>
            <a:r>
              <a:rPr lang="en-US" sz="2800" b="1" dirty="0"/>
              <a:t>next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6AF32C-389D-57D8-4A68-5C737C575895}"/>
              </a:ext>
            </a:extLst>
          </p:cNvPr>
          <p:cNvCxnSpPr>
            <a:cxnSpLocks/>
          </p:cNvCxnSpPr>
          <p:nvPr/>
        </p:nvCxnSpPr>
        <p:spPr>
          <a:xfrm>
            <a:off x="8471828" y="3303872"/>
            <a:ext cx="0" cy="10659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CBDCBA-68B1-6715-EBFA-23C6FD572EEC}"/>
              </a:ext>
            </a:extLst>
          </p:cNvPr>
          <p:cNvSpPr/>
          <p:nvPr/>
        </p:nvSpPr>
        <p:spPr>
          <a:xfrm>
            <a:off x="2387065" y="3303872"/>
            <a:ext cx="2782153" cy="10659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2800" b="1" dirty="0"/>
              <a:t>data</a:t>
            </a:r>
            <a:r>
              <a:rPr lang="en-US" dirty="0"/>
              <a:t>         </a:t>
            </a:r>
            <a:r>
              <a:rPr lang="en-US" sz="2800" b="1" dirty="0"/>
              <a:t>next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6C5DE-C85F-22E2-6F8F-33E3E6021512}"/>
              </a:ext>
            </a:extLst>
          </p:cNvPr>
          <p:cNvCxnSpPr>
            <a:cxnSpLocks/>
          </p:cNvCxnSpPr>
          <p:nvPr/>
        </p:nvCxnSpPr>
        <p:spPr>
          <a:xfrm>
            <a:off x="3758397" y="3303872"/>
            <a:ext cx="0" cy="10659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763BA3F-649A-783E-A3B7-B121480462BF}"/>
              </a:ext>
            </a:extLst>
          </p:cNvPr>
          <p:cNvSpPr/>
          <p:nvPr/>
        </p:nvSpPr>
        <p:spPr>
          <a:xfrm>
            <a:off x="4093892" y="2069332"/>
            <a:ext cx="1782949" cy="544589"/>
          </a:xfrm>
          <a:prstGeom prst="wedgeRoundRectCallout">
            <a:avLst>
              <a:gd name="adj1" fmla="val -68610"/>
              <a:gd name="adj2" fmla="val 174359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</a:t>
            </a:r>
            <a:r>
              <a:rPr lang="en-US" b="1" dirty="0"/>
              <a:t>NODE</a:t>
            </a:r>
            <a:r>
              <a:rPr lang="en-US" dirty="0"/>
              <a:t>  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46247C6-C717-7FE4-5E2A-42B9549438E2}"/>
              </a:ext>
            </a:extLst>
          </p:cNvPr>
          <p:cNvSpPr/>
          <p:nvPr/>
        </p:nvSpPr>
        <p:spPr>
          <a:xfrm>
            <a:off x="1699780" y="4985250"/>
            <a:ext cx="1862674" cy="891128"/>
          </a:xfrm>
          <a:prstGeom prst="wedgeRoundRectCallout">
            <a:avLst>
              <a:gd name="adj1" fmla="val 43984"/>
              <a:gd name="adj2" fmla="val -121757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</a:t>
            </a:r>
            <a:r>
              <a:rPr lang="en-US" dirty="0"/>
              <a:t> is stored in values here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5DD8491F-323F-015A-49EF-33E4411070C2}"/>
              </a:ext>
            </a:extLst>
          </p:cNvPr>
          <p:cNvSpPr/>
          <p:nvPr/>
        </p:nvSpPr>
        <p:spPr>
          <a:xfrm>
            <a:off x="4451333" y="5136572"/>
            <a:ext cx="2466006" cy="1135329"/>
          </a:xfrm>
          <a:prstGeom prst="wedgeRoundRectCallout">
            <a:avLst>
              <a:gd name="adj1" fmla="val -40015"/>
              <a:gd name="adj2" fmla="val -119649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</a:t>
            </a:r>
            <a:r>
              <a:rPr lang="en-US" dirty="0"/>
              <a:t> is contains the address and points to the next node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CBD0D64-61BE-C7A4-10E7-639AC7EC2307}"/>
              </a:ext>
            </a:extLst>
          </p:cNvPr>
          <p:cNvSpPr/>
          <p:nvPr/>
        </p:nvSpPr>
        <p:spPr>
          <a:xfrm>
            <a:off x="7580353" y="2348879"/>
            <a:ext cx="1782949" cy="544589"/>
          </a:xfrm>
          <a:prstGeom prst="wedgeRoundRectCallout">
            <a:avLst>
              <a:gd name="adj1" fmla="val -16244"/>
              <a:gd name="adj2" fmla="val 108964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next</a:t>
            </a:r>
          </a:p>
          <a:p>
            <a:pPr algn="ctr"/>
            <a:r>
              <a:rPr lang="en-US" b="1" dirty="0"/>
              <a:t>NODE</a:t>
            </a:r>
            <a:r>
              <a:rPr lang="en-US" dirty="0"/>
              <a:t> 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39FA2B-AA4E-655E-7D0F-1FADCF5E5811}"/>
              </a:ext>
            </a:extLst>
          </p:cNvPr>
          <p:cNvCxnSpPr>
            <a:cxnSpLocks/>
          </p:cNvCxnSpPr>
          <p:nvPr/>
        </p:nvCxnSpPr>
        <p:spPr>
          <a:xfrm>
            <a:off x="1812237" y="2568540"/>
            <a:ext cx="1149655" cy="718115"/>
          </a:xfrm>
          <a:prstGeom prst="straightConnector1">
            <a:avLst/>
          </a:prstGeom>
          <a:ln w="57150" cmpd="sng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CE67C1-DFAD-A425-F17B-FCF02A6E6669}"/>
              </a:ext>
            </a:extLst>
          </p:cNvPr>
          <p:cNvSpPr txBox="1"/>
          <p:nvPr/>
        </p:nvSpPr>
        <p:spPr>
          <a:xfrm>
            <a:off x="849281" y="2166492"/>
            <a:ext cx="111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HEAD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6E79FD-2385-2AB3-617D-B2499E6B2B8D}"/>
              </a:ext>
            </a:extLst>
          </p:cNvPr>
          <p:cNvSpPr txBox="1"/>
          <p:nvPr/>
        </p:nvSpPr>
        <p:spPr>
          <a:xfrm>
            <a:off x="10881670" y="3606038"/>
            <a:ext cx="111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NULL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77ED0E-EEC6-9F8A-AC1B-D4F6EFA6583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808060" y="3836871"/>
            <a:ext cx="114653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4E4650C7-9B48-7F35-CBB8-344265980BA0}"/>
              </a:ext>
            </a:extLst>
          </p:cNvPr>
          <p:cNvSpPr/>
          <p:nvPr/>
        </p:nvSpPr>
        <p:spPr>
          <a:xfrm>
            <a:off x="8953323" y="4886226"/>
            <a:ext cx="2134980" cy="990152"/>
          </a:xfrm>
          <a:prstGeom prst="wedgeRoundRectCallout">
            <a:avLst>
              <a:gd name="adj1" fmla="val 56802"/>
              <a:gd name="adj2" fmla="val -136090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/>
              <a:t>NULL </a:t>
            </a:r>
            <a:r>
              <a:rPr lang="en-US" dirty="0"/>
              <a:t>means</a:t>
            </a:r>
            <a:r>
              <a:rPr lang="en-US" b="1" dirty="0"/>
              <a:t> </a:t>
            </a:r>
            <a:r>
              <a:rPr lang="en-US" dirty="0"/>
              <a:t>   there are no more nodes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34D54C60-1E56-9272-1329-97E4F7310174}"/>
              </a:ext>
            </a:extLst>
          </p:cNvPr>
          <p:cNvSpPr/>
          <p:nvPr/>
        </p:nvSpPr>
        <p:spPr>
          <a:xfrm>
            <a:off x="241427" y="3455039"/>
            <a:ext cx="1862673" cy="852515"/>
          </a:xfrm>
          <a:prstGeom prst="wedgeRoundRectCallout">
            <a:avLst>
              <a:gd name="adj1" fmla="val -1152"/>
              <a:gd name="adj2" fmla="val -155376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</a:t>
            </a:r>
            <a:r>
              <a:rPr lang="en-US" dirty="0"/>
              <a:t> means this is the initial node</a:t>
            </a:r>
          </a:p>
        </p:txBody>
      </p:sp>
    </p:spTree>
    <p:extLst>
      <p:ext uri="{BB962C8B-B14F-4D97-AF65-F5344CB8AC3E}">
        <p14:creationId xmlns:p14="http://schemas.microsoft.com/office/powerpoint/2010/main" val="384789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BEF094-FF58-24D8-333C-864770A74DC9}"/>
              </a:ext>
            </a:extLst>
          </p:cNvPr>
          <p:cNvSpPr/>
          <p:nvPr/>
        </p:nvSpPr>
        <p:spPr>
          <a:xfrm>
            <a:off x="818712" y="537537"/>
            <a:ext cx="6391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SINGLY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7F74D-F58B-6A71-4B14-91F6F297224F}"/>
              </a:ext>
            </a:extLst>
          </p:cNvPr>
          <p:cNvSpPr txBox="1"/>
          <p:nvPr/>
        </p:nvSpPr>
        <p:spPr>
          <a:xfrm>
            <a:off x="529388" y="2454441"/>
            <a:ext cx="104434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Söhne"/>
              </a:rPr>
              <a:t>D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ata structure consisting of nodes where each node points to the next node in the sequence.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Each node contains data and a reference (link) to the next node.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The last node's reference points to NULL, indicating the end of the list.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AC5D8F-C197-2B89-3E76-3084EFBA1C75}"/>
              </a:ext>
            </a:extLst>
          </p:cNvPr>
          <p:cNvSpPr/>
          <p:nvPr/>
        </p:nvSpPr>
        <p:spPr>
          <a:xfrm>
            <a:off x="2788818" y="4923217"/>
            <a:ext cx="1658054" cy="7749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30    </a:t>
            </a:r>
            <a:r>
              <a:rPr lang="en-US" dirty="0">
                <a:solidFill>
                  <a:schemeClr val="bg2"/>
                </a:solidFill>
              </a:rPr>
              <a:t>[1009]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FAABF-8530-5F27-F841-2F59A021405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617845" y="4923217"/>
            <a:ext cx="0" cy="774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7E7876-18BE-A97B-2F7C-D586365A4751}"/>
              </a:ext>
            </a:extLst>
          </p:cNvPr>
          <p:cNvCxnSpPr>
            <a:cxnSpLocks/>
          </p:cNvCxnSpPr>
          <p:nvPr/>
        </p:nvCxnSpPr>
        <p:spPr>
          <a:xfrm>
            <a:off x="4514249" y="5310687"/>
            <a:ext cx="14341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ABBF1-F2AC-79DF-4771-8BD3432CD90A}"/>
              </a:ext>
            </a:extLst>
          </p:cNvPr>
          <p:cNvSpPr/>
          <p:nvPr/>
        </p:nvSpPr>
        <p:spPr>
          <a:xfrm>
            <a:off x="5948413" y="4923217"/>
            <a:ext cx="1658054" cy="7749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40   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6CFE8B-D62C-3E0C-5FFA-8A8910E0F43D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777440" y="4923217"/>
            <a:ext cx="0" cy="774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6B5D5D-194C-CE55-CCE1-A741FB5A26E6}"/>
              </a:ext>
            </a:extLst>
          </p:cNvPr>
          <p:cNvCxnSpPr>
            <a:cxnSpLocks/>
          </p:cNvCxnSpPr>
          <p:nvPr/>
        </p:nvCxnSpPr>
        <p:spPr>
          <a:xfrm flipV="1">
            <a:off x="1963554" y="5310687"/>
            <a:ext cx="825264" cy="387470"/>
          </a:xfrm>
          <a:prstGeom prst="straightConnector1">
            <a:avLst/>
          </a:prstGeom>
          <a:ln w="57150" cmpd="sng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DCD9BA-176D-4BFC-3D7E-9D15EF0B5931}"/>
              </a:ext>
            </a:extLst>
          </p:cNvPr>
          <p:cNvSpPr txBox="1"/>
          <p:nvPr/>
        </p:nvSpPr>
        <p:spPr>
          <a:xfrm>
            <a:off x="1203808" y="5554113"/>
            <a:ext cx="111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F19B82-2A2D-61F7-1E72-A069C9961C4E}"/>
              </a:ext>
            </a:extLst>
          </p:cNvPr>
          <p:cNvCxnSpPr>
            <a:cxnSpLocks/>
          </p:cNvCxnSpPr>
          <p:nvPr/>
        </p:nvCxnSpPr>
        <p:spPr>
          <a:xfrm>
            <a:off x="7606467" y="5383185"/>
            <a:ext cx="14341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41A066-F365-54D4-547C-3E58A9567AFF}"/>
              </a:ext>
            </a:extLst>
          </p:cNvPr>
          <p:cNvSpPr txBox="1"/>
          <p:nvPr/>
        </p:nvSpPr>
        <p:spPr>
          <a:xfrm>
            <a:off x="9040631" y="5184781"/>
            <a:ext cx="111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96E53-5275-7431-1C80-4B62297C4B23}"/>
              </a:ext>
            </a:extLst>
          </p:cNvPr>
          <p:cNvSpPr txBox="1"/>
          <p:nvPr/>
        </p:nvSpPr>
        <p:spPr>
          <a:xfrm>
            <a:off x="3301466" y="4568708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2180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19D267-5B36-05EF-A7F0-85032945E517}"/>
              </a:ext>
            </a:extLst>
          </p:cNvPr>
          <p:cNvSpPr txBox="1"/>
          <p:nvPr/>
        </p:nvSpPr>
        <p:spPr>
          <a:xfrm>
            <a:off x="6461061" y="4571127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460DD-E926-BD55-2885-6FC4FCE0D5F4}"/>
              </a:ext>
            </a:extLst>
          </p:cNvPr>
          <p:cNvSpPr txBox="1"/>
          <p:nvPr/>
        </p:nvSpPr>
        <p:spPr>
          <a:xfrm>
            <a:off x="2326568" y="6050554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25B534-72E5-76AF-3C61-95E05DC03AF1}"/>
              </a:ext>
            </a:extLst>
          </p:cNvPr>
          <p:cNvCxnSpPr>
            <a:cxnSpLocks/>
          </p:cNvCxnSpPr>
          <p:nvPr/>
        </p:nvCxnSpPr>
        <p:spPr>
          <a:xfrm flipH="1">
            <a:off x="2954956" y="5680644"/>
            <a:ext cx="415929" cy="3782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1A83DD-F60A-8445-9A3C-94F1865DB2B7}"/>
              </a:ext>
            </a:extLst>
          </p:cNvPr>
          <p:cNvSpPr txBox="1"/>
          <p:nvPr/>
        </p:nvSpPr>
        <p:spPr>
          <a:xfrm>
            <a:off x="4056202" y="6166871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next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091B3B-23FC-8C45-0E79-6716C8AE7EB5}"/>
              </a:ext>
            </a:extLst>
          </p:cNvPr>
          <p:cNvCxnSpPr>
            <a:cxnSpLocks/>
          </p:cNvCxnSpPr>
          <p:nvPr/>
        </p:nvCxnSpPr>
        <p:spPr>
          <a:xfrm>
            <a:off x="4084892" y="5692222"/>
            <a:ext cx="240522" cy="5396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A4CA4E-8354-CB00-2F56-38B261F66B2A}"/>
              </a:ext>
            </a:extLst>
          </p:cNvPr>
          <p:cNvSpPr txBox="1"/>
          <p:nvPr/>
        </p:nvSpPr>
        <p:spPr>
          <a:xfrm>
            <a:off x="5514198" y="6135797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0F8C1B-3BC5-E880-72D0-606E927E7DCC}"/>
              </a:ext>
            </a:extLst>
          </p:cNvPr>
          <p:cNvCxnSpPr>
            <a:cxnSpLocks/>
          </p:cNvCxnSpPr>
          <p:nvPr/>
        </p:nvCxnSpPr>
        <p:spPr>
          <a:xfrm flipH="1">
            <a:off x="6096000" y="5725739"/>
            <a:ext cx="274918" cy="4411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8E0A22-9216-EF80-58FB-4E9BEE10EFC2}"/>
              </a:ext>
            </a:extLst>
          </p:cNvPr>
          <p:cNvSpPr txBox="1"/>
          <p:nvPr/>
        </p:nvSpPr>
        <p:spPr>
          <a:xfrm>
            <a:off x="7056235" y="6211966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D55D52-AA39-FD45-5FDD-274B7D5D34C5}"/>
              </a:ext>
            </a:extLst>
          </p:cNvPr>
          <p:cNvCxnSpPr>
            <a:cxnSpLocks/>
          </p:cNvCxnSpPr>
          <p:nvPr/>
        </p:nvCxnSpPr>
        <p:spPr>
          <a:xfrm>
            <a:off x="7084925" y="5737317"/>
            <a:ext cx="240522" cy="5396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90315A-35EA-9ADF-A16D-86BD06E35990}"/>
              </a:ext>
            </a:extLst>
          </p:cNvPr>
          <p:cNvSpPr/>
          <p:nvPr/>
        </p:nvSpPr>
        <p:spPr>
          <a:xfrm>
            <a:off x="334398" y="625494"/>
            <a:ext cx="94676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INSERTING A NODE IN SINGLY LINKED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D72DE-D354-61E1-E81A-DB7408C0C1DC}"/>
              </a:ext>
            </a:extLst>
          </p:cNvPr>
          <p:cNvSpPr txBox="1"/>
          <p:nvPr/>
        </p:nvSpPr>
        <p:spPr>
          <a:xfrm>
            <a:off x="113224" y="2011680"/>
            <a:ext cx="408285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#initialization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 Node: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__init__(self, data):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self.data = data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self.next = None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#initialling the head is null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 LinkedList: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__init__(self):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self.head = None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Insert at the beginning of the linked list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insert_at_beginning(self, data):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new_node = Node(data)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new_node.next = self.head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self.head = new_node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display(self):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current = self.head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while</a:t>
            </a:r>
            <a:r>
              <a:rPr lang="en-US" sz="1400" dirty="0">
                <a:solidFill>
                  <a:srgbClr val="0070C0"/>
                </a:solidFill>
              </a:rPr>
              <a:t> current: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print(current.data, end=" -&gt; 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current = current.next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print("None")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C93CE-1752-38F4-003A-F24DA81420EA}"/>
              </a:ext>
            </a:extLst>
          </p:cNvPr>
          <p:cNvSpPr txBox="1"/>
          <p:nvPr/>
        </p:nvSpPr>
        <p:spPr>
          <a:xfrm>
            <a:off x="4284339" y="1842051"/>
            <a:ext cx="5923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#here the nodes are inserted one by one 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linked_list</a:t>
            </a:r>
            <a:r>
              <a:rPr lang="en-US" sz="1400" dirty="0">
                <a:solidFill>
                  <a:srgbClr val="0070C0"/>
                </a:solidFill>
              </a:rPr>
              <a:t> = LinkedList()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linked_list.insert_at_beginning(1)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linked_list.insert_at_beginning(2)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linked_list.insert_at_beginning(3)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print("Linked List after inserting at the beginning:")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linked_list.display()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5ACA6-BEEE-E912-CC14-5CE715828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675" y="294640"/>
            <a:ext cx="1412086" cy="154741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359AF5-D588-0415-8AD8-77284699B3D6}"/>
              </a:ext>
            </a:extLst>
          </p:cNvPr>
          <p:cNvSpPr/>
          <p:nvPr/>
        </p:nvSpPr>
        <p:spPr>
          <a:xfrm>
            <a:off x="4898163" y="4546766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1050" b="1" dirty="0"/>
              <a:t> 2      </a:t>
            </a:r>
            <a:r>
              <a:rPr lang="en-US" sz="1050" dirty="0">
                <a:solidFill>
                  <a:schemeClr val="bg2"/>
                </a:solidFill>
              </a:rPr>
              <a:t>[1009]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7BF73A-8765-8FC5-131F-583BDF0C57F9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453281" y="4546766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ADED26-A51B-CE89-2E09-5B12AF0C3E01}"/>
              </a:ext>
            </a:extLst>
          </p:cNvPr>
          <p:cNvCxnSpPr>
            <a:cxnSpLocks/>
          </p:cNvCxnSpPr>
          <p:nvPr/>
        </p:nvCxnSpPr>
        <p:spPr>
          <a:xfrm>
            <a:off x="6080561" y="4828723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21DA6C-6539-E3F1-AACE-B00D6FAED54A}"/>
              </a:ext>
            </a:extLst>
          </p:cNvPr>
          <p:cNvSpPr/>
          <p:nvPr/>
        </p:nvSpPr>
        <p:spPr>
          <a:xfrm>
            <a:off x="7040879" y="4554545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    1    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CB4A60-0437-5EA3-B415-4021799353F7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7595997" y="4554545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18B62C-556D-9869-8ADD-A702ED0307DA}"/>
              </a:ext>
            </a:extLst>
          </p:cNvPr>
          <p:cNvCxnSpPr>
            <a:cxnSpLocks/>
          </p:cNvCxnSpPr>
          <p:nvPr/>
        </p:nvCxnSpPr>
        <p:spPr>
          <a:xfrm>
            <a:off x="8151114" y="4806215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A05A2D-6B09-3613-DC36-F9A4582CA15D}"/>
              </a:ext>
            </a:extLst>
          </p:cNvPr>
          <p:cNvSpPr txBox="1"/>
          <p:nvPr/>
        </p:nvSpPr>
        <p:spPr>
          <a:xfrm>
            <a:off x="5032161" y="4179238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2180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77769-FB7A-581E-A7CB-EA13D37A3EF4}"/>
              </a:ext>
            </a:extLst>
          </p:cNvPr>
          <p:cNvSpPr txBox="1"/>
          <p:nvPr/>
        </p:nvSpPr>
        <p:spPr>
          <a:xfrm>
            <a:off x="7208204" y="4213967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0E8A8C-CAE7-0EE6-58B2-07C38A639884}"/>
              </a:ext>
            </a:extLst>
          </p:cNvPr>
          <p:cNvSpPr txBox="1"/>
          <p:nvPr/>
        </p:nvSpPr>
        <p:spPr>
          <a:xfrm>
            <a:off x="9183595" y="4597003"/>
            <a:ext cx="10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DCE926-08C5-C43E-39C4-D6ADFA65742C}"/>
              </a:ext>
            </a:extLst>
          </p:cNvPr>
          <p:cNvSpPr/>
          <p:nvPr/>
        </p:nvSpPr>
        <p:spPr>
          <a:xfrm>
            <a:off x="6653086" y="5658454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1050" b="1" dirty="0"/>
              <a:t> 2      </a:t>
            </a:r>
            <a:r>
              <a:rPr lang="en-US" sz="1050" dirty="0">
                <a:solidFill>
                  <a:schemeClr val="bg2"/>
                </a:solidFill>
              </a:rPr>
              <a:t>[1009]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E12C17-1408-862C-7A6F-3C760BF40A99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7208204" y="5658454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4D0832-C264-D9F3-A812-30B15D34B299}"/>
              </a:ext>
            </a:extLst>
          </p:cNvPr>
          <p:cNvCxnSpPr>
            <a:cxnSpLocks/>
          </p:cNvCxnSpPr>
          <p:nvPr/>
        </p:nvCxnSpPr>
        <p:spPr>
          <a:xfrm>
            <a:off x="7835484" y="5940411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213AE59-0B9C-314D-16D4-8E4D771D83C9}"/>
              </a:ext>
            </a:extLst>
          </p:cNvPr>
          <p:cNvSpPr/>
          <p:nvPr/>
        </p:nvSpPr>
        <p:spPr>
          <a:xfrm>
            <a:off x="8795802" y="5666233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    1     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ADAABD-46EA-69A0-EA6D-9AF754313463}"/>
              </a:ext>
            </a:extLst>
          </p:cNvPr>
          <p:cNvCxnSpPr>
            <a:cxnSpLocks/>
            <a:stCxn id="39" idx="0"/>
            <a:endCxn id="39" idx="2"/>
          </p:cNvCxnSpPr>
          <p:nvPr/>
        </p:nvCxnSpPr>
        <p:spPr>
          <a:xfrm>
            <a:off x="9350920" y="5666233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6F1B27-E74D-C70A-60A4-B51069BF0C66}"/>
              </a:ext>
            </a:extLst>
          </p:cNvPr>
          <p:cNvSpPr txBox="1"/>
          <p:nvPr/>
        </p:nvSpPr>
        <p:spPr>
          <a:xfrm>
            <a:off x="6787084" y="5290926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2180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75BBF-79B2-05B0-1C8C-B0081B628696}"/>
              </a:ext>
            </a:extLst>
          </p:cNvPr>
          <p:cNvSpPr txBox="1"/>
          <p:nvPr/>
        </p:nvSpPr>
        <p:spPr>
          <a:xfrm>
            <a:off x="8963127" y="5325655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C26F3E-6533-6AC8-EE57-E8C9ABD6E77C}"/>
              </a:ext>
            </a:extLst>
          </p:cNvPr>
          <p:cNvCxnSpPr>
            <a:cxnSpLocks/>
          </p:cNvCxnSpPr>
          <p:nvPr/>
        </p:nvCxnSpPr>
        <p:spPr>
          <a:xfrm>
            <a:off x="9956992" y="5942481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EA5F0C-1163-9409-9946-0624EA8099D2}"/>
              </a:ext>
            </a:extLst>
          </p:cNvPr>
          <p:cNvSpPr txBox="1"/>
          <p:nvPr/>
        </p:nvSpPr>
        <p:spPr>
          <a:xfrm>
            <a:off x="10866355" y="5801911"/>
            <a:ext cx="10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CA917D8-EC8C-6287-4669-601D244B7B53}"/>
              </a:ext>
            </a:extLst>
          </p:cNvPr>
          <p:cNvSpPr/>
          <p:nvPr/>
        </p:nvSpPr>
        <p:spPr>
          <a:xfrm>
            <a:off x="4506224" y="5650675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1050" b="1" dirty="0"/>
              <a:t> 3      </a:t>
            </a:r>
            <a:r>
              <a:rPr lang="en-US" sz="1050" dirty="0">
                <a:solidFill>
                  <a:schemeClr val="bg2"/>
                </a:solidFill>
              </a:rPr>
              <a:t>[2180]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DA75BE-C019-AC08-7514-AB620F95B90F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5061342" y="5650675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FA0D4B-6BCA-B390-0612-1A428DB89D95}"/>
              </a:ext>
            </a:extLst>
          </p:cNvPr>
          <p:cNvCxnSpPr>
            <a:cxnSpLocks/>
          </p:cNvCxnSpPr>
          <p:nvPr/>
        </p:nvCxnSpPr>
        <p:spPr>
          <a:xfrm>
            <a:off x="5688622" y="5932632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5194BA8-FD39-910E-3D24-6A9BD873E0F7}"/>
              </a:ext>
            </a:extLst>
          </p:cNvPr>
          <p:cNvSpPr txBox="1"/>
          <p:nvPr/>
        </p:nvSpPr>
        <p:spPr>
          <a:xfrm>
            <a:off x="4743570" y="5339256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3440</a:t>
            </a:r>
          </a:p>
        </p:txBody>
      </p:sp>
    </p:spTree>
    <p:extLst>
      <p:ext uri="{BB962C8B-B14F-4D97-AF65-F5344CB8AC3E}">
        <p14:creationId xmlns:p14="http://schemas.microsoft.com/office/powerpoint/2010/main" val="150577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C2B89E-8847-0DDB-B28B-218DE68852BA}"/>
              </a:ext>
            </a:extLst>
          </p:cNvPr>
          <p:cNvSpPr/>
          <p:nvPr/>
        </p:nvSpPr>
        <p:spPr>
          <a:xfrm>
            <a:off x="477519" y="625495"/>
            <a:ext cx="92187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DELETING A NODE IN SINGLY LINKED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8EF0C-C0A5-1EB3-0AC6-B4F16C707490}"/>
              </a:ext>
            </a:extLst>
          </p:cNvPr>
          <p:cNvSpPr txBox="1"/>
          <p:nvPr/>
        </p:nvSpPr>
        <p:spPr>
          <a:xfrm>
            <a:off x="121920" y="1971665"/>
            <a:ext cx="40944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 Node: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__init__(self, data):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self.data = data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self.next = None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#initialling the head is null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 LinkedList: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__init__(self):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self.head = None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    # Insert at the beginning of the linked list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insert_at_beginning(self, data):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new_node = Node(data)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new_node.next = self.head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self.head = new_node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delete_at_beginning(self):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if</a:t>
            </a:r>
            <a:r>
              <a:rPr lang="en-US" sz="1400" dirty="0">
                <a:solidFill>
                  <a:srgbClr val="0070C0"/>
                </a:solidFill>
              </a:rPr>
              <a:t> self.head: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self.head = self.head.next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def</a:t>
            </a:r>
            <a:r>
              <a:rPr lang="en-US" sz="1400" dirty="0">
                <a:solidFill>
                  <a:srgbClr val="0070C0"/>
                </a:solidFill>
              </a:rPr>
              <a:t> display(self):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current = self.head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</a:rPr>
              <a:t>while</a:t>
            </a:r>
            <a:r>
              <a:rPr lang="en-US" sz="1400" dirty="0">
                <a:solidFill>
                  <a:srgbClr val="0070C0"/>
                </a:solidFill>
              </a:rPr>
              <a:t> current: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print(current.data, end=" -&gt; 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current = current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D7D26-70DC-6708-D711-8FC994413DA3}"/>
              </a:ext>
            </a:extLst>
          </p:cNvPr>
          <p:cNvSpPr txBox="1"/>
          <p:nvPr/>
        </p:nvSpPr>
        <p:spPr>
          <a:xfrm>
            <a:off x="4390584" y="1961505"/>
            <a:ext cx="55865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.next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print("None")</a:t>
            </a:r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linked_list = LinkedList()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Insert nodes at the beginning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linked_list.insert_at_beginning(1)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linked_list.insert_at_beginning(2)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linked_list.insert_at_beginning(3)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linked_list.display()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#deleting the node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linked_list.delete_at_beginning()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linked_list.display()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723DF-E75F-5C09-E549-A7D14BC2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675" y="294640"/>
            <a:ext cx="1412086" cy="154741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41F839-5607-E2E2-BF43-285CDE36F10F}"/>
              </a:ext>
            </a:extLst>
          </p:cNvPr>
          <p:cNvSpPr/>
          <p:nvPr/>
        </p:nvSpPr>
        <p:spPr>
          <a:xfrm>
            <a:off x="6745535" y="4974495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1050" b="1" dirty="0"/>
              <a:t> 2      </a:t>
            </a:r>
            <a:r>
              <a:rPr lang="en-US" sz="1050" dirty="0">
                <a:solidFill>
                  <a:schemeClr val="bg2"/>
                </a:solidFill>
              </a:rPr>
              <a:t>[1009]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A7B340-AF29-E4DD-A85F-C13C5A42732D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7300653" y="4974495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F2C98D-2BEC-5DC6-CEBF-C61557E02D33}"/>
              </a:ext>
            </a:extLst>
          </p:cNvPr>
          <p:cNvCxnSpPr>
            <a:cxnSpLocks/>
          </p:cNvCxnSpPr>
          <p:nvPr/>
        </p:nvCxnSpPr>
        <p:spPr>
          <a:xfrm>
            <a:off x="7927933" y="5256452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32F5CA-2352-3C53-AC04-D9572F8E7930}"/>
              </a:ext>
            </a:extLst>
          </p:cNvPr>
          <p:cNvSpPr/>
          <p:nvPr/>
        </p:nvSpPr>
        <p:spPr>
          <a:xfrm>
            <a:off x="8888251" y="4982274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    1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45ABC-338C-9E47-C074-3C902FD08C36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9443369" y="4982274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83D9CB-C702-EDD3-1F98-BDE43765C920}"/>
              </a:ext>
            </a:extLst>
          </p:cNvPr>
          <p:cNvCxnSpPr>
            <a:cxnSpLocks/>
          </p:cNvCxnSpPr>
          <p:nvPr/>
        </p:nvCxnSpPr>
        <p:spPr>
          <a:xfrm>
            <a:off x="9998486" y="5233944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CBAF22-591F-8DE7-4687-1606C4AFD280}"/>
              </a:ext>
            </a:extLst>
          </p:cNvPr>
          <p:cNvSpPr txBox="1"/>
          <p:nvPr/>
        </p:nvSpPr>
        <p:spPr>
          <a:xfrm>
            <a:off x="6879533" y="4606967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2180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495C1-CE13-8820-40C1-AA63216FC4F5}"/>
              </a:ext>
            </a:extLst>
          </p:cNvPr>
          <p:cNvSpPr txBox="1"/>
          <p:nvPr/>
        </p:nvSpPr>
        <p:spPr>
          <a:xfrm>
            <a:off x="9055576" y="4641696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7EF8AA-58E6-8609-7647-AE80DF0F9587}"/>
              </a:ext>
            </a:extLst>
          </p:cNvPr>
          <p:cNvSpPr txBox="1"/>
          <p:nvPr/>
        </p:nvSpPr>
        <p:spPr>
          <a:xfrm>
            <a:off x="11030967" y="5024732"/>
            <a:ext cx="10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1D397-172D-9465-A9EE-0FC5D9CC9E05}"/>
              </a:ext>
            </a:extLst>
          </p:cNvPr>
          <p:cNvSpPr/>
          <p:nvPr/>
        </p:nvSpPr>
        <p:spPr>
          <a:xfrm>
            <a:off x="4624027" y="6145262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1050" b="1" dirty="0"/>
              <a:t> 2      </a:t>
            </a:r>
            <a:r>
              <a:rPr lang="en-US" sz="1050" dirty="0">
                <a:solidFill>
                  <a:schemeClr val="bg2"/>
                </a:solidFill>
              </a:rPr>
              <a:t>[1009]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B9549-71A2-5D8D-6245-7C44F652C881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5179145" y="6145262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85754F-E2F2-479C-6028-75B08BCD1773}"/>
              </a:ext>
            </a:extLst>
          </p:cNvPr>
          <p:cNvCxnSpPr>
            <a:cxnSpLocks/>
          </p:cNvCxnSpPr>
          <p:nvPr/>
        </p:nvCxnSpPr>
        <p:spPr>
          <a:xfrm>
            <a:off x="5806425" y="6427219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2B3005-046E-5A51-4714-6355D7DE049D}"/>
              </a:ext>
            </a:extLst>
          </p:cNvPr>
          <p:cNvSpPr/>
          <p:nvPr/>
        </p:nvSpPr>
        <p:spPr>
          <a:xfrm>
            <a:off x="6766743" y="6153041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    1     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3974F-726C-163A-297C-F5B4EE4FE115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7321861" y="6153041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2F85AC-0547-7014-B372-C0D77A32DE6E}"/>
              </a:ext>
            </a:extLst>
          </p:cNvPr>
          <p:cNvSpPr txBox="1"/>
          <p:nvPr/>
        </p:nvSpPr>
        <p:spPr>
          <a:xfrm>
            <a:off x="4758025" y="5777734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2180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3FBA8-9EF6-A43C-A59D-7DC5EA9D44FC}"/>
              </a:ext>
            </a:extLst>
          </p:cNvPr>
          <p:cNvSpPr txBox="1"/>
          <p:nvPr/>
        </p:nvSpPr>
        <p:spPr>
          <a:xfrm>
            <a:off x="6934068" y="5812463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5B11B7-83CC-893E-065D-843A7F609375}"/>
              </a:ext>
            </a:extLst>
          </p:cNvPr>
          <p:cNvCxnSpPr>
            <a:cxnSpLocks/>
          </p:cNvCxnSpPr>
          <p:nvPr/>
        </p:nvCxnSpPr>
        <p:spPr>
          <a:xfrm>
            <a:off x="7927933" y="6429289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18CF7B-CCFB-2645-3E3F-71D7166A110A}"/>
              </a:ext>
            </a:extLst>
          </p:cNvPr>
          <p:cNvSpPr/>
          <p:nvPr/>
        </p:nvSpPr>
        <p:spPr>
          <a:xfrm>
            <a:off x="4629075" y="4910195"/>
            <a:ext cx="1110235" cy="5189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</a:t>
            </a:r>
            <a:r>
              <a:rPr lang="en-US" sz="1050" b="1" dirty="0"/>
              <a:t> 3      </a:t>
            </a:r>
            <a:r>
              <a:rPr lang="en-US" sz="1050" dirty="0">
                <a:solidFill>
                  <a:schemeClr val="bg2"/>
                </a:solidFill>
              </a:rPr>
              <a:t>[2180]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E6BEED-0645-DCB5-A29A-D51FEED6A4E2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5184193" y="4910195"/>
            <a:ext cx="0" cy="518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8518A1-215A-58DC-4F63-C28AAB928EB6}"/>
              </a:ext>
            </a:extLst>
          </p:cNvPr>
          <p:cNvCxnSpPr>
            <a:cxnSpLocks/>
          </p:cNvCxnSpPr>
          <p:nvPr/>
        </p:nvCxnSpPr>
        <p:spPr>
          <a:xfrm>
            <a:off x="5811473" y="5192152"/>
            <a:ext cx="96031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79C91E-FD2E-7BA9-A7C7-447FCE749C26}"/>
              </a:ext>
            </a:extLst>
          </p:cNvPr>
          <p:cNvSpPr txBox="1"/>
          <p:nvPr/>
        </p:nvSpPr>
        <p:spPr>
          <a:xfrm>
            <a:off x="4866421" y="4598776"/>
            <a:ext cx="7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3440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489C9A-7218-5403-7793-F95BCC0DB759}"/>
              </a:ext>
            </a:extLst>
          </p:cNvPr>
          <p:cNvSpPr txBox="1"/>
          <p:nvPr/>
        </p:nvSpPr>
        <p:spPr>
          <a:xfrm>
            <a:off x="8797529" y="6266212"/>
            <a:ext cx="10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8617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D2E449-5096-FCB8-85EA-20C4FDFE51CD}"/>
              </a:ext>
            </a:extLst>
          </p:cNvPr>
          <p:cNvSpPr/>
          <p:nvPr/>
        </p:nvSpPr>
        <p:spPr>
          <a:xfrm>
            <a:off x="1245158" y="695773"/>
            <a:ext cx="331052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 ON SINGLY </a:t>
            </a:r>
          </a:p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A92A2-92C0-1A17-D08B-324C400634DB}"/>
              </a:ext>
            </a:extLst>
          </p:cNvPr>
          <p:cNvSpPr txBox="1"/>
          <p:nvPr/>
        </p:nvSpPr>
        <p:spPr>
          <a:xfrm>
            <a:off x="535813" y="2585454"/>
            <a:ext cx="4554348" cy="36471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PLACES WHERE SINGLY LINKED LISTS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Implementing stacks and queues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Navigation in web browsers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Implementing symbol tables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Undo/Redo 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Data Sequences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67280-72C3-C059-BCA1-7F37FD4115C6}"/>
              </a:ext>
            </a:extLst>
          </p:cNvPr>
          <p:cNvSpPr txBox="1"/>
          <p:nvPr/>
        </p:nvSpPr>
        <p:spPr>
          <a:xfrm>
            <a:off x="6525929" y="183802"/>
            <a:ext cx="4639912" cy="6140142"/>
          </a:xfrm>
          <a:prstGeom prst="rect">
            <a:avLst/>
          </a:prstGeom>
          <a:solidFill>
            <a:srgbClr val="57E7B4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ADVANTAGES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Dynamic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Efficient Insertions and deletions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Low memory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wasted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Space efficiency for small lists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No Random 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Lack of Bidirectional Traversal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Additional Memory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Complex Insertions/deletions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Difficulty in finding last element</a:t>
            </a:r>
          </a:p>
          <a:p>
            <a:pPr>
              <a:lnSpc>
                <a:spcPct val="150000"/>
              </a:lnSpc>
            </a:pPr>
            <a:endParaRPr lang="en-US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5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9D7036-2526-F17D-F585-C51A324F3FC3}"/>
              </a:ext>
            </a:extLst>
          </p:cNvPr>
          <p:cNvSpPr/>
          <p:nvPr/>
        </p:nvSpPr>
        <p:spPr>
          <a:xfrm>
            <a:off x="687266" y="537537"/>
            <a:ext cx="6654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035D5-EE4C-ED84-C1AB-AD5C98F92DDB}"/>
              </a:ext>
            </a:extLst>
          </p:cNvPr>
          <p:cNvSpPr txBox="1"/>
          <p:nvPr/>
        </p:nvSpPr>
        <p:spPr>
          <a:xfrm>
            <a:off x="529388" y="2454441"/>
            <a:ext cx="10443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Söhne"/>
              </a:rPr>
              <a:t>D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ata structure consisting of nodes where each node points to both the previous and the next node in the sequence.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Each node contains data and a references (links) to the previous and next node.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Söhne"/>
              </a:rPr>
              <a:t>Allows for efficient forward and backward traversal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660762-2B43-F2C8-112D-5326454FBBDE}"/>
              </a:ext>
            </a:extLst>
          </p:cNvPr>
          <p:cNvCxnSpPr>
            <a:cxnSpLocks/>
          </p:cNvCxnSpPr>
          <p:nvPr/>
        </p:nvCxnSpPr>
        <p:spPr>
          <a:xfrm>
            <a:off x="6302946" y="5223282"/>
            <a:ext cx="114540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E08975-ACD9-408C-A7CB-81313722E68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6766" y="5010146"/>
            <a:ext cx="421004" cy="278319"/>
          </a:xfrm>
          <a:prstGeom prst="straightConnector1">
            <a:avLst/>
          </a:prstGeom>
          <a:ln w="57150" cmpd="sng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EFD3CB-90E2-6D64-0B29-F3FD39D9B994}"/>
              </a:ext>
            </a:extLst>
          </p:cNvPr>
          <p:cNvSpPr txBox="1"/>
          <p:nvPr/>
        </p:nvSpPr>
        <p:spPr>
          <a:xfrm>
            <a:off x="308373" y="4665100"/>
            <a:ext cx="111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69D2E2-983E-9527-E88D-A2A4AF85492D}"/>
              </a:ext>
            </a:extLst>
          </p:cNvPr>
          <p:cNvCxnSpPr>
            <a:cxnSpLocks/>
          </p:cNvCxnSpPr>
          <p:nvPr/>
        </p:nvCxnSpPr>
        <p:spPr>
          <a:xfrm>
            <a:off x="9546762" y="5386930"/>
            <a:ext cx="115745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51A7EA-7E8D-F178-5EBA-9CB1CB44FCE2}"/>
              </a:ext>
            </a:extLst>
          </p:cNvPr>
          <p:cNvSpPr txBox="1"/>
          <p:nvPr/>
        </p:nvSpPr>
        <p:spPr>
          <a:xfrm>
            <a:off x="10668224" y="5202264"/>
            <a:ext cx="111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C2216A-6D05-7851-A923-ABA23A83BE90}"/>
              </a:ext>
            </a:extLst>
          </p:cNvPr>
          <p:cNvSpPr txBox="1"/>
          <p:nvPr/>
        </p:nvSpPr>
        <p:spPr>
          <a:xfrm>
            <a:off x="4864732" y="4669858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8907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9387C9-8FC1-0837-7F0F-2744C4A5438A}"/>
              </a:ext>
            </a:extLst>
          </p:cNvPr>
          <p:cNvSpPr txBox="1"/>
          <p:nvPr/>
        </p:nvSpPr>
        <p:spPr>
          <a:xfrm>
            <a:off x="8096229" y="4640814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4599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AC5D27-ED41-A153-D366-798E583D96A8}"/>
              </a:ext>
            </a:extLst>
          </p:cNvPr>
          <p:cNvSpPr/>
          <p:nvPr/>
        </p:nvSpPr>
        <p:spPr>
          <a:xfrm>
            <a:off x="1017770" y="4984643"/>
            <a:ext cx="2002054" cy="6076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    </a:t>
            </a:r>
            <a:r>
              <a:rPr lang="en-US" b="1" dirty="0"/>
              <a:t>        30     </a:t>
            </a:r>
            <a:r>
              <a:rPr lang="en-US" sz="1100" dirty="0">
                <a:solidFill>
                  <a:schemeClr val="bg1"/>
                </a:solidFill>
              </a:rPr>
              <a:t>[8907]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602268-36A0-30BB-B7F0-BE24E8F0210E}"/>
              </a:ext>
            </a:extLst>
          </p:cNvPr>
          <p:cNvCxnSpPr>
            <a:cxnSpLocks/>
          </p:cNvCxnSpPr>
          <p:nvPr/>
        </p:nvCxnSpPr>
        <p:spPr>
          <a:xfrm>
            <a:off x="1651784" y="4984643"/>
            <a:ext cx="0" cy="607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BF0CA2-31AB-FFF2-32F8-417B311D5D67}"/>
              </a:ext>
            </a:extLst>
          </p:cNvPr>
          <p:cNvSpPr txBox="1"/>
          <p:nvPr/>
        </p:nvSpPr>
        <p:spPr>
          <a:xfrm>
            <a:off x="899759" y="6212949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5CD71C-9D11-A2A8-D3B6-7851ADA7EDBC}"/>
              </a:ext>
            </a:extLst>
          </p:cNvPr>
          <p:cNvCxnSpPr>
            <a:cxnSpLocks/>
          </p:cNvCxnSpPr>
          <p:nvPr/>
        </p:nvCxnSpPr>
        <p:spPr>
          <a:xfrm>
            <a:off x="3087201" y="5223282"/>
            <a:ext cx="114540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65B3A1-2E1F-DFAF-BCBB-DE2CFAEFD320}"/>
              </a:ext>
            </a:extLst>
          </p:cNvPr>
          <p:cNvCxnSpPr>
            <a:cxnSpLocks/>
          </p:cNvCxnSpPr>
          <p:nvPr/>
        </p:nvCxnSpPr>
        <p:spPr>
          <a:xfrm flipH="1">
            <a:off x="6225944" y="5496026"/>
            <a:ext cx="1145406" cy="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404DED-BD2A-4F6E-A2C6-EC3B5F6ABFF9}"/>
              </a:ext>
            </a:extLst>
          </p:cNvPr>
          <p:cNvCxnSpPr>
            <a:cxnSpLocks/>
          </p:cNvCxnSpPr>
          <p:nvPr/>
        </p:nvCxnSpPr>
        <p:spPr>
          <a:xfrm flipH="1">
            <a:off x="3047445" y="5505651"/>
            <a:ext cx="1145406" cy="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C8CFBE-8818-907D-58F2-F29C625ABC75}"/>
              </a:ext>
            </a:extLst>
          </p:cNvPr>
          <p:cNvCxnSpPr>
            <a:cxnSpLocks/>
          </p:cNvCxnSpPr>
          <p:nvPr/>
        </p:nvCxnSpPr>
        <p:spPr>
          <a:xfrm>
            <a:off x="2314323" y="4999463"/>
            <a:ext cx="0" cy="557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79EDFB-B398-37D3-F137-B95B6501E375}"/>
              </a:ext>
            </a:extLst>
          </p:cNvPr>
          <p:cNvSpPr/>
          <p:nvPr/>
        </p:nvSpPr>
        <p:spPr>
          <a:xfrm>
            <a:off x="4223890" y="5034432"/>
            <a:ext cx="2002054" cy="6076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</a:rPr>
              <a:t>[2180]</a:t>
            </a:r>
            <a:r>
              <a:rPr lang="en-US" sz="1100" b="1" dirty="0"/>
              <a:t>       </a:t>
            </a:r>
            <a:r>
              <a:rPr lang="en-US" b="1" dirty="0"/>
              <a:t>50     </a:t>
            </a:r>
            <a:r>
              <a:rPr lang="en-US" sz="1100" dirty="0">
                <a:solidFill>
                  <a:schemeClr val="bg1"/>
                </a:solidFill>
              </a:rPr>
              <a:t>[4599]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7A8357-7F3E-1088-5AC0-9B5AEF43B235}"/>
              </a:ext>
            </a:extLst>
          </p:cNvPr>
          <p:cNvCxnSpPr>
            <a:cxnSpLocks/>
          </p:cNvCxnSpPr>
          <p:nvPr/>
        </p:nvCxnSpPr>
        <p:spPr>
          <a:xfrm>
            <a:off x="4857904" y="5034432"/>
            <a:ext cx="0" cy="607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7D70A0-0A0C-5727-7236-857A2908A00E}"/>
              </a:ext>
            </a:extLst>
          </p:cNvPr>
          <p:cNvCxnSpPr>
            <a:cxnSpLocks/>
          </p:cNvCxnSpPr>
          <p:nvPr/>
        </p:nvCxnSpPr>
        <p:spPr>
          <a:xfrm>
            <a:off x="5520443" y="5049252"/>
            <a:ext cx="0" cy="557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709927-5AC7-C587-01EC-70905F4888C5}"/>
              </a:ext>
            </a:extLst>
          </p:cNvPr>
          <p:cNvSpPr/>
          <p:nvPr/>
        </p:nvSpPr>
        <p:spPr>
          <a:xfrm>
            <a:off x="7460897" y="4999463"/>
            <a:ext cx="2002054" cy="6076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</a:rPr>
              <a:t>[8907]        </a:t>
            </a:r>
            <a:r>
              <a:rPr lang="en-US" b="1" dirty="0"/>
              <a:t>70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85F36E-B676-F41B-A868-5981C4A80409}"/>
              </a:ext>
            </a:extLst>
          </p:cNvPr>
          <p:cNvCxnSpPr>
            <a:cxnSpLocks/>
          </p:cNvCxnSpPr>
          <p:nvPr/>
        </p:nvCxnSpPr>
        <p:spPr>
          <a:xfrm>
            <a:off x="8094911" y="4999463"/>
            <a:ext cx="0" cy="607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ECADB6-3A72-69C5-F82B-7E1E2C27BA27}"/>
              </a:ext>
            </a:extLst>
          </p:cNvPr>
          <p:cNvCxnSpPr>
            <a:cxnSpLocks/>
          </p:cNvCxnSpPr>
          <p:nvPr/>
        </p:nvCxnSpPr>
        <p:spPr>
          <a:xfrm>
            <a:off x="8757450" y="5014283"/>
            <a:ext cx="0" cy="557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0D0F13-28B3-1AE5-A7FA-8D88FC79F2A5}"/>
              </a:ext>
            </a:extLst>
          </p:cNvPr>
          <p:cNvCxnSpPr/>
          <p:nvPr/>
        </p:nvCxnSpPr>
        <p:spPr>
          <a:xfrm flipH="1">
            <a:off x="1260909" y="5606565"/>
            <a:ext cx="157845" cy="6306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4A38B8-8B75-1BCC-2E1A-F612F011CC65}"/>
              </a:ext>
            </a:extLst>
          </p:cNvPr>
          <p:cNvSpPr txBox="1"/>
          <p:nvPr/>
        </p:nvSpPr>
        <p:spPr>
          <a:xfrm>
            <a:off x="1853713" y="4676722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2180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48A78E-1007-A576-F38B-4AD6B5417198}"/>
              </a:ext>
            </a:extLst>
          </p:cNvPr>
          <p:cNvSpPr txBox="1"/>
          <p:nvPr/>
        </p:nvSpPr>
        <p:spPr>
          <a:xfrm>
            <a:off x="1383752" y="5983188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DB9A66-4AC2-3B10-717C-19407190CA5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56455" y="5604936"/>
            <a:ext cx="0" cy="3782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CFE0E48-E696-AC67-A7ED-B88F5B4CD914}"/>
              </a:ext>
            </a:extLst>
          </p:cNvPr>
          <p:cNvSpPr txBox="1"/>
          <p:nvPr/>
        </p:nvSpPr>
        <p:spPr>
          <a:xfrm>
            <a:off x="2641772" y="6091163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next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605B87-5F96-B1A4-6CE0-85004FE4DE22}"/>
              </a:ext>
            </a:extLst>
          </p:cNvPr>
          <p:cNvCxnSpPr>
            <a:cxnSpLocks/>
          </p:cNvCxnSpPr>
          <p:nvPr/>
        </p:nvCxnSpPr>
        <p:spPr>
          <a:xfrm>
            <a:off x="2670462" y="5616514"/>
            <a:ext cx="240522" cy="5396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9DB6BB6-19C5-A3E4-DE45-A048D350E808}"/>
              </a:ext>
            </a:extLst>
          </p:cNvPr>
          <p:cNvSpPr txBox="1"/>
          <p:nvPr/>
        </p:nvSpPr>
        <p:spPr>
          <a:xfrm>
            <a:off x="4103368" y="6258741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prev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A251F-262E-FC7A-3635-E4FDC64E1018}"/>
              </a:ext>
            </a:extLst>
          </p:cNvPr>
          <p:cNvCxnSpPr/>
          <p:nvPr/>
        </p:nvCxnSpPr>
        <p:spPr>
          <a:xfrm flipH="1">
            <a:off x="4464518" y="5652357"/>
            <a:ext cx="157845" cy="6306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D11D9A-303D-16CB-F246-56EF25142CDC}"/>
              </a:ext>
            </a:extLst>
          </p:cNvPr>
          <p:cNvSpPr txBox="1"/>
          <p:nvPr/>
        </p:nvSpPr>
        <p:spPr>
          <a:xfrm>
            <a:off x="4587361" y="6028980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2F961FA-C75E-88D2-E534-82A8A391F380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5160064" y="5650728"/>
            <a:ext cx="0" cy="3782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CA58055-032D-6902-ECB0-2734C1B6496A}"/>
              </a:ext>
            </a:extLst>
          </p:cNvPr>
          <p:cNvSpPr txBox="1"/>
          <p:nvPr/>
        </p:nvSpPr>
        <p:spPr>
          <a:xfrm>
            <a:off x="5845381" y="6136955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next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3AE9D2-D831-DDC2-3919-E531F14A0C96}"/>
              </a:ext>
            </a:extLst>
          </p:cNvPr>
          <p:cNvCxnSpPr>
            <a:cxnSpLocks/>
          </p:cNvCxnSpPr>
          <p:nvPr/>
        </p:nvCxnSpPr>
        <p:spPr>
          <a:xfrm>
            <a:off x="5874071" y="5662306"/>
            <a:ext cx="240522" cy="5396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334D0F6-2571-DAB8-B3F0-A916B490ABBB}"/>
              </a:ext>
            </a:extLst>
          </p:cNvPr>
          <p:cNvSpPr txBox="1"/>
          <p:nvPr/>
        </p:nvSpPr>
        <p:spPr>
          <a:xfrm>
            <a:off x="7306977" y="6225214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prev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E163179-2009-9626-0E53-BBCEE67BAB38}"/>
              </a:ext>
            </a:extLst>
          </p:cNvPr>
          <p:cNvCxnSpPr/>
          <p:nvPr/>
        </p:nvCxnSpPr>
        <p:spPr>
          <a:xfrm flipH="1">
            <a:off x="7668127" y="5618830"/>
            <a:ext cx="157845" cy="6306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0B89EB0-3202-F1A7-31DE-2431A4694895}"/>
              </a:ext>
            </a:extLst>
          </p:cNvPr>
          <p:cNvSpPr txBox="1"/>
          <p:nvPr/>
        </p:nvSpPr>
        <p:spPr>
          <a:xfrm>
            <a:off x="7790970" y="5995453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C19BA8-F657-7547-D6F2-1F4BE3B352F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8363673" y="5617201"/>
            <a:ext cx="0" cy="3782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81BE40-233D-C962-A802-72323E5BE5BB}"/>
              </a:ext>
            </a:extLst>
          </p:cNvPr>
          <p:cNvSpPr txBox="1"/>
          <p:nvPr/>
        </p:nvSpPr>
        <p:spPr>
          <a:xfrm>
            <a:off x="9048990" y="6103428"/>
            <a:ext cx="114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next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1750E0-F694-1FEE-D545-E431ED6F182A}"/>
              </a:ext>
            </a:extLst>
          </p:cNvPr>
          <p:cNvCxnSpPr>
            <a:cxnSpLocks/>
          </p:cNvCxnSpPr>
          <p:nvPr/>
        </p:nvCxnSpPr>
        <p:spPr>
          <a:xfrm>
            <a:off x="9077680" y="5628779"/>
            <a:ext cx="240522" cy="5396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85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886</TotalTime>
  <Words>3169</Words>
  <Application>Microsoft Office PowerPoint</Application>
  <PresentationFormat>Widescreen</PresentationFormat>
  <Paragraphs>618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Roboto</vt:lpstr>
      <vt:lpstr>Söhne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M.S.F Shazna</dc:creator>
  <cp:lastModifiedBy>M.S.F Shazna</cp:lastModifiedBy>
  <cp:revision>11</cp:revision>
  <dcterms:created xsi:type="dcterms:W3CDTF">2023-09-20T02:32:24Z</dcterms:created>
  <dcterms:modified xsi:type="dcterms:W3CDTF">2023-09-26T03:57:36Z</dcterms:modified>
</cp:coreProperties>
</file>