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4471-22B9-F1C7-5652-F32CDAB05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20FE-5A66-7154-AFDD-CCC1895E2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7B817-7808-867D-D09D-ED8C0914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31B9-123F-D341-B77E-0ECB4D52175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672F7-2979-C07F-B929-3149A47F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0DDC-DC16-B69F-8C14-64AE72B0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3976-825D-3648-94AE-3CCC20DD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7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AD76-BB7F-B8FC-CFD8-3E6F0F75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4ECFA-7DF8-204A-F3C9-78E4F9A12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02203-44B2-6A90-4071-E6334877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31B9-123F-D341-B77E-0ECB4D52175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C2E00-F3DF-8647-2A71-0E365F5D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01DE-81A2-87C4-000E-0BFF3251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3976-825D-3648-94AE-3CCC20DD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E985B-A52F-BFAD-B43E-E95CB4A64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2E55-E81F-BA1B-3085-128FE1952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02DEC-C90A-9D17-63F8-5EEA08ED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31B9-123F-D341-B77E-0ECB4D52175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D2840-8DD0-0AC4-DF84-99E0BA24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C469B-FE13-A5DC-42C2-A7F86289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3976-825D-3648-94AE-3CCC20DD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DBF5-C105-2573-5F46-249FB51C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C823-6A0E-8573-8393-B69B8A5AB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B7BD5-EBAF-3691-0FEC-3C874FD4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31B9-123F-D341-B77E-0ECB4D52175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2C971-5CA9-086E-E070-633C6D9A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34227-FE55-2D5F-9206-1D10E4AC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3976-825D-3648-94AE-3CCC20DD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2542-FA0A-63E2-1F7C-3B834ADC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E991C-0B99-9CB2-D289-E2766A1A1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0D35A-BE0A-691B-484A-ECFA77B2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31B9-123F-D341-B77E-0ECB4D52175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F2C11-D27F-8058-6554-C0CB0610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A88F2-9B02-3F0F-4F3D-BB579493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3976-825D-3648-94AE-3CCC20DD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3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CD7B-6FC1-44D5-BC46-5F622FF2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668DF-7AC4-BC3B-CCB1-6A5E020D1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4A632-DD00-439B-2F24-434E439E9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CE6A4-D7DD-A26F-9EAA-B2850BF2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31B9-123F-D341-B77E-0ECB4D52175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F3030-66A9-51A3-68A4-F0F2D2D7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95D3A-BFA9-0329-06C0-0D48A82C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3976-825D-3648-94AE-3CCC20DD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1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20CE-A926-A6D3-6C04-00A7072B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96D01-C704-3A03-D5A4-E55ED2DE2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9BE6B-6505-BC13-530D-D69C61BC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02599-3082-2688-0B71-1FBD96E11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A791D-B5FB-39BD-A5FD-22A8BD6C1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67339-D5B5-22B7-3B58-9FDDC5D1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31B9-123F-D341-B77E-0ECB4D52175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F2BAB-D5DC-0655-F106-96746F4D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5DE24-07FB-503A-DF64-15DAFA44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3976-825D-3648-94AE-3CCC20DD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3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DA3B-04F8-D567-2152-1E7B11E8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4636A-A206-74C8-0601-91F7A014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31B9-123F-D341-B77E-0ECB4D52175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0DC2C-40DB-5633-CDC9-48C7E8B1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D0B2A-2089-BD50-85F2-650D5198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3976-825D-3648-94AE-3CCC20DD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749A9-6255-BA5F-B8AD-7C9364B4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31B9-123F-D341-B77E-0ECB4D52175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2061C-444E-368A-1101-3FF5065E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37CB0-D855-B18B-2593-8CF0131C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3976-825D-3648-94AE-3CCC20DD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1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356A-9CCC-F7E2-54E6-4147847F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19EF7-72B9-B451-66F2-7190CDFAC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DCAE7-B9A6-FEFB-334E-204AC5CAF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C8FDE-C26D-F403-8A6D-3B0A163C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31B9-123F-D341-B77E-0ECB4D52175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75720-BE4A-4786-DC2F-7A5C9A92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4E820-889F-DBDB-8D25-AA037A1E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3976-825D-3648-94AE-3CCC20DD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0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BC0A-3A8C-E90F-7813-B40D3BF3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D4D6A-B608-20CD-B909-5041589BA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18C8E-29A4-0B74-77B8-CE033D93B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3DAB1-368E-FC53-B4E7-4455DD22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31B9-123F-D341-B77E-0ECB4D52175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427ED-4C1A-02FF-100D-DE73B8F7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E6251-0B3E-91F1-4D55-4920D36B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3976-825D-3648-94AE-3CCC20DD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4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924FD-6FF7-98EB-8788-07E704ED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5AAE5-83D9-06DE-69EF-5D5EA2AAD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5B0E-2DD2-7154-AFAD-23835623F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B31B9-123F-D341-B77E-0ECB4D52175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A358-94AF-4171-7D68-DDF625FD5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A6A61-B1C3-C1FA-3A56-020C719C7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B3976-825D-3648-94AE-3CCC20DD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5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36EC-516A-EF93-9EBF-20C573DD7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effectLst/>
                <a:latin typeface="TimesNewRomanPSMT"/>
              </a:rPr>
              <a:t>Monte Carlo Simulation and Clustering for </a:t>
            </a:r>
            <a:br>
              <a:rPr lang="en-US" sz="4000" dirty="0">
                <a:effectLst/>
                <a:latin typeface="TimesNewRomanPSMT"/>
              </a:rPr>
            </a:br>
            <a:r>
              <a:rPr lang="en-US" sz="4000" dirty="0">
                <a:effectLst/>
                <a:latin typeface="TimesNewRomanPSMT"/>
              </a:rPr>
              <a:t>Customer Segmentation in Business Organization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7D0E-F438-383F-B0E2-8AB8EB03F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By Abhishek </a:t>
            </a:r>
            <a:r>
              <a:rPr lang="en-US" b="1" dirty="0" err="1"/>
              <a:t>Shastry</a:t>
            </a:r>
            <a:r>
              <a:rPr lang="en-US" b="1" dirty="0"/>
              <a:t>.</a:t>
            </a:r>
          </a:p>
          <a:p>
            <a:r>
              <a:rPr lang="en-US" b="1" dirty="0"/>
              <a:t>Data Scientist </a:t>
            </a:r>
          </a:p>
        </p:txBody>
      </p:sp>
    </p:spTree>
    <p:extLst>
      <p:ext uri="{BB962C8B-B14F-4D97-AF65-F5344CB8AC3E}">
        <p14:creationId xmlns:p14="http://schemas.microsoft.com/office/powerpoint/2010/main" val="1291510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2AAB-EBE7-6630-F944-0371316C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+mn-lt"/>
              </a:rPr>
              <a:t>STEP 2: </a:t>
            </a:r>
            <a:r>
              <a:rPr lang="en-US" sz="3600" dirty="0">
                <a:effectLst/>
                <a:latin typeface="+mn-lt"/>
              </a:rPr>
              <a:t>Generating the Random Number of Per Capita Income</a:t>
            </a:r>
            <a:br>
              <a:rPr lang="en-US" sz="4400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3C8E6-3F8E-A4FF-3BC0-BC783801E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>
                <a:effectLst/>
              </a:rPr>
              <a:t>he random number is generated of per capita income in each sub-district that refers to the value of mean and standard deviation number. </a:t>
            </a:r>
          </a:p>
          <a:p>
            <a:pPr marL="0" indent="0">
              <a:buNone/>
            </a:pPr>
            <a:r>
              <a:rPr lang="en-US" sz="3200" i="1" dirty="0"/>
              <a:t>		</a:t>
            </a:r>
            <a:r>
              <a:rPr lang="en-US" sz="3200" i="1" dirty="0" err="1">
                <a:effectLst/>
              </a:rPr>
              <a:t>Xn</a:t>
            </a:r>
            <a:r>
              <a:rPr lang="en-US" sz="3200" i="1" dirty="0">
                <a:effectLst/>
              </a:rPr>
              <a:t> = f (p, x̄ sub-district, </a:t>
            </a:r>
            <a:r>
              <a:rPr lang="el-GR" sz="3200" i="1" dirty="0">
                <a:effectLst/>
              </a:rPr>
              <a:t>σ</a:t>
            </a:r>
            <a:r>
              <a:rPr lang="en-US" sz="3200" i="1" dirty="0">
                <a:effectLst/>
              </a:rPr>
              <a:t>sub-district) </a:t>
            </a:r>
          </a:p>
          <a:p>
            <a:r>
              <a:rPr lang="en-US" sz="3200" dirty="0">
                <a:effectLst/>
              </a:rPr>
              <a:t>Random number generation can be finished with the normal inverse function, which calculates the inverse of the cumulative normal distribution function, for a given number of probability, mean and standard deviation of the set. 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0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AB3C-E0FC-2C53-7993-2105447B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STEP 2continued.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F9DC-DE6B-98E4-E0E7-5D1D6C214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01812"/>
            <a:ext cx="10515600" cy="4539611"/>
          </a:xfrm>
        </p:spPr>
        <p:txBody>
          <a:bodyPr/>
          <a:lstStyle/>
          <a:p>
            <a:r>
              <a:rPr lang="en-US" sz="3200" dirty="0"/>
              <a:t>Iterations</a:t>
            </a:r>
            <a:r>
              <a:rPr lang="en-US" sz="3200" dirty="0">
                <a:effectLst/>
              </a:rPr>
              <a:t> of random number simulation are done based on the population number for each sub-district.</a:t>
            </a:r>
          </a:p>
          <a:p>
            <a:r>
              <a:rPr lang="en-US" sz="3200" dirty="0">
                <a:effectLst/>
              </a:rPr>
              <a:t> </a:t>
            </a:r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4177" name="Picture 81" descr="page3image15637616">
            <a:extLst>
              <a:ext uri="{FF2B5EF4-FFF2-40B4-BE49-F238E27FC236}">
                <a16:creationId xmlns:a16="http://schemas.microsoft.com/office/drawing/2014/main" id="{2572B4E6-238C-05AD-3A64-DBBE10EC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811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8" name="Picture 82" descr="page3image15639280">
            <a:extLst>
              <a:ext uri="{FF2B5EF4-FFF2-40B4-BE49-F238E27FC236}">
                <a16:creationId xmlns:a16="http://schemas.microsoft.com/office/drawing/2014/main" id="{B8B3A3B2-31FD-1FDB-3E2B-1CB375F2A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049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9" name="Picture 83" descr="page3image15638240">
            <a:extLst>
              <a:ext uri="{FF2B5EF4-FFF2-40B4-BE49-F238E27FC236}">
                <a16:creationId xmlns:a16="http://schemas.microsoft.com/office/drawing/2014/main" id="{09F5D430-1F9D-FBBA-FF6B-CF04FAC8A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28587"/>
            <a:ext cx="2697421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0" name="Picture 84" descr="page3image15635536">
            <a:extLst>
              <a:ext uri="{FF2B5EF4-FFF2-40B4-BE49-F238E27FC236}">
                <a16:creationId xmlns:a16="http://schemas.microsoft.com/office/drawing/2014/main" id="{8FAB1D68-AC5C-9F60-1ECD-C95C78A36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811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1" name="Picture 85" descr="page3image15637408">
            <a:extLst>
              <a:ext uri="{FF2B5EF4-FFF2-40B4-BE49-F238E27FC236}">
                <a16:creationId xmlns:a16="http://schemas.microsoft.com/office/drawing/2014/main" id="{53D6430C-C193-B4D6-0C8C-6EC81F41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049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2" name="Picture 86" descr="page3image15638656">
            <a:extLst>
              <a:ext uri="{FF2B5EF4-FFF2-40B4-BE49-F238E27FC236}">
                <a16:creationId xmlns:a16="http://schemas.microsoft.com/office/drawing/2014/main" id="{4C24C383-3FC6-39CF-A690-BECA711D4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28587"/>
            <a:ext cx="2697421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3" name="Picture 87" descr="page3image15639488">
            <a:extLst>
              <a:ext uri="{FF2B5EF4-FFF2-40B4-BE49-F238E27FC236}">
                <a16:creationId xmlns:a16="http://schemas.microsoft.com/office/drawing/2014/main" id="{DA23A794-4252-DDD8-0A1F-86E0C944A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811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4" name="Picture 88" descr="page3image15639696">
            <a:extLst>
              <a:ext uri="{FF2B5EF4-FFF2-40B4-BE49-F238E27FC236}">
                <a16:creationId xmlns:a16="http://schemas.microsoft.com/office/drawing/2014/main" id="{54D1FEB2-D976-0A0D-CF18-3F1968A2C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049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5" name="Picture 89" descr="page3image15639904">
            <a:extLst>
              <a:ext uri="{FF2B5EF4-FFF2-40B4-BE49-F238E27FC236}">
                <a16:creationId xmlns:a16="http://schemas.microsoft.com/office/drawing/2014/main" id="{E5422808-8EED-DC56-7A7A-53F2A5DFD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28587"/>
            <a:ext cx="2697421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6" name="Picture 90" descr="page3image15640320">
            <a:extLst>
              <a:ext uri="{FF2B5EF4-FFF2-40B4-BE49-F238E27FC236}">
                <a16:creationId xmlns:a16="http://schemas.microsoft.com/office/drawing/2014/main" id="{2C08B194-14FE-BA33-750D-7B3A4BB08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9" y="3146961"/>
            <a:ext cx="7505205" cy="293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7" name="Picture 91" descr="page3image15640528">
            <a:extLst>
              <a:ext uri="{FF2B5EF4-FFF2-40B4-BE49-F238E27FC236}">
                <a16:creationId xmlns:a16="http://schemas.microsoft.com/office/drawing/2014/main" id="{EF969CDB-D4B7-8A59-7E7B-071278C8C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811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8" name="Picture 92" descr="page3image15640736">
            <a:extLst>
              <a:ext uri="{FF2B5EF4-FFF2-40B4-BE49-F238E27FC236}">
                <a16:creationId xmlns:a16="http://schemas.microsoft.com/office/drawing/2014/main" id="{A86E7FB2-4F65-C62A-FF2E-42DB49BB5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049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9" name="Picture 93" descr="page3image15640944">
            <a:extLst>
              <a:ext uri="{FF2B5EF4-FFF2-40B4-BE49-F238E27FC236}">
                <a16:creationId xmlns:a16="http://schemas.microsoft.com/office/drawing/2014/main" id="{A0A4736C-D9CE-5956-F114-27BF4601B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28587"/>
            <a:ext cx="2697421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0" name="Picture 94" descr="page3image15641152">
            <a:extLst>
              <a:ext uri="{FF2B5EF4-FFF2-40B4-BE49-F238E27FC236}">
                <a16:creationId xmlns:a16="http://schemas.microsoft.com/office/drawing/2014/main" id="{0A458CD2-9CE6-9EBE-78FF-D648E2F57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811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1" name="Picture 95" descr="page3image15641360">
            <a:extLst>
              <a:ext uri="{FF2B5EF4-FFF2-40B4-BE49-F238E27FC236}">
                <a16:creationId xmlns:a16="http://schemas.microsoft.com/office/drawing/2014/main" id="{7E69F49E-CA0E-11E8-C4A7-172C762F3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049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2" name="Picture 96" descr="page3image15641568">
            <a:extLst>
              <a:ext uri="{FF2B5EF4-FFF2-40B4-BE49-F238E27FC236}">
                <a16:creationId xmlns:a16="http://schemas.microsoft.com/office/drawing/2014/main" id="{2AFE97D3-AD43-7B08-4831-DE6429D6C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28587"/>
            <a:ext cx="2697421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3" name="Picture 97" descr="page3image15641776">
            <a:extLst>
              <a:ext uri="{FF2B5EF4-FFF2-40B4-BE49-F238E27FC236}">
                <a16:creationId xmlns:a16="http://schemas.microsoft.com/office/drawing/2014/main" id="{921361F7-3E0B-E588-8561-9163396E4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811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4" name="Picture 98" descr="page3image15641984">
            <a:extLst>
              <a:ext uri="{FF2B5EF4-FFF2-40B4-BE49-F238E27FC236}">
                <a16:creationId xmlns:a16="http://schemas.microsoft.com/office/drawing/2014/main" id="{793CEA60-7B91-C660-1195-E099DF559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049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5" name="Picture 99" descr="page3image15642192">
            <a:extLst>
              <a:ext uri="{FF2B5EF4-FFF2-40B4-BE49-F238E27FC236}">
                <a16:creationId xmlns:a16="http://schemas.microsoft.com/office/drawing/2014/main" id="{E67680F8-8C43-E6FF-4A57-007810AA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28587"/>
            <a:ext cx="2697421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6" name="Picture 100" descr="page3image15642400">
            <a:extLst>
              <a:ext uri="{FF2B5EF4-FFF2-40B4-BE49-F238E27FC236}">
                <a16:creationId xmlns:a16="http://schemas.microsoft.com/office/drawing/2014/main" id="{F976F737-AF4E-43C2-DD14-F4F0F4323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811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7" name="Picture 101" descr="page3image15642608">
            <a:extLst>
              <a:ext uri="{FF2B5EF4-FFF2-40B4-BE49-F238E27FC236}">
                <a16:creationId xmlns:a16="http://schemas.microsoft.com/office/drawing/2014/main" id="{4ECB722C-3C08-216C-FEDA-661009517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049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" name="Picture 102" descr="page3image15642816">
            <a:extLst>
              <a:ext uri="{FF2B5EF4-FFF2-40B4-BE49-F238E27FC236}">
                <a16:creationId xmlns:a16="http://schemas.microsoft.com/office/drawing/2014/main" id="{234B9CF7-1F32-3530-D991-4E8D527F6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28587"/>
            <a:ext cx="2697421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" name="Picture 103" descr="page3image15643024">
            <a:extLst>
              <a:ext uri="{FF2B5EF4-FFF2-40B4-BE49-F238E27FC236}">
                <a16:creationId xmlns:a16="http://schemas.microsoft.com/office/drawing/2014/main" id="{D3EF8169-2839-35E3-5715-D194CA6DE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811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" name="Picture 104" descr="page3image15643232">
            <a:extLst>
              <a:ext uri="{FF2B5EF4-FFF2-40B4-BE49-F238E27FC236}">
                <a16:creationId xmlns:a16="http://schemas.microsoft.com/office/drawing/2014/main" id="{ECCAD5CE-B053-C56F-9D37-E27795A5B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049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1" name="Picture 105" descr="page3image15643440">
            <a:extLst>
              <a:ext uri="{FF2B5EF4-FFF2-40B4-BE49-F238E27FC236}">
                <a16:creationId xmlns:a16="http://schemas.microsoft.com/office/drawing/2014/main" id="{66712692-07BC-85A8-3DAA-3BD4A4946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28587"/>
            <a:ext cx="2697421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2" name="Picture 106" descr="page3image15643648">
            <a:extLst>
              <a:ext uri="{FF2B5EF4-FFF2-40B4-BE49-F238E27FC236}">
                <a16:creationId xmlns:a16="http://schemas.microsoft.com/office/drawing/2014/main" id="{71072039-7527-AC46-A85D-4878C9092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811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3" name="Picture 107" descr="page3image15643856">
            <a:extLst>
              <a:ext uri="{FF2B5EF4-FFF2-40B4-BE49-F238E27FC236}">
                <a16:creationId xmlns:a16="http://schemas.microsoft.com/office/drawing/2014/main" id="{35F9FA92-7B81-17D8-233D-4E58D1E80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049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4" name="Picture 108" descr="page3image15644064">
            <a:extLst>
              <a:ext uri="{FF2B5EF4-FFF2-40B4-BE49-F238E27FC236}">
                <a16:creationId xmlns:a16="http://schemas.microsoft.com/office/drawing/2014/main" id="{65972ED0-0622-C783-9A84-6F4830455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28587"/>
            <a:ext cx="2697421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5" name="Picture 109" descr="page3image15644272">
            <a:extLst>
              <a:ext uri="{FF2B5EF4-FFF2-40B4-BE49-F238E27FC236}">
                <a16:creationId xmlns:a16="http://schemas.microsoft.com/office/drawing/2014/main" id="{34E731C9-29F1-9D23-D182-05F536D6A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811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6" name="Picture 110" descr="page3image15644480">
            <a:extLst>
              <a:ext uri="{FF2B5EF4-FFF2-40B4-BE49-F238E27FC236}">
                <a16:creationId xmlns:a16="http://schemas.microsoft.com/office/drawing/2014/main" id="{E00C128B-E533-6184-49B4-332ED2E66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049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7" name="Picture 111" descr="page3image15644688">
            <a:extLst>
              <a:ext uri="{FF2B5EF4-FFF2-40B4-BE49-F238E27FC236}">
                <a16:creationId xmlns:a16="http://schemas.microsoft.com/office/drawing/2014/main" id="{F2E9B537-637D-122F-3FCE-20A09E71F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28587"/>
            <a:ext cx="2697421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8" name="Picture 112" descr="page3image15644896">
            <a:extLst>
              <a:ext uri="{FF2B5EF4-FFF2-40B4-BE49-F238E27FC236}">
                <a16:creationId xmlns:a16="http://schemas.microsoft.com/office/drawing/2014/main" id="{68F87475-23E9-F235-98DF-A413B6E81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811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9" name="Picture 113" descr="page3image15645104">
            <a:extLst>
              <a:ext uri="{FF2B5EF4-FFF2-40B4-BE49-F238E27FC236}">
                <a16:creationId xmlns:a16="http://schemas.microsoft.com/office/drawing/2014/main" id="{1BC53A3E-7FCD-38FE-8996-A2FE5D8A0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049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10" name="Picture 114" descr="page3image15645312">
            <a:extLst>
              <a:ext uri="{FF2B5EF4-FFF2-40B4-BE49-F238E27FC236}">
                <a16:creationId xmlns:a16="http://schemas.microsoft.com/office/drawing/2014/main" id="{D6D59F0F-89EF-31E8-E4D6-59641E49E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28587"/>
            <a:ext cx="2697421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11" name="Picture 115" descr="page3image15645520">
            <a:extLst>
              <a:ext uri="{FF2B5EF4-FFF2-40B4-BE49-F238E27FC236}">
                <a16:creationId xmlns:a16="http://schemas.microsoft.com/office/drawing/2014/main" id="{85A0FBE3-2461-A797-FFE1-D7A4731A0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811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12" name="Picture 116" descr="page3image15645728">
            <a:extLst>
              <a:ext uri="{FF2B5EF4-FFF2-40B4-BE49-F238E27FC236}">
                <a16:creationId xmlns:a16="http://schemas.microsoft.com/office/drawing/2014/main" id="{7ECD672D-7466-DB07-177B-A7FF67D42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049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13" name="Picture 117" descr="page3image15645936">
            <a:extLst>
              <a:ext uri="{FF2B5EF4-FFF2-40B4-BE49-F238E27FC236}">
                <a16:creationId xmlns:a16="http://schemas.microsoft.com/office/drawing/2014/main" id="{CCB5D7E0-C975-4BDB-68FD-7A2C76C75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28587"/>
            <a:ext cx="2697421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14" name="Picture 118" descr="page3image15646144">
            <a:extLst>
              <a:ext uri="{FF2B5EF4-FFF2-40B4-BE49-F238E27FC236}">
                <a16:creationId xmlns:a16="http://schemas.microsoft.com/office/drawing/2014/main" id="{C32BAE55-1AAD-7F34-1F6D-596192004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811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15" name="Picture 119" descr="page3image15646352">
            <a:extLst>
              <a:ext uri="{FF2B5EF4-FFF2-40B4-BE49-F238E27FC236}">
                <a16:creationId xmlns:a16="http://schemas.microsoft.com/office/drawing/2014/main" id="{FBB479EF-C5BA-574E-2470-36157E0D7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588"/>
            <a:ext cx="11049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16" name="Picture 120" descr="page3image15236752">
            <a:extLst>
              <a:ext uri="{FF2B5EF4-FFF2-40B4-BE49-F238E27FC236}">
                <a16:creationId xmlns:a16="http://schemas.microsoft.com/office/drawing/2014/main" id="{45AB8595-A59D-B2A9-8285-2260EB1C0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28587"/>
            <a:ext cx="2697421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21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A3F0-EF7A-D63B-5910-89D8626F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</a:rPr>
              <a:t>STEP3:</a:t>
            </a:r>
            <a:r>
              <a:rPr lang="en-US" sz="3200" dirty="0">
                <a:effectLst/>
                <a:latin typeface="+mn-lt"/>
              </a:rPr>
              <a:t> Generating Customer’s Income Value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ABC5B-F5B8-2607-34A7-E2E3EDAF5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effectLst/>
              </a:rPr>
              <a:t>XCustomer</a:t>
            </a:r>
            <a:r>
              <a:rPr lang="en-US" sz="3200" dirty="0">
                <a:effectLst/>
              </a:rPr>
              <a:t> = [(</a:t>
            </a:r>
            <a:r>
              <a:rPr lang="en-US" sz="3200" dirty="0" err="1">
                <a:effectLst/>
              </a:rPr>
              <a:t>Xn</a:t>
            </a:r>
            <a:r>
              <a:rPr lang="en-US" sz="3200" dirty="0">
                <a:effectLst/>
              </a:rPr>
              <a:t>)1 + (</a:t>
            </a:r>
            <a:r>
              <a:rPr lang="en-US" sz="3200" dirty="0" err="1">
                <a:effectLst/>
              </a:rPr>
              <a:t>Xn</a:t>
            </a:r>
            <a:r>
              <a:rPr lang="en-US" sz="3200" dirty="0">
                <a:effectLst/>
              </a:rPr>
              <a:t>)2 + ... + (</a:t>
            </a:r>
            <a:r>
              <a:rPr lang="en-US" sz="3200" dirty="0" err="1">
                <a:effectLst/>
              </a:rPr>
              <a:t>Xn</a:t>
            </a:r>
            <a:r>
              <a:rPr lang="en-US" sz="3200" dirty="0">
                <a:effectLst/>
              </a:rPr>
              <a:t>)q] </a:t>
            </a:r>
            <a:endParaRPr lang="en-US" sz="3200" dirty="0"/>
          </a:p>
          <a:p>
            <a:r>
              <a:rPr lang="en-US" sz="3200" dirty="0">
                <a:effectLst/>
              </a:rPr>
              <a:t>A home segment customer is a home user so the customer income is assumed to be a household income. </a:t>
            </a:r>
          </a:p>
          <a:p>
            <a:r>
              <a:rPr lang="en-US" sz="3200" dirty="0">
                <a:effectLst/>
              </a:rPr>
              <a:t>Which are </a:t>
            </a:r>
            <a:r>
              <a:rPr lang="en-US" sz="3200" i="1" dirty="0">
                <a:effectLst/>
              </a:rPr>
              <a:t>X customer </a:t>
            </a:r>
            <a:r>
              <a:rPr lang="en-US" sz="3200" dirty="0">
                <a:effectLst/>
              </a:rPr>
              <a:t>is a specific simulation value of per capita income variable, and </a:t>
            </a:r>
            <a:r>
              <a:rPr lang="en-US" sz="3200" i="1" dirty="0">
                <a:effectLst/>
              </a:rPr>
              <a:t>q </a:t>
            </a:r>
            <a:r>
              <a:rPr lang="en-US" sz="3200" dirty="0">
                <a:effectLst/>
              </a:rPr>
              <a:t>is as the average population number in a house at each sub-district. 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8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3962-44BA-90E6-19BA-9B56E89C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</a:t>
            </a:r>
          </a:p>
        </p:txBody>
      </p:sp>
      <p:pic>
        <p:nvPicPr>
          <p:cNvPr id="6145" name="Picture 1" descr="page4image15224064">
            <a:extLst>
              <a:ext uri="{FF2B5EF4-FFF2-40B4-BE49-F238E27FC236}">
                <a16:creationId xmlns:a16="http://schemas.microsoft.com/office/drawing/2014/main" id="{585AD38D-2264-A42A-837A-C17A9540F6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062" y="2113807"/>
            <a:ext cx="7006442" cy="384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65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2307-6183-1389-5B56-76F673AA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method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75762CF-497C-3567-601E-EA07465216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891" y="1825625"/>
            <a:ext cx="81742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387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DB67-D3F2-CAFB-0DF0-7053F088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Comparing similar clusters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5E9387E-12EB-AEBA-2EAC-C6849F0770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2242344"/>
            <a:ext cx="90424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20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5F0B-53DD-112D-591B-BBF9E181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dirty="0">
                <a:effectLst/>
                <a:latin typeface="+mn-lt"/>
              </a:rPr>
              <a:t>Ratio of Proportion of Customers to Proportion of General Population in each cluster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2F13175-9164-4A96-EFAF-36B83698E5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85" y="1404575"/>
            <a:ext cx="4594431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F074FB-ABA0-5CBF-57BE-262B4DC075D7}"/>
              </a:ext>
            </a:extLst>
          </p:cNvPr>
          <p:cNvSpPr txBox="1"/>
          <p:nvPr/>
        </p:nvSpPr>
        <p:spPr>
          <a:xfrm>
            <a:off x="5824516" y="1690688"/>
            <a:ext cx="5255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The </a:t>
            </a:r>
            <a:r>
              <a:rPr lang="en-US" b="0" i="1" dirty="0">
                <a:effectLst/>
                <a:latin typeface="-apple-system"/>
              </a:rPr>
              <a:t>ratio &gt; 1</a:t>
            </a:r>
            <a:r>
              <a:rPr lang="en-US" b="0" i="0" dirty="0">
                <a:effectLst/>
                <a:latin typeface="-apple-system"/>
              </a:rPr>
              <a:t> indicates that the cluster contains more customers, and there is a scope of the </a:t>
            </a:r>
            <a:r>
              <a:rPr lang="en-US" b="0" i="0" dirty="0" err="1">
                <a:effectLst/>
                <a:latin typeface="-apple-system"/>
              </a:rPr>
              <a:t>prople</a:t>
            </a:r>
            <a:r>
              <a:rPr lang="en-US" b="0" i="0" dirty="0">
                <a:effectLst/>
                <a:latin typeface="-apple-system"/>
              </a:rPr>
              <a:t> belonging to these clusters being future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6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960-C937-AB91-CA13-3F32C7E2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2AA5-0A20-7F5D-F6A6-588A95FC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200" dirty="0">
                <a:effectLst/>
              </a:rPr>
              <a:t>It is required to run the algorithm multiple times for sub-optimal solutions because K-Means does not behave very well when the clusters have varying sizes, different densities, or non-spherical shapes.</a:t>
            </a:r>
            <a:endParaRPr lang="en-US" sz="3200" dirty="0"/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191919"/>
                </a:solidFill>
              </a:rPr>
              <a:t>P</a:t>
            </a:r>
            <a:r>
              <a:rPr lang="en-US" sz="3200" dirty="0">
                <a:effectLst/>
              </a:rPr>
              <a:t>re-enter the number of clusters (K).</a:t>
            </a:r>
          </a:p>
          <a:p>
            <a:pPr marL="0" indent="0">
              <a:buNone/>
            </a:pPr>
            <a:r>
              <a:rPr lang="en-US" sz="3200" dirty="0"/>
              <a:t>3. </a:t>
            </a:r>
            <a:r>
              <a:rPr lang="en-US" sz="3200" dirty="0">
                <a:effectLst/>
              </a:rPr>
              <a:t>Hence hierarchical clustering can be a good alternative.</a:t>
            </a:r>
          </a:p>
          <a:p>
            <a:pPr marL="0" indent="0">
              <a:buNone/>
            </a:pPr>
            <a:r>
              <a:rPr lang="en-US" sz="3200" dirty="0"/>
              <a:t>4. Python can be used here but can it cannot generate a value by itself. Hence monte Carlo becomes useful.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083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5210-9AE2-0226-B2D7-B7351A7D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7195-CF2E-90FE-3BAF-2975B044D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		</a:t>
            </a:r>
          </a:p>
          <a:p>
            <a:pPr marL="0" indent="0">
              <a:buNone/>
            </a:pPr>
            <a:r>
              <a:rPr lang="en-US" sz="9600" dirty="0"/>
              <a:t>			Thank you</a:t>
            </a:r>
          </a:p>
        </p:txBody>
      </p:sp>
    </p:spTree>
    <p:extLst>
      <p:ext uri="{BB962C8B-B14F-4D97-AF65-F5344CB8AC3E}">
        <p14:creationId xmlns:p14="http://schemas.microsoft.com/office/powerpoint/2010/main" val="137730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8541-1EAF-4C65-9CBD-0A743051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3112A-F4DA-E1D2-829D-E08BCF4F9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34" y="1493115"/>
            <a:ext cx="10515600" cy="4788931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292929"/>
                </a:solidFill>
                <a:effectLst/>
              </a:rPr>
              <a:t>The process of grouping customers into sections of individuals who share common characteristics is called Customer Segmentation.</a:t>
            </a:r>
          </a:p>
          <a:p>
            <a:r>
              <a:rPr lang="en-US" sz="3200" dirty="0">
                <a:solidFill>
                  <a:srgbClr val="292929"/>
                </a:solidFill>
              </a:rPr>
              <a:t>Demographic, Geographic, and Behavioral segmentation are the most common types of segmentation used. </a:t>
            </a:r>
          </a:p>
          <a:p>
            <a:r>
              <a:rPr lang="en-US" sz="3200" dirty="0">
                <a:solidFill>
                  <a:srgbClr val="292929"/>
                </a:solidFill>
              </a:rPr>
              <a:t>Some of the market segmentation objectives include product, price, promotions, and place.</a:t>
            </a:r>
          </a:p>
          <a:p>
            <a:r>
              <a:rPr lang="en-US" sz="3200" dirty="0">
                <a:solidFill>
                  <a:srgbClr val="292929"/>
                </a:solidFill>
              </a:rPr>
              <a:t>The advantages of marketing segmentation include creating stronger segmentation, </a:t>
            </a:r>
            <a:r>
              <a:rPr lang="en-US" sz="3200" i="0" dirty="0">
                <a:effectLst/>
              </a:rPr>
              <a:t>Attract potential customers, Create a customer connection</a:t>
            </a:r>
            <a:r>
              <a:rPr lang="en-US" sz="3200" dirty="0"/>
              <a:t>.</a:t>
            </a:r>
            <a:endParaRPr lang="en-US" sz="320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E17E-F27F-1A3B-FFD7-635F195E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Introduction continued examples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22438-F5F6-79CD-EB4B-2A59B5FB4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24242"/>
                </a:solidFill>
                <a:effectLst/>
              </a:rPr>
              <a:t>Demographic Segmentation – based on gender, age, occupation, marital status, income,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24242"/>
                </a:solidFill>
                <a:effectLst/>
              </a:rPr>
              <a:t>Geographic Segmentation – based on country, state, or city of residence. Local businesses may even segment by specific towns or counties.</a:t>
            </a:r>
          </a:p>
          <a:p>
            <a:r>
              <a:rPr lang="en-US" sz="3200" b="0" i="0" dirty="0">
                <a:solidFill>
                  <a:srgbClr val="424242"/>
                </a:solidFill>
                <a:effectLst/>
              </a:rPr>
              <a:t>Behavioral Segmentation – based on actions or inactions, spending/consumption habits, feature use, session frequency, browsing history, average order value,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2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B01B-F5AB-1A57-76F2-91346E1F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443F0-8EFC-F12A-D5DD-0326F11B5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</a:rPr>
              <a:t>How do we retain Customers in products with a subscription-based business model?</a:t>
            </a:r>
          </a:p>
          <a:p>
            <a:pPr marL="0" indent="0" algn="l">
              <a:buNone/>
            </a:pPr>
            <a:r>
              <a:rPr lang="en-US" sz="3200" b="0" i="0" dirty="0">
                <a:solidFill>
                  <a:srgbClr val="292929"/>
                </a:solidFill>
                <a:effectLst/>
              </a:rPr>
              <a:t>  Examples of customer churn includes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92929"/>
                </a:solidFill>
                <a:effectLst/>
              </a:rPr>
              <a:t>Cancelation of a subscription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92929"/>
                </a:solidFill>
                <a:effectLst/>
              </a:rPr>
              <a:t>Closure of an account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92929"/>
                </a:solidFill>
                <a:effectLst/>
              </a:rPr>
              <a:t>Non-renewal of a contract or service agreement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92929"/>
                </a:solidFill>
                <a:effectLst/>
              </a:rPr>
              <a:t>The decision to shop at another store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92929"/>
                </a:solidFill>
                <a:effectLst/>
              </a:rPr>
              <a:t>Use another service provider</a:t>
            </a:r>
            <a:endParaRPr lang="en-US" sz="3200" dirty="0">
              <a:solidFill>
                <a:srgbClr val="000000"/>
              </a:solidFill>
            </a:endParaRPr>
          </a:p>
          <a:p>
            <a:endParaRPr lang="en-US" sz="32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947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DB24-2D9A-698C-CEFA-8B1DC594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 Terminologies and model: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7C0E-F3F3-672E-1D60-34F3A12D0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281"/>
            <a:ext cx="10515600" cy="5060682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 The percentage of customers that discontinue using a company’s products or services during a particular time period is called a </a:t>
            </a:r>
            <a:r>
              <a:rPr lang="en-US" sz="2800" b="0" i="1" dirty="0">
                <a:solidFill>
                  <a:srgbClr val="000000"/>
                </a:solidFill>
                <a:effectLst/>
              </a:rPr>
              <a:t>customer churn (attrition) rate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.</a:t>
            </a:r>
            <a:endParaRPr lang="en-US" sz="2800" dirty="0"/>
          </a:p>
          <a:p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6" name="Picture 2" descr="What is the Pirate Funnel (AAARRR) + How to apply it in 5 quick steps">
            <a:extLst>
              <a:ext uri="{FF2B5EF4-FFF2-40B4-BE49-F238E27FC236}">
                <a16:creationId xmlns:a16="http://schemas.microsoft.com/office/drawing/2014/main" id="{6378D965-81E6-660B-25FB-16A5138E7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12" y="2441844"/>
            <a:ext cx="7572499" cy="35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77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1CFD-EDE9-D496-CC20-CAD66B7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F70C8-50C3-94AC-76F9-917F906AD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Data of churned customers and existing customers should be considered.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 means Unsupervised machine learning generates clusters and identifies the high-risk churn customers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i.e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existing customers and churned customers display similar characteristics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upervised classification techniques can be used to predict on the new sets of data.(Unknown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4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56DF-F2F5-2F6F-C579-5CFC0EB2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680E6E-793A-258E-0DB1-8119B146E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55980"/>
              </p:ext>
            </p:extLst>
          </p:nvPr>
        </p:nvGraphicFramePr>
        <p:xfrm>
          <a:off x="838198" y="1825625"/>
          <a:ext cx="10407733" cy="282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19">
                  <a:extLst>
                    <a:ext uri="{9D8B030D-6E8A-4147-A177-3AD203B41FA5}">
                      <a16:colId xmlns:a16="http://schemas.microsoft.com/office/drawing/2014/main" val="1750719751"/>
                    </a:ext>
                  </a:extLst>
                </a:gridCol>
                <a:gridCol w="1486819">
                  <a:extLst>
                    <a:ext uri="{9D8B030D-6E8A-4147-A177-3AD203B41FA5}">
                      <a16:colId xmlns:a16="http://schemas.microsoft.com/office/drawing/2014/main" val="3742101057"/>
                    </a:ext>
                  </a:extLst>
                </a:gridCol>
                <a:gridCol w="1486819">
                  <a:extLst>
                    <a:ext uri="{9D8B030D-6E8A-4147-A177-3AD203B41FA5}">
                      <a16:colId xmlns:a16="http://schemas.microsoft.com/office/drawing/2014/main" val="147583002"/>
                    </a:ext>
                  </a:extLst>
                </a:gridCol>
                <a:gridCol w="1486819">
                  <a:extLst>
                    <a:ext uri="{9D8B030D-6E8A-4147-A177-3AD203B41FA5}">
                      <a16:colId xmlns:a16="http://schemas.microsoft.com/office/drawing/2014/main" val="2919016422"/>
                    </a:ext>
                  </a:extLst>
                </a:gridCol>
                <a:gridCol w="1486819">
                  <a:extLst>
                    <a:ext uri="{9D8B030D-6E8A-4147-A177-3AD203B41FA5}">
                      <a16:colId xmlns:a16="http://schemas.microsoft.com/office/drawing/2014/main" val="325359838"/>
                    </a:ext>
                  </a:extLst>
                </a:gridCol>
                <a:gridCol w="1486819">
                  <a:extLst>
                    <a:ext uri="{9D8B030D-6E8A-4147-A177-3AD203B41FA5}">
                      <a16:colId xmlns:a16="http://schemas.microsoft.com/office/drawing/2014/main" val="594055665"/>
                    </a:ext>
                  </a:extLst>
                </a:gridCol>
                <a:gridCol w="1486819">
                  <a:extLst>
                    <a:ext uri="{9D8B030D-6E8A-4147-A177-3AD203B41FA5}">
                      <a16:colId xmlns:a16="http://schemas.microsoft.com/office/drawing/2014/main" val="351673066"/>
                    </a:ext>
                  </a:extLst>
                </a:gridCol>
              </a:tblGrid>
              <a:tr h="2156688">
                <a:tc>
                  <a:txBody>
                    <a:bodyPr/>
                    <a:lstStyle/>
                    <a:p>
                      <a:r>
                        <a:rPr lang="en-US" dirty="0" err="1"/>
                        <a:t>ZipCode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 of Purchase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 Methods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of Day/Season of Purchase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350834"/>
                  </a:ext>
                </a:extLst>
              </a:tr>
              <a:tr h="672814">
                <a:tc>
                  <a:txBody>
                    <a:bodyPr/>
                    <a:lstStyle/>
                    <a:p>
                      <a:r>
                        <a:rPr lang="en-US" dirty="0"/>
                        <a:t>60616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5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14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5730-03B9-EA58-4B98-2E01A603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Diagram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9A78B4-333F-A866-6DA8-499B2CC391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81" y="1813749"/>
            <a:ext cx="80208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00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EEDE-D82D-4A25-DAFB-6E5B3BCD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+mn-lt"/>
              </a:rPr>
              <a:t>G</a:t>
            </a:r>
            <a:r>
              <a:rPr lang="en-US" sz="3200" b="1" dirty="0">
                <a:effectLst/>
                <a:latin typeface="+mn-lt"/>
              </a:rPr>
              <a:t>enerate customer’s income data through Monte Carlo Simulation.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80AE-9608-147B-59EB-5C58151BC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 1: Available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>
                <a:effectLst/>
              </a:rPr>
              <a:t>The </a:t>
            </a:r>
            <a:r>
              <a:rPr lang="en-US" sz="3200" i="1" dirty="0">
                <a:effectLst/>
              </a:rPr>
              <a:t>mean (x̄ ) </a:t>
            </a:r>
            <a:r>
              <a:rPr lang="en-US" sz="3200" dirty="0">
                <a:effectLst/>
              </a:rPr>
              <a:t>values are produced from BPS data that is processed to obtain an average per capita income value in 14 sub-districts. Standard deviation values are determined in a random manner until we get a number that generates random number which closest to the condition of a minimum per capita income in each district based on the observation </a:t>
            </a:r>
            <a:endParaRPr lang="en-US" sz="3200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9D3829-79EF-9F19-CA6F-664754C68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985672"/>
              </p:ext>
            </p:extLst>
          </p:nvPr>
        </p:nvGraphicFramePr>
        <p:xfrm>
          <a:off x="1330036" y="2505694"/>
          <a:ext cx="882996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321">
                  <a:extLst>
                    <a:ext uri="{9D8B030D-6E8A-4147-A177-3AD203B41FA5}">
                      <a16:colId xmlns:a16="http://schemas.microsoft.com/office/drawing/2014/main" val="3797970328"/>
                    </a:ext>
                  </a:extLst>
                </a:gridCol>
                <a:gridCol w="2943321">
                  <a:extLst>
                    <a:ext uri="{9D8B030D-6E8A-4147-A177-3AD203B41FA5}">
                      <a16:colId xmlns:a16="http://schemas.microsoft.com/office/drawing/2014/main" val="3174086925"/>
                    </a:ext>
                  </a:extLst>
                </a:gridCol>
                <a:gridCol w="2943321">
                  <a:extLst>
                    <a:ext uri="{9D8B030D-6E8A-4147-A177-3AD203B41FA5}">
                      <a16:colId xmlns:a16="http://schemas.microsoft.com/office/drawing/2014/main" val="2721207836"/>
                    </a:ext>
                  </a:extLst>
                </a:gridCol>
              </a:tblGrid>
              <a:tr h="269174">
                <a:tc>
                  <a:txBody>
                    <a:bodyPr/>
                    <a:lstStyle/>
                    <a:p>
                      <a:r>
                        <a:rPr lang="en-US" dirty="0"/>
                        <a:t>Sub districts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per capita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51389"/>
                  </a:ext>
                </a:extLst>
              </a:tr>
              <a:tr h="269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BIRINGKANAYA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3.308.472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33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45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737</Words>
  <Application>Microsoft Macintosh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Times New Roman</vt:lpstr>
      <vt:lpstr>TimesNewRomanPSMT</vt:lpstr>
      <vt:lpstr>Office Theme</vt:lpstr>
      <vt:lpstr>Monte Carlo Simulation and Clustering for  Customer Segmentation in Business Organization  </vt:lpstr>
      <vt:lpstr>Introduction:</vt:lpstr>
      <vt:lpstr>Introduction continued examples:</vt:lpstr>
      <vt:lpstr>Problem Statement:</vt:lpstr>
      <vt:lpstr> Terminologies and model: </vt:lpstr>
      <vt:lpstr>Approach</vt:lpstr>
      <vt:lpstr>Sample Data </vt:lpstr>
      <vt:lpstr>Diagram</vt:lpstr>
      <vt:lpstr>Generate customer’s income data through Monte Carlo Simulation. </vt:lpstr>
      <vt:lpstr>STEP 2: Generating the Random Number of Per Capita Income </vt:lpstr>
      <vt:lpstr>STEP 2continued.</vt:lpstr>
      <vt:lpstr>STEP3: Generating Customer’s Income Value  </vt:lpstr>
      <vt:lpstr>Simulation Result</vt:lpstr>
      <vt:lpstr>Elbow method</vt:lpstr>
      <vt:lpstr>Comparing similar clusters</vt:lpstr>
      <vt:lpstr>Ratio of Proportion of Customers to Proportion of General Population in each cluster 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 Shastry</dc:creator>
  <cp:lastModifiedBy>Abhishek  Shastry</cp:lastModifiedBy>
  <cp:revision>94</cp:revision>
  <dcterms:created xsi:type="dcterms:W3CDTF">2022-11-14T20:13:29Z</dcterms:created>
  <dcterms:modified xsi:type="dcterms:W3CDTF">2022-11-18T14:49:00Z</dcterms:modified>
</cp:coreProperties>
</file>