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71" r:id="rId11"/>
    <p:sldId id="266" r:id="rId12"/>
    <p:sldId id="267" r:id="rId13"/>
    <p:sldId id="268" r:id="rId14"/>
    <p:sldId id="269" r:id="rId15"/>
    <p:sldId id="270" r:id="rId16"/>
    <p:sldId id="273" r:id="rId17"/>
    <p:sldId id="272"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85" autoAdjust="0"/>
  </p:normalViewPr>
  <p:slideViewPr>
    <p:cSldViewPr>
      <p:cViewPr varScale="1">
        <p:scale>
          <a:sx n="51" d="100"/>
          <a:sy n="51" d="100"/>
        </p:scale>
        <p:origin x="1926"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335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771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019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3084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576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660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004352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0291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752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843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19829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189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30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514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6109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182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4/5/2024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532762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3" Type="http://schemas.openxmlformats.org/officeDocument/2006/relationships/hyperlink" Target="https://matplotlib.org/" TargetMode="External" /><Relationship Id="rId2" Type="http://schemas.openxmlformats.org/officeDocument/2006/relationships/hyperlink" Target="https://numpy.org/" TargetMode="Externa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2499" y="741529"/>
            <a:ext cx="7583714" cy="1960590"/>
          </a:xfrm>
        </p:spPr>
        <p:txBody>
          <a:bodyPr>
            <a:noAutofit/>
          </a:bodyPr>
          <a:lstStyle/>
          <a:p>
            <a:r>
              <a:rPr lang="en-US" sz="2000" b="1" dirty="0">
                <a:solidFill>
                  <a:schemeClr val="tx1"/>
                </a:solidFill>
                <a:latin typeface="Constantia" panose="02030602050306030303" pitchFamily="18" charset="0"/>
              </a:rPr>
              <a:t>CREATE YOUR OWN ANIME CHARACTER USING GANs</a:t>
            </a:r>
            <a:endParaRPr lang="en-US" sz="1600" b="1" dirty="0">
              <a:solidFill>
                <a:schemeClr val="tx1"/>
              </a:solidFill>
              <a:latin typeface="Constantia" panose="02030602050306030303" pitchFamily="18" charset="0"/>
            </a:endParaRPr>
          </a:p>
        </p:txBody>
      </p:sp>
      <p:sp>
        <p:nvSpPr>
          <p:cNvPr id="3" name="Subtitle 2"/>
          <p:cNvSpPr>
            <a:spLocks noGrp="1"/>
          </p:cNvSpPr>
          <p:nvPr>
            <p:ph type="subTitle" idx="1"/>
          </p:nvPr>
        </p:nvSpPr>
        <p:spPr>
          <a:xfrm>
            <a:off x="704031" y="4644571"/>
            <a:ext cx="8032512" cy="2396020"/>
          </a:xfrm>
        </p:spPr>
        <p:txBody>
          <a:bodyPr>
            <a:normAutofit/>
          </a:bodyPr>
          <a:lstStyle/>
          <a:p>
            <a:r>
              <a:rPr lang="en-IN" b="1" dirty="0">
                <a:solidFill>
                  <a:schemeClr val="tx1"/>
                </a:solidFill>
              </a:rPr>
              <a:t>CREATED </a:t>
            </a:r>
            <a:r>
              <a:rPr lang="en-US" b="1" dirty="0">
                <a:solidFill>
                  <a:schemeClr val="tx1"/>
                </a:solidFill>
              </a:rPr>
              <a:t>BY</a:t>
            </a:r>
          </a:p>
          <a:p>
            <a:r>
              <a:rPr lang="en-US" b="1" dirty="0">
                <a:solidFill>
                  <a:schemeClr val="tx1"/>
                </a:solidFill>
              </a:rPr>
              <a:t>S.ABISHAKE KANNAN</a:t>
            </a:r>
          </a:p>
          <a:p>
            <a:r>
              <a:rPr lang="en-US" b="1" dirty="0">
                <a:solidFill>
                  <a:schemeClr val="tx1"/>
                </a:solidFill>
              </a:rPr>
              <a:t>REG.No.:912321104301</a:t>
            </a:r>
          </a:p>
          <a:p>
            <a:r>
              <a:rPr lang="en-US" b="1" dirty="0">
                <a:solidFill>
                  <a:schemeClr val="tx1"/>
                </a:solidFill>
              </a:rPr>
              <a:t>B.E CSE-III year</a:t>
            </a:r>
          </a:p>
          <a:p>
            <a:r>
              <a:rPr lang="en-US" b="1" dirty="0">
                <a:solidFill>
                  <a:schemeClr val="tx1"/>
                </a:solidFill>
              </a:rPr>
              <a:t>SACS MAVMM ENGINEERING COLLEGE</a:t>
            </a:r>
            <a:r>
              <a:rPr lang="en-IN" b="1" dirty="0">
                <a:solidFill>
                  <a:schemeClr val="tx1"/>
                </a:solidFill>
              </a:rPr>
              <a:t>,</a:t>
            </a:r>
            <a:r>
              <a:rPr lang="en-US" b="1" dirty="0">
                <a:solidFill>
                  <a:schemeClr val="tx1"/>
                </a:solidFill>
              </a:rPr>
              <a:t>MADURAI.</a:t>
            </a:r>
          </a:p>
          <a:p>
            <a:endParaRPr lang="en-US"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6EED2493-8072-24A0-5736-E1BA1B34CDF4}"/>
              </a:ext>
            </a:extLst>
          </p:cNvPr>
          <p:cNvSpPr>
            <a:spLocks noGrp="1"/>
          </p:cNvSpPr>
          <p:nvPr>
            <p:ph type="title"/>
          </p:nvPr>
        </p:nvSpPr>
        <p:spPr>
          <a:xfrm>
            <a:off x="304800" y="95080"/>
            <a:ext cx="7848599" cy="15813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t>System development approach (contd...)</a:t>
            </a:r>
            <a:endParaRPr lang="en-US" sz="2800" dirty="0"/>
          </a:p>
        </p:txBody>
      </p:sp>
      <p:sp>
        <p:nvSpPr>
          <p:cNvPr id="5" name="Content Placeholder 4"/>
          <p:cNvSpPr>
            <a:spLocks noGrp="1"/>
          </p:cNvSpPr>
          <p:nvPr>
            <p:ph idx="1"/>
          </p:nvPr>
        </p:nvSpPr>
        <p:spPr>
          <a:xfrm>
            <a:off x="556899" y="651027"/>
            <a:ext cx="6233186" cy="6093976"/>
          </a:xfrm>
          <a:prstGeom prst="rect">
            <a:avLst/>
          </a:prstGeom>
        </p:spPr>
        <p:txBody>
          <a:bodyPr wrap="square">
            <a:spAutoFit/>
          </a:bodyPr>
          <a:lstStyle/>
          <a:p>
            <a:pPr marL="0" indent="0">
              <a:buNone/>
            </a:pPr>
            <a:r>
              <a:rPr lang="en-US" sz="2000" b="1" dirty="0"/>
              <a:t>Evaluation</a:t>
            </a:r>
            <a:r>
              <a:rPr lang="en-US" sz="2000" dirty="0"/>
              <a:t>: </a:t>
            </a:r>
          </a:p>
          <a:p>
            <a:pPr marL="0" indent="0" algn="justLow">
              <a:buNone/>
            </a:pPr>
            <a:r>
              <a:rPr lang="en-IN" sz="2000" dirty="0"/>
              <a:t>           </a:t>
            </a:r>
            <a:r>
              <a:rPr lang="en-US" sz="2000" dirty="0"/>
              <a:t>Assess the quality of the generated anime characters. This could involve qualitative evaluation by human judges or quantitative metrics such as </a:t>
            </a:r>
            <a:r>
              <a:rPr lang="en-US" sz="2000" dirty="0" err="1"/>
              <a:t>Frechet</a:t>
            </a:r>
            <a:r>
              <a:rPr lang="en-US" sz="2000" dirty="0"/>
              <a:t> </a:t>
            </a:r>
          </a:p>
          <a:p>
            <a:pPr marL="0" indent="0" algn="justLow">
              <a:buNone/>
            </a:pPr>
            <a:r>
              <a:rPr lang="en-IN" sz="2000" dirty="0"/>
              <a:t>             </a:t>
            </a:r>
            <a:r>
              <a:rPr lang="en-US" sz="2000" dirty="0"/>
              <a:t>Inception Distance (FID) to measure the similarity between generated and real images.</a:t>
            </a:r>
          </a:p>
          <a:p>
            <a:pPr marL="0" indent="0">
              <a:buNone/>
            </a:pPr>
            <a:r>
              <a:rPr lang="en-US" sz="2000" b="1" dirty="0"/>
              <a:t>Iterative Improvement</a:t>
            </a:r>
            <a:r>
              <a:rPr lang="en-US" sz="2000" dirty="0"/>
              <a:t>:</a:t>
            </a:r>
          </a:p>
          <a:p>
            <a:pPr marL="0" indent="0" algn="justLow">
              <a:buNone/>
            </a:pPr>
            <a:r>
              <a:rPr lang="en-IN" sz="2000" dirty="0"/>
              <a:t>            </a:t>
            </a:r>
            <a:r>
              <a:rPr lang="en-US" sz="2000" dirty="0"/>
              <a:t>Based on feedback and evaluation results, iterate on your GAN architecture and training process to further improve the quality of generated anime characters.</a:t>
            </a:r>
          </a:p>
          <a:p>
            <a:pPr marL="0" indent="0" algn="justLow">
              <a:buNone/>
            </a:pPr>
            <a:r>
              <a:rPr lang="en-US" sz="2000" b="1" dirty="0"/>
              <a:t>Deployment</a:t>
            </a:r>
            <a:r>
              <a:rPr lang="en-US" sz="2000" dirty="0"/>
              <a:t>: </a:t>
            </a:r>
          </a:p>
          <a:p>
            <a:pPr marL="0" indent="0" algn="justLow">
              <a:buNone/>
            </a:pPr>
            <a:r>
              <a:rPr lang="en-IN" sz="2000" dirty="0"/>
              <a:t>          </a:t>
            </a:r>
            <a:r>
              <a:rPr lang="en-US" sz="2000" dirty="0"/>
              <a:t>Deploy your system for creating custom anime characters, either as a standalone application, a web service, or integrated into existing platforms or games.</a:t>
            </a:r>
          </a:p>
        </p:txBody>
      </p:sp>
    </p:spTree>
    <p:extLst>
      <p:ext uri="{BB962C8B-B14F-4D97-AF65-F5344CB8AC3E}">
        <p14:creationId xmlns:p14="http://schemas.microsoft.com/office/powerpoint/2010/main" val="287484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238999" cy="1026319"/>
          </a:xfrm>
        </p:spPr>
        <p:txBody>
          <a:bodyPr/>
          <a:lstStyle/>
          <a:p>
            <a:pPr algn="ctr"/>
            <a:r>
              <a:rPr lang="en-US" sz="4000" dirty="0"/>
              <a:t>Algorithm</a:t>
            </a:r>
            <a:r>
              <a:rPr lang="en-US" dirty="0"/>
              <a:t> and deployment</a:t>
            </a:r>
          </a:p>
        </p:txBody>
      </p:sp>
      <p:sp>
        <p:nvSpPr>
          <p:cNvPr id="3" name="Rectangle 2"/>
          <p:cNvSpPr/>
          <p:nvPr/>
        </p:nvSpPr>
        <p:spPr>
          <a:xfrm>
            <a:off x="430713" y="1690062"/>
            <a:ext cx="6858000" cy="3477875"/>
          </a:xfrm>
          <a:prstGeom prst="rect">
            <a:avLst/>
          </a:prstGeom>
        </p:spPr>
        <p:txBody>
          <a:bodyPr wrap="square">
            <a:spAutoFit/>
          </a:bodyPr>
          <a:lstStyle/>
          <a:p>
            <a:pPr marL="342900" indent="-342900" algn="justLow">
              <a:buFont typeface="Arial" panose="020B0604020202020204" pitchFamily="34" charset="0"/>
              <a:buChar char="•"/>
            </a:pPr>
            <a:r>
              <a:rPr lang="en-US" sz="2000" b="1" dirty="0"/>
              <a:t>Data Collection</a:t>
            </a:r>
            <a:r>
              <a:rPr lang="en-US" sz="2000" dirty="0"/>
              <a:t>: </a:t>
            </a:r>
          </a:p>
          <a:p>
            <a:pPr marL="342900" indent="-342900" algn="justLow">
              <a:buFont typeface="Arial" panose="020B0604020202020204" pitchFamily="34" charset="0"/>
              <a:buChar char="•"/>
            </a:pPr>
            <a:r>
              <a:rPr lang="en-IN" sz="2000" dirty="0"/>
              <a:t>             </a:t>
            </a:r>
            <a:r>
              <a:rPr lang="en-US" sz="2000" dirty="0"/>
              <a:t>Gather a large dataset of anime images. You can use sources like online repositories, image-sharing platforms, or even scrape images from anime websites (ensuring you respect copyright laws).</a:t>
            </a:r>
            <a:endParaRPr lang="en-US" sz="2000" b="1" dirty="0"/>
          </a:p>
          <a:p>
            <a:pPr marL="342900" indent="-342900" algn="justLow">
              <a:buFont typeface="Arial" panose="020B0604020202020204" pitchFamily="34" charset="0"/>
              <a:buChar char="•"/>
            </a:pPr>
            <a:endParaRPr lang="en-US" sz="2000" b="1" dirty="0"/>
          </a:p>
          <a:p>
            <a:pPr marL="342900" indent="-342900" algn="justLow">
              <a:buFont typeface="Arial" panose="020B0604020202020204" pitchFamily="34" charset="0"/>
              <a:buChar char="•"/>
            </a:pPr>
            <a:r>
              <a:rPr lang="en-US" sz="2000" b="1" dirty="0"/>
              <a:t>Data Preprocessing</a:t>
            </a:r>
            <a:r>
              <a:rPr lang="en-US" sz="2000" dirty="0"/>
              <a:t>: </a:t>
            </a:r>
          </a:p>
          <a:p>
            <a:pPr marL="342900" indent="-342900" algn="justLow">
              <a:buFont typeface="Arial" panose="020B0604020202020204" pitchFamily="34" charset="0"/>
              <a:buChar char="•"/>
            </a:pPr>
            <a:r>
              <a:rPr lang="en-IN" sz="2000" dirty="0"/>
              <a:t>           </a:t>
            </a:r>
            <a:r>
              <a:rPr lang="en-US" sz="2000" dirty="0"/>
              <a:t>Preprocess the images to ensure they are of consistent size and quality. You may need to resize images, remove noise, and perform other preprocessing steps to standardize the dataset.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2557" y="1257300"/>
            <a:ext cx="5562600" cy="5139869"/>
          </a:xfrm>
          <a:prstGeom prst="rect">
            <a:avLst/>
          </a:prstGeom>
        </p:spPr>
        <p:txBody>
          <a:bodyPr wrap="square">
            <a:spAutoFit/>
          </a:bodyPr>
          <a:lstStyle/>
          <a:p>
            <a:pPr marL="285750" indent="-285750">
              <a:buFont typeface="Arial" panose="020B0604020202020204" pitchFamily="34" charset="0"/>
              <a:buChar char="•"/>
            </a:pPr>
            <a:r>
              <a:rPr lang="en-US" b="1" dirty="0"/>
              <a:t>Model Selection</a:t>
            </a:r>
            <a:r>
              <a:rPr lang="en-US" dirty="0"/>
              <a:t>:</a:t>
            </a:r>
          </a:p>
          <a:p>
            <a:pPr marL="285750" indent="-285750" algn="justLow">
              <a:buFont typeface="Arial" panose="020B0604020202020204" pitchFamily="34" charset="0"/>
              <a:buChar char="•"/>
            </a:pPr>
            <a:r>
              <a:rPr lang="en-US" dirty="0"/>
              <a:t>   </a:t>
            </a:r>
            <a:r>
              <a:rPr lang="en-IN" dirty="0"/>
              <a:t>       </a:t>
            </a:r>
            <a:r>
              <a:rPr lang="en-US" dirty="0"/>
              <a:t>Choose a GAN architecture suitable for generating anime images. Popular choices include DCGAN (Deep Convolutional GAN), StyleGAN, or BigGAN. Consider factors like model </a:t>
            </a:r>
            <a:r>
              <a:rPr lang="en-US" sz="2000" dirty="0"/>
              <a:t>complexity</a:t>
            </a:r>
            <a:r>
              <a:rPr lang="en-US" dirty="0"/>
              <a:t>, training time, and quality of generated </a:t>
            </a:r>
            <a:r>
              <a:rPr lang="en-US" sz="2000" dirty="0"/>
              <a:t>images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Model </a:t>
            </a:r>
            <a:r>
              <a:rPr lang="en-IN" b="1" dirty="0"/>
              <a:t>Training</a:t>
            </a:r>
            <a:r>
              <a:rPr lang="en-US" dirty="0"/>
              <a:t> :</a:t>
            </a:r>
            <a:endParaRPr lang="en-US" b="1" dirty="0"/>
          </a:p>
          <a:p>
            <a:pPr marL="285750" indent="-285750" algn="justLow">
              <a:buFont typeface="Arial" panose="020B0604020202020204" pitchFamily="34" charset="0"/>
              <a:buChar char="•"/>
            </a:pPr>
            <a:r>
              <a:rPr lang="en-US" dirty="0"/>
              <a:t> </a:t>
            </a:r>
            <a:r>
              <a:rPr lang="en-IN" dirty="0"/>
              <a:t>    </a:t>
            </a:r>
            <a:r>
              <a:rPr lang="en-US" dirty="0"/>
              <a:t>  Train the selected GAN architecture on your dataset. This involves feeding the images to the GAN and optimizing its parameters through an adversarial training process. Training can take a considerable amount of time, depending on the size of your dataset and the complexity of the chosen model.</a:t>
            </a:r>
          </a:p>
        </p:txBody>
      </p:sp>
      <p:sp>
        <p:nvSpPr>
          <p:cNvPr id="2" name="Title 1">
            <a:extLst>
              <a:ext uri="{FF2B5EF4-FFF2-40B4-BE49-F238E27FC236}">
                <a16:creationId xmlns:a16="http://schemas.microsoft.com/office/drawing/2014/main" id="{D80EAC43-A6F6-697C-3E01-13DE9BF9241A}"/>
              </a:ext>
            </a:extLst>
          </p:cNvPr>
          <p:cNvSpPr>
            <a:spLocks noGrp="1"/>
          </p:cNvSpPr>
          <p:nvPr>
            <p:ph type="title"/>
          </p:nvPr>
        </p:nvSpPr>
        <p:spPr>
          <a:xfrm>
            <a:off x="-249966" y="297545"/>
            <a:ext cx="7376074" cy="1320800"/>
          </a:xfrm>
        </p:spPr>
        <p:txBody>
          <a:bodyPr>
            <a:normAutofit/>
          </a:bodyPr>
          <a:lstStyle/>
          <a:p>
            <a:pPr algn="ctr"/>
            <a:r>
              <a:rPr lang="en-IN" sz="3200" dirty="0"/>
              <a:t>Algorithm and deployment (contd..)</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29" y="1901372"/>
            <a:ext cx="6248400" cy="3693319"/>
          </a:xfrm>
          <a:prstGeom prst="rect">
            <a:avLst/>
          </a:prstGeom>
        </p:spPr>
        <p:txBody>
          <a:bodyPr wrap="square">
            <a:spAutoFit/>
          </a:bodyPr>
          <a:lstStyle/>
          <a:p>
            <a:pPr marL="285750" indent="-285750" algn="justLow">
              <a:buFont typeface="Arial" panose="020B0604020202020204" pitchFamily="34" charset="0"/>
              <a:buChar char="•"/>
            </a:pPr>
            <a:r>
              <a:rPr lang="en-US" b="1" dirty="0"/>
              <a:t>Evaluation</a:t>
            </a:r>
            <a:r>
              <a:rPr lang="en-US" dirty="0"/>
              <a:t>: </a:t>
            </a:r>
          </a:p>
          <a:p>
            <a:pPr marL="285750" indent="-285750" algn="justLow">
              <a:buFont typeface="Arial" panose="020B0604020202020204" pitchFamily="34" charset="0"/>
              <a:buChar char="•"/>
            </a:pPr>
            <a:r>
              <a:rPr lang="en-IN" dirty="0"/>
              <a:t>            </a:t>
            </a:r>
            <a:r>
              <a:rPr lang="en-US" dirty="0"/>
              <a:t>Evaluate the trained model to assess the quality of the generated images. This can be done visually by inspecting generated samples or using quantitative metrics like Inception Score or </a:t>
            </a:r>
            <a:r>
              <a:rPr lang="en-IN" dirty="0" err="1"/>
              <a:t>Frechet</a:t>
            </a:r>
            <a:r>
              <a:rPr lang="en-IN" dirty="0"/>
              <a:t> </a:t>
            </a:r>
            <a:r>
              <a:rPr lang="en-US" dirty="0"/>
              <a:t> Inception Distance (FID).</a:t>
            </a:r>
            <a:endParaRPr lang="en-IN" dirty="0"/>
          </a:p>
          <a:p>
            <a:pPr marL="285750" indent="-285750" algn="justLow">
              <a:buFont typeface="Arial" panose="020B0604020202020204" pitchFamily="34" charset="0"/>
              <a:buChar char="•"/>
            </a:pPr>
            <a:endParaRPr lang="en-US" dirty="0"/>
          </a:p>
          <a:p>
            <a:pPr marL="285750" indent="-285750" algn="justLow">
              <a:buFont typeface="Arial" panose="020B0604020202020204" pitchFamily="34" charset="0"/>
              <a:buChar char="•"/>
            </a:pPr>
            <a:endParaRPr lang="en-US" dirty="0"/>
          </a:p>
          <a:p>
            <a:pPr marL="285750" indent="-285750" algn="justLow">
              <a:buFont typeface="Arial" panose="020B0604020202020204" pitchFamily="34" charset="0"/>
              <a:buChar char="•"/>
            </a:pPr>
            <a:r>
              <a:rPr lang="en-US" b="1" dirty="0"/>
              <a:t>Fine-tuning (Optional)</a:t>
            </a:r>
            <a:r>
              <a:rPr lang="en-US" dirty="0"/>
              <a:t>: </a:t>
            </a:r>
            <a:endParaRPr lang="en-IN" dirty="0"/>
          </a:p>
          <a:p>
            <a:pPr marL="285750" indent="-285750" algn="justLow">
              <a:buFont typeface="Arial" panose="020B0604020202020204" pitchFamily="34" charset="0"/>
              <a:buChar char="•"/>
            </a:pPr>
            <a:r>
              <a:rPr lang="en-IN" dirty="0"/>
              <a:t>         </a:t>
            </a:r>
            <a:r>
              <a:rPr lang="en-US" dirty="0"/>
              <a:t>Fine-tune the model if necessary to improve the quality of generated images. This might involve adjusting hyperparameters, using techniques like progressive growing, or training for additional epochs.</a:t>
            </a:r>
          </a:p>
        </p:txBody>
      </p:sp>
      <p:sp>
        <p:nvSpPr>
          <p:cNvPr id="3" name="Title 2">
            <a:extLst>
              <a:ext uri="{FF2B5EF4-FFF2-40B4-BE49-F238E27FC236}">
                <a16:creationId xmlns:a16="http://schemas.microsoft.com/office/drawing/2014/main" id="{00F23832-5EBC-BD56-1268-4FDBB4E21E83}"/>
              </a:ext>
            </a:extLst>
          </p:cNvPr>
          <p:cNvSpPr>
            <a:spLocks noGrp="1"/>
          </p:cNvSpPr>
          <p:nvPr>
            <p:ph type="title"/>
          </p:nvPr>
        </p:nvSpPr>
        <p:spPr>
          <a:xfrm>
            <a:off x="-516509" y="678712"/>
            <a:ext cx="8448916" cy="1531088"/>
          </a:xfrm>
        </p:spPr>
        <p:txBody>
          <a:bodyPr>
            <a:noAutofit/>
          </a:bodyPr>
          <a:lstStyle/>
          <a:p>
            <a:pPr algn="ctr"/>
            <a:r>
              <a:rPr lang="en-IN" sz="3200" dirty="0"/>
              <a:t>Algorithm and deployment (contd..)</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1134" y="1037616"/>
            <a:ext cx="5486400" cy="5324535"/>
          </a:xfrm>
          <a:prstGeom prst="rect">
            <a:avLst/>
          </a:prstGeom>
        </p:spPr>
        <p:txBody>
          <a:bodyPr wrap="square">
            <a:spAutoFit/>
          </a:bodyPr>
          <a:lstStyle/>
          <a:p>
            <a:pPr marL="342900" indent="-342900" algn="justLow">
              <a:buFont typeface="Arial" panose="020B0604020202020204" pitchFamily="34" charset="0"/>
              <a:buChar char="•"/>
            </a:pPr>
            <a:r>
              <a:rPr lang="en-US" sz="2000" b="1" dirty="0"/>
              <a:t>Deployment</a:t>
            </a:r>
            <a:r>
              <a:rPr lang="en-US" sz="2000" dirty="0"/>
              <a:t>: </a:t>
            </a:r>
          </a:p>
          <a:p>
            <a:pPr marL="342900" indent="-342900" algn="justLow">
              <a:buFont typeface="Arial" panose="020B0604020202020204" pitchFamily="34" charset="0"/>
              <a:buChar char="•"/>
            </a:pPr>
            <a:r>
              <a:rPr lang="en-IN" sz="2000" dirty="0"/>
              <a:t>            </a:t>
            </a:r>
            <a:r>
              <a:rPr lang="en-US" sz="2000" dirty="0"/>
              <a:t>Once you're satisfied with the trained model, deploy it to generate new anime images. This can be done through various methods, </a:t>
            </a:r>
            <a:r>
              <a:rPr lang="en-US" sz="2000" dirty="0" err="1"/>
              <a:t>includi</a:t>
            </a:r>
            <a:r>
              <a:rPr lang="en-IN" sz="2000" dirty="0"/>
              <a:t>ng</a:t>
            </a:r>
          </a:p>
          <a:p>
            <a:pPr marL="342900" indent="-342900" algn="justLow">
              <a:buFont typeface="Arial" panose="020B0604020202020204" pitchFamily="34" charset="0"/>
              <a:buChar char="•"/>
            </a:pPr>
            <a:r>
              <a:rPr lang="en-IN" sz="2000" dirty="0"/>
              <a:t>           </a:t>
            </a:r>
            <a:r>
              <a:rPr lang="en-US" sz="2000" dirty="0"/>
              <a:t>Building a web application where users can input parameters (e.g., character traits, scene settings) and receive generated anime images.</a:t>
            </a:r>
            <a:endParaRPr lang="en-IN" sz="2000" dirty="0"/>
          </a:p>
          <a:p>
            <a:pPr marL="342900" indent="-342900" algn="justLow">
              <a:buFont typeface="Arial" panose="020B0604020202020204" pitchFamily="34" charset="0"/>
              <a:buChar char="•"/>
            </a:pPr>
            <a:endParaRPr lang="en-US" sz="2000" dirty="0"/>
          </a:p>
          <a:p>
            <a:pPr marL="342900" indent="-342900" algn="justLow">
              <a:buFont typeface="Arial" panose="020B0604020202020204" pitchFamily="34" charset="0"/>
              <a:buChar char="•"/>
            </a:pPr>
            <a:r>
              <a:rPr lang="en-US" sz="2000" b="1" dirty="0"/>
              <a:t>Continuous Improvement</a:t>
            </a:r>
            <a:r>
              <a:rPr lang="en-US" sz="2000" dirty="0"/>
              <a:t>: </a:t>
            </a:r>
          </a:p>
          <a:p>
            <a:pPr marL="342900" indent="-342900" algn="justLow">
              <a:buFont typeface="Arial" panose="020B0604020202020204" pitchFamily="34" charset="0"/>
              <a:buChar char="•"/>
            </a:pPr>
            <a:r>
              <a:rPr lang="en-IN" sz="2000" dirty="0"/>
              <a:t>           </a:t>
            </a:r>
            <a:r>
              <a:rPr lang="en-US" sz="2000" dirty="0"/>
              <a:t>Monitor the performance of the deployed model and gather feedback from users. Consider retraining the model with additional data or fine-tuning it based on user feedback to improve the quality of generated images over time.`</a:t>
            </a:r>
          </a:p>
        </p:txBody>
      </p:sp>
      <p:sp>
        <p:nvSpPr>
          <p:cNvPr id="3" name="Title 2">
            <a:extLst>
              <a:ext uri="{FF2B5EF4-FFF2-40B4-BE49-F238E27FC236}">
                <a16:creationId xmlns:a16="http://schemas.microsoft.com/office/drawing/2014/main" id="{765AC371-0A3D-2D63-869D-FA8A2A3FD61F}"/>
              </a:ext>
            </a:extLst>
          </p:cNvPr>
          <p:cNvSpPr>
            <a:spLocks noGrp="1"/>
          </p:cNvSpPr>
          <p:nvPr>
            <p:ph type="title"/>
          </p:nvPr>
        </p:nvSpPr>
        <p:spPr>
          <a:xfrm>
            <a:off x="457199" y="228600"/>
            <a:ext cx="7488790" cy="1333432"/>
          </a:xfrm>
        </p:spPr>
        <p:txBody>
          <a:bodyPr>
            <a:noAutofit/>
          </a:bodyPr>
          <a:lstStyle/>
          <a:p>
            <a:r>
              <a:rPr lang="en-IN" sz="3200" dirty="0"/>
              <a:t>Algorithm and deployment (contd..)                           </a:t>
            </a:r>
            <a:endParaRPr 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F8EC-5649-36F7-9B82-DDC11B5BDD2D}"/>
              </a:ext>
            </a:extLst>
          </p:cNvPr>
          <p:cNvSpPr>
            <a:spLocks noGrp="1"/>
          </p:cNvSpPr>
          <p:nvPr>
            <p:ph type="title"/>
          </p:nvPr>
        </p:nvSpPr>
        <p:spPr/>
        <p:txBody>
          <a:bodyPr/>
          <a:lstStyle/>
          <a:p>
            <a:r>
              <a:rPr lang="en-IN" dirty="0"/>
              <a:t>Result</a:t>
            </a:r>
            <a:endParaRPr lang="en-US" dirty="0"/>
          </a:p>
        </p:txBody>
      </p:sp>
      <p:pic>
        <p:nvPicPr>
          <p:cNvPr id="6" name="Picture 6">
            <a:extLst>
              <a:ext uri="{FF2B5EF4-FFF2-40B4-BE49-F238E27FC236}">
                <a16:creationId xmlns:a16="http://schemas.microsoft.com/office/drawing/2014/main" id="{BE105281-12A1-B05D-BC1F-45821F57688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13969" y="2051802"/>
            <a:ext cx="2687424" cy="2440070"/>
          </a:xfrm>
        </p:spPr>
      </p:pic>
      <p:pic>
        <p:nvPicPr>
          <p:cNvPr id="7" name="Picture 7">
            <a:extLst>
              <a:ext uri="{FF2B5EF4-FFF2-40B4-BE49-F238E27FC236}">
                <a16:creationId xmlns:a16="http://schemas.microsoft.com/office/drawing/2014/main" id="{FB7369A2-EB03-74E8-9723-DBCAA1BDB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455" y="1930400"/>
            <a:ext cx="3533912" cy="2835855"/>
          </a:xfrm>
          <a:prstGeom prst="rect">
            <a:avLst/>
          </a:prstGeom>
        </p:spPr>
      </p:pic>
      <p:sp>
        <p:nvSpPr>
          <p:cNvPr id="3" name="TextBox 2">
            <a:extLst>
              <a:ext uri="{FF2B5EF4-FFF2-40B4-BE49-F238E27FC236}">
                <a16:creationId xmlns:a16="http://schemas.microsoft.com/office/drawing/2014/main" id="{093DD60D-F73D-79D4-AD20-D5B98C2E8083}"/>
              </a:ext>
            </a:extLst>
          </p:cNvPr>
          <p:cNvSpPr txBox="1"/>
          <p:nvPr/>
        </p:nvSpPr>
        <p:spPr>
          <a:xfrm rot="10800000" flipV="1">
            <a:off x="451058" y="4766255"/>
            <a:ext cx="3272991" cy="923330"/>
          </a:xfrm>
          <a:prstGeom prst="rect">
            <a:avLst/>
          </a:prstGeom>
          <a:noFill/>
        </p:spPr>
        <p:txBody>
          <a:bodyPr wrap="square" rtlCol="0">
            <a:spAutoFit/>
          </a:bodyPr>
          <a:lstStyle/>
          <a:p>
            <a:pPr algn="justLow"/>
            <a:r>
              <a:rPr lang="en-IN" dirty="0"/>
              <a:t>Fig</a:t>
            </a:r>
            <a:r>
              <a:rPr lang="en-US" dirty="0"/>
              <a:t>.</a:t>
            </a:r>
            <a:r>
              <a:rPr lang="en-IN" dirty="0"/>
              <a:t> : Generative Adversarial network for manga- face generation </a:t>
            </a:r>
            <a:endParaRPr lang="en-US" dirty="0"/>
          </a:p>
        </p:txBody>
      </p:sp>
      <p:sp>
        <p:nvSpPr>
          <p:cNvPr id="4" name="TextBox 3">
            <a:extLst>
              <a:ext uri="{FF2B5EF4-FFF2-40B4-BE49-F238E27FC236}">
                <a16:creationId xmlns:a16="http://schemas.microsoft.com/office/drawing/2014/main" id="{98B77C39-3F43-757A-C03D-7A4ED6979919}"/>
              </a:ext>
            </a:extLst>
          </p:cNvPr>
          <p:cNvSpPr txBox="1"/>
          <p:nvPr/>
        </p:nvSpPr>
        <p:spPr>
          <a:xfrm rot="10800000" flipV="1">
            <a:off x="4106112" y="4798211"/>
            <a:ext cx="3533913" cy="923330"/>
          </a:xfrm>
          <a:prstGeom prst="rect">
            <a:avLst/>
          </a:prstGeom>
          <a:noFill/>
        </p:spPr>
        <p:txBody>
          <a:bodyPr wrap="square" rtlCol="0">
            <a:spAutoFit/>
          </a:bodyPr>
          <a:lstStyle/>
          <a:p>
            <a:pPr algn="justLow"/>
            <a:r>
              <a:rPr lang="en-IN" dirty="0"/>
              <a:t>Fig</a:t>
            </a:r>
            <a:r>
              <a:rPr lang="en-US" dirty="0"/>
              <a:t>.</a:t>
            </a:r>
            <a:r>
              <a:rPr lang="en-IN" dirty="0"/>
              <a:t> : Creating  New anime faces with generative adversarial networks(GANS)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EB35-D4E7-1D4A-DBB9-BA3E1D44B163}"/>
              </a:ext>
            </a:extLst>
          </p:cNvPr>
          <p:cNvSpPr>
            <a:spLocks noGrp="1"/>
          </p:cNvSpPr>
          <p:nvPr>
            <p:ph type="title"/>
          </p:nvPr>
        </p:nvSpPr>
        <p:spPr/>
        <p:txBody>
          <a:bodyPr/>
          <a:lstStyle/>
          <a:p>
            <a:r>
              <a:rPr lang="en-IN" dirty="0"/>
              <a:t>Reference</a:t>
            </a:r>
            <a:endParaRPr lang="en-US" dirty="0"/>
          </a:p>
        </p:txBody>
      </p:sp>
      <p:sp>
        <p:nvSpPr>
          <p:cNvPr id="3" name="Content Placeholder 2">
            <a:extLst>
              <a:ext uri="{FF2B5EF4-FFF2-40B4-BE49-F238E27FC236}">
                <a16:creationId xmlns:a16="http://schemas.microsoft.com/office/drawing/2014/main" id="{4BB484B9-FDD6-ADE3-5CCA-EC5F8943EAC6}"/>
              </a:ext>
            </a:extLst>
          </p:cNvPr>
          <p:cNvSpPr>
            <a:spLocks noGrp="1"/>
          </p:cNvSpPr>
          <p:nvPr>
            <p:ph idx="1"/>
          </p:nvPr>
        </p:nvSpPr>
        <p:spPr/>
        <p:txBody>
          <a:bodyPr/>
          <a:lstStyle/>
          <a:p>
            <a:r>
              <a:rPr lang="en-US" dirty="0">
                <a:hlinkClick r:id="rId2"/>
              </a:rPr>
              <a:t>https://numpy.org/</a:t>
            </a:r>
            <a:endParaRPr lang="en-US" dirty="0"/>
          </a:p>
          <a:p>
            <a:r>
              <a:rPr lang="en-US" dirty="0">
                <a:solidFill>
                  <a:schemeClr val="accent1"/>
                </a:solidFill>
                <a:hlinkClick r:id="rId3"/>
              </a:rPr>
              <a:t>https://matplotlib.org/</a:t>
            </a:r>
            <a:endParaRPr lang="en-US" dirty="0">
              <a:solidFill>
                <a:schemeClr val="accent1"/>
              </a:solidFill>
            </a:endParaRPr>
          </a:p>
          <a:p>
            <a:r>
              <a:rPr lang="en-US" dirty="0" err="1">
                <a:solidFill>
                  <a:schemeClr val="accent1"/>
                </a:solidFill>
              </a:rPr>
              <a:t>Htthttps</a:t>
            </a:r>
            <a:r>
              <a:rPr lang="en-US" dirty="0">
                <a:solidFill>
                  <a:schemeClr val="accent1"/>
                </a:solidFill>
              </a:rPr>
              <a:t>://</a:t>
            </a:r>
            <a:r>
              <a:rPr lang="en-US" dirty="0" err="1">
                <a:solidFill>
                  <a:schemeClr val="accent1"/>
                </a:solidFill>
              </a:rPr>
              <a:t>html.org</a:t>
            </a:r>
            <a:r>
              <a:rPr lang="en-US" dirty="0">
                <a:solidFill>
                  <a:schemeClr val="accent1"/>
                </a:solidFill>
              </a:rPr>
              <a:t>/</a:t>
            </a:r>
            <a:endParaRPr lang="en-IN" dirty="0">
              <a:solidFill>
                <a:schemeClr val="accent1"/>
              </a:solidFill>
            </a:endParaRPr>
          </a:p>
          <a:p>
            <a:r>
              <a:rPr lang="en-IN" dirty="0"/>
              <a:t>Data set link</a:t>
            </a:r>
          </a:p>
          <a:p>
            <a:pPr marL="0" indent="0">
              <a:buNone/>
            </a:pPr>
            <a:r>
              <a:rPr lang="en-IN" dirty="0">
                <a:solidFill>
                  <a:schemeClr val="accent1"/>
                </a:solidFill>
              </a:rPr>
              <a:t>   </a:t>
            </a:r>
            <a:r>
              <a:rPr lang="en-US" dirty="0">
                <a:solidFill>
                  <a:schemeClr val="accent1"/>
                </a:solidFill>
              </a:rPr>
              <a:t>https://www.kaggle.com/datasets/diraizel/anime-images-dataset/code</a:t>
            </a:r>
          </a:p>
        </p:txBody>
      </p:sp>
    </p:spTree>
    <p:extLst>
      <p:ext uri="{BB962C8B-B14F-4D97-AF65-F5344CB8AC3E}">
        <p14:creationId xmlns:p14="http://schemas.microsoft.com/office/powerpoint/2010/main" val="529811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0511-B4BD-1506-C984-420B28AA6CB3}"/>
              </a:ext>
            </a:extLst>
          </p:cNvPr>
          <p:cNvSpPr>
            <a:spLocks noGrp="1"/>
          </p:cNvSpPr>
          <p:nvPr>
            <p:ph type="title"/>
          </p:nvPr>
        </p:nvSpPr>
        <p:spPr/>
        <p:txBody>
          <a:bodyPr/>
          <a:lstStyle/>
          <a:p>
            <a:r>
              <a:rPr lang="en-IN" dirty="0"/>
              <a:t>Conclusion</a:t>
            </a:r>
            <a:endParaRPr lang="en-US" dirty="0"/>
          </a:p>
        </p:txBody>
      </p:sp>
      <p:sp>
        <p:nvSpPr>
          <p:cNvPr id="3" name="Subtitle 2">
            <a:extLst>
              <a:ext uri="{FF2B5EF4-FFF2-40B4-BE49-F238E27FC236}">
                <a16:creationId xmlns:a16="http://schemas.microsoft.com/office/drawing/2014/main" id="{CCD31F5C-1E6C-5D00-54AD-4B49AF457CDC}"/>
              </a:ext>
            </a:extLst>
          </p:cNvPr>
          <p:cNvSpPr>
            <a:spLocks noGrp="1"/>
          </p:cNvSpPr>
          <p:nvPr>
            <p:ph idx="1"/>
          </p:nvPr>
        </p:nvSpPr>
        <p:spPr>
          <a:xfrm>
            <a:off x="1197428" y="1454743"/>
            <a:ext cx="4898572" cy="3062829"/>
          </a:xfrm>
        </p:spPr>
        <p:txBody>
          <a:bodyPr>
            <a:normAutofit/>
          </a:bodyPr>
          <a:lstStyle/>
          <a:p>
            <a:pPr marL="0" indent="0" algn="justLow">
              <a:buNone/>
            </a:pPr>
            <a:r>
              <a:rPr lang="en-US" sz="2400" b="1" i="0" dirty="0">
                <a:solidFill>
                  <a:schemeClr val="tx1"/>
                </a:solidFill>
                <a:effectLst/>
                <a:latin typeface="Söhne"/>
              </a:rPr>
              <a:t>       </a:t>
            </a:r>
            <a:r>
              <a:rPr lang="en-IN" sz="2400" b="1" i="0" dirty="0">
                <a:solidFill>
                  <a:schemeClr val="tx1"/>
                </a:solidFill>
                <a:effectLst/>
                <a:latin typeface="Söhne"/>
              </a:rPr>
              <a:t>In conclusion, leveraging </a:t>
            </a:r>
            <a:r>
              <a:rPr lang="en-IN" sz="2400" b="1" i="0" dirty="0" err="1">
                <a:solidFill>
                  <a:schemeClr val="tx1"/>
                </a:solidFill>
                <a:effectLst/>
                <a:latin typeface="Söhne"/>
              </a:rPr>
              <a:t>Generativ</a:t>
            </a:r>
            <a:r>
              <a:rPr lang="en-US" sz="2400" b="1" dirty="0">
                <a:solidFill>
                  <a:schemeClr val="tx1"/>
                </a:solidFill>
                <a:latin typeface="Söhne"/>
              </a:rPr>
              <a:t>e </a:t>
            </a:r>
            <a:r>
              <a:rPr lang="en-IN" sz="2400" b="1" i="0" dirty="0">
                <a:solidFill>
                  <a:schemeClr val="tx1"/>
                </a:solidFill>
                <a:effectLst/>
                <a:latin typeface="Söhne"/>
              </a:rPr>
              <a:t>Adversarial Networks (GANs) to create your own anime characters presents an innovative and exciting avenue for artistic expression</a:t>
            </a:r>
            <a:r>
              <a:rPr lang="en-US" sz="2400" b="1" i="0" dirty="0">
                <a:solidFill>
                  <a:schemeClr val="tx1"/>
                </a:solidFill>
                <a:effectLst/>
                <a:latin typeface="Söhne"/>
              </a:rPr>
              <a:t>.</a:t>
            </a:r>
            <a:endParaRPr lang="en-US" sz="2400" b="1" dirty="0">
              <a:solidFill>
                <a:schemeClr val="tx1"/>
              </a:solidFill>
            </a:endParaRPr>
          </a:p>
        </p:txBody>
      </p:sp>
    </p:spTree>
    <p:extLst>
      <p:ext uri="{BB962C8B-B14F-4D97-AF65-F5344CB8AC3E}">
        <p14:creationId xmlns:p14="http://schemas.microsoft.com/office/powerpoint/2010/main" val="119432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4DBE-CB33-DE6F-A3B1-2B34291DA180}"/>
              </a:ext>
            </a:extLst>
          </p:cNvPr>
          <p:cNvSpPr>
            <a:spLocks noGrp="1"/>
          </p:cNvSpPr>
          <p:nvPr>
            <p:ph type="title"/>
          </p:nvPr>
        </p:nvSpPr>
        <p:spPr>
          <a:xfrm>
            <a:off x="2712278" y="2385391"/>
            <a:ext cx="3993322" cy="1855305"/>
          </a:xfrm>
        </p:spPr>
        <p:txBody>
          <a:bodyPr>
            <a:normAutofit/>
          </a:bodyPr>
          <a:lstStyle/>
          <a:p>
            <a:r>
              <a:rPr lang="en-IN" sz="4000" b="1" i="1" dirty="0"/>
              <a:t>Thank you</a:t>
            </a:r>
            <a:endParaRPr lang="en-US" sz="4000" b="1" i="1" dirty="0"/>
          </a:p>
        </p:txBody>
      </p:sp>
    </p:spTree>
    <p:extLst>
      <p:ext uri="{BB962C8B-B14F-4D97-AF65-F5344CB8AC3E}">
        <p14:creationId xmlns:p14="http://schemas.microsoft.com/office/powerpoint/2010/main" val="54208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275" y="685800"/>
            <a:ext cx="8596668" cy="1320800"/>
          </a:xfrm>
        </p:spPr>
        <p:txBody>
          <a:bodyPr>
            <a:normAutofit/>
          </a:bodyPr>
          <a:lstStyle/>
          <a:p>
            <a:r>
              <a:rPr lang="en-US" sz="4000" dirty="0"/>
              <a:t>  Project outline</a:t>
            </a:r>
          </a:p>
        </p:txBody>
      </p:sp>
      <p:sp>
        <p:nvSpPr>
          <p:cNvPr id="3" name="Content Placeholder 2"/>
          <p:cNvSpPr>
            <a:spLocks noGrp="1"/>
          </p:cNvSpPr>
          <p:nvPr>
            <p:ph idx="1"/>
          </p:nvPr>
        </p:nvSpPr>
        <p:spPr/>
        <p:txBody>
          <a:bodyPr>
            <a:normAutofit/>
          </a:bodyPr>
          <a:lstStyle/>
          <a:p>
            <a:r>
              <a:rPr lang="en-US" sz="2000" dirty="0"/>
              <a:t>problem statement</a:t>
            </a:r>
          </a:p>
          <a:p>
            <a:r>
              <a:rPr lang="en-US" sz="2000" dirty="0"/>
              <a:t>Proposed system/solution</a:t>
            </a:r>
          </a:p>
          <a:p>
            <a:r>
              <a:rPr lang="en-US" sz="2000" dirty="0"/>
              <a:t>System development approach</a:t>
            </a:r>
          </a:p>
          <a:p>
            <a:pPr algn="just"/>
            <a:r>
              <a:rPr lang="en-US" sz="2000" dirty="0"/>
              <a:t>Algorithm and deployment</a:t>
            </a:r>
          </a:p>
          <a:p>
            <a:r>
              <a:rPr lang="en-US" sz="2000" dirty="0"/>
              <a:t>Result</a:t>
            </a:r>
            <a:endParaRPr lang="en-IN" sz="2000" dirty="0"/>
          </a:p>
          <a:p>
            <a:r>
              <a:rPr lang="en-IN" sz="2000" dirty="0"/>
              <a:t>Reference </a:t>
            </a:r>
            <a:endParaRPr lang="en-US" sz="2000" dirty="0"/>
          </a:p>
          <a:p>
            <a:r>
              <a:rPr lang="en-US" sz="2000"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972" y="723899"/>
            <a:ext cx="5715000" cy="1447800"/>
          </a:xfrm>
        </p:spPr>
        <p:txBody>
          <a:bodyPr/>
          <a:lstStyle/>
          <a:p>
            <a:pPr algn="l"/>
            <a:r>
              <a:rPr lang="en-US" sz="4000" dirty="0"/>
              <a:t>Problem</a:t>
            </a:r>
            <a:r>
              <a:rPr lang="en-US" sz="4400" dirty="0"/>
              <a:t> statement</a:t>
            </a:r>
            <a:r>
              <a:rPr lang="en-US" dirty="0"/>
              <a:t>:</a:t>
            </a:r>
          </a:p>
        </p:txBody>
      </p:sp>
      <p:sp>
        <p:nvSpPr>
          <p:cNvPr id="3" name="Content Placeholder 2"/>
          <p:cNvSpPr>
            <a:spLocks noGrp="1"/>
          </p:cNvSpPr>
          <p:nvPr>
            <p:ph idx="1"/>
          </p:nvPr>
        </p:nvSpPr>
        <p:spPr>
          <a:xfrm>
            <a:off x="878181" y="2279413"/>
            <a:ext cx="5943600" cy="2971800"/>
          </a:xfrm>
        </p:spPr>
        <p:txBody>
          <a:bodyPr>
            <a:normAutofit/>
          </a:bodyPr>
          <a:lstStyle/>
          <a:p>
            <a:pPr marL="0" indent="0" algn="justLow">
              <a:buNone/>
            </a:pPr>
            <a:r>
              <a:rPr lang="en-IN" sz="2000" dirty="0"/>
              <a:t>           </a:t>
            </a:r>
            <a:r>
              <a:rPr lang="en-US" sz="2400" dirty="0"/>
              <a:t>Anime, with its diverse and imaginative characters, has captured the hearts of audiences worldwide. However, creating original anime characters that resonate with viewers requires significant artistic skill and creativity.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362" y="-613369"/>
            <a:ext cx="7494539" cy="1710267"/>
          </a:xfrm>
        </p:spPr>
        <p:txBody>
          <a:bodyPr>
            <a:normAutofit/>
          </a:bodyPr>
          <a:lstStyle/>
          <a:p>
            <a:r>
              <a:rPr lang="en-US" sz="4000" dirty="0"/>
              <a:t>Proposed</a:t>
            </a:r>
            <a:r>
              <a:rPr lang="en-US" sz="4400" dirty="0"/>
              <a:t> system/solution</a:t>
            </a:r>
          </a:p>
        </p:txBody>
      </p:sp>
      <p:sp>
        <p:nvSpPr>
          <p:cNvPr id="3" name="Content Placeholder 2"/>
          <p:cNvSpPr>
            <a:spLocks noGrp="1"/>
          </p:cNvSpPr>
          <p:nvPr>
            <p:ph type="subTitle" idx="1"/>
          </p:nvPr>
        </p:nvSpPr>
        <p:spPr>
          <a:xfrm>
            <a:off x="831772" y="1347838"/>
            <a:ext cx="5826719" cy="4886706"/>
          </a:xfrm>
        </p:spPr>
        <p:txBody>
          <a:bodyPr>
            <a:normAutofit lnSpcReduction="10000"/>
          </a:bodyPr>
          <a:lstStyle/>
          <a:p>
            <a:pPr marL="342900" indent="-342900" algn="justLow">
              <a:buFont typeface="Arial" panose="020B0604020202020204" pitchFamily="34" charset="0"/>
              <a:buChar char="•"/>
            </a:pPr>
            <a:r>
              <a:rPr lang="en-US" sz="2000" b="1" dirty="0"/>
              <a:t>     1.Data Collection and Preprocessing:</a:t>
            </a:r>
          </a:p>
          <a:p>
            <a:pPr marL="742950" lvl="1" indent="-285750" algn="just">
              <a:buFont typeface="Arial" panose="020B0604020202020204" pitchFamily="34" charset="0"/>
              <a:buChar char="•"/>
            </a:pPr>
            <a:r>
              <a:rPr lang="en-IN" b="1" dirty="0"/>
              <a:t>           </a:t>
            </a:r>
            <a:r>
              <a:rPr lang="en-US" b="1" dirty="0"/>
              <a:t>Gather a </a:t>
            </a:r>
            <a:r>
              <a:rPr lang="en-US" b="1" dirty="0" err="1"/>
              <a:t>laprge</a:t>
            </a:r>
            <a:r>
              <a:rPr lang="en-US" b="1" dirty="0"/>
              <a:t> dataset of anime characters from various sources like anime series, manga, or artwork repositories. Ensure that the dataset covers a wide range of styles, genders, ages, and features.</a:t>
            </a:r>
          </a:p>
          <a:p>
            <a:pPr marL="800100" lvl="1" indent="-342900" algn="justLow">
              <a:buFont typeface="Arial" panose="020B0604020202020204" pitchFamily="34" charset="0"/>
              <a:buChar char="•"/>
            </a:pPr>
            <a:endParaRPr lang="en-US" sz="2000" b="1" dirty="0"/>
          </a:p>
          <a:p>
            <a:pPr marL="742950" lvl="1" indent="-285750" algn="justLow">
              <a:buFont typeface="Arial" panose="020B0604020202020204" pitchFamily="34" charset="0"/>
              <a:buChar char="•"/>
            </a:pPr>
            <a:r>
              <a:rPr lang="en-US" sz="1800" dirty="0"/>
              <a:t>2.GAN Architecture:</a:t>
            </a:r>
          </a:p>
          <a:p>
            <a:pPr marL="742950" lvl="1" indent="-285750" algn="justLow">
              <a:buFont typeface="Arial" panose="020B0604020202020204" pitchFamily="34" charset="0"/>
              <a:buChar char="•"/>
            </a:pPr>
            <a:r>
              <a:rPr lang="en-IN" b="1" dirty="0"/>
              <a:t>               </a:t>
            </a:r>
            <a:r>
              <a:rPr lang="en-US" b="1" dirty="0"/>
              <a:t>Choose a suitable GAN architecture for generating anime characters. Common choices include Deep Convolutional GANs (DCGANs), Progressive GANs, or StyleGAN.</a:t>
            </a:r>
          </a:p>
          <a:p>
            <a:pPr marL="742950" lvl="1" indent="-285750" algn="justLow">
              <a:buFont typeface="Arial" panose="020B0604020202020204" pitchFamily="34" charset="0"/>
              <a:buChar char="•"/>
            </a:pPr>
            <a:r>
              <a:rPr lang="en-IN" b="1" dirty="0"/>
              <a:t>               </a:t>
            </a:r>
            <a:r>
              <a:rPr lang="en-US" b="1" dirty="0"/>
              <a:t>Design the generator network to take random noise vectors as input and output anime character images. The architecture should be capable of capturing the intricate details and stylistic nuances of anime artwork.</a:t>
            </a:r>
          </a:p>
          <a:p>
            <a:pPr marL="742950" lvl="1" indent="-285750" algn="justLow">
              <a:buFont typeface="Arial" panose="020B0604020202020204" pitchFamily="34" charset="0"/>
              <a:buChar char="•"/>
            </a:pPr>
            <a:endParaRPr lang="en-US" b="1" dirty="0"/>
          </a:p>
          <a:p>
            <a:pPr marL="285750" indent="-285750" algn="justLow">
              <a:buFont typeface="Arial" panose="020B0604020202020204" pitchFamily="34" charset="0"/>
              <a:buChar char="•"/>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371600"/>
            <a:ext cx="6613939" cy="5355312"/>
          </a:xfrm>
          <a:prstGeom prst="rect">
            <a:avLst/>
          </a:prstGeom>
        </p:spPr>
        <p:txBody>
          <a:bodyPr wrap="square">
            <a:spAutoFit/>
          </a:bodyPr>
          <a:lstStyle/>
          <a:p>
            <a:pPr marL="285750" indent="-285750" algn="justLow">
              <a:buFont typeface="Arial" panose="020B0604020202020204" pitchFamily="34" charset="0"/>
              <a:buChar char="•"/>
            </a:pPr>
            <a:r>
              <a:rPr lang="en-US" b="1" dirty="0"/>
              <a:t>3.Training the GAN:</a:t>
            </a:r>
            <a:endParaRPr lang="en-US" dirty="0"/>
          </a:p>
          <a:p>
            <a:pPr marL="742950" lvl="1" indent="-285750" algn="justLow">
              <a:buFont typeface="Arial" panose="020B0604020202020204" pitchFamily="34" charset="0"/>
              <a:buChar char="•"/>
            </a:pPr>
            <a:r>
              <a:rPr lang="en-IN" dirty="0"/>
              <a:t>          </a:t>
            </a:r>
            <a:r>
              <a:rPr lang="en-US" dirty="0"/>
              <a:t>Train the GAN on the preprocessed dataset. This involves optimizing the generator and discriminator networks in an adversarial manner.</a:t>
            </a:r>
          </a:p>
          <a:p>
            <a:pPr marL="742950" lvl="1" indent="-285750" algn="justLow">
              <a:buFont typeface="Arial" panose="020B0604020202020204" pitchFamily="34" charset="0"/>
              <a:buChar char="•"/>
            </a:pPr>
            <a:r>
              <a:rPr lang="en-IN" dirty="0"/>
              <a:t>           </a:t>
            </a:r>
            <a:r>
              <a:rPr lang="en-US" dirty="0"/>
              <a:t>Use techniques such as mini-batch discrimination, feature matching, and spectral normalization to stabilize training and improve the quality of generated images.</a:t>
            </a:r>
            <a:endParaRPr lang="en-IN" dirty="0"/>
          </a:p>
          <a:p>
            <a:pPr marL="742950" lvl="1" indent="-285750" algn="justLow">
              <a:buFont typeface="Arial" panose="020B0604020202020204" pitchFamily="34" charset="0"/>
              <a:buChar char="•"/>
            </a:pPr>
            <a:endParaRPr lang="en-US" dirty="0"/>
          </a:p>
          <a:p>
            <a:pPr marL="742950" lvl="1" indent="-285750" algn="justLow">
              <a:buFont typeface="Arial" panose="020B0604020202020204" pitchFamily="34" charset="0"/>
              <a:buChar char="•"/>
            </a:pPr>
            <a:endParaRPr lang="en-US" dirty="0"/>
          </a:p>
          <a:p>
            <a:pPr marL="285750" indent="-285750" algn="justLow">
              <a:buFont typeface="Arial" panose="020B0604020202020204" pitchFamily="34" charset="0"/>
              <a:buChar char="•"/>
            </a:pPr>
            <a:r>
              <a:rPr lang="en-US" b="1" dirty="0"/>
              <a:t>4.Evaluation and Fine-tuning:</a:t>
            </a:r>
            <a:endParaRPr lang="en-US" dirty="0"/>
          </a:p>
          <a:p>
            <a:pPr marL="742950" lvl="1" indent="-285750" algn="justLow">
              <a:buFont typeface="Arial" panose="020B0604020202020204" pitchFamily="34" charset="0"/>
              <a:buChar char="•"/>
            </a:pPr>
            <a:r>
              <a:rPr lang="en-IN" dirty="0"/>
              <a:t>          </a:t>
            </a:r>
            <a:r>
              <a:rPr lang="en-US" dirty="0"/>
              <a:t>Evaluate the trained GAN using qualitative and quantitative metrics such as visual inspection, perceptual similarity scores, and </a:t>
            </a:r>
            <a:r>
              <a:rPr lang="en-US" dirty="0" err="1"/>
              <a:t>Frechet</a:t>
            </a:r>
            <a:r>
              <a:rPr lang="en-US" dirty="0"/>
              <a:t> Inception Distance (FID).</a:t>
            </a:r>
          </a:p>
          <a:p>
            <a:pPr marL="742950" lvl="1" indent="-285750" algn="justLow">
              <a:buFont typeface="Arial" panose="020B0604020202020204" pitchFamily="34" charset="0"/>
              <a:buChar char="•"/>
            </a:pPr>
            <a:r>
              <a:rPr lang="en-IN" dirty="0"/>
              <a:t>            </a:t>
            </a:r>
            <a:r>
              <a:rPr lang="en-US" dirty="0"/>
              <a:t>Fine-tune the GAN architecture and training process based on the evaluation results to further enhance the quality and diversity of generated anime characters.</a:t>
            </a:r>
          </a:p>
        </p:txBody>
      </p:sp>
      <p:sp>
        <p:nvSpPr>
          <p:cNvPr id="3" name="Title 2">
            <a:extLst>
              <a:ext uri="{FF2B5EF4-FFF2-40B4-BE49-F238E27FC236}">
                <a16:creationId xmlns:a16="http://schemas.microsoft.com/office/drawing/2014/main" id="{03BC40CD-4519-395B-7C10-17A6829B3A5C}"/>
              </a:ext>
            </a:extLst>
          </p:cNvPr>
          <p:cNvSpPr>
            <a:spLocks noGrp="1"/>
          </p:cNvSpPr>
          <p:nvPr>
            <p:ph type="ctrTitle"/>
          </p:nvPr>
        </p:nvSpPr>
        <p:spPr>
          <a:xfrm>
            <a:off x="166210" y="-814990"/>
            <a:ext cx="6981129" cy="1768820"/>
          </a:xfrm>
        </p:spPr>
        <p:txBody>
          <a:bodyPr>
            <a:noAutofit/>
          </a:bodyPr>
          <a:lstStyle/>
          <a:p>
            <a:r>
              <a:rPr lang="en-IN" sz="2800" dirty="0"/>
              <a:t>Proposed system/solution  (contd...) </a:t>
            </a:r>
            <a:r>
              <a:rPr lang="en-IN" sz="4400" dirty="0"/>
              <a:t>                                  </a:t>
            </a:r>
            <a:endParaRPr lang="en-US" sz="4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1" y="1696278"/>
            <a:ext cx="6400799" cy="4555093"/>
          </a:xfrm>
          <a:prstGeom prst="rect">
            <a:avLst/>
          </a:prstGeom>
        </p:spPr>
        <p:txBody>
          <a:bodyPr wrap="square">
            <a:spAutoFit/>
          </a:bodyPr>
          <a:lstStyle/>
          <a:p>
            <a:pPr marL="285750" indent="-285750" algn="justLow">
              <a:buFont typeface="Arial" panose="020B0604020202020204" pitchFamily="34" charset="0"/>
              <a:buChar char="•"/>
            </a:pPr>
            <a:r>
              <a:rPr lang="en-US" b="1" dirty="0"/>
              <a:t>5.User Interface (UI):</a:t>
            </a:r>
            <a:endParaRPr lang="en-US" dirty="0"/>
          </a:p>
          <a:p>
            <a:pPr marL="742950" lvl="1" indent="-285750" algn="justLow">
              <a:buFont typeface="Arial" panose="020B0604020202020204" pitchFamily="34" charset="0"/>
              <a:buChar char="•"/>
            </a:pPr>
            <a:r>
              <a:rPr lang="en-IN" dirty="0"/>
              <a:t>          </a:t>
            </a:r>
            <a:r>
              <a:rPr lang="en-US" dirty="0"/>
              <a:t>Develop a user-friendly interface for users to interact with the GAN and create their custom anime characters.</a:t>
            </a:r>
          </a:p>
          <a:p>
            <a:pPr marL="742950" lvl="1" indent="-285750" algn="justLow">
              <a:buFont typeface="Arial" panose="020B0604020202020204" pitchFamily="34" charset="0"/>
              <a:buChar char="•"/>
            </a:pPr>
            <a:r>
              <a:rPr lang="en-IN" dirty="0"/>
              <a:t>          </a:t>
            </a:r>
            <a:r>
              <a:rPr lang="en-US" dirty="0"/>
              <a:t>The UI should allow users to adjust various parameters such as gender, hairstyle, facial features, clothing, and </a:t>
            </a:r>
            <a:r>
              <a:rPr lang="en-US" sz="2000" dirty="0"/>
              <a:t>accessories</a:t>
            </a:r>
            <a:r>
              <a:rPr lang="en-US" dirty="0"/>
              <a:t>.</a:t>
            </a:r>
          </a:p>
          <a:p>
            <a:pPr marL="742950" lvl="1" indent="-285750" algn="justLow">
              <a:buFont typeface="Arial" panose="020B0604020202020204" pitchFamily="34" charset="0"/>
              <a:buChar char="•"/>
            </a:pPr>
            <a:endParaRPr lang="en-US" dirty="0"/>
          </a:p>
          <a:p>
            <a:pPr marL="285750" indent="-285750" algn="justLow">
              <a:buFont typeface="Arial" panose="020B0604020202020204" pitchFamily="34" charset="0"/>
              <a:buChar char="•"/>
            </a:pPr>
            <a:r>
              <a:rPr lang="en-US" b="1" dirty="0"/>
              <a:t>6.Integration and Deployment:</a:t>
            </a:r>
            <a:endParaRPr lang="en-US" dirty="0"/>
          </a:p>
          <a:p>
            <a:pPr marL="742950" lvl="1" indent="-285750" algn="justLow">
              <a:buFont typeface="Arial" panose="020B0604020202020204" pitchFamily="34" charset="0"/>
              <a:buChar char="•"/>
            </a:pPr>
            <a:r>
              <a:rPr lang="en-IN" dirty="0"/>
              <a:t>        </a:t>
            </a:r>
            <a:r>
              <a:rPr lang="en-US" dirty="0"/>
              <a:t>Integrate the trained GAN model with the UI to enable seamless generation of anime characters based on user preferences.</a:t>
            </a:r>
          </a:p>
          <a:p>
            <a:pPr marL="742950" lvl="1" indent="-285750" algn="justLow">
              <a:buFont typeface="Arial" panose="020B0604020202020204" pitchFamily="34" charset="0"/>
              <a:buChar char="•"/>
            </a:pPr>
            <a:r>
              <a:rPr lang="en-IN" dirty="0"/>
              <a:t>        </a:t>
            </a:r>
            <a:r>
              <a:rPr lang="en-US" dirty="0"/>
              <a:t>Deploy the system on a suitable platform such as a web application, desktop software, or mobile app, making it accessible to a wide audience of anime enthusiasts.</a:t>
            </a:r>
          </a:p>
        </p:txBody>
      </p:sp>
      <p:sp>
        <p:nvSpPr>
          <p:cNvPr id="3" name="Title 2">
            <a:extLst>
              <a:ext uri="{FF2B5EF4-FFF2-40B4-BE49-F238E27FC236}">
                <a16:creationId xmlns:a16="http://schemas.microsoft.com/office/drawing/2014/main" id="{79CB6FEB-4C8A-9C82-2342-C90E321E3725}"/>
              </a:ext>
            </a:extLst>
          </p:cNvPr>
          <p:cNvSpPr>
            <a:spLocks noGrp="1"/>
          </p:cNvSpPr>
          <p:nvPr>
            <p:ph type="ctrTitle"/>
          </p:nvPr>
        </p:nvSpPr>
        <p:spPr>
          <a:xfrm>
            <a:off x="-1530248" y="-632420"/>
            <a:ext cx="8321692" cy="1882045"/>
          </a:xfrm>
        </p:spPr>
        <p:txBody>
          <a:bodyPr>
            <a:noAutofit/>
          </a:bodyPr>
          <a:lstStyle/>
          <a:p>
            <a:r>
              <a:rPr lang="en-IN" sz="2800" dirty="0"/>
              <a:t>Proposed System /Solution (contd..)</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3677D3-C093-C3DF-AF82-605892A167D0}"/>
              </a:ext>
            </a:extLst>
          </p:cNvPr>
          <p:cNvSpPr>
            <a:spLocks noGrp="1"/>
          </p:cNvSpPr>
          <p:nvPr>
            <p:ph type="ctrTitle"/>
          </p:nvPr>
        </p:nvSpPr>
        <p:spPr>
          <a:xfrm>
            <a:off x="790713" y="361462"/>
            <a:ext cx="9115287" cy="1099530"/>
          </a:xfrm>
        </p:spPr>
        <p:txBody>
          <a:bodyPr/>
          <a:lstStyle/>
          <a:p>
            <a:pPr algn="l"/>
            <a:r>
              <a:rPr lang="en-IN" sz="2800" dirty="0"/>
              <a:t>Proposed system/solution (contd..)</a:t>
            </a:r>
            <a:endParaRPr lang="en-US" sz="2800" dirty="0"/>
          </a:p>
        </p:txBody>
      </p:sp>
      <p:sp>
        <p:nvSpPr>
          <p:cNvPr id="5" name="TextBox 4">
            <a:extLst>
              <a:ext uri="{FF2B5EF4-FFF2-40B4-BE49-F238E27FC236}">
                <a16:creationId xmlns:a16="http://schemas.microsoft.com/office/drawing/2014/main" id="{237F0E8F-D1C2-10F3-8BDB-F1DC5304D461}"/>
              </a:ext>
            </a:extLst>
          </p:cNvPr>
          <p:cNvSpPr txBox="1"/>
          <p:nvPr/>
        </p:nvSpPr>
        <p:spPr>
          <a:xfrm>
            <a:off x="929554" y="2220206"/>
            <a:ext cx="5293445" cy="2308324"/>
          </a:xfrm>
          <a:prstGeom prst="rect">
            <a:avLst/>
          </a:prstGeom>
          <a:noFill/>
        </p:spPr>
        <p:txBody>
          <a:bodyPr wrap="square">
            <a:spAutoFit/>
          </a:bodyPr>
          <a:lstStyle/>
          <a:p>
            <a:pPr marL="285750" indent="-285750" algn="justLow">
              <a:buFont typeface="Arial" panose="020B0604020202020204" pitchFamily="34" charset="0"/>
              <a:buChar char="•"/>
            </a:pPr>
            <a:r>
              <a:rPr lang="en-US" sz="1800" b="1" dirty="0"/>
              <a:t>7.Feedback and Iteration:</a:t>
            </a:r>
            <a:endParaRPr lang="en-US" sz="1800" dirty="0"/>
          </a:p>
          <a:p>
            <a:pPr marL="342900" indent="-342900" algn="justLow">
              <a:buFont typeface="Arial" panose="020B0604020202020204" pitchFamily="34" charset="0"/>
              <a:buChar char="•"/>
            </a:pPr>
            <a:r>
              <a:rPr lang="en-IN" sz="1800" dirty="0"/>
              <a:t>        </a:t>
            </a:r>
            <a:r>
              <a:rPr lang="en-US" sz="1800" dirty="0"/>
              <a:t>Gather feedback from users to identify areas for improvement and new features.</a:t>
            </a:r>
          </a:p>
          <a:p>
            <a:pPr marL="342900" indent="-342900" algn="justLow">
              <a:buFont typeface="Arial" panose="020B0604020202020204" pitchFamily="34" charset="0"/>
              <a:buChar char="•"/>
            </a:pPr>
            <a:endParaRPr lang="en-US" sz="1800" dirty="0"/>
          </a:p>
          <a:p>
            <a:pPr marL="342900" indent="-342900" algn="justLow">
              <a:buFont typeface="Arial" panose="020B0604020202020204" pitchFamily="34" charset="0"/>
              <a:buChar char="•"/>
            </a:pPr>
            <a:r>
              <a:rPr lang="en-IN" sz="1800" dirty="0"/>
              <a:t>         </a:t>
            </a:r>
            <a:r>
              <a:rPr lang="en-US" sz="1800" dirty="0"/>
              <a:t>Iterate on the system based on user feedback, incorporating enhancements to the GAN model, UI, and functionality to continuously enhance the user experience.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2910" y="842138"/>
            <a:ext cx="5807771" cy="5663089"/>
          </a:xfrm>
          <a:prstGeom prst="rect">
            <a:avLst/>
          </a:prstGeom>
        </p:spPr>
        <p:txBody>
          <a:bodyPr wrap="square">
            <a:spAutoFit/>
          </a:bodyPr>
          <a:lstStyle/>
          <a:p>
            <a:pPr algn="justLow"/>
            <a:endParaRPr lang="en-US" b="1" dirty="0"/>
          </a:p>
          <a:p>
            <a:pPr algn="justLow"/>
            <a:r>
              <a:rPr lang="en-US" b="1" dirty="0"/>
              <a:t>Data Collection</a:t>
            </a:r>
            <a:r>
              <a:rPr lang="en-US" dirty="0"/>
              <a:t>: </a:t>
            </a:r>
            <a:endParaRPr lang="en-IN" dirty="0"/>
          </a:p>
          <a:p>
            <a:pPr algn="justLow"/>
            <a:r>
              <a:rPr lang="en-IN" dirty="0"/>
              <a:t>          </a:t>
            </a:r>
            <a:r>
              <a:rPr lang="en-US" dirty="0"/>
              <a:t>Gather a large dataset of existing anime characters. This dataset will serve as the training data for your GAN. You can scrape images from various anime websites or use publicly available datasets.</a:t>
            </a:r>
          </a:p>
          <a:p>
            <a:pPr algn="justLow"/>
            <a:endParaRPr lang="en-US" sz="2000" dirty="0"/>
          </a:p>
          <a:p>
            <a:pPr algn="justLow"/>
            <a:endParaRPr lang="en-US" dirty="0"/>
          </a:p>
          <a:p>
            <a:pPr algn="justLow"/>
            <a:r>
              <a:rPr lang="en-US" b="1" dirty="0"/>
              <a:t>Preprocessing</a:t>
            </a:r>
            <a:r>
              <a:rPr lang="en-US" dirty="0"/>
              <a:t>: </a:t>
            </a:r>
            <a:endParaRPr lang="en-IN" dirty="0"/>
          </a:p>
          <a:p>
            <a:pPr algn="justLow"/>
            <a:r>
              <a:rPr lang="en-IN" dirty="0"/>
              <a:t>        </a:t>
            </a:r>
            <a:r>
              <a:rPr lang="en-US" dirty="0"/>
              <a:t>Clean and preprocess the collected data. This may involve standardizing image sizes, removing duplicates, and ensuring consistency in the dataset.</a:t>
            </a:r>
          </a:p>
          <a:p>
            <a:pPr algn="justLow"/>
            <a:endParaRPr lang="en-US" dirty="0"/>
          </a:p>
          <a:p>
            <a:pPr algn="justLow"/>
            <a:endParaRPr lang="en-US" dirty="0"/>
          </a:p>
          <a:p>
            <a:pPr algn="justLow"/>
            <a:r>
              <a:rPr lang="en-US" b="1" dirty="0"/>
              <a:t>Training the GAN</a:t>
            </a:r>
            <a:r>
              <a:rPr lang="en-US" dirty="0"/>
              <a:t>: </a:t>
            </a:r>
            <a:endParaRPr lang="en-IN" dirty="0"/>
          </a:p>
          <a:p>
            <a:pPr algn="justLow"/>
            <a:r>
              <a:rPr lang="en-IN" dirty="0"/>
              <a:t>         </a:t>
            </a:r>
            <a:r>
              <a:rPr lang="en-US" dirty="0"/>
              <a:t>Implement and train a GAN architecture suitable for generating anime characters. GANs consist of two neural networks – a generator and a discriminator – that are trained simultaneously in a competitive setting. </a:t>
            </a:r>
          </a:p>
        </p:txBody>
      </p:sp>
      <p:sp>
        <p:nvSpPr>
          <p:cNvPr id="3" name="Title 2">
            <a:extLst>
              <a:ext uri="{FF2B5EF4-FFF2-40B4-BE49-F238E27FC236}">
                <a16:creationId xmlns:a16="http://schemas.microsoft.com/office/drawing/2014/main" id="{0254497A-5113-B249-D912-FF748D988D5A}"/>
              </a:ext>
            </a:extLst>
          </p:cNvPr>
          <p:cNvSpPr>
            <a:spLocks noGrp="1"/>
          </p:cNvSpPr>
          <p:nvPr>
            <p:ph type="ctrTitle"/>
          </p:nvPr>
        </p:nvSpPr>
        <p:spPr>
          <a:xfrm>
            <a:off x="897829" y="-553910"/>
            <a:ext cx="9753600" cy="1524000"/>
          </a:xfrm>
        </p:spPr>
        <p:txBody>
          <a:bodyPr/>
          <a:lstStyle/>
          <a:p>
            <a:pPr algn="l"/>
            <a:r>
              <a:rPr lang="en-IN" sz="2800" dirty="0"/>
              <a:t>System Development Approach </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3699" y="1221528"/>
            <a:ext cx="5407280" cy="5663089"/>
          </a:xfrm>
          <a:prstGeom prst="rect">
            <a:avLst/>
          </a:prstGeom>
        </p:spPr>
        <p:txBody>
          <a:bodyPr wrap="square">
            <a:spAutoFit/>
          </a:bodyPr>
          <a:lstStyle/>
          <a:p>
            <a:pPr algn="justLow"/>
            <a:r>
              <a:rPr lang="en-US" b="1" dirty="0"/>
              <a:t>Hyperparameters Tuning</a:t>
            </a:r>
            <a:r>
              <a:rPr lang="en-US" dirty="0"/>
              <a:t>: </a:t>
            </a:r>
            <a:endParaRPr lang="en-IN" dirty="0"/>
          </a:p>
          <a:p>
            <a:pPr algn="justLow"/>
            <a:r>
              <a:rPr lang="en-US" dirty="0"/>
              <a:t>  </a:t>
            </a:r>
            <a:r>
              <a:rPr lang="en-IN" dirty="0"/>
              <a:t>         </a:t>
            </a:r>
            <a:r>
              <a:rPr lang="en-US" dirty="0"/>
              <a:t> Experiment with different hyperparameters such as learning rate, batch size, and architecture choices to optimize the performance of your GAN.</a:t>
            </a:r>
          </a:p>
          <a:p>
            <a:pPr algn="justLow"/>
            <a:endParaRPr lang="en-US" dirty="0"/>
          </a:p>
          <a:p>
            <a:pPr algn="justLow"/>
            <a:endParaRPr lang="en-US" sz="2000" dirty="0"/>
          </a:p>
          <a:p>
            <a:pPr algn="justLow"/>
            <a:r>
              <a:rPr lang="en-US" b="1" dirty="0"/>
              <a:t>Generating Anime Characters</a:t>
            </a:r>
            <a:r>
              <a:rPr lang="en-US" dirty="0"/>
              <a:t>: </a:t>
            </a:r>
            <a:endParaRPr lang="en-IN" dirty="0"/>
          </a:p>
          <a:p>
            <a:pPr algn="justLow"/>
            <a:r>
              <a:rPr lang="en-US" dirty="0"/>
              <a:t>  </a:t>
            </a:r>
            <a:r>
              <a:rPr lang="en-IN" dirty="0"/>
              <a:t>       </a:t>
            </a:r>
            <a:r>
              <a:rPr lang="en-US" dirty="0"/>
              <a:t> Once the GAN is trained, you can use the generator network to produce new anime character images. You can sample from the generator's latent space to generate diverse and novel characters.</a:t>
            </a:r>
          </a:p>
          <a:p>
            <a:pPr algn="justLow"/>
            <a:endParaRPr lang="en-US" dirty="0"/>
          </a:p>
          <a:p>
            <a:pPr algn="justLow"/>
            <a:endParaRPr lang="en-US" dirty="0"/>
          </a:p>
          <a:p>
            <a:pPr algn="justLow"/>
            <a:r>
              <a:rPr lang="en-US" b="1" dirty="0"/>
              <a:t>Post-processing</a:t>
            </a:r>
            <a:r>
              <a:rPr lang="en-US" dirty="0"/>
              <a:t>: </a:t>
            </a:r>
            <a:endParaRPr lang="en-IN" dirty="0"/>
          </a:p>
          <a:p>
            <a:pPr algn="justLow"/>
            <a:r>
              <a:rPr lang="en-IN" dirty="0"/>
              <a:t>      </a:t>
            </a:r>
            <a:r>
              <a:rPr lang="en-US" dirty="0"/>
              <a:t>   Optionally, you can apply post-processing techniques to enhance the generated images, such as adding background scenes, adjusting colors, or refining details.</a:t>
            </a:r>
          </a:p>
        </p:txBody>
      </p:sp>
      <p:sp>
        <p:nvSpPr>
          <p:cNvPr id="3" name="Title 2">
            <a:extLst>
              <a:ext uri="{FF2B5EF4-FFF2-40B4-BE49-F238E27FC236}">
                <a16:creationId xmlns:a16="http://schemas.microsoft.com/office/drawing/2014/main" id="{FE12AFF4-4CAD-1395-6A6E-70458B21BECB}"/>
              </a:ext>
            </a:extLst>
          </p:cNvPr>
          <p:cNvSpPr>
            <a:spLocks noGrp="1"/>
          </p:cNvSpPr>
          <p:nvPr>
            <p:ph type="ctrTitle"/>
          </p:nvPr>
        </p:nvSpPr>
        <p:spPr>
          <a:xfrm>
            <a:off x="656845" y="-227131"/>
            <a:ext cx="6652039" cy="1208877"/>
          </a:xfrm>
        </p:spPr>
        <p:txBody>
          <a:bodyPr>
            <a:noAutofit/>
          </a:bodyPr>
          <a:lstStyle/>
          <a:p>
            <a:r>
              <a:rPr lang="en-IN" sz="2800" dirty="0"/>
              <a:t>System development approach (contd..)</a:t>
            </a:r>
            <a:endParaRPr lang="en-US" sz="28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112</TotalTime>
  <Words>1096</Words>
  <Application>Microsoft Office PowerPoint</Application>
  <PresentationFormat>On-screen Show (4:3)</PresentationFormat>
  <Paragraphs>99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CREATE YOUR OWN ANIME CHARACTER USING GANs</vt:lpstr>
      <vt:lpstr>  Project outline</vt:lpstr>
      <vt:lpstr>Problem statement:</vt:lpstr>
      <vt:lpstr>Proposed system/solution</vt:lpstr>
      <vt:lpstr>Proposed system/solution  (contd...)                                   </vt:lpstr>
      <vt:lpstr>Proposed System /Solution (contd..)</vt:lpstr>
      <vt:lpstr>Proposed system/solution (contd..)</vt:lpstr>
      <vt:lpstr>System Development Approach </vt:lpstr>
      <vt:lpstr>System development approach (contd..)</vt:lpstr>
      <vt:lpstr>System development approach (contd...)</vt:lpstr>
      <vt:lpstr>Algorithm and deployment</vt:lpstr>
      <vt:lpstr>Algorithm and deployment (contd..)</vt:lpstr>
      <vt:lpstr>Algorithm and deployment (contd..)</vt:lpstr>
      <vt:lpstr>Algorithm and deployment (contd..)                           </vt:lpstr>
      <vt:lpstr>Result</vt:lpstr>
      <vt:lpstr>Reference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ANIME CHARACTER  USING GANs</dc:title>
  <dc:creator>Leno</dc:creator>
  <cp:lastModifiedBy>919791880601</cp:lastModifiedBy>
  <cp:revision>36</cp:revision>
  <dcterms:created xsi:type="dcterms:W3CDTF">2024-03-31T17:35:50Z</dcterms:created>
  <dcterms:modified xsi:type="dcterms:W3CDTF">2024-04-05T10:02:56Z</dcterms:modified>
</cp:coreProperties>
</file>