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1"/>
  </p:notesMasterIdLst>
  <p:handoutMasterIdLst>
    <p:handoutMasterId r:id="rId12"/>
  </p:handoutMasterIdLst>
  <p:sldIdLst>
    <p:sldId id="258" r:id="rId2"/>
    <p:sldId id="332" r:id="rId3"/>
    <p:sldId id="334" r:id="rId4"/>
    <p:sldId id="303" r:id="rId5"/>
    <p:sldId id="280" r:id="rId6"/>
    <p:sldId id="344" r:id="rId7"/>
    <p:sldId id="343" r:id="rId8"/>
    <p:sldId id="29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  <a:srgbClr val="FF0000"/>
    <a:srgbClr val="CC3300"/>
    <a:srgbClr val="BA69B9"/>
    <a:srgbClr val="B27EB5"/>
    <a:srgbClr val="CC00C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96" autoAdjust="0"/>
    <p:restoredTop sz="62565" autoAdjust="0"/>
  </p:normalViewPr>
  <p:slideViewPr>
    <p:cSldViewPr snapToGrid="0" snapToObjects="1">
      <p:cViewPr varScale="1">
        <p:scale>
          <a:sx n="59" d="100"/>
          <a:sy n="59" d="100"/>
        </p:scale>
        <p:origin x="1008" y="184"/>
      </p:cViewPr>
      <p:guideLst/>
    </p:cSldViewPr>
  </p:slideViewPr>
  <p:outlineViewPr>
    <p:cViewPr>
      <p:scale>
        <a:sx n="33" d="100"/>
        <a:sy n="33" d="100"/>
      </p:scale>
      <p:origin x="0" y="-111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4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9BBB378-9921-4B3E-9A53-AAA4CD5C5F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97479CA-8D94-4BF8-901D-3C9E3B50ED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0F1CE-CEF0-4F06-876C-7E7BA8844B15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424F080-842F-482C-A546-11A35A067D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3A56803-188A-4373-B09B-8858316420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19121-B49E-4C3A-8BFE-9E409AC1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889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DEC05-F682-48E6-9558-FFF6A54E1853}" type="datetimeFigureOut">
              <a:rPr lang="en-US" smtClean="0"/>
              <a:t>10/14/17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E70C6-74B0-4271-BCFC-331A32DEC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840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E70C6-74B0-4271-BCFC-331A32DEC7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8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E70C6-74B0-4271-BCFC-331A32DEC7B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18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smtClean="0"/>
              <a:t>These</a:t>
            </a:r>
            <a:r>
              <a:rPr lang="en-US" b="1" i="1" baseline="0" dirty="0" smtClean="0"/>
              <a:t> step are very basic steps in analysis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E70C6-74B0-4271-BCFC-331A32DEC7B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98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https://www.codeschool.com/blog/2016/01/27/why-python/</a:t>
            </a:r>
          </a:p>
          <a:p>
            <a:r>
              <a:rPr lang="en-US" dirty="0"/>
              <a:t>https://pydanny-event-notes.readthedocs.io/en/latest/socalpiggies/20110526-wda.html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E70C6-74B0-4271-BCFC-331A32DEC7B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8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did you Learn?</a:t>
            </a:r>
          </a:p>
          <a:p>
            <a:pPr marL="228600" indent="-228600">
              <a:buAutoNum type="arabicPeriod"/>
            </a:pPr>
            <a:r>
              <a:rPr lang="en-US" dirty="0" smtClean="0"/>
              <a:t>What</a:t>
            </a:r>
            <a:r>
              <a:rPr lang="en-US" baseline="0" dirty="0" smtClean="0"/>
              <a:t> is Data Analysis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Why Python is used in Data Analysis and Data Science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Running and dissecting the Python example :https://</a:t>
            </a:r>
            <a:r>
              <a:rPr lang="en-US" baseline="0" dirty="0" err="1" smtClean="0"/>
              <a:t>repl.it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Mbts</a:t>
            </a:r>
            <a:r>
              <a:rPr lang="en-US" baseline="0" dirty="0" smtClean="0"/>
              <a:t>/1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E70C6-74B0-4271-BCFC-331A32DEC7B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85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a lot more resources out there but these</a:t>
            </a:r>
            <a:r>
              <a:rPr lang="en-US" baseline="0" dirty="0" smtClean="0"/>
              <a:t> are some of my favorites to start experimenting with Python and Data Science.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E70C6-74B0-4271-BCFC-331A32DEC7B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9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92973" y="4667692"/>
            <a:ext cx="10058400" cy="151811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 to HTML/CSS </a:t>
            </a:r>
          </a:p>
        </p:txBody>
      </p:sp>
    </p:spTree>
    <p:extLst>
      <p:ext uri="{BB962C8B-B14F-4D97-AF65-F5344CB8AC3E}">
        <p14:creationId xmlns:p14="http://schemas.microsoft.com/office/powerpoint/2010/main" val="6492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6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616688"/>
            <a:ext cx="10058400" cy="1120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4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19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847906"/>
            <a:ext cx="12199458" cy="10100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75" y="5783898"/>
            <a:ext cx="12188825" cy="159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80" y="1456367"/>
            <a:ext cx="5125780" cy="41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3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57517"/>
            <a:ext cx="12192000" cy="335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2" y="-896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712900"/>
            <a:ext cx="10058400" cy="807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Intro to HTML/CSS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6171791"/>
            <a:ext cx="845641" cy="52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3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8" r:id="rId7"/>
    <p:sldLayoutId id="2147483729" r:id="rId8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1">
              <a:lumMod val="50000"/>
            </a:schemeClr>
          </a:solidFill>
          <a:latin typeface="Silom" charset="-34"/>
          <a:ea typeface="Silom" charset="-34"/>
          <a:cs typeface="Silom" charset="-34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he-Codes-Now/Intro-to-Python-MESA" TargetMode="External"/><Relationship Id="rId3" Type="http://schemas.openxmlformats.org/officeDocument/2006/relationships/hyperlink" Target="http://online.wsj.com/public/resources/documents/info-Degrees_that_Pay_you_Back-sort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version/0.20/10min.html" TargetMode="External"/><Relationship Id="rId4" Type="http://schemas.openxmlformats.org/officeDocument/2006/relationships/hyperlink" Target="https://community.modeanalytics.com/python/tutorial/python-histograms-boxplots-and-distributions/" TargetMode="External"/><Relationship Id="rId5" Type="http://schemas.openxmlformats.org/officeDocument/2006/relationships/hyperlink" Target="https://www.udacity.com/wiki/plotting-graphs-with-pyth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A42559-9608-4EC9-8118-4D09177D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2900"/>
            <a:ext cx="10058400" cy="239124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Aft>
                <a:spcPts val="1800"/>
              </a:spcAft>
            </a:pPr>
            <a:r>
              <a:rPr lang="en-US" b="1" dirty="0">
                <a:solidFill>
                  <a:srgbClr val="BA69B9"/>
                </a:solidFill>
                <a:latin typeface="+mn-lt"/>
                <a:cs typeface="Arial" panose="020B0604020202020204" pitchFamily="34" charset="0"/>
              </a:rPr>
              <a:t>Introduction to </a:t>
            </a:r>
            <a:r>
              <a:rPr lang="en-US" b="1" dirty="0" smtClean="0">
                <a:solidFill>
                  <a:srgbClr val="BA69B9"/>
                </a:solidFill>
                <a:latin typeface="+mn-lt"/>
                <a:cs typeface="Arial" panose="020B0604020202020204" pitchFamily="34" charset="0"/>
              </a:rPr>
              <a:t>Data Analysis with Python</a:t>
            </a:r>
            <a:r>
              <a:rPr lang="en-US" sz="3600" b="1" dirty="0">
                <a:solidFill>
                  <a:srgbClr val="BA69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b="1" dirty="0">
                <a:solidFill>
                  <a:srgbClr val="BA69B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BA69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b="1" dirty="0">
                <a:solidFill>
                  <a:srgbClr val="BA69B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 smtClean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Why can’t I just use Excel?</a:t>
            </a:r>
            <a:endParaRPr lang="en-US" sz="1800" b="1" dirty="0">
              <a:solidFill>
                <a:schemeClr val="accent5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9826B350-28A0-46F5-8643-BF2A7F7F2496}"/>
              </a:ext>
            </a:extLst>
          </p:cNvPr>
          <p:cNvSpPr txBox="1">
            <a:spLocks/>
          </p:cNvSpPr>
          <p:nvPr/>
        </p:nvSpPr>
        <p:spPr>
          <a:xfrm>
            <a:off x="1180669" y="4846284"/>
            <a:ext cx="10058400" cy="1244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accent1">
                    <a:lumMod val="50000"/>
                  </a:schemeClr>
                </a:solidFill>
                <a:latin typeface="Silom" charset="-34"/>
                <a:ea typeface="Silom" charset="-34"/>
                <a:cs typeface="Silom" charset="-34"/>
              </a:defRPr>
            </a:lvl1pPr>
          </a:lstStyle>
          <a:p>
            <a:pPr algn="ctr"/>
            <a:r>
              <a:rPr lang="en-US" sz="2400" b="1" dirty="0">
                <a:solidFill>
                  <a:srgbClr val="BA69B9"/>
                </a:solidFill>
                <a:latin typeface="+mn-lt"/>
                <a:cs typeface="Arial" panose="020B0604020202020204" pitchFamily="34" charset="0"/>
              </a:rPr>
              <a:t>Presented By: </a:t>
            </a:r>
            <a:r>
              <a:rPr lang="en-US" sz="2400" b="1" dirty="0" smtClean="0">
                <a:solidFill>
                  <a:srgbClr val="BA69B9"/>
                </a:solidFill>
                <a:latin typeface="+mn-lt"/>
                <a:cs typeface="Arial" panose="020B0604020202020204" pitchFamily="34" charset="0"/>
              </a:rPr>
              <a:t>Sylvia Vargas</a:t>
            </a:r>
            <a:endParaRPr lang="en-US" sz="2400" b="1" dirty="0">
              <a:solidFill>
                <a:srgbClr val="BA69B9"/>
              </a:solidFill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dirty="0">
                <a:solidFill>
                  <a:srgbClr val="BA69B9"/>
                </a:solidFill>
                <a:latin typeface="+mn-lt"/>
                <a:cs typeface="Arial" panose="020B0604020202020204" pitchFamily="34" charset="0"/>
              </a:rPr>
              <a:t>email: </a:t>
            </a:r>
            <a:r>
              <a:rPr lang="en-US" sz="1800" dirty="0" err="1" smtClean="0">
                <a:solidFill>
                  <a:srgbClr val="BA69B9"/>
                </a:solidFill>
                <a:latin typeface="+mn-lt"/>
                <a:cs typeface="Arial" panose="020B0604020202020204" pitchFamily="34" charset="0"/>
              </a:rPr>
              <a:t>sqlsylvia@outlook.com.com</a:t>
            </a:r>
            <a:endParaRPr lang="en-US" sz="1800" dirty="0">
              <a:solidFill>
                <a:srgbClr val="BA69B9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79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12101"/>
            <a:ext cx="10058400" cy="7156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Arial" panose="020B0604020202020204" pitchFamily="34" charset="0"/>
              </a:rPr>
              <a:t>What will we cover today?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FB7331CD-283F-498E-9F25-9AD057481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705609"/>
              </p:ext>
            </p:extLst>
          </p:nvPr>
        </p:nvGraphicFramePr>
        <p:xfrm>
          <a:off x="1289957" y="1912649"/>
          <a:ext cx="8164285" cy="3976256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2808514">
                  <a:extLst>
                    <a:ext uri="{9D8B030D-6E8A-4147-A177-3AD203B41FA5}">
                      <a16:colId xmlns="" xmlns:a16="http://schemas.microsoft.com/office/drawing/2014/main" val="3204391696"/>
                    </a:ext>
                  </a:extLst>
                </a:gridCol>
                <a:gridCol w="5355771">
                  <a:extLst>
                    <a:ext uri="{9D8B030D-6E8A-4147-A177-3AD203B41FA5}">
                      <a16:colId xmlns="" xmlns:a16="http://schemas.microsoft.com/office/drawing/2014/main" val="3464139880"/>
                    </a:ext>
                  </a:extLst>
                </a:gridCol>
              </a:tblGrid>
              <a:tr h="369242">
                <a:tc gridSpan="2"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Topics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 anchor="ctr"/>
                </a:tc>
                <a:tc hMerge="1">
                  <a:txBody>
                    <a:bodyPr/>
                    <a:lstStyle/>
                    <a:p>
                      <a:pPr marL="457200" lvl="1" indent="0" algn="l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="" xmlns:a16="http://schemas.microsoft.com/office/drawing/2014/main" val="39271589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sz="2400" cap="all" dirty="0"/>
                        <a:t>Introduction</a:t>
                      </a:r>
                      <a:endParaRPr lang="en-US" sz="2400" b="1" cap="all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sz="2400" dirty="0" smtClean="0"/>
                        <a:t>What is data analysis?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="" xmlns:a16="http://schemas.microsoft.com/office/drawing/2014/main" val="327627529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l"/>
                      <a:r>
                        <a:rPr lang="en-US" sz="2400" cap="all" dirty="0" smtClean="0"/>
                        <a:t>What DOES</a:t>
                      </a:r>
                      <a:r>
                        <a:rPr lang="en-US" sz="2400" cap="all" baseline="0" dirty="0" smtClean="0"/>
                        <a:t> PYTHON have to do with THIS</a:t>
                      </a:r>
                      <a:endParaRPr lang="en-US" sz="2400" b="1" cap="all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Why use Python</a:t>
                      </a:r>
                      <a:r>
                        <a:rPr lang="en-US" sz="2400" baseline="0" dirty="0" smtClean="0"/>
                        <a:t> for Data Analysis</a:t>
                      </a:r>
                      <a:endParaRPr lang="en-US" sz="2400" dirty="0"/>
                    </a:p>
                    <a:p>
                      <a:pPr lvl="0" algn="l"/>
                      <a:endParaRPr 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="" xmlns:a16="http://schemas.microsoft.com/office/drawing/2014/main" val="1056320065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sz="2400" b="0" cap="all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CODE</a:t>
                      </a:r>
                      <a:r>
                        <a:rPr lang="en-US" sz="2400" b="0" cap="all" baseline="0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 AND RUN</a:t>
                      </a:r>
                      <a:endParaRPr lang="en-US" sz="2400" b="1" cap="all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sz="2400" dirty="0" smtClean="0"/>
                        <a:t>Running example in </a:t>
                      </a:r>
                      <a:r>
                        <a:rPr lang="en-US" sz="2400" dirty="0" err="1" smtClean="0"/>
                        <a:t>repl.it</a:t>
                      </a:r>
                      <a:endParaRPr lang="en-US" sz="2400" dirty="0"/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="" xmlns:a16="http://schemas.microsoft.com/office/drawing/2014/main" val="54343622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cap="all" dirty="0" smtClean="0"/>
                        <a:t>Questions</a:t>
                      </a:r>
                      <a:endParaRPr lang="en-US" sz="2400" b="1" cap="all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dirty="0" smtClean="0"/>
                        <a:t>??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="" xmlns:a16="http://schemas.microsoft.com/office/drawing/2014/main" val="811922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46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960" y="395835"/>
            <a:ext cx="8162290" cy="8076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Arial" panose="020B0604020202020204" pitchFamily="34" charset="0"/>
              </a:rPr>
              <a:t>What is </a:t>
            </a: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Arial" panose="020B0604020202020204" pitchFamily="34" charset="0"/>
              </a:rPr>
              <a:t>Data Analysis?   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36ACE61-06D7-4889-801E-46BF1ACC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960" y="1385889"/>
            <a:ext cx="10058400" cy="516316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Get the data ( Data Acquisition)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Transform the Data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Analyze the Data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Visualize the data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CF32ABA-64F3-49DC-BDFE-77395B6CE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711" y="395835"/>
            <a:ext cx="1450659" cy="48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9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36ACE61-06D7-4889-801E-46BF1ACC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54251"/>
            <a:ext cx="10058400" cy="456366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 large data 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sets </a:t>
            </a:r>
          </a:p>
          <a:p>
            <a:pPr marL="292608" lvl="1" indent="0">
              <a:buClr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(Gigabytes, Terabytes, Petabytes, --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 Zettabytes)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automate minimizing/eliminating need for manual work to run on a scheduled or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adhoc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basis.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 complex mathematical computation</a:t>
            </a:r>
          </a:p>
          <a:p>
            <a:pPr marL="342900" indent="-342900">
              <a:buClrTx/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US" sz="3200" dirty="0" smtClean="0">
                <a:cs typeface="Arial" panose="020B0604020202020204" pitchFamily="34" charset="0"/>
              </a:rPr>
              <a:t>Data Science uses Python or R.  </a:t>
            </a:r>
            <a:br>
              <a:rPr lang="en-US" sz="3200" dirty="0" smtClean="0">
                <a:cs typeface="Arial" panose="020B0604020202020204" pitchFamily="34" charset="0"/>
              </a:rPr>
            </a:br>
            <a:r>
              <a:rPr lang="en-US" sz="3200" dirty="0" smtClean="0"/>
              <a:t>Because</a:t>
            </a:r>
            <a:r>
              <a:rPr lang="en-US" sz="3200" dirty="0"/>
              <a:t> </a:t>
            </a:r>
            <a:r>
              <a:rPr lang="en-US" sz="3200" b="1" dirty="0"/>
              <a:t>Python</a:t>
            </a:r>
            <a:r>
              <a:rPr lang="en-US" sz="3200" dirty="0"/>
              <a:t> is a general purpose language, most </a:t>
            </a:r>
            <a:r>
              <a:rPr lang="en-US" sz="3200" b="1" dirty="0"/>
              <a:t>data analysis</a:t>
            </a:r>
            <a:r>
              <a:rPr lang="en-US" sz="3200" dirty="0"/>
              <a:t> functionality is available through packages like </a:t>
            </a:r>
            <a:r>
              <a:rPr lang="en-US" sz="3200" dirty="0" err="1"/>
              <a:t>NumPy</a:t>
            </a:r>
            <a:r>
              <a:rPr lang="en-US" sz="3200" dirty="0"/>
              <a:t> and pandas. </a:t>
            </a:r>
            <a:endParaRPr lang="en-US" sz="3200" dirty="0" smtClean="0"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0782CC5A-ABA0-4FAD-90D9-EF064732485D}"/>
              </a:ext>
            </a:extLst>
          </p:cNvPr>
          <p:cNvSpPr txBox="1">
            <a:spLocks/>
          </p:cNvSpPr>
          <p:nvPr/>
        </p:nvSpPr>
        <p:spPr>
          <a:xfrm>
            <a:off x="1100388" y="846638"/>
            <a:ext cx="10058400" cy="807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accent1">
                    <a:lumMod val="50000"/>
                  </a:schemeClr>
                </a:solidFill>
                <a:latin typeface="Silom" charset="-34"/>
                <a:ea typeface="Silom" charset="-34"/>
                <a:cs typeface="Silom" charset="-34"/>
              </a:defRPr>
            </a:lvl1pPr>
          </a:lstStyle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593614F-97CD-4514-9A0A-63B9C639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08100"/>
            <a:ext cx="8746808" cy="80761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Why use </a:t>
            </a: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Python for Data Analysis?</a:t>
            </a:r>
            <a:endParaRPr lang="en-US" sz="4000" i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D3D4C70-79BD-4CFC-83BD-2E89BE08F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711" y="395835"/>
            <a:ext cx="1450659" cy="48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0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83A2A9-5EF0-4333-9BFA-7102A3BD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79524"/>
            <a:ext cx="8755380" cy="807613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FAQ: Can’t you do Data Analysis in Excel?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4623364-81DD-4FB2-A88D-0C17AA37126C}"/>
              </a:ext>
            </a:extLst>
          </p:cNvPr>
          <p:cNvSpPr txBox="1"/>
          <p:nvPr/>
        </p:nvSpPr>
        <p:spPr>
          <a:xfrm>
            <a:off x="1097280" y="1312259"/>
            <a:ext cx="9644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 for small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manual results by one person.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12192000" cy="428514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BB83A2A9-5EF0-4333-9BFA-7102A3BDFD2D}"/>
              </a:ext>
            </a:extLst>
          </p:cNvPr>
          <p:cNvSpPr txBox="1">
            <a:spLocks/>
          </p:cNvSpPr>
          <p:nvPr/>
        </p:nvSpPr>
        <p:spPr>
          <a:xfrm>
            <a:off x="1151705" y="1952509"/>
            <a:ext cx="10066023" cy="5620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accent1">
                    <a:lumMod val="50000"/>
                  </a:schemeClr>
                </a:solidFill>
                <a:latin typeface="Silom" charset="-34"/>
                <a:ea typeface="Silom" charset="-34"/>
                <a:cs typeface="Silom" charset="-34"/>
              </a:defRPr>
            </a:lvl1pPr>
          </a:lstStyle>
          <a:p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FAQ: What is the difference between BI and Analytics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575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Go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github.com/She-Codes-Now/Intro-to-Python-MESA</a:t>
            </a:r>
            <a:r>
              <a:rPr lang="en-US" dirty="0" smtClean="0"/>
              <a:t> </a:t>
            </a:r>
          </a:p>
          <a:p>
            <a:r>
              <a:rPr lang="en-US" smtClean="0"/>
              <a:t>Data from </a:t>
            </a:r>
            <a:r>
              <a:rPr lang="en-US" dirty="0" smtClean="0">
                <a:hlinkClick r:id="rId3"/>
              </a:rPr>
              <a:t>Wall Street Journal </a:t>
            </a:r>
            <a:endParaRPr lang="en-US" dirty="0" smtClean="0"/>
          </a:p>
          <a:p>
            <a:pPr lvl="1"/>
            <a:r>
              <a:rPr lang="en-US" i="1" dirty="0"/>
              <a:t>Your parents might have worried when you chose Philosophy or International Relations as a major. But a year-long survey of 1.2 million people with only a bachelor's degree by </a:t>
            </a:r>
            <a:r>
              <a:rPr lang="en-US" i="1" dirty="0" err="1"/>
              <a:t>PayScale</a:t>
            </a:r>
            <a:r>
              <a:rPr lang="en-US" i="1" dirty="0"/>
              <a:t> Inc. shows that graduates in these subjects earned 103.5% and 97.8% more, respectively, about 10 years post-commencement. Majors that didn't show as much salary growth include Nursing and Information Technology. 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6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FDFA26-B2D7-4778-8D3C-562ECC68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+mj-lt"/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8C8BF7-8DE3-4549-8CFC-9E122DCDA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438" y="142875"/>
            <a:ext cx="6492240" cy="6572250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75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did you learn?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17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AF6C0C-A133-4ECE-BE2B-91CDFCCB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361204"/>
            <a:ext cx="10058400" cy="80761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B27EB5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85464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12855"/>
            <a:ext cx="10058400" cy="8076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Additional Resources, 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9CAE1FF-8C9E-4616-A44E-56CDF8F4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Acquiring and Transforming data with Pandas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hlinkClick r:id="rId3"/>
              </a:rPr>
              <a:t>http://</a:t>
            </a:r>
            <a:r>
              <a:rPr lang="en-US" sz="2000" i="1" dirty="0" smtClean="0">
                <a:hlinkClick r:id="rId3"/>
              </a:rPr>
              <a:t>pandas.pydata.org/pandas-docs/version/0.20/10min.html</a:t>
            </a:r>
            <a:r>
              <a:rPr lang="en-US" sz="2000" i="1" dirty="0" smtClean="0"/>
              <a:t> </a:t>
            </a:r>
            <a:endParaRPr lang="en-US" sz="2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Statistics with Python Tutorials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https://community.modeanalytics.com/python/tutorial/python-histograms-boxplots-and-distributions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 with Python </a:t>
            </a:r>
            <a:r>
              <a:rPr lang="mr-IN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Tutorials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hlinkClick r:id="rId5"/>
              </a:rPr>
              <a:t>https://www.udacity.com/wiki/plotting-graphs-with-python</a:t>
            </a:r>
            <a:endParaRPr lang="en-US" sz="18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231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C0C0C0"/>
      </a:accent1>
      <a:accent2>
        <a:srgbClr val="B27EB5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eCodesNow_template" id="{EB370EC7-21C6-FC49-A8EE-3CE186FA4A2D}" vid="{C1B0D7FB-A82C-324D-85E9-F3D857412B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11399</TotalTime>
  <Words>355</Words>
  <Application>Microsoft Macintosh PowerPoint</Application>
  <PresentationFormat>Widescreen</PresentationFormat>
  <Paragraphs>72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Silom</vt:lpstr>
      <vt:lpstr>Wingdings</vt:lpstr>
      <vt:lpstr>Arial</vt:lpstr>
      <vt:lpstr>Retrospect</vt:lpstr>
      <vt:lpstr>Introduction to Data Analysis with Python  Why can’t I just use Excel?</vt:lpstr>
      <vt:lpstr>What will we cover today?</vt:lpstr>
      <vt:lpstr>What is Data Analysis?   </vt:lpstr>
      <vt:lpstr>Why use Python for Data Analysis?</vt:lpstr>
      <vt:lpstr>FAQ: Can’t you do Data Analysis in Excel?</vt:lpstr>
      <vt:lpstr>Data Analysis Example</vt:lpstr>
      <vt:lpstr>Recap</vt:lpstr>
      <vt:lpstr>Appendix</vt:lpstr>
      <vt:lpstr>Additional Resources, References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Shalini</dc:creator>
  <cp:lastModifiedBy>Sylvia Vargas</cp:lastModifiedBy>
  <cp:revision>790</cp:revision>
  <dcterms:created xsi:type="dcterms:W3CDTF">2017-08-05T06:18:28Z</dcterms:created>
  <dcterms:modified xsi:type="dcterms:W3CDTF">2017-10-14T21:09:09Z</dcterms:modified>
</cp:coreProperties>
</file>