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jpeg" ContentType="image/jpeg"/>
  <Override PartName="/ppt/media/image3.jpeg" ContentType="image/jpeg"/>
  <Override PartName="/ppt/notesSlides/notesSlide9.xml" ContentType="application/vnd.openxmlformats-officedocument.presentationml.notesSlide+xml"/>
  <Override PartName="/ppt/media/image4.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chemeClr val="accent5"/>
              </a:solidFill>
              <a:prstDash val="solid"/>
              <a:round/>
            </a:ln>
          </a:top>
          <a:bottom>
            <a:ln w="12700" cap="flat">
              <a:solidFill>
                <a:schemeClr val="accent5"/>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solidFill>
                <a:schemeClr val="accent5"/>
              </a:solidFill>
              <a:prstDash val="solid"/>
              <a:round/>
            </a:ln>
          </a:top>
          <a:bottom>
            <a:ln w="12700" cap="flat">
              <a:solidFill>
                <a:schemeClr val="accent5"/>
              </a:solidFill>
              <a:prstDash val="solid"/>
              <a:round/>
            </a:ln>
          </a:bottom>
          <a:insideH>
            <a:ln w="12700" cap="flat">
              <a:noFill/>
              <a:miter lim="400000"/>
            </a:ln>
          </a:insideH>
          <a:insideV>
            <a:ln w="12700" cap="flat">
              <a:noFill/>
              <a:miter lim="400000"/>
            </a:ln>
          </a:insideV>
        </a:tcBdr>
        <a:fill>
          <a:solidFill>
            <a:schemeClr val="accent5"/>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8E8"/>
          </a:solidFill>
        </a:fill>
      </a:tcStyle>
    </a:wholeTbl>
    <a:band2H>
      <a:tcTxStyle b="def" i="def"/>
      <a:tcStyle>
        <a:tcBdr/>
        <a:fill>
          <a:solidFill>
            <a:srgbClr val="F4F4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1F1"/>
          </a:solidFill>
        </a:fill>
      </a:tcStyle>
    </a:wholeTbl>
    <a:band2H>
      <a:tcTxStyle b="def" i="def"/>
      <a:tcStyle>
        <a:tcBdr/>
        <a:fill>
          <a:solidFill>
            <a:srgbClr val="EBE9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8F1"/>
          </a:solidFill>
        </a:fill>
      </a:tcStyle>
    </a:wholeTbl>
    <a:band2H>
      <a:tcTxStyle b="def" i="def"/>
      <a:tcStyle>
        <a:tcBdr/>
        <a:fill>
          <a:solidFill>
            <a:srgbClr val="E9EC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a:p>
        </p:txBody>
      </p:sp>
      <p:sp>
        <p:nvSpPr>
          <p:cNvPr id="102" name="Shape 1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a:p>
        </p:txBody>
      </p:sp>
      <p:sp>
        <p:nvSpPr>
          <p:cNvPr id="110" name="Shape 110"/>
          <p:cNvSpPr/>
          <p:nvPr>
            <p:ph type="body" sz="quarter" idx="1"/>
          </p:nvPr>
        </p:nvSpPr>
        <p:spPr>
          <a:prstGeom prst="rect">
            <a:avLst/>
          </a:prstGeom>
        </p:spPr>
        <p:txBody>
          <a:bodyPr/>
          <a:lstStyle/>
          <a:p>
            <a:pPr>
              <a:defRPr b="1"/>
            </a:pPr>
            <a:r>
              <a:t>Why was it named Python?</a:t>
            </a:r>
          </a:p>
          <a:p>
            <a:pPr/>
            <a:r>
              <a:t>When Guido van Rossum began implementing Python, he was also reading the scripts from “Monty Python's Flying Circus”, a BBC comedy series from the 1970s. He needed a name that was short, unique, and slightly mysterious, so he decided to call the language Python.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The </a:t>
            </a:r>
            <a:r>
              <a:rPr i="1"/>
              <a:t>break </a:t>
            </a:r>
            <a:r>
              <a:t>Statement</a:t>
            </a:r>
          </a:p>
          <a:p>
            <a:pPr marL="171450" indent="-171450">
              <a:buSzPct val="100000"/>
              <a:buFont typeface="Arial"/>
              <a:buChar char="•"/>
            </a:pPr>
            <a:r>
              <a:t>The break statement in Python terminates the current loop and resumes execution at the next statement.</a:t>
            </a:r>
          </a:p>
          <a:p>
            <a:pPr/>
          </a:p>
          <a:p>
            <a:pPr/>
            <a:r>
              <a:t>Example: Print all letters in a text and break when you see the letter ‘N’</a:t>
            </a:r>
          </a:p>
          <a:p>
            <a:pPr/>
            <a:r>
              <a:t>for aLetter in 'She Codes Now':     </a:t>
            </a:r>
          </a:p>
          <a:p>
            <a:pPr/>
            <a:r>
              <a:t>	if aLetter == 'N':      </a:t>
            </a:r>
          </a:p>
          <a:p>
            <a:pPr/>
            <a:r>
              <a:t>		break   </a:t>
            </a:r>
          </a:p>
          <a:p>
            <a:pPr/>
            <a:r>
              <a:t>	print('Current Letter :', aLetter)</a:t>
            </a:r>
          </a:p>
          <a:p>
            <a:pPr/>
          </a:p>
          <a:p>
            <a:pPr/>
          </a:p>
          <a:p>
            <a:pPr/>
            <a:r>
              <a:t>The </a:t>
            </a:r>
            <a:r>
              <a:rPr i="1"/>
              <a:t>continue </a:t>
            </a:r>
            <a:r>
              <a:t>Statement</a:t>
            </a:r>
          </a:p>
          <a:p>
            <a:pPr marL="171450" indent="-171450">
              <a:buSzPct val="100000"/>
              <a:buFont typeface="Arial"/>
              <a:buChar char="•"/>
            </a:pPr>
            <a:r>
              <a:t>The continue statement returns the control to the beginning of the while loop.</a:t>
            </a:r>
          </a:p>
          <a:p>
            <a:pPr marL="171450" indent="-171450">
              <a:buSzPct val="100000"/>
              <a:buFont typeface="Arial"/>
              <a:buChar char="•"/>
            </a:pPr>
            <a:r>
              <a:t>It rejects all the remaining statements in the current iteration of the loop and moves the control back to the top of the loop. </a:t>
            </a:r>
          </a:p>
          <a:p>
            <a:pPr marL="171450" indent="-171450">
              <a:buSzPct val="100000"/>
              <a:buFont typeface="Arial"/>
              <a:buChar char="•"/>
            </a:pPr>
            <a:r>
              <a:t>It can be used in both while and for loops.</a:t>
            </a:r>
          </a:p>
          <a:p>
            <a:pPr/>
          </a:p>
          <a:p>
            <a:pPr/>
            <a:r>
              <a:t>Example: Print all letters in a text except for the letter ‘N’</a:t>
            </a:r>
          </a:p>
          <a:p>
            <a:pPr/>
            <a:r>
              <a:t>for aLetter in 'She Codes Now':     </a:t>
            </a:r>
          </a:p>
          <a:p>
            <a:pPr/>
            <a:r>
              <a:t>	if aLetter == 'N':      </a:t>
            </a:r>
          </a:p>
          <a:p>
            <a:pPr/>
            <a:r>
              <a:t>		continue   </a:t>
            </a:r>
          </a:p>
          <a:p>
            <a:pPr/>
            <a:r>
              <a:t>	print('Current Letter :', aLetter)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lvl="1" indent="457200">
              <a:lnSpc>
                <a:spcPct val="200000"/>
              </a:lnSpc>
              <a:spcBef>
                <a:spcPts val="600"/>
              </a:spcBef>
              <a:defRPr b="1" sz="1400">
                <a:solidFill>
                  <a:srgbClr val="8497B0"/>
                </a:solidFill>
              </a:defRPr>
            </a:pPr>
            <a:r>
              <a:t>Object Oriented Programming</a:t>
            </a:r>
          </a:p>
          <a:p>
            <a:pPr lvl="1" marL="742950" indent="-285750">
              <a:lnSpc>
                <a:spcPct val="200000"/>
              </a:lnSpc>
              <a:spcBef>
                <a:spcPts val="600"/>
              </a:spcBef>
              <a:buSzPct val="100000"/>
              <a:buFont typeface="Arial"/>
              <a:buChar char="•"/>
              <a:defRPr sz="1400"/>
            </a:pPr>
            <a:r>
              <a:t>It is a Programming Paradigm</a:t>
            </a:r>
          </a:p>
          <a:p>
            <a:pPr lvl="1" marL="742950" indent="-285750">
              <a:lnSpc>
                <a:spcPct val="200000"/>
              </a:lnSpc>
              <a:spcBef>
                <a:spcPts val="600"/>
              </a:spcBef>
              <a:buSzPct val="100000"/>
              <a:buFont typeface="Arial"/>
              <a:buChar char="•"/>
              <a:defRPr sz="1400"/>
            </a:pPr>
            <a:r>
              <a:t>Starts with - everything is an object</a:t>
            </a:r>
          </a:p>
          <a:p>
            <a:pPr lvl="1" marL="742950" indent="-285750">
              <a:lnSpc>
                <a:spcPct val="200000"/>
              </a:lnSpc>
              <a:spcBef>
                <a:spcPts val="600"/>
              </a:spcBef>
              <a:buSzPct val="100000"/>
              <a:buFont typeface="Arial"/>
              <a:buChar char="•"/>
              <a:defRPr sz="1400"/>
            </a:pPr>
            <a:r>
              <a:t>All objects share two characteristics: s</a:t>
            </a:r>
            <a:r>
              <a:rPr i="1"/>
              <a:t>tate</a:t>
            </a:r>
            <a:r>
              <a:t> &amp; </a:t>
            </a:r>
            <a:r>
              <a:rPr i="1"/>
              <a:t>behavior</a:t>
            </a:r>
            <a:r>
              <a:t>. </a:t>
            </a:r>
          </a:p>
          <a:p>
            <a:pPr lvl="2" marL="1085850" indent="-171450">
              <a:spcBef>
                <a:spcPts val="600"/>
              </a:spcBef>
              <a:buSzPct val="100000"/>
              <a:buFont typeface="Arial"/>
              <a:buChar char="•"/>
            </a:pPr>
            <a:r>
              <a:t>e.g. car: state - (color, manufacturer, break type), behavior - (apply break, drive) etc.</a:t>
            </a:r>
          </a:p>
          <a:p>
            <a:pPr lvl="1" marL="742950" indent="-285750">
              <a:lnSpc>
                <a:spcPct val="200000"/>
              </a:lnSpc>
              <a:spcBef>
                <a:spcPts val="600"/>
              </a:spcBef>
              <a:buSzPct val="100000"/>
              <a:buFont typeface="Arial"/>
              <a:buChar char="•"/>
              <a:defRPr sz="1400"/>
            </a:pPr>
            <a:r>
              <a:t>Similarly, objects in programming also have two characteristics: state &amp; behavior</a:t>
            </a:r>
          </a:p>
          <a:p>
            <a:pPr lvl="1" marL="742950" indent="-285750">
              <a:lnSpc>
                <a:spcPct val="200000"/>
              </a:lnSpc>
              <a:spcBef>
                <a:spcPts val="600"/>
              </a:spcBef>
              <a:buSzPct val="100000"/>
              <a:buFont typeface="Arial"/>
              <a:buChar char="•"/>
              <a:defRPr sz="1400"/>
            </a:pPr>
            <a:r>
              <a:t>State is represented by “variables” and behavior is represented by “methods”</a:t>
            </a:r>
          </a:p>
          <a:p>
            <a:pPr lvl="1" marL="742950" indent="-285750">
              <a:lnSpc>
                <a:spcPct val="200000"/>
              </a:lnSpc>
              <a:spcBef>
                <a:spcPts val="600"/>
              </a:spcBef>
              <a:buSzPct val="100000"/>
              <a:buFont typeface="Arial"/>
              <a:buChar char="•"/>
              <a:defRPr sz="1400"/>
            </a:pPr>
            <a:r>
              <a:t>The state can be shared with outside world (other programs) only through methods</a:t>
            </a:r>
          </a:p>
          <a:p>
            <a:pPr lvl="1" marL="742950" indent="-285750">
              <a:lnSpc>
                <a:spcPct val="200000"/>
              </a:lnSpc>
              <a:spcBef>
                <a:spcPts val="600"/>
              </a:spcBef>
              <a:buSzPct val="100000"/>
              <a:buFont typeface="Arial"/>
              <a:buChar char="•"/>
              <a:defRPr sz="1400"/>
            </a:pPr>
            <a:r>
              <a:t>This bundling of data and methods is called Encapsulation. It  keeps data safe from outside interference and misuse.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Modules vs Packages in Python</a:t>
            </a:r>
          </a:p>
          <a:p>
            <a:pPr/>
            <a:r>
              <a:t>Module is like a single .py file.</a:t>
            </a:r>
          </a:p>
          <a:p>
            <a:pPr/>
            <a:r>
              <a:t>Package is a way of structuring modules together.</a:t>
            </a:r>
          </a:p>
          <a:p>
            <a:pPr/>
          </a:p>
          <a:p>
            <a:pPr/>
            <a:r>
              <a:t>https://docs.python.org/3/tutorial/modules.html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Difference between Error &amp; Exception:</a:t>
            </a:r>
          </a:p>
          <a:p>
            <a:pPr>
              <a:defRPr i="1"/>
            </a:pPr>
            <a:r>
              <a:t>Syntax Errors</a:t>
            </a:r>
            <a:r>
              <a:rPr i="0"/>
              <a:t> </a:t>
            </a:r>
            <a:endParaRPr i="0"/>
          </a:p>
          <a:p>
            <a:pPr/>
            <a:r>
              <a:t>Syntax errors, also known as parsing errors</a:t>
            </a:r>
          </a:p>
          <a:p>
            <a:pPr/>
          </a:p>
          <a:p>
            <a:pPr/>
            <a:r>
              <a:t>E</a:t>
            </a:r>
            <a:r>
              <a:rPr i="1"/>
              <a:t>xceptions</a:t>
            </a:r>
            <a:endParaRPr i="1"/>
          </a:p>
          <a:p>
            <a:pPr/>
            <a:r>
              <a:t>Even if a statement or expression is syntactically correct, it may cause an error when an attempt is made to execute it.</a:t>
            </a:r>
          </a:p>
          <a:p>
            <a:pPr/>
            <a:r>
              <a:t>Errors detected during execution are called exceptions. </a:t>
            </a:r>
          </a:p>
          <a:p>
            <a:pPr/>
          </a:p>
          <a:p>
            <a:pPr/>
            <a:r>
              <a:t>*****************************If you are coming from Java, see this, else ignore********************</a:t>
            </a:r>
          </a:p>
          <a:p>
            <a:pPr/>
            <a:r>
              <a:t>Note: An </a:t>
            </a:r>
            <a:r>
              <a:rPr b="1"/>
              <a:t>Error</a:t>
            </a:r>
            <a:r>
              <a:t> "indicates serious problems that a reasonable application should not try to catch." An </a:t>
            </a:r>
            <a:r>
              <a:rPr b="1"/>
              <a:t>Exception</a:t>
            </a:r>
            <a:r>
              <a:t> "indicates conditions that a reasonable application might want to catch.“ </a:t>
            </a:r>
          </a:p>
          <a:p>
            <a:pP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We are going to use repl.it which is a </a:t>
            </a:r>
            <a:r>
              <a:rPr b="1"/>
              <a:t>cloud coding environment </a:t>
            </a:r>
            <a:r>
              <a:t>and it supports many programming languages.</a:t>
            </a:r>
          </a:p>
          <a:p>
            <a:pPr/>
            <a:r>
              <a:t>Why we are using this? Because it is easy and troubleshooting Python installation on each computer might take most of our precious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defRPr b="1"/>
            </a:pPr>
            <a:r>
              <a:t>High Level Language</a:t>
            </a:r>
          </a:p>
          <a:p>
            <a:pPr/>
            <a:r>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pPr>
              <a:defRPr b="1"/>
            </a:pPr>
          </a:p>
          <a:p>
            <a:pPr>
              <a:defRPr b="1"/>
            </a:pPr>
            <a:r>
              <a:t>Interpreted Language</a:t>
            </a:r>
          </a:p>
          <a:p>
            <a:pPr/>
            <a:r>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pPr>
              <a:defRPr b="1"/>
            </a:pPr>
          </a:p>
          <a:p>
            <a:pPr>
              <a:defRPr b="1"/>
            </a:pPr>
            <a:r>
              <a:t>Object Oriented Language</a:t>
            </a:r>
          </a:p>
          <a:p>
            <a:pPr/>
            <a:r>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pPr>
              <a:defRPr b="1"/>
            </a:pPr>
          </a:p>
          <a:p>
            <a:pPr>
              <a:defRPr b="1"/>
            </a:pPr>
            <a:r>
              <a:t>Imperative</a:t>
            </a:r>
          </a:p>
          <a:p>
            <a:pPr/>
            <a:r>
              <a:t>In computer science, imperative programming is a programming paradigm that uses statements that change a program's state. Imperative programming focuses on describing how a program operates. https://en.wikipedia.org/wiki/Imperative_programming</a:t>
            </a:r>
          </a:p>
          <a:p>
            <a:pPr>
              <a:defRPr b="1"/>
            </a:pPr>
          </a:p>
          <a:p>
            <a:pPr>
              <a:defRPr b="1"/>
            </a:pPr>
            <a:r>
              <a:t>Design Philosophy</a:t>
            </a:r>
          </a:p>
          <a:p>
            <a:pPr/>
            <a:r>
              <a:t>“….</a:t>
            </a:r>
            <a:r>
              <a:rPr i="1"/>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marL="228600" indent="-228600">
              <a:buSzPct val="100000"/>
              <a:buAutoNum type="arabicPeriod" startAt="1"/>
            </a:pPr>
            <a:r>
              <a:t>By Google Inc. - https://chromium.googlesource.com/chromium/src/+/master/ui/webui/resources/images/google_logo.svg, Public Domain, https://commons.wikimedia.org/w/index.php?curid=42827827</a:t>
            </a:r>
          </a:p>
          <a:p>
            <a:pPr marL="228600" indent="-228600">
              <a:buSzPct val="100000"/>
              <a:buAutoNum type="arabicPeriod" startAt="1"/>
            </a:pPr>
            <a:r>
              <a:t>By Commercial Type (by Paul Barnes and Christian Schwartz) for Quora - http://quora.com, Public Domain, https://commons.wikimedia.org/w/index.php?curid=40877177</a:t>
            </a:r>
          </a:p>
          <a:p>
            <a:pPr marL="228600" indent="-228600">
              <a:buSzPct val="100000"/>
              <a:buAutoNum type="arabicPeriod" startAt="1"/>
            </a:pPr>
            <a:r>
              <a:t>By Facebook, This vector image was created by Ali Zifan - facebook.com website, Public Domain, https://commons.wikimedia.org/w/index.php?curid=41338339</a:t>
            </a:r>
          </a:p>
          <a:p>
            <a:pPr marL="228600" indent="-228600">
              <a:buSzPct val="100000"/>
              <a:buAutoNum type="arabicPeriod" startAt="1"/>
            </a:pPr>
            <a:r>
              <a:t>By Dropbox, Inc. - https://www.dropbox.com/s/l6wcw0jq71gfa53/dropbox_blue.pdf, Public Domain, https://commons.wikimedia.org/w/index.php?curid=45227600</a:t>
            </a:r>
          </a:p>
          <a:p>
            <a:pPr marL="228600" indent="-228600">
              <a:buSzPct val="100000"/>
              <a:buAutoNum type="arabicPeriod" startAt="1"/>
            </a:pPr>
            <a:r>
              <a:t>By National Aeronautics and Space Administration - Converted from Encapsulated PostScript at http://grcpublishing.grc.nasa.gov/IMAGES/Insig-cl.eps, Public Domain, https://commons.wikimedia.org/w/index.php?curid=27500513</a:t>
            </a:r>
          </a:p>
          <a:p>
            <a:pPr marL="228600" indent="-228600">
              <a:buSzPct val="100000"/>
              <a:buAutoNum type="arabicPeriod" startAt="1"/>
            </a:pPr>
            <a:r>
              <a:t>By Mozilla / johnson banks / Typotheque - designlanguage.mozilla.org, Public Domain, https://commons.wikimedia.org/w/index.php?curid=55121603</a:t>
            </a:r>
          </a:p>
          <a:p>
            <a:pPr marL="228600" indent="-228600">
              <a:buSzPct val="100000"/>
              <a:buAutoNum type="arabicPeriod" startAt="1"/>
            </a:pPr>
            <a:r>
              <a:t>By Reddit, Inc - http://www.reddit.com/about/alien/https://github.com/reddit/reddit/blob/c902b602933b0e02a6aa7f5364f517260617650c/r2/r2/public/static/icon.png, Public Domain, https://en.wikipedia.org/w/index.php?curid=27193033</a:t>
            </a:r>
          </a:p>
          <a:p>
            <a:pPr marL="228600" indent="-228600">
              <a:buSzPct val="100000"/>
              <a:buAutoNum type="arabicPeriod" startAt="1"/>
            </a:pPr>
            <a:r>
              <a:t>By Instagram - Own work, Public Domain, https://commons.wikimedia.org/w/index.php?curid=48863359</a:t>
            </a:r>
          </a:p>
          <a:p>
            <a:pPr marL="228600" indent="-228600">
              <a:buSzPct val="100000"/>
              <a:buAutoNum type="arabicPeriod" startAt="1"/>
            </a:pPr>
            <a:r>
              <a:t>By Paul Rand (A note on IBM website) - Captured from the front page of the IBM Notice of 2007 Annual Meeting and Proxy Statement., Public Domain, https://commons.wikimedia.org/w/index.php?curid=2353404</a:t>
            </a:r>
          </a:p>
          <a:p>
            <a:pPr marL="228600" indent="-228600">
              <a:buSzPct val="100000"/>
              <a:buAutoNum type="arabicPeriod" startAt="1"/>
            </a:pPr>
            <a:r>
              <a:t>By Yahoo! Inc. - SVG recreation of version from http://pressroom.yahoo.net/pr/ycorp/photo.aspx (click on the "Logos and Product Images" thumbnail), Public Domain, https://commons.wikimedia.org/w/index.php?curid=28174198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https://www.codeschool.com/blog/2016/01/27/why-python/</a:t>
            </a:r>
          </a:p>
          <a:p>
            <a:pPr/>
            <a:r>
              <a:t>https://pydanny-event-notes.readthedocs.io/en/latest/socalpiggies/20110526-wda.html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Function Definition:</a:t>
            </a:r>
          </a:p>
          <a:p>
            <a:pPr marL="171450" indent="-171450">
              <a:buSzPct val="100000"/>
              <a:buFont typeface="Arial"/>
              <a:buChar char="•"/>
            </a:pPr>
            <a:r>
              <a:t>A function in Python is defined with the def keyword. </a:t>
            </a:r>
          </a:p>
          <a:p>
            <a:pPr marL="171450" indent="-171450">
              <a:buSzPct val="100000"/>
              <a:buFont typeface="Arial"/>
              <a:buChar char="•"/>
            </a:pPr>
            <a:r>
              <a:t>Functions do not have declared return types.</a:t>
            </a:r>
          </a:p>
          <a:p>
            <a:pPr marL="171450" indent="-171450">
              <a:buSzPct val="100000"/>
              <a:buFont typeface="Arial"/>
              <a:buChar char="•"/>
            </a:pPr>
            <a:r>
              <a:t>A function without an explicit return statement returns None.</a:t>
            </a:r>
          </a:p>
          <a:p>
            <a:pPr marL="171450" indent="-171450">
              <a:buSzPct val="100000"/>
              <a:buFont typeface="Arial"/>
              <a:buChar char="•"/>
            </a:pPr>
          </a:p>
          <a:p>
            <a:pPr marL="171450" indent="-171450">
              <a:buSzPct val="100000"/>
              <a:buFont typeface="Arial"/>
              <a:buChar char="•"/>
            </a:pPr>
            <a:r>
              <a:t>Example 1: no arguments and no return value</a:t>
            </a:r>
          </a:p>
          <a:p>
            <a:pPr lvl="1" indent="457200"/>
            <a:r>
              <a:t>def hello_function():</a:t>
            </a:r>
          </a:p>
          <a:p>
            <a:pPr lvl="1" indent="457200"/>
            <a:r>
              <a:t>	print 'Hello World’</a:t>
            </a:r>
          </a:p>
          <a:p>
            <a:pPr/>
          </a:p>
          <a:p>
            <a:pPr/>
            <a:r>
              <a:t>Arguments</a:t>
            </a:r>
          </a:p>
          <a:p>
            <a:pPr/>
            <a:r>
              <a:t>Function arguments can optionally be defined with a default value. </a:t>
            </a:r>
          </a:p>
          <a:p>
            <a:pPr/>
            <a:r>
              <a:t>The default value will be assigned in the case that the argument is not present in the call to the function. </a:t>
            </a:r>
          </a:p>
          <a:p>
            <a:pPr/>
            <a:r>
              <a:t>All arguments without default values must be listed before arguments with default values in the function definition.</a:t>
            </a:r>
          </a:p>
          <a:p>
            <a:pPr/>
            <a:r>
              <a:t>Example 1: </a:t>
            </a:r>
          </a:p>
          <a:p>
            <a:pPr/>
            <a:r>
              <a:t>	def record_cars(name, car=0):  </a:t>
            </a:r>
          </a:p>
          <a:p>
            <a:pPr/>
            <a:r>
              <a:t>		print('%s has %s cars' %(name, car))  </a:t>
            </a:r>
          </a:p>
          <a:p>
            <a:pPr/>
            <a:r>
              <a:t>	</a:t>
            </a:r>
          </a:p>
          <a:p>
            <a:pPr/>
            <a:r>
              <a:t>	record_cars('Jill’)</a:t>
            </a:r>
          </a:p>
          <a:p>
            <a:pPr/>
            <a:r>
              <a:t>	record_cars('Jack', 2)</a:t>
            </a:r>
          </a:p>
          <a:p>
            <a:pPr/>
            <a:r>
              <a:t>	Output:</a:t>
            </a:r>
          </a:p>
          <a:p>
            <a:pPr/>
            <a:r>
              <a:t>	Jill has 0 cars </a:t>
            </a:r>
          </a:p>
          <a:p>
            <a:pPr/>
            <a:r>
              <a:t>	Jack has 2 cars</a:t>
            </a:r>
          </a:p>
          <a:p>
            <a:pPr/>
          </a:p>
          <a:p>
            <a:pPr/>
            <a:r>
              <a:t>The </a:t>
            </a:r>
            <a:r>
              <a:rPr i="1"/>
              <a:t>return</a:t>
            </a:r>
            <a:r>
              <a:t> Statement</a:t>
            </a:r>
          </a:p>
          <a:p>
            <a:pPr/>
            <a:r>
              <a:t>Used to return value to the calling program.</a:t>
            </a:r>
          </a:p>
          <a:p>
            <a:pPr/>
            <a:r>
              <a:t>A return statement with no arguments is the same as return None.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Function Definition:</a:t>
            </a:r>
          </a:p>
          <a:p>
            <a:pPr marL="171450" indent="-171450">
              <a:buSzPct val="100000"/>
              <a:buFont typeface="Arial"/>
              <a:buChar char="•"/>
            </a:pPr>
            <a:r>
              <a:t>A function in Python is defined with the def keyword. </a:t>
            </a:r>
          </a:p>
          <a:p>
            <a:pPr marL="171450" indent="-171450">
              <a:buSzPct val="100000"/>
              <a:buFont typeface="Arial"/>
              <a:buChar char="•"/>
            </a:pPr>
            <a:r>
              <a:t>Functions do not have declared return types.</a:t>
            </a:r>
          </a:p>
          <a:p>
            <a:pPr marL="171450" indent="-171450">
              <a:buSzPct val="100000"/>
              <a:buFont typeface="Arial"/>
              <a:buChar char="•"/>
            </a:pPr>
            <a:r>
              <a:t>A function without an explicit return statement returns None.</a:t>
            </a:r>
          </a:p>
          <a:p>
            <a:pPr marL="171450" indent="-171450">
              <a:buSzPct val="100000"/>
              <a:buFont typeface="Arial"/>
              <a:buChar char="•"/>
            </a:pPr>
          </a:p>
          <a:p>
            <a:pPr marL="171450" indent="-171450">
              <a:buSzPct val="100000"/>
              <a:buFont typeface="Arial"/>
              <a:buChar char="•"/>
            </a:pPr>
            <a:r>
              <a:t>Example 1: no arguments and no return value</a:t>
            </a:r>
          </a:p>
          <a:p>
            <a:pPr lvl="1" indent="457200"/>
            <a:r>
              <a:t>def hello_function():</a:t>
            </a:r>
          </a:p>
          <a:p>
            <a:pPr lvl="1" indent="457200"/>
            <a:r>
              <a:t>	print 'Hello World’</a:t>
            </a:r>
          </a:p>
          <a:p>
            <a:pPr/>
          </a:p>
          <a:p>
            <a:pPr/>
            <a:r>
              <a:t>Arguments</a:t>
            </a:r>
          </a:p>
          <a:p>
            <a:pPr/>
            <a:r>
              <a:t>Function arguments can optionally be defined with a default value. </a:t>
            </a:r>
          </a:p>
          <a:p>
            <a:pPr/>
            <a:r>
              <a:t>The default value will be assigned in the case that the argument is not present in the call to the function. </a:t>
            </a:r>
          </a:p>
          <a:p>
            <a:pPr/>
            <a:r>
              <a:t>All arguments without default values must be listed before arguments with default values in the function definition.</a:t>
            </a:r>
          </a:p>
          <a:p>
            <a:pPr/>
            <a:r>
              <a:t>Example 1: </a:t>
            </a:r>
          </a:p>
          <a:p>
            <a:pPr/>
            <a:r>
              <a:t>	def record_cars(name, car=0):  </a:t>
            </a:r>
          </a:p>
          <a:p>
            <a:pPr/>
            <a:r>
              <a:t>		print('%s has %s cars' %(name, car))  </a:t>
            </a:r>
          </a:p>
          <a:p>
            <a:pPr/>
            <a:r>
              <a:t>	</a:t>
            </a:r>
          </a:p>
          <a:p>
            <a:pPr/>
            <a:r>
              <a:t>	record_cars('Jill’)</a:t>
            </a:r>
          </a:p>
          <a:p>
            <a:pPr/>
            <a:r>
              <a:t>	record_cars('Jack', 2)</a:t>
            </a:r>
          </a:p>
          <a:p>
            <a:pPr/>
            <a:r>
              <a:t>	Output:</a:t>
            </a:r>
          </a:p>
          <a:p>
            <a:pPr/>
            <a:r>
              <a:t>	Jill has 0 cars </a:t>
            </a:r>
          </a:p>
          <a:p>
            <a:pPr/>
            <a:r>
              <a:t>	Jack has 2 cars</a:t>
            </a:r>
          </a:p>
          <a:p>
            <a:pPr/>
          </a:p>
          <a:p>
            <a:pPr/>
            <a:r>
              <a:t>The </a:t>
            </a:r>
            <a:r>
              <a:rPr i="1"/>
              <a:t>return</a:t>
            </a:r>
            <a:r>
              <a:t> Statement</a:t>
            </a:r>
          </a:p>
          <a:p>
            <a:pPr/>
            <a:r>
              <a:t>Used to return value to the calling program.</a:t>
            </a:r>
          </a:p>
          <a:p>
            <a:pPr/>
            <a:r>
              <a:t>A return statement with no arguments is the same as return None.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Program Flow could be:</a:t>
            </a:r>
          </a:p>
          <a:p>
            <a:pPr/>
            <a:r>
              <a:t>Sequential or Conditional</a:t>
            </a:r>
          </a:p>
          <a:p>
            <a:pPr/>
          </a:p>
          <a:p>
            <a:pPr/>
            <a:r>
              <a:t>Sequential Flow of Logic:</a:t>
            </a:r>
          </a:p>
          <a:p>
            <a:pPr/>
            <a:r>
              <a:t>Do step 1</a:t>
            </a:r>
          </a:p>
          <a:p>
            <a:pPr/>
            <a:r>
              <a:t>Do step 2</a:t>
            </a:r>
          </a:p>
          <a:p>
            <a:pPr/>
            <a:r>
              <a:t>…</a:t>
            </a:r>
          </a:p>
          <a:p>
            <a:pPr/>
            <a:r>
              <a:t>Do step n</a:t>
            </a:r>
          </a:p>
          <a:p>
            <a:pPr/>
          </a:p>
          <a:p>
            <a:pPr/>
            <a:r>
              <a:t>Conditional Flow of Logic</a:t>
            </a:r>
          </a:p>
          <a:p>
            <a:pPr/>
            <a:r>
              <a:t>Do step 1</a:t>
            </a:r>
          </a:p>
          <a:p>
            <a:pPr/>
            <a:r>
              <a:t>If step 1 was successful,</a:t>
            </a:r>
          </a:p>
          <a:p>
            <a:pPr/>
            <a:r>
              <a:t>  Do step 2</a:t>
            </a:r>
          </a:p>
          <a:p>
            <a:pPr/>
            <a:r>
              <a:t>  Do step 3, 5 times</a:t>
            </a:r>
          </a:p>
          <a:p>
            <a:pPr/>
            <a:r>
              <a:t>Else</a:t>
            </a:r>
          </a:p>
          <a:p>
            <a:pPr/>
            <a:r>
              <a:t>  Do step 4</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Anything inside [] is a list. </a:t>
            </a:r>
          </a:p>
          <a:p>
            <a:pPr/>
            <a:r>
              <a:t>See https://docs.python.org/3/library/stdtypes.html#sequence-types-list-tuple-range for more details.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4"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solidFill>
                  <a:srgbClr val="FFFFFF"/>
                </a:solidFill>
              </a:defRPr>
            </a:pPr>
          </a:p>
        </p:txBody>
      </p:sp>
      <p:sp>
        <p:nvSpPr>
          <p:cNvPr id="15" name="Rectangle 7"/>
          <p:cNvSpPr/>
          <p:nvPr/>
        </p:nvSpPr>
        <p:spPr>
          <a:xfrm>
            <a:off x="13" y="6334316"/>
            <a:ext cx="12188828" cy="64010"/>
          </a:xfrm>
          <a:prstGeom prst="rect">
            <a:avLst/>
          </a:prstGeom>
          <a:solidFill>
            <a:schemeClr val="accent1"/>
          </a:solidFill>
          <a:ln w="12700">
            <a:miter lim="400000"/>
          </a:ln>
        </p:spPr>
        <p:txBody>
          <a:bodyPr lIns="45718" tIns="45718" rIns="45718" bIns="45718"/>
          <a:lstStyle/>
          <a:p>
            <a:pPr/>
          </a:p>
        </p:txBody>
      </p:sp>
      <p:sp>
        <p:nvSpPr>
          <p:cNvPr id="16" name="Title Text"/>
          <p:cNvSpPr txBox="1"/>
          <p:nvPr>
            <p:ph type="title"/>
          </p:nvPr>
        </p:nvSpPr>
        <p:spPr>
          <a:xfrm>
            <a:off x="1192973" y="4667691"/>
            <a:ext cx="10058401" cy="1518119"/>
          </a:xfrm>
          <a:prstGeom prst="rect">
            <a:avLst/>
          </a:prstGeom>
        </p:spPr>
        <p:txBody>
          <a:bodyPr/>
          <a:lstStyle>
            <a:lvl1pPr>
              <a:defRPr sz="8000"/>
            </a:lvl1pPr>
          </a:lstStyle>
          <a:p>
            <a:pPr/>
            <a:r>
              <a:t>Title Text</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0">
    <p:spTree>
      <p:nvGrpSpPr>
        <p:cNvPr id="1" name=""/>
        <p:cNvGrpSpPr/>
        <p:nvPr/>
      </p:nvGrpSpPr>
      <p:grpSpPr>
        <a:xfrm>
          <a:off x="0" y="0"/>
          <a:ext cx="0" cy="0"/>
          <a:chOff x="0" y="0"/>
          <a:chExt cx="0" cy="0"/>
        </a:xfrm>
      </p:grpSpPr>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42"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solidFill>
                  <a:srgbClr val="FFFFFF"/>
                </a:solidFill>
              </a:defRPr>
            </a:pPr>
          </a:p>
        </p:txBody>
      </p:sp>
      <p:sp>
        <p:nvSpPr>
          <p:cNvPr id="43" name="Rectangle 7"/>
          <p:cNvSpPr/>
          <p:nvPr/>
        </p:nvSpPr>
        <p:spPr>
          <a:xfrm>
            <a:off x="13" y="6334316"/>
            <a:ext cx="12188828" cy="64010"/>
          </a:xfrm>
          <a:prstGeom prst="rect">
            <a:avLst/>
          </a:prstGeom>
          <a:solidFill>
            <a:schemeClr val="accent1"/>
          </a:solidFill>
          <a:ln w="12700">
            <a:miter lim="400000"/>
          </a:ln>
        </p:spPr>
        <p:txBody>
          <a:bodyPr lIns="45718" tIns="45718" rIns="45718" bIns="45718"/>
          <a:lstStyle/>
          <a:p>
            <a:pPr/>
          </a:p>
        </p:txBody>
      </p:sp>
      <p:sp>
        <p:nvSpPr>
          <p:cNvPr id="44" name="Title Text"/>
          <p:cNvSpPr txBox="1"/>
          <p:nvPr>
            <p:ph type="title"/>
          </p:nvPr>
        </p:nvSpPr>
        <p:spPr>
          <a:xfrm>
            <a:off x="1097280" y="758951"/>
            <a:ext cx="10058401" cy="3566162"/>
          </a:xfrm>
          <a:prstGeom prst="rect">
            <a:avLst/>
          </a:prstGeom>
        </p:spPr>
        <p:txBody>
          <a:bodyPr/>
          <a:lstStyle>
            <a:lvl1pPr>
              <a:defRPr sz="8000">
                <a:solidFill>
                  <a:srgbClr val="262626"/>
                </a:solidFill>
              </a:defRPr>
            </a:lvl1pPr>
          </a:lstStyle>
          <a:p>
            <a:pPr/>
            <a:r>
              <a:t>Title Text</a:t>
            </a:r>
          </a:p>
        </p:txBody>
      </p:sp>
      <p:sp>
        <p:nvSpPr>
          <p:cNvPr id="45" name="Body Level One…"/>
          <p:cNvSpPr txBox="1"/>
          <p:nvPr>
            <p:ph type="body" sz="quarter" idx="1"/>
          </p:nvPr>
        </p:nvSpPr>
        <p:spPr>
          <a:xfrm>
            <a:off x="1097280" y="4453128"/>
            <a:ext cx="10058401" cy="1143002"/>
          </a:xfrm>
          <a:prstGeom prst="rect">
            <a:avLst/>
          </a:prstGeom>
        </p:spPr>
        <p:txBody>
          <a:bodyPr lIns="45718" tIns="45718" rIns="45718" bIns="45718"/>
          <a:lstStyle>
            <a:lvl1pPr marL="0" indent="0">
              <a:buClrTx/>
              <a:buSzTx/>
              <a:buFontTx/>
              <a:buNone/>
              <a:defRPr cap="all" spc="200" sz="2400">
                <a:solidFill>
                  <a:srgbClr val="632E62"/>
                </a:solidFill>
                <a:latin typeface="Calibri Light"/>
                <a:ea typeface="Calibri Light"/>
                <a:cs typeface="Calibri Light"/>
                <a:sym typeface="Calibri Light"/>
              </a:defRPr>
            </a:lvl1pPr>
            <a:lvl2pPr marL="0" indent="0">
              <a:buClrTx/>
              <a:buSzTx/>
              <a:buFontTx/>
              <a:buNone/>
              <a:defRPr cap="all" spc="200" sz="2400">
                <a:solidFill>
                  <a:srgbClr val="632E62"/>
                </a:solidFill>
                <a:latin typeface="Calibri Light"/>
                <a:ea typeface="Calibri Light"/>
                <a:cs typeface="Calibri Light"/>
                <a:sym typeface="Calibri Light"/>
              </a:defRPr>
            </a:lvl2pPr>
            <a:lvl3pPr marL="0" indent="0">
              <a:buClrTx/>
              <a:buSzTx/>
              <a:buFontTx/>
              <a:buNone/>
              <a:defRPr cap="all" spc="200" sz="2400">
                <a:solidFill>
                  <a:srgbClr val="632E62"/>
                </a:solidFill>
                <a:latin typeface="Calibri Light"/>
                <a:ea typeface="Calibri Light"/>
                <a:cs typeface="Calibri Light"/>
                <a:sym typeface="Calibri Light"/>
              </a:defRPr>
            </a:lvl3pPr>
            <a:lvl4pPr marL="0" indent="0">
              <a:buClrTx/>
              <a:buSzTx/>
              <a:buFontTx/>
              <a:buNone/>
              <a:defRPr cap="all" spc="200" sz="2400">
                <a:solidFill>
                  <a:srgbClr val="632E62"/>
                </a:solidFill>
                <a:latin typeface="Calibri Light"/>
                <a:ea typeface="Calibri Light"/>
                <a:cs typeface="Calibri Light"/>
                <a:sym typeface="Calibri Light"/>
              </a:defRPr>
            </a:lvl4pPr>
            <a:lvl5pPr marL="0" indent="0">
              <a:buClrTx/>
              <a:buSzTx/>
              <a:buFontTx/>
              <a:buNone/>
              <a:defRPr cap="all" spc="200" sz="2400">
                <a:solidFill>
                  <a:srgbClr val="632E62"/>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46" name="Straight Connector 8"/>
          <p:cNvSpPr/>
          <p:nvPr/>
        </p:nvSpPr>
        <p:spPr>
          <a:xfrm>
            <a:off x="1207657" y="4343400"/>
            <a:ext cx="9875523" cy="0"/>
          </a:xfrm>
          <a:prstGeom prst="line">
            <a:avLst/>
          </a:prstGeom>
          <a:ln w="6350">
            <a:solidFill>
              <a:srgbClr val="808080"/>
            </a:solidFill>
          </a:ln>
        </p:spPr>
        <p:txBody>
          <a:bodyPr lIns="45718" tIns="45718" rIns="45718" bIns="45718"/>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54" name="Body Level One…"/>
          <p:cNvSpPr txBox="1"/>
          <p:nvPr>
            <p:ph type="body" sz="half" idx="1"/>
          </p:nvPr>
        </p:nvSpPr>
        <p:spPr>
          <a:xfrm>
            <a:off x="1097277" y="1845734"/>
            <a:ext cx="4937762"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62" name="Title Text"/>
          <p:cNvSpPr txBox="1"/>
          <p:nvPr>
            <p:ph type="title"/>
          </p:nvPr>
        </p:nvSpPr>
        <p:spPr>
          <a:xfrm>
            <a:off x="1097280" y="616687"/>
            <a:ext cx="10058401" cy="1120673"/>
          </a:xfrm>
          <a:prstGeom prst="rect">
            <a:avLst/>
          </a:prstGeom>
        </p:spPr>
        <p:txBody>
          <a:bodyPr/>
          <a:lstStyle/>
          <a:p>
            <a:pPr/>
            <a:r>
              <a:t>Title Text</a:t>
            </a:r>
          </a:p>
        </p:txBody>
      </p:sp>
      <p:sp>
        <p:nvSpPr>
          <p:cNvPr id="63" name="Body Level One…"/>
          <p:cNvSpPr txBox="1"/>
          <p:nvPr>
            <p:ph type="body" sz="quarter" idx="1"/>
          </p:nvPr>
        </p:nvSpPr>
        <p:spPr>
          <a:xfrm>
            <a:off x="1097280" y="1846052"/>
            <a:ext cx="4937760" cy="736284"/>
          </a:xfrm>
          <a:prstGeom prst="rect">
            <a:avLst/>
          </a:prstGeom>
        </p:spPr>
        <p:txBody>
          <a:bodyPr lIns="45718" tIns="45718" rIns="45718" bIns="45718" anchor="ctr"/>
          <a:lstStyle>
            <a:lvl1pPr marL="0" indent="0">
              <a:buClrTx/>
              <a:buSzTx/>
              <a:buFontTx/>
              <a:buNone/>
              <a:defRPr cap="all">
                <a:solidFill>
                  <a:srgbClr val="632E62"/>
                </a:solidFill>
              </a:defRPr>
            </a:lvl1pPr>
            <a:lvl2pPr marL="0" indent="0">
              <a:buClrTx/>
              <a:buSzTx/>
              <a:buFontTx/>
              <a:buNone/>
              <a:defRPr cap="all">
                <a:solidFill>
                  <a:srgbClr val="632E62"/>
                </a:solidFill>
              </a:defRPr>
            </a:lvl2pPr>
            <a:lvl3pPr marL="0" indent="0">
              <a:buClrTx/>
              <a:buSzTx/>
              <a:buFontTx/>
              <a:buNone/>
              <a:defRPr cap="all">
                <a:solidFill>
                  <a:srgbClr val="632E62"/>
                </a:solidFill>
              </a:defRPr>
            </a:lvl3pPr>
            <a:lvl4pPr marL="0" indent="0">
              <a:buClrTx/>
              <a:buSzTx/>
              <a:buFontTx/>
              <a:buNone/>
              <a:defRPr cap="all">
                <a:solidFill>
                  <a:srgbClr val="632E62"/>
                </a:solidFill>
              </a:defRPr>
            </a:lvl4pPr>
            <a:lvl5pPr marL="0" indent="0">
              <a:buClrTx/>
              <a:buSzTx/>
              <a:buFontTx/>
              <a:buNone/>
              <a:defRPr cap="all">
                <a:solidFill>
                  <a:srgbClr val="632E62"/>
                </a:solidFill>
              </a:defRPr>
            </a:lvl5pPr>
          </a:lstStyle>
          <a:p>
            <a:pPr/>
            <a:r>
              <a:t>Body Level One</a:t>
            </a:r>
          </a:p>
          <a:p>
            <a:pPr lvl="1"/>
            <a:r>
              <a:t>Body Level Two</a:t>
            </a:r>
          </a:p>
          <a:p>
            <a:pPr lvl="2"/>
            <a:r>
              <a:t>Body Level Three</a:t>
            </a:r>
          </a:p>
          <a:p>
            <a:pPr lvl="3"/>
            <a:r>
              <a:t>Body Level Four</a:t>
            </a:r>
          </a:p>
          <a:p>
            <a:pPr lvl="4"/>
            <a:r>
              <a:t>Body Level Five</a:t>
            </a:r>
          </a:p>
        </p:txBody>
      </p:sp>
      <p:sp>
        <p:nvSpPr>
          <p:cNvPr id="64" name="Text Placeholder 4"/>
          <p:cNvSpPr/>
          <p:nvPr>
            <p:ph type="body" sz="quarter" idx="13"/>
          </p:nvPr>
        </p:nvSpPr>
        <p:spPr>
          <a:xfrm>
            <a:off x="6217920" y="1846052"/>
            <a:ext cx="4937762" cy="736284"/>
          </a:xfrm>
          <a:prstGeom prst="rect">
            <a:avLst/>
          </a:prstGeom>
        </p:spPr>
        <p:txBody>
          <a:bodyPr lIns="45718" tIns="45718" rIns="45718" bIns="45718" anchor="ctr"/>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80" name="Rectangle 7"/>
          <p:cNvSpPr/>
          <p:nvPr/>
        </p:nvSpPr>
        <p:spPr>
          <a:xfrm>
            <a:off x="14" y="0"/>
            <a:ext cx="4050795" cy="6858000"/>
          </a:xfrm>
          <a:prstGeom prst="rect">
            <a:avLst/>
          </a:prstGeom>
          <a:solidFill>
            <a:schemeClr val="accent2"/>
          </a:solidFill>
          <a:ln w="12700">
            <a:miter lim="400000"/>
          </a:ln>
        </p:spPr>
        <p:txBody>
          <a:bodyPr lIns="45718" tIns="45718" rIns="45718" bIns="45718"/>
          <a:lstStyle/>
          <a:p>
            <a:pPr/>
          </a:p>
        </p:txBody>
      </p:sp>
      <p:sp>
        <p:nvSpPr>
          <p:cNvPr id="81" name="Rectangle 8"/>
          <p:cNvSpPr/>
          <p:nvPr/>
        </p:nvSpPr>
        <p:spPr>
          <a:xfrm>
            <a:off x="4040070" y="0"/>
            <a:ext cx="64010" cy="6858000"/>
          </a:xfrm>
          <a:prstGeom prst="rect">
            <a:avLst/>
          </a:prstGeom>
          <a:solidFill>
            <a:schemeClr val="accent1"/>
          </a:solidFill>
          <a:ln w="12700">
            <a:miter lim="400000"/>
          </a:ln>
        </p:spPr>
        <p:txBody>
          <a:bodyPr lIns="45718" tIns="45718" rIns="45718" bIns="45718"/>
          <a:lstStyle/>
          <a:p>
            <a:pPr/>
          </a:p>
        </p:txBody>
      </p:sp>
      <p:sp>
        <p:nvSpPr>
          <p:cNvPr id="82"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83" name="Body Level One…"/>
          <p:cNvSpPr txBox="1"/>
          <p:nvPr>
            <p:ph type="body" idx="1"/>
          </p:nvPr>
        </p:nvSpPr>
        <p:spPr>
          <a:xfrm>
            <a:off x="4800600" y="731519"/>
            <a:ext cx="6492241" cy="52578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4" name="Text Placeholder 3"/>
          <p:cNvSpPr/>
          <p:nvPr>
            <p:ph type="body" sz="quarter" idx="13"/>
          </p:nvPr>
        </p:nvSpPr>
        <p:spPr>
          <a:xfrm>
            <a:off x="457200" y="2926079"/>
            <a:ext cx="3200400" cy="3379125"/>
          </a:xfrm>
          <a:prstGeom prst="rect">
            <a:avLst/>
          </a:prstGeom>
        </p:spPr>
        <p:txBody>
          <a:bodyPr lIns="45718" tIns="45718" rIns="45718" bIns="45718"/>
          <a:lstStyle/>
          <a:p>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92" name="Rectangle 7"/>
          <p:cNvSpPr/>
          <p:nvPr/>
        </p:nvSpPr>
        <p:spPr>
          <a:xfrm>
            <a:off x="-1" y="5847905"/>
            <a:ext cx="12199462" cy="1010094"/>
          </a:xfrm>
          <a:prstGeom prst="rect">
            <a:avLst/>
          </a:prstGeom>
          <a:solidFill>
            <a:schemeClr val="accent2"/>
          </a:solidFill>
          <a:ln w="12700">
            <a:miter lim="400000"/>
          </a:ln>
        </p:spPr>
        <p:txBody>
          <a:bodyPr lIns="45718" tIns="45718" rIns="45718" bIns="45718"/>
          <a:lstStyle/>
          <a:p>
            <a:pPr>
              <a:defRPr>
                <a:solidFill>
                  <a:srgbClr val="FFFFFF"/>
                </a:solidFill>
              </a:defRPr>
            </a:pPr>
          </a:p>
        </p:txBody>
      </p:sp>
      <p:sp>
        <p:nvSpPr>
          <p:cNvPr id="93" name="Rectangle 8"/>
          <p:cNvSpPr/>
          <p:nvPr/>
        </p:nvSpPr>
        <p:spPr>
          <a:xfrm>
            <a:off x="3175" y="5783898"/>
            <a:ext cx="12188825" cy="159704"/>
          </a:xfrm>
          <a:prstGeom prst="rect">
            <a:avLst/>
          </a:prstGeom>
          <a:solidFill>
            <a:schemeClr val="accent1"/>
          </a:solidFill>
          <a:ln w="12700">
            <a:miter lim="400000"/>
          </a:ln>
        </p:spPr>
        <p:txBody>
          <a:bodyPr lIns="45718" tIns="45718" rIns="45718" bIns="45718"/>
          <a:lstStyle/>
          <a:p>
            <a:pPr/>
          </a:p>
        </p:txBody>
      </p:sp>
      <p:pic>
        <p:nvPicPr>
          <p:cNvPr id="94" name="Picture 9" descr="Picture 9"/>
          <p:cNvPicPr>
            <a:picLocks noChangeAspect="1"/>
          </p:cNvPicPr>
          <p:nvPr/>
        </p:nvPicPr>
        <p:blipFill>
          <a:blip r:embed="rId2">
            <a:extLst/>
          </a:blip>
          <a:stretch>
            <a:fillRect/>
          </a:stretch>
        </p:blipFill>
        <p:spPr>
          <a:xfrm>
            <a:off x="3188878" y="1456367"/>
            <a:ext cx="5125784" cy="4117045"/>
          </a:xfrm>
          <a:prstGeom prst="rect">
            <a:avLst/>
          </a:prstGeom>
          <a:ln w="12700">
            <a:miter lim="400000"/>
          </a:ln>
        </p:spPr>
      </p:pic>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3" y="57516"/>
            <a:ext cx="12192003" cy="335890"/>
          </a:xfrm>
          <a:prstGeom prst="rect">
            <a:avLst/>
          </a:prstGeom>
          <a:solidFill>
            <a:schemeClr val="accent2"/>
          </a:solidFill>
          <a:ln w="12700">
            <a:miter lim="400000"/>
          </a:ln>
        </p:spPr>
        <p:txBody>
          <a:bodyPr lIns="45718" tIns="45718" rIns="45718" bIns="45718"/>
          <a:lstStyle/>
          <a:p>
            <a:pPr/>
          </a:p>
        </p:txBody>
      </p:sp>
      <p:sp>
        <p:nvSpPr>
          <p:cNvPr id="3" name="Rectangle 8"/>
          <p:cNvSpPr/>
          <p:nvPr/>
        </p:nvSpPr>
        <p:spPr>
          <a:xfrm>
            <a:off x="-4" y="-8966"/>
            <a:ext cx="12192005" cy="65999"/>
          </a:xfrm>
          <a:prstGeom prst="rect">
            <a:avLst/>
          </a:prstGeom>
          <a:solidFill>
            <a:schemeClr val="accent1"/>
          </a:solidFill>
          <a:ln w="12700">
            <a:miter lim="400000"/>
          </a:ln>
        </p:spPr>
        <p:txBody>
          <a:bodyPr lIns="45718" tIns="45718" rIns="45718" bIns="45718"/>
          <a:lstStyle/>
          <a:p>
            <a:pPr>
              <a:defRPr>
                <a:solidFill>
                  <a:srgbClr val="FFFFFF"/>
                </a:solidFill>
              </a:defRPr>
            </a:pPr>
          </a:p>
        </p:txBody>
      </p:sp>
      <p:pic>
        <p:nvPicPr>
          <p:cNvPr id="4" name="Picture 10" descr="Picture 10"/>
          <p:cNvPicPr>
            <a:picLocks noChangeAspect="1"/>
          </p:cNvPicPr>
          <p:nvPr/>
        </p:nvPicPr>
        <p:blipFill>
          <a:blip r:embed="rId2">
            <a:extLst/>
          </a:blip>
          <a:stretch>
            <a:fillRect/>
          </a:stretch>
        </p:blipFill>
        <p:spPr>
          <a:xfrm>
            <a:off x="11155680" y="6171791"/>
            <a:ext cx="845643" cy="521013"/>
          </a:xfrm>
          <a:prstGeom prst="rect">
            <a:avLst/>
          </a:prstGeom>
          <a:ln w="12700">
            <a:miter lim="400000"/>
          </a:ln>
        </p:spPr>
      </p:pic>
      <p:sp>
        <p:nvSpPr>
          <p:cNvPr id="5" name="Title Text"/>
          <p:cNvSpPr txBox="1"/>
          <p:nvPr>
            <p:ph type="title"/>
          </p:nvPr>
        </p:nvSpPr>
        <p:spPr>
          <a:xfrm>
            <a:off x="1097280" y="712899"/>
            <a:ext cx="10058401" cy="8076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6" name="Body Level One…"/>
          <p:cNvSpPr txBox="1"/>
          <p:nvPr>
            <p:ph type="body" idx="1"/>
          </p:nvPr>
        </p:nvSpPr>
        <p:spPr>
          <a:xfrm>
            <a:off x="1097280" y="1845734"/>
            <a:ext cx="10058401" cy="40233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73620" y="6221731"/>
            <a:ext cx="263980" cy="269239"/>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1pPr>
      <a:lvl2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2pPr>
      <a:lvl3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3pPr>
      <a:lvl4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4pPr>
      <a:lvl5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5pPr>
      <a:lvl6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6pPr>
      <a:lvl7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7pPr>
      <a:lvl8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8pPr>
      <a:lvl9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606060"/>
          </a:solidFill>
          <a:uFillTx/>
          <a:latin typeface="Silom"/>
          <a:ea typeface="Silom"/>
          <a:cs typeface="Silom"/>
          <a:sym typeface="Silom"/>
        </a:defRPr>
      </a:lvl9pPr>
    </p:titleStyle>
    <p:bodyStyle>
      <a:lvl1pPr marL="91438" marR="0" indent="-91438" algn="l" defTabSz="914400" rtl="0" latinLnBrk="0">
        <a:lnSpc>
          <a:spcPct val="90000"/>
        </a:lnSpc>
        <a:spcBef>
          <a:spcPts val="1200"/>
        </a:spcBef>
        <a:spcAft>
          <a:spcPts val="0"/>
        </a:spcAft>
        <a:buClr>
          <a:schemeClr val="accent1"/>
        </a:buClr>
        <a:buSzPct val="100000"/>
        <a:buFont typeface="Trebuchet MS"/>
        <a:buChar char=" "/>
        <a:tabLst/>
        <a:defRPr b="0" baseline="0" cap="none" i="0" spc="0" strike="noStrike" sz="2000" u="none">
          <a:ln>
            <a:noFill/>
          </a:ln>
          <a:solidFill>
            <a:srgbClr val="404040"/>
          </a:solidFill>
          <a:uFillTx/>
          <a:latin typeface="+mn-lt"/>
          <a:ea typeface="+mn-ea"/>
          <a:cs typeface="+mn-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2pPr>
      <a:lvl3pPr marL="645304" marR="0" indent="-261256"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5pPr>
      <a:lvl6pPr marL="1197970"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6pPr>
      <a:lvl7pPr marL="1397970"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7pPr>
      <a:lvl8pPr marL="1597970"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8pPr>
      <a:lvl9pPr marL="1797971" marR="0" indent="-326570"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ln>
            <a:noFill/>
          </a:ln>
          <a:solidFill>
            <a:srgbClr val="40404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at.cosgrove@gmail.com"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python.org/3/library/exceptions.html" TargetMode="External"/><Relationship Id="rId4" Type="http://schemas.openxmlformats.org/officeDocument/2006/relationships/hyperlink" Target="https://docs.python.org/3/tutorial/errors.html"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ev/peps/pep-0008/" TargetMode="External"/><Relationship Id="rId3" Type="http://schemas.openxmlformats.org/officeDocument/2006/relationships/hyperlink" Target="http://pep8online.com/"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quora.com/As-someone-interested-in-learning-Python-should-I-start-with-2-x-or-go-straight-to-3-x" TargetMode="External"/><Relationship Id="rId3" Type="http://schemas.openxmlformats.org/officeDocument/2006/relationships/hyperlink" Target="https://pythonclock.or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community/" TargetMode="External"/><Relationship Id="rId3" Type="http://schemas.openxmlformats.org/officeDocument/2006/relationships/hyperlink" Target="https://www.meetup.com/PSPPython/" TargetMode="External"/><Relationship Id="rId4" Type="http://schemas.openxmlformats.org/officeDocument/2006/relationships/hyperlink" Target="https://www.meetup.com/Seattle-PyLadies/" TargetMode="Externa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Python_(programming_language)" TargetMode="External"/><Relationship Id="rId3" Type="http://schemas.openxmlformats.org/officeDocument/2006/relationships/hyperlink" Target="https://wiki.python.org/moin/BeginnersGuide" TargetMode="External"/><Relationship Id="rId4" Type="http://schemas.openxmlformats.org/officeDocument/2006/relationships/hyperlink" Target="https://www.tutorialspoint.com/python/python_variable_types.htm" TargetMode="External"/><Relationship Id="rId5" Type="http://schemas.openxmlformats.org/officeDocument/2006/relationships/hyperlink" Target="https://www.learnpython.org/en/Classes_and_Objects"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pl.it/languages/python3"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vanrossum.github.io/" TargetMode="External"/><Relationship Id="rId4" Type="http://schemas.openxmlformats.org/officeDocument/2006/relationships/hyperlink" Target="http://python-history.blogspot.com/2009/01/pythons-design-philosophy.html" TargetMode="External"/><Relationship Id="rId5"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c/essays/comparisons/" TargetMode="Externa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Python_(programming_language)" TargetMode="External"/><Relationship Id="rId4" Type="http://schemas.openxmlformats.org/officeDocument/2006/relationships/hyperlink" Target="https://www.quora.com/What-top-tier-companies-use-Python"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Title 1"/>
          <p:cNvSpPr txBox="1"/>
          <p:nvPr>
            <p:ph type="title"/>
          </p:nvPr>
        </p:nvSpPr>
        <p:spPr>
          <a:xfrm>
            <a:off x="1097280" y="712899"/>
            <a:ext cx="10058401" cy="2391250"/>
          </a:xfrm>
          <a:prstGeom prst="rect">
            <a:avLst/>
          </a:prstGeom>
        </p:spPr>
        <p:txBody>
          <a:bodyPr/>
          <a:lstStyle/>
          <a:p>
            <a:pPr algn="ctr">
              <a:lnSpc>
                <a:spcPct val="100000"/>
              </a:lnSpc>
              <a:spcBef>
                <a:spcPts val="1800"/>
              </a:spcBef>
              <a:defRPr b="1" spc="-100">
                <a:solidFill>
                  <a:srgbClr val="BA69B9"/>
                </a:solidFill>
                <a:latin typeface="+mn-lt"/>
                <a:ea typeface="+mn-ea"/>
                <a:cs typeface="+mn-cs"/>
                <a:sym typeface="Calibri"/>
              </a:defRPr>
            </a:pPr>
            <a:r>
              <a:t>Introduction to Python</a:t>
            </a:r>
            <a:br/>
            <a:br/>
            <a:r>
              <a:rPr sz="1800">
                <a:solidFill>
                  <a:schemeClr val="accent5"/>
                </a:solidFill>
              </a:rPr>
              <a:t>Basic Programming concepts with Python</a:t>
            </a:r>
          </a:p>
        </p:txBody>
      </p:sp>
      <p:sp>
        <p:nvSpPr>
          <p:cNvPr id="105" name="Title 1"/>
          <p:cNvSpPr txBox="1"/>
          <p:nvPr/>
        </p:nvSpPr>
        <p:spPr>
          <a:xfrm>
            <a:off x="1180669" y="4846284"/>
            <a:ext cx="10058401" cy="12444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lvl="7" indent="3200400" defTabSz="914400">
              <a:lnSpc>
                <a:spcPct val="85000"/>
              </a:lnSpc>
              <a:defRPr b="1" spc="-100" sz="2400">
                <a:solidFill>
                  <a:srgbClr val="BA69B9"/>
                </a:solidFill>
              </a:defRPr>
            </a:pPr>
            <a:r>
              <a:t>Presented By: Kat Cosgrove</a:t>
            </a:r>
            <a:endParaRPr b="0" spc="-50" sz="4800">
              <a:solidFill>
                <a:srgbClr val="606060"/>
              </a:solidFill>
              <a:latin typeface="Silom"/>
              <a:ea typeface="Silom"/>
              <a:cs typeface="Silom"/>
              <a:sym typeface="Silom"/>
            </a:endParaRPr>
          </a:p>
          <a:p>
            <a:pPr lvl="7" indent="3200400" defTabSz="914400">
              <a:lnSpc>
                <a:spcPct val="85000"/>
              </a:lnSpc>
              <a:defRPr b="1" spc="-100">
                <a:solidFill>
                  <a:srgbClr val="BA69B9"/>
                </a:solidFill>
              </a:defRPr>
            </a:pPr>
            <a:r>
              <a:t>Email</a:t>
            </a:r>
            <a:r>
              <a:rPr b="0"/>
              <a:t>: </a:t>
            </a:r>
            <a:r>
              <a:rPr b="0" u="sng">
                <a:solidFill>
                  <a:srgbClr val="0000FF"/>
                </a:solidFill>
                <a:uFill>
                  <a:solidFill>
                    <a:srgbClr val="0000FF"/>
                  </a:solidFill>
                </a:uFill>
                <a:hlinkClick r:id="rId2" invalidUrl="" action="" tgtFrame="" tooltip="" history="1" highlightClick="0" endSnd="0"/>
              </a:rPr>
              <a:t>kat.cosgrove@gmail.com</a:t>
            </a:r>
          </a:p>
          <a:p>
            <a:pPr lvl="7" indent="3200400" defTabSz="914400">
              <a:lnSpc>
                <a:spcPct val="85000"/>
              </a:lnSpc>
              <a:defRPr b="1" spc="-100">
                <a:solidFill>
                  <a:srgbClr val="BA69B9"/>
                </a:solidFill>
              </a:defRPr>
            </a:pPr>
            <a:r>
              <a:t>Linkedin</a:t>
            </a:r>
            <a:r>
              <a:rPr b="0"/>
              <a:t>: linkedin.com/in/katcosgrove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1097280" y="408099"/>
            <a:ext cx="7310119" cy="807615"/>
          </a:xfrm>
          <a:prstGeom prst="rect">
            <a:avLst/>
          </a:prstGeom>
        </p:spPr>
        <p:txBody>
          <a:bodyPr/>
          <a:lstStyle>
            <a:lvl1pPr>
              <a:defRPr b="1" spc="-100" sz="4000">
                <a:solidFill>
                  <a:srgbClr val="BA69B8"/>
                </a:solidFill>
                <a:latin typeface="+mn-lt"/>
                <a:ea typeface="+mn-ea"/>
                <a:cs typeface="+mn-cs"/>
                <a:sym typeface="Calibri"/>
              </a:defRPr>
            </a:lvl1pPr>
          </a:lstStyle>
          <a:p>
            <a:pPr/>
            <a:r>
              <a:t>"Hello World" in Python</a:t>
            </a:r>
          </a:p>
        </p:txBody>
      </p:sp>
      <p:graphicFrame>
        <p:nvGraphicFramePr>
          <p:cNvPr id="157" name="Table 3"/>
          <p:cNvGraphicFramePr/>
          <p:nvPr/>
        </p:nvGraphicFramePr>
        <p:xfrm>
          <a:off x="5448189" y="2356374"/>
          <a:ext cx="5072382"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072380"/>
              </a:tblGrid>
              <a:tr h="370840">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sz="1600">
                          <a:solidFill>
                            <a:srgbClr val="008000"/>
                          </a:solidFill>
                          <a:latin typeface="Courier New"/>
                          <a:ea typeface="Courier New"/>
                          <a:cs typeface="Courier New"/>
                          <a:sym typeface="Courier New"/>
                        </a:defRPr>
                      </a:pPr>
                      <a:r>
                        <a:t>#Hello World in Python</a:t>
                      </a:r>
                    </a:p>
                    <a:p>
                      <a:pPr algn="l" defTabSz="914400">
                        <a:defRPr b="1" sz="1600">
                          <a:solidFill>
                            <a:srgbClr val="0000FF"/>
                          </a:solidFill>
                          <a:latin typeface="Courier New"/>
                          <a:ea typeface="Courier New"/>
                          <a:cs typeface="Courier New"/>
                          <a:sym typeface="Courier New"/>
                        </a:defRPr>
                      </a:pPr>
                      <a:r>
                        <a:t>print</a:t>
                      </a:r>
                      <a:r>
                        <a:rPr>
                          <a:solidFill>
                            <a:srgbClr val="000080"/>
                          </a:solidFill>
                        </a:rPr>
                        <a:t>(</a:t>
                      </a:r>
                      <a:r>
                        <a:rPr b="0">
                          <a:solidFill>
                            <a:srgbClr val="535353"/>
                          </a:solidFill>
                        </a:rPr>
                        <a:t>'Hello World!'</a:t>
                      </a:r>
                      <a:r>
                        <a:rPr>
                          <a:solidFill>
                            <a:srgbClr val="000080"/>
                          </a:solidFill>
                        </a:rPr>
                        <a:t>)</a:t>
                      </a:r>
                    </a:p>
                    <a:p>
                      <a:pPr algn="l" defTabSz="914400">
                        <a:defRPr sz="1600">
                          <a:latin typeface="Courier New"/>
                          <a:ea typeface="Courier New"/>
                          <a:cs typeface="Courier New"/>
                          <a:sym typeface="Courier New"/>
                        </a:defRPr>
                      </a:pPr>
                    </a:p>
                    <a:p>
                      <a:pPr algn="l" defTabSz="914400">
                        <a:defRPr b="1" sz="1600">
                          <a:solidFill>
                            <a:srgbClr val="0000FF"/>
                          </a:solidFill>
                          <a:latin typeface="Courier New"/>
                          <a:ea typeface="Courier New"/>
                          <a:cs typeface="Courier New"/>
                          <a:sym typeface="Courier New"/>
                        </a:defRPr>
                      </a:pPr>
                      <a:r>
                        <a:t>print</a:t>
                      </a:r>
                      <a:r>
                        <a:rPr>
                          <a:solidFill>
                            <a:srgbClr val="000080"/>
                          </a:solidFill>
                        </a:rPr>
                        <a:t>(</a:t>
                      </a:r>
                      <a:r>
                        <a:rPr b="0">
                          <a:solidFill>
                            <a:srgbClr val="535353"/>
                          </a:solidFill>
                        </a:rPr>
                        <a:t>'Hello, how are you today?'</a:t>
                      </a:r>
                      <a:r>
                        <a:rPr>
                          <a:solidFill>
                            <a:srgbClr val="000080"/>
                          </a:solidFill>
                        </a:rPr>
                        <a:t>)</a:t>
                      </a:r>
                    </a:p>
                    <a:p>
                      <a:pPr algn="l" defTabSz="914400">
                        <a:defRPr b="1" sz="1600">
                          <a:solidFill>
                            <a:srgbClr val="0000FF"/>
                          </a:solidFill>
                          <a:latin typeface="Courier New"/>
                          <a:ea typeface="Courier New"/>
                          <a:cs typeface="Courier New"/>
                          <a:sym typeface="Courier New"/>
                        </a:defRPr>
                      </a:pPr>
                      <a:r>
                        <a:t>print</a:t>
                      </a:r>
                      <a:r>
                        <a:rPr>
                          <a:solidFill>
                            <a:srgbClr val="000080"/>
                          </a:solidFill>
                        </a:rPr>
                        <a:t>(</a:t>
                      </a:r>
                      <a:r>
                        <a:rPr b="0">
                          <a:solidFill>
                            <a:srgbClr val="535353"/>
                          </a:solidFill>
                        </a:rPr>
                        <a:t>'Hello, it is a good day today!'</a:t>
                      </a:r>
                      <a:r>
                        <a:rPr>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
        <p:nvSpPr>
          <p:cNvPr id="158" name="TextBox 6"/>
          <p:cNvSpPr txBox="1"/>
          <p:nvPr/>
        </p:nvSpPr>
        <p:spPr>
          <a:xfrm>
            <a:off x="1232598" y="2440284"/>
            <a:ext cx="3366477" cy="14501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85750" indent="-285750">
              <a:buSzPct val="100000"/>
              <a:buFont typeface="Arial"/>
              <a:buChar char="•"/>
              <a:defRPr sz="3100">
                <a:latin typeface="Arial"/>
                <a:ea typeface="Arial"/>
                <a:cs typeface="Arial"/>
                <a:sym typeface="Arial"/>
              </a:defRPr>
            </a:pPr>
            <a:r>
              <a:t>Open repl.it </a:t>
            </a:r>
          </a:p>
          <a:p>
            <a:pPr marL="285750" indent="-285750">
              <a:buSzPct val="100000"/>
              <a:buFont typeface="Arial"/>
              <a:buChar char="•"/>
              <a:defRPr sz="3100">
                <a:latin typeface="Arial"/>
                <a:ea typeface="Arial"/>
                <a:cs typeface="Arial"/>
                <a:sym typeface="Arial"/>
              </a:defRPr>
            </a:pPr>
            <a:r>
              <a:t>Type this code</a:t>
            </a:r>
          </a:p>
          <a:p>
            <a:pPr marL="285750" indent="-285750">
              <a:buSzPct val="100000"/>
              <a:buFont typeface="Arial"/>
              <a:buChar char="•"/>
              <a:defRPr sz="3100">
                <a:latin typeface="Arial"/>
                <a:ea typeface="Arial"/>
                <a:cs typeface="Arial"/>
                <a:sym typeface="Arial"/>
              </a:defRPr>
            </a:pPr>
            <a:r>
              <a:t>Check the output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58"/>
                                        </p:tgtEl>
                                        <p:attrNameLst>
                                          <p:attrName>style.visibility</p:attrName>
                                        </p:attrNameLst>
                                      </p:cBhvr>
                                      <p:to>
                                        <p:strVal val="visible"/>
                                      </p:to>
                                    </p:set>
                                    <p:animEffect filter="wipe(left)" transition="in">
                                      <p:cBhvr>
                                        <p:cTn id="7" dur="5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157"/>
                                        </p:tgtEl>
                                        <p:attrNameLst>
                                          <p:attrName>style.visibility</p:attrName>
                                        </p:attrNameLst>
                                      </p:cBhvr>
                                      <p:to>
                                        <p:strVal val="visible"/>
                                      </p:to>
                                    </p:set>
                                    <p:animEffect filter="wipe(left)" transition="in">
                                      <p:cBhvr>
                                        <p:cTn id="12"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2"/>
      <p:bldP build="whole" bldLvl="1" animBg="1" rev="0" advAuto="0" spid="15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1097280" y="395398"/>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Printing output</a:t>
            </a:r>
          </a:p>
        </p:txBody>
      </p:sp>
      <p:sp>
        <p:nvSpPr>
          <p:cNvPr id="161" name="Content Placeholder 2"/>
          <p:cNvSpPr txBox="1"/>
          <p:nvPr>
            <p:ph type="body" idx="1"/>
          </p:nvPr>
        </p:nvSpPr>
        <p:spPr>
          <a:xfrm>
            <a:off x="1097280" y="1845734"/>
            <a:ext cx="10058401" cy="4036908"/>
          </a:xfrm>
          <a:prstGeom prst="rect">
            <a:avLst/>
          </a:prstGeom>
        </p:spPr>
        <p:txBody>
          <a:bodyPr/>
          <a:lstStyle/>
          <a:p>
            <a:pPr lvl="1" marL="384047" indent="-182879">
              <a:spcBef>
                <a:spcPts val="400"/>
              </a:spcBef>
              <a:buClrTx/>
              <a:buFont typeface="Arial"/>
              <a:buChar char="•"/>
              <a:defRPr sz="2600">
                <a:solidFill>
                  <a:srgbClr val="000000"/>
                </a:solidFill>
                <a:latin typeface="Arial"/>
                <a:ea typeface="Arial"/>
                <a:cs typeface="Arial"/>
                <a:sym typeface="Arial"/>
              </a:defRPr>
            </a:pPr>
            <a:r>
              <a:t>Did you notice the </a:t>
            </a:r>
            <a:r>
              <a:rPr b="1">
                <a:solidFill>
                  <a:schemeClr val="accent5"/>
                </a:solidFill>
              </a:rPr>
              <a:t>print() </a:t>
            </a:r>
            <a:r>
              <a:t>function in earlier slide?</a:t>
            </a:r>
          </a:p>
          <a:p>
            <a:pPr lvl="1" marL="384047" indent="-182879">
              <a:spcBef>
                <a:spcPts val="400"/>
              </a:spcBef>
              <a:buClrTx/>
              <a:buFont typeface="Arial"/>
              <a:buChar char="•"/>
              <a:defRPr sz="2600">
                <a:solidFill>
                  <a:srgbClr val="000000"/>
                </a:solidFill>
                <a:latin typeface="Arial"/>
                <a:ea typeface="Arial"/>
                <a:cs typeface="Arial"/>
                <a:sym typeface="Arial"/>
              </a:defRPr>
            </a:pPr>
          </a:p>
          <a:p>
            <a:pPr lvl="1" marL="384047" indent="-182879">
              <a:spcBef>
                <a:spcPts val="400"/>
              </a:spcBef>
              <a:buClrTx/>
              <a:buFont typeface="Arial"/>
              <a:buChar char="•"/>
              <a:defRPr sz="2600">
                <a:solidFill>
                  <a:srgbClr val="000000"/>
                </a:solidFill>
                <a:latin typeface="Arial"/>
                <a:ea typeface="Arial"/>
                <a:cs typeface="Arial"/>
                <a:sym typeface="Arial"/>
              </a:defRPr>
            </a:pPr>
          </a:p>
          <a:p>
            <a:pPr lvl="1" marL="384047" indent="-182879">
              <a:spcBef>
                <a:spcPts val="400"/>
              </a:spcBef>
              <a:buClrTx/>
              <a:buFont typeface="Arial"/>
              <a:buChar char="•"/>
              <a:defRPr b="1" sz="2600">
                <a:solidFill>
                  <a:srgbClr val="000000"/>
                </a:solidFill>
                <a:latin typeface="Arial"/>
                <a:ea typeface="Arial"/>
                <a:cs typeface="Arial"/>
                <a:sym typeface="Arial"/>
              </a:defRPr>
            </a:pPr>
            <a:r>
              <a:t>Syntax</a:t>
            </a:r>
            <a:r>
              <a:rPr b="0"/>
              <a:t> </a:t>
            </a:r>
          </a:p>
          <a:p>
            <a:pPr lvl="1" marL="0" indent="201168">
              <a:spcBef>
                <a:spcPts val="400"/>
              </a:spcBef>
              <a:buSzTx/>
              <a:buNone/>
              <a:defRPr sz="2600">
                <a:solidFill>
                  <a:srgbClr val="000000"/>
                </a:solidFill>
                <a:latin typeface="Arial"/>
                <a:ea typeface="Arial"/>
                <a:cs typeface="Arial"/>
                <a:sym typeface="Arial"/>
              </a:defRPr>
            </a:pPr>
            <a:r>
              <a:t>	</a:t>
            </a:r>
            <a:r>
              <a:rPr>
                <a:solidFill>
                  <a:srgbClr val="0000FF"/>
                </a:solidFill>
                <a:latin typeface="Courier New"/>
                <a:ea typeface="Courier New"/>
                <a:cs typeface="Courier New"/>
                <a:sym typeface="Courier New"/>
              </a:rPr>
              <a:t>print</a:t>
            </a:r>
            <a:r>
              <a:rPr>
                <a:solidFill>
                  <a:srgbClr val="000080"/>
                </a:solidFill>
                <a:latin typeface="Courier New"/>
                <a:ea typeface="Courier New"/>
                <a:cs typeface="Courier New"/>
                <a:sym typeface="Courier New"/>
              </a:rPr>
              <a:t>(</a:t>
            </a:r>
            <a:r>
              <a:rPr>
                <a:latin typeface="Courier New"/>
                <a:ea typeface="Courier New"/>
                <a:cs typeface="Courier New"/>
                <a:sym typeface="Courier New"/>
              </a:rPr>
              <a:t>value1</a:t>
            </a:r>
            <a:r>
              <a:rPr>
                <a:solidFill>
                  <a:srgbClr val="000080"/>
                </a:solidFill>
                <a:latin typeface="Courier New"/>
                <a:ea typeface="Courier New"/>
                <a:cs typeface="Courier New"/>
                <a:sym typeface="Courier New"/>
              </a:rP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1097280" y="395398"/>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Taking input</a:t>
            </a:r>
          </a:p>
        </p:txBody>
      </p:sp>
      <p:sp>
        <p:nvSpPr>
          <p:cNvPr id="164" name="Content Placeholder 2"/>
          <p:cNvSpPr txBox="1"/>
          <p:nvPr>
            <p:ph type="body" sz="quarter" idx="1"/>
          </p:nvPr>
        </p:nvSpPr>
        <p:spPr>
          <a:xfrm>
            <a:off x="1008380" y="3095315"/>
            <a:ext cx="3484880" cy="1616083"/>
          </a:xfrm>
          <a:prstGeom prst="rect">
            <a:avLst/>
          </a:prstGeom>
        </p:spPr>
        <p:txBody>
          <a:bodyPr/>
          <a:lstStyle/>
          <a:p>
            <a:pPr lvl="1" marL="384047" indent="-182879">
              <a:spcBef>
                <a:spcPts val="400"/>
              </a:spcBef>
              <a:buClrTx/>
              <a:buFont typeface="Arial"/>
              <a:buChar char="•"/>
              <a:defRPr sz="2200">
                <a:solidFill>
                  <a:srgbClr val="000000"/>
                </a:solidFill>
                <a:latin typeface="Arial"/>
                <a:ea typeface="Arial"/>
                <a:cs typeface="Arial"/>
                <a:sym typeface="Arial"/>
              </a:defRPr>
            </a:pPr>
            <a:r>
              <a:t>Use </a:t>
            </a:r>
            <a:r>
              <a:rPr b="1">
                <a:solidFill>
                  <a:schemeClr val="accent5"/>
                </a:solidFill>
              </a:rPr>
              <a:t>input()</a:t>
            </a:r>
          </a:p>
          <a:p>
            <a:pPr lvl="1" marL="384047" indent="-182879">
              <a:spcBef>
                <a:spcPts val="400"/>
              </a:spcBef>
              <a:buClrTx/>
              <a:buFont typeface="Arial"/>
              <a:buChar char="•"/>
              <a:defRPr sz="2200">
                <a:solidFill>
                  <a:srgbClr val="000000"/>
                </a:solidFill>
                <a:latin typeface="Arial"/>
                <a:ea typeface="Arial"/>
                <a:cs typeface="Arial"/>
                <a:sym typeface="Arial"/>
              </a:defRPr>
            </a:pPr>
            <a:r>
              <a:t>Syntax:</a:t>
            </a:r>
          </a:p>
          <a:p>
            <a:pPr lvl="2" marL="566927" indent="-182879">
              <a:spcBef>
                <a:spcPts val="400"/>
              </a:spcBef>
              <a:buClrTx/>
              <a:buFont typeface="Arial"/>
              <a:buChar char="•"/>
              <a:defRPr sz="2200">
                <a:solidFill>
                  <a:srgbClr val="0000FF"/>
                </a:solidFill>
                <a:latin typeface="Courier New"/>
                <a:ea typeface="Courier New"/>
                <a:cs typeface="Courier New"/>
                <a:sym typeface="Courier New"/>
              </a:defRPr>
            </a:pPr>
            <a:r>
              <a:t>input</a:t>
            </a:r>
            <a:r>
              <a:rPr>
                <a:solidFill>
                  <a:srgbClr val="000000"/>
                </a:solidFill>
              </a:rPr>
              <a:t>([prompt])</a:t>
            </a:r>
          </a:p>
        </p:txBody>
      </p:sp>
      <p:graphicFrame>
        <p:nvGraphicFramePr>
          <p:cNvPr id="165" name="Table 3"/>
          <p:cNvGraphicFramePr/>
          <p:nvPr/>
        </p:nvGraphicFramePr>
        <p:xfrm>
          <a:off x="5074920" y="2055808"/>
          <a:ext cx="6654801" cy="361474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6654800"/>
              </a:tblGrid>
              <a:tr h="265081">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349657">
                <a:tc>
                  <a:txBody>
                    <a:bodyPr/>
                    <a:lstStyle/>
                    <a:p>
                      <a:pPr algn="l" defTabSz="914400">
                        <a:defRPr sz="1600">
                          <a:solidFill>
                            <a:srgbClr val="008000"/>
                          </a:solidFill>
                          <a:latin typeface="Courier New"/>
                          <a:ea typeface="Courier New"/>
                          <a:cs typeface="Courier New"/>
                          <a:sym typeface="Courier New"/>
                        </a:defRPr>
                      </a:pPr>
                      <a:r>
                        <a:t># Use it this way</a:t>
                      </a:r>
                    </a:p>
                    <a:p>
                      <a:pPr algn="l" defTabSz="914400">
                        <a:defRPr b="1" sz="1600">
                          <a:solidFill>
                            <a:srgbClr val="0000FF"/>
                          </a:solidFill>
                          <a:latin typeface="Courier New"/>
                          <a:ea typeface="Courier New"/>
                          <a:cs typeface="Courier New"/>
                          <a:sym typeface="Courier New"/>
                        </a:defRPr>
                      </a:pPr>
                      <a:r>
                        <a:t>print</a:t>
                      </a:r>
                      <a:r>
                        <a:rPr>
                          <a:solidFill>
                            <a:srgbClr val="000080"/>
                          </a:solidFill>
                        </a:rPr>
                        <a:t>(</a:t>
                      </a:r>
                      <a:r>
                        <a:rPr b="0">
                          <a:solidFill>
                            <a:srgbClr val="808080"/>
                          </a:solidFill>
                        </a:rPr>
                        <a:t>'What is your name?'</a:t>
                      </a:r>
                      <a:r>
                        <a:rPr>
                          <a:solidFill>
                            <a:srgbClr val="000080"/>
                          </a:solidFill>
                        </a:rPr>
                        <a:t>)</a:t>
                      </a:r>
                    </a:p>
                    <a:p>
                      <a:pPr algn="l" defTabSz="914400">
                        <a:defRPr sz="1600">
                          <a:latin typeface="Courier New"/>
                          <a:ea typeface="Courier New"/>
                          <a:cs typeface="Courier New"/>
                          <a:sym typeface="Courier New"/>
                        </a:defRPr>
                      </a:pPr>
                      <a:r>
                        <a:t>name </a:t>
                      </a:r>
                      <a:r>
                        <a:rPr b="1">
                          <a:solidFill>
                            <a:srgbClr val="000080"/>
                          </a:solidFill>
                        </a:rPr>
                        <a:t>=</a:t>
                      </a:r>
                      <a:r>
                        <a:t> input</a:t>
                      </a:r>
                      <a:r>
                        <a:rPr b="1">
                          <a:solidFill>
                            <a:srgbClr val="000080"/>
                          </a:solidFill>
                        </a:rPr>
                        <a:t>()</a:t>
                      </a:r>
                    </a:p>
                    <a:p>
                      <a:pPr algn="l" defTabSz="914400">
                        <a:defRPr sz="1600">
                          <a:latin typeface="Courier New"/>
                          <a:ea typeface="Courier New"/>
                          <a:cs typeface="Courier New"/>
                          <a:sym typeface="Courier New"/>
                        </a:defRPr>
                      </a:pPr>
                    </a:p>
                    <a:p>
                      <a:pPr algn="l" defTabSz="914400">
                        <a:defRPr sz="1600">
                          <a:solidFill>
                            <a:srgbClr val="008000"/>
                          </a:solidFill>
                          <a:latin typeface="Courier New"/>
                          <a:ea typeface="Courier New"/>
                          <a:cs typeface="Courier New"/>
                          <a:sym typeface="Courier New"/>
                        </a:defRPr>
                      </a:pPr>
                      <a:r>
                        <a:t># Or use it this way</a:t>
                      </a:r>
                    </a:p>
                    <a:p>
                      <a:pPr algn="l" defTabSz="914400">
                        <a:defRPr sz="1600">
                          <a:latin typeface="Courier New"/>
                          <a:ea typeface="Courier New"/>
                          <a:cs typeface="Courier New"/>
                          <a:sym typeface="Courier New"/>
                        </a:defRPr>
                      </a:pPr>
                      <a:r>
                        <a:t>day </a:t>
                      </a:r>
                      <a:r>
                        <a:rPr b="1">
                          <a:solidFill>
                            <a:srgbClr val="000080"/>
                          </a:solidFill>
                        </a:rPr>
                        <a:t>=</a:t>
                      </a:r>
                      <a:r>
                        <a:t> input</a:t>
                      </a:r>
                      <a:r>
                        <a:rPr b="1">
                          <a:solidFill>
                            <a:srgbClr val="000080"/>
                          </a:solidFill>
                        </a:rPr>
                        <a:t>(</a:t>
                      </a:r>
                      <a:r>
                        <a:rPr>
                          <a:solidFill>
                            <a:srgbClr val="808080"/>
                          </a:solidFill>
                        </a:rPr>
                        <a:t>'What day is it today?'</a:t>
                      </a:r>
                      <a:r>
                        <a:rPr b="1">
                          <a:solidFill>
                            <a:srgbClr val="000080"/>
                          </a:solidFill>
                        </a:rPr>
                        <a:t>)</a:t>
                      </a:r>
                    </a:p>
                    <a:p>
                      <a:pPr algn="l" defTabSz="914400">
                        <a:defRPr sz="1600">
                          <a:latin typeface="Courier New"/>
                          <a:ea typeface="Courier New"/>
                          <a:cs typeface="Courier New"/>
                          <a:sym typeface="Courier New"/>
                        </a:defRPr>
                      </a:pPr>
                      <a:r>
                        <a:t>city </a:t>
                      </a:r>
                      <a:r>
                        <a:rPr b="1">
                          <a:solidFill>
                            <a:srgbClr val="000080"/>
                          </a:solidFill>
                        </a:rPr>
                        <a:t>=</a:t>
                      </a:r>
                      <a:r>
                        <a:t> input</a:t>
                      </a:r>
                      <a:r>
                        <a:rPr b="1">
                          <a:solidFill>
                            <a:srgbClr val="000080"/>
                          </a:solidFill>
                        </a:rPr>
                        <a:t>(</a:t>
                      </a:r>
                      <a:r>
                        <a:t>'Which city do you live in?</a:t>
                      </a:r>
                      <a:r>
                        <a:rPr>
                          <a:solidFill>
                            <a:srgbClr val="808080"/>
                          </a:solidFill>
                        </a:rPr>
                        <a:t>'</a:t>
                      </a:r>
                      <a:r>
                        <a:t>)</a:t>
                      </a:r>
                    </a:p>
                    <a:p>
                      <a:pPr algn="l" defTabSz="914400">
                        <a:defRPr sz="1600">
                          <a:latin typeface="Courier New"/>
                          <a:ea typeface="Courier New"/>
                          <a:cs typeface="Courier New"/>
                          <a:sym typeface="Courier New"/>
                        </a:defRPr>
                      </a:pPr>
                    </a:p>
                    <a:p>
                      <a:pPr algn="l" defTabSz="914400">
                        <a:defRPr sz="1600">
                          <a:solidFill>
                            <a:srgbClr val="008000"/>
                          </a:solidFill>
                          <a:latin typeface="Courier New"/>
                          <a:ea typeface="Courier New"/>
                          <a:cs typeface="Courier New"/>
                          <a:sym typeface="Courier New"/>
                        </a:defRPr>
                      </a:pPr>
                      <a:r>
                        <a:t># Check the values</a:t>
                      </a:r>
                    </a:p>
                    <a:p>
                      <a:pPr algn="l" defTabSz="914400">
                        <a:defRPr b="1" sz="1600">
                          <a:solidFill>
                            <a:srgbClr val="0000FF"/>
                          </a:solidFill>
                          <a:latin typeface="Courier New"/>
                          <a:ea typeface="Courier New"/>
                          <a:cs typeface="Courier New"/>
                          <a:sym typeface="Courier New"/>
                        </a:defRPr>
                      </a:pPr>
                      <a:r>
                        <a:t>print</a:t>
                      </a:r>
                      <a:r>
                        <a:rPr>
                          <a:solidFill>
                            <a:srgbClr val="000080"/>
                          </a:solidFill>
                        </a:rPr>
                        <a:t>(</a:t>
                      </a:r>
                      <a:r>
                        <a:rPr b="0">
                          <a:solidFill>
                            <a:srgbClr val="000000"/>
                          </a:solidFill>
                        </a:rPr>
                        <a:t>name</a:t>
                      </a:r>
                      <a:r>
                        <a:rPr>
                          <a:solidFill>
                            <a:srgbClr val="000080"/>
                          </a:solidFill>
                        </a:rPr>
                        <a:t>)</a:t>
                      </a:r>
                      <a:r>
                        <a:rPr b="0">
                          <a:solidFill>
                            <a:srgbClr val="000000"/>
                          </a:solidFill>
                        </a:rPr>
                        <a:t> </a:t>
                      </a:r>
                    </a:p>
                    <a:p>
                      <a:pPr algn="l" defTabSz="914400">
                        <a:defRPr b="1" sz="1600">
                          <a:solidFill>
                            <a:srgbClr val="0000FF"/>
                          </a:solidFill>
                          <a:latin typeface="Courier New"/>
                          <a:ea typeface="Courier New"/>
                          <a:cs typeface="Courier New"/>
                          <a:sym typeface="Courier New"/>
                        </a:defRPr>
                      </a:pPr>
                      <a:r>
                        <a:t>print</a:t>
                      </a:r>
                      <a:r>
                        <a:rPr>
                          <a:solidFill>
                            <a:srgbClr val="000080"/>
                          </a:solidFill>
                        </a:rPr>
                        <a:t>(</a:t>
                      </a:r>
                      <a:r>
                        <a:rPr b="0">
                          <a:solidFill>
                            <a:srgbClr val="000000"/>
                          </a:solidFill>
                        </a:rPr>
                        <a:t>day</a:t>
                      </a:r>
                      <a:r>
                        <a:rPr>
                          <a:solidFill>
                            <a:srgbClr val="000080"/>
                          </a:solidFill>
                        </a:rPr>
                        <a:t>)</a:t>
                      </a:r>
                    </a:p>
                    <a:p>
                      <a:pPr algn="l" defTabSz="914400">
                        <a:defRPr b="1" sz="1600">
                          <a:solidFill>
                            <a:srgbClr val="0000FF"/>
                          </a:solidFill>
                          <a:latin typeface="Courier New"/>
                          <a:ea typeface="Courier New"/>
                          <a:cs typeface="Courier New"/>
                          <a:sym typeface="Courier New"/>
                        </a:defRPr>
                      </a:pPr>
                      <a:r>
                        <a:t>print</a:t>
                      </a:r>
                      <a:r>
                        <a:rPr>
                          <a:solidFill>
                            <a:srgbClr val="000080"/>
                          </a:solidFill>
                        </a:rPr>
                        <a:t>(</a:t>
                      </a:r>
                      <a:r>
                        <a:rPr b="0">
                          <a:solidFill>
                            <a:srgbClr val="000000"/>
                          </a:solidFill>
                        </a:rPr>
                        <a:t>city</a:t>
                      </a:r>
                      <a:r>
                        <a:rPr>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65"/>
                                        </p:tgtEl>
                                        <p:attrNameLst>
                                          <p:attrName>style.visibility</p:attrName>
                                        </p:attrNameLst>
                                      </p:cBhvr>
                                      <p:to>
                                        <p:strVal val="visible"/>
                                      </p:to>
                                    </p:set>
                                    <p:anim calcmode="lin" valueType="num">
                                      <p:cBhvr>
                                        <p:cTn id="7" dur="500" fill="hold"/>
                                        <p:tgtEl>
                                          <p:spTgt spid="165"/>
                                        </p:tgtEl>
                                        <p:attrNameLst>
                                          <p:attrName>ppt_x</p:attrName>
                                        </p:attrNameLst>
                                      </p:cBhvr>
                                      <p:tavLst>
                                        <p:tav tm="0">
                                          <p:val>
                                            <p:strVal val="#ppt_x"/>
                                          </p:val>
                                        </p:tav>
                                        <p:tav tm="100000">
                                          <p:val>
                                            <p:strVal val="#ppt_x"/>
                                          </p:val>
                                        </p:tav>
                                      </p:tavLst>
                                    </p:anim>
                                    <p:anim calcmode="lin" valueType="num">
                                      <p:cBhvr>
                                        <p:cTn id="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5"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Exercise"/>
          <p:cNvSpPr txBox="1"/>
          <p:nvPr>
            <p:ph type="title"/>
          </p:nvPr>
        </p:nvSpPr>
        <p:spPr>
          <a:xfrm>
            <a:off x="1097280" y="712899"/>
            <a:ext cx="10058401" cy="807616"/>
          </a:xfrm>
          <a:prstGeom prst="rect">
            <a:avLst/>
          </a:prstGeom>
        </p:spPr>
        <p:txBody>
          <a:bodyPr/>
          <a:lstStyle>
            <a:lvl1pPr defTabSz="704087">
              <a:defRPr spc="-100" sz="3600"/>
            </a:lvl1pPr>
          </a:lstStyle>
          <a:p>
            <a:pPr/>
            <a:r>
              <a:t>Exercise</a:t>
            </a:r>
          </a:p>
        </p:txBody>
      </p:sp>
      <p:sp>
        <p:nvSpPr>
          <p:cNvPr id="168" name="Practice with `print()`…"/>
          <p:cNvSpPr txBox="1"/>
          <p:nvPr>
            <p:ph type="body" idx="1"/>
          </p:nvPr>
        </p:nvSpPr>
        <p:spPr>
          <a:xfrm>
            <a:off x="1097280" y="2176379"/>
            <a:ext cx="10058401" cy="4023362"/>
          </a:xfrm>
          <a:prstGeom prst="rect">
            <a:avLst/>
          </a:prstGeom>
        </p:spPr>
        <p:txBody>
          <a:bodyPr/>
          <a:lstStyle/>
          <a:p>
            <a:pPr lvl="1" marL="775367" indent="-267367">
              <a:buClrTx/>
              <a:buFontTx/>
              <a:buAutoNum type="arabicPeriod" startAt="1"/>
            </a:pPr>
            <a:r>
              <a:t>Practice with `print()`</a:t>
            </a:r>
          </a:p>
          <a:p>
            <a:pPr lvl="2" marL="962526" indent="-200525">
              <a:buClrTx/>
              <a:buFontTx/>
              <a:buChar char="•"/>
            </a:pPr>
            <a:r>
              <a:t> Print ‘Hello World’, your name or whatever you want!</a:t>
            </a:r>
          </a:p>
          <a:p>
            <a:pPr lvl="1" marL="775367" indent="-267367">
              <a:buClrTx/>
              <a:buFontTx/>
              <a:buAutoNum type="arabicPeriod" startAt="1"/>
            </a:pPr>
            <a:r>
              <a:t>Practice with `input()`</a:t>
            </a:r>
          </a:p>
          <a:p>
            <a:pPr lvl="2" marL="962526" indent="-200525">
              <a:buClrTx/>
              <a:buFontTx/>
              <a:buChar char="•"/>
            </a:pPr>
            <a:r>
              <a:t>Print a question</a:t>
            </a:r>
          </a:p>
          <a:p>
            <a:pPr lvl="2" marL="962526" indent="-200525">
              <a:buClrTx/>
              <a:buFontTx/>
              <a:buChar char="•"/>
            </a:pPr>
            <a:r>
              <a:t>Use `input()` assigned to a variable to answer it</a:t>
            </a:r>
          </a:p>
          <a:p>
            <a:pPr lvl="2" marL="962526" indent="-200525">
              <a:buClrTx/>
              <a:buFontTx/>
              <a:buChar char="•"/>
            </a:pPr>
            <a:r>
              <a:t>Print the variable!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xfrm>
            <a:off x="1097280" y="412857"/>
            <a:ext cx="10058401" cy="807615"/>
          </a:xfrm>
          <a:prstGeom prst="rect">
            <a:avLst/>
          </a:prstGeom>
        </p:spPr>
        <p:txBody>
          <a:bodyPr/>
          <a:lstStyle>
            <a:lvl1pPr>
              <a:defRPr b="1" spc="-100" sz="4000">
                <a:solidFill>
                  <a:srgbClr val="BA69B8"/>
                </a:solidFill>
                <a:latin typeface="+mn-lt"/>
                <a:ea typeface="+mn-ea"/>
                <a:cs typeface="+mn-cs"/>
                <a:sym typeface="Calibri"/>
              </a:defRPr>
            </a:lvl1pPr>
          </a:lstStyle>
          <a:p>
            <a:pPr/>
            <a:r>
              <a:t>Using Comments</a:t>
            </a:r>
          </a:p>
        </p:txBody>
      </p:sp>
      <p:sp>
        <p:nvSpPr>
          <p:cNvPr id="171" name="Content Placeholder 5"/>
          <p:cNvSpPr txBox="1"/>
          <p:nvPr>
            <p:ph type="body" sz="quarter" idx="1"/>
          </p:nvPr>
        </p:nvSpPr>
        <p:spPr>
          <a:xfrm>
            <a:off x="1097278" y="1845735"/>
            <a:ext cx="6367213" cy="1326090"/>
          </a:xfrm>
          <a:prstGeom prst="rect">
            <a:avLst/>
          </a:prstGeom>
        </p:spPr>
        <p:txBody>
          <a:bodyPr/>
          <a:lstStyle/>
          <a:p>
            <a:pPr lvl="1" marL="384047" indent="-182879">
              <a:spcBef>
                <a:spcPts val="400"/>
              </a:spcBef>
              <a:buClrTx/>
              <a:buFont typeface="Arial"/>
              <a:buChar char="•"/>
              <a:defRPr sz="1800">
                <a:latin typeface="Arial"/>
                <a:ea typeface="Arial"/>
                <a:cs typeface="Arial"/>
                <a:sym typeface="Arial"/>
              </a:defRPr>
            </a:pPr>
            <a:r>
              <a:t>Used for code </a:t>
            </a:r>
            <a:r>
              <a:rPr b="1"/>
              <a:t>clarity</a:t>
            </a:r>
            <a:r>
              <a:t>, explaining complex logic, etc..</a:t>
            </a:r>
          </a:p>
          <a:p>
            <a:pPr lvl="1" marL="384047" indent="-182879">
              <a:spcBef>
                <a:spcPts val="400"/>
              </a:spcBef>
              <a:buClrTx/>
              <a:buFont typeface="Arial"/>
              <a:buChar char="•"/>
              <a:defRPr sz="1800">
                <a:latin typeface="Arial"/>
                <a:ea typeface="Arial"/>
                <a:cs typeface="Arial"/>
                <a:sym typeface="Arial"/>
              </a:defRPr>
            </a:pPr>
          </a:p>
          <a:p>
            <a:pPr lvl="1" marL="384047" indent="-182879">
              <a:spcBef>
                <a:spcPts val="400"/>
              </a:spcBef>
              <a:buClrTx/>
              <a:buFont typeface="Arial"/>
              <a:buChar char="•"/>
              <a:defRPr sz="1800">
                <a:latin typeface="Arial"/>
                <a:ea typeface="Arial"/>
                <a:cs typeface="Arial"/>
                <a:sym typeface="Arial"/>
              </a:defRPr>
            </a:pPr>
            <a:r>
              <a:t>Comments in Python start with the hash character, </a:t>
            </a:r>
            <a:r>
              <a:rPr b="1"/>
              <a:t>#</a:t>
            </a:r>
          </a:p>
        </p:txBody>
      </p:sp>
      <p:graphicFrame>
        <p:nvGraphicFramePr>
          <p:cNvPr id="172" name="Table 2"/>
          <p:cNvGraphicFramePr/>
          <p:nvPr/>
        </p:nvGraphicFramePr>
        <p:xfrm>
          <a:off x="1472163" y="3734396"/>
          <a:ext cx="8128001"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8128000"/>
              </a:tblGrid>
              <a:tr h="370840">
                <a:tc>
                  <a:txBody>
                    <a:bodyPr/>
                    <a:lstStyle/>
                    <a:p>
                      <a:pPr algn="l" defTabSz="914400">
                        <a:defRPr b="0" sz="1800">
                          <a:solidFill>
                            <a:srgbClr val="000000"/>
                          </a:solidFill>
                        </a:defRPr>
                      </a:pPr>
                      <a:r>
                        <a:rPr b="1" sz="14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lvl="1" indent="201168" algn="l" defTabSz="914400">
                        <a:defRPr sz="1400">
                          <a:solidFill>
                            <a:srgbClr val="008000"/>
                          </a:solidFill>
                          <a:latin typeface="Courier New"/>
                          <a:ea typeface="Courier New"/>
                          <a:cs typeface="Courier New"/>
                          <a:sym typeface="Courier New"/>
                        </a:defRPr>
                      </a:pPr>
                      <a:r>
                        <a:t># this is the first comment</a:t>
                      </a:r>
                    </a:p>
                    <a:p>
                      <a:pPr lvl="1" indent="201168" algn="l" defTabSz="914400">
                        <a:defRPr sz="1400">
                          <a:latin typeface="Courier New"/>
                          <a:ea typeface="Courier New"/>
                          <a:cs typeface="Courier New"/>
                          <a:sym typeface="Courier New"/>
                        </a:defRPr>
                      </a:pPr>
                      <a:r>
                        <a:t>test = 1  </a:t>
                      </a:r>
                      <a:r>
                        <a:rPr>
                          <a:solidFill>
                            <a:srgbClr val="008000"/>
                          </a:solidFill>
                        </a:rPr>
                        <a:t># and this is the second comment</a:t>
                      </a:r>
                    </a:p>
                    <a:p>
                      <a:pPr lvl="1" indent="201168" algn="l" defTabSz="914400">
                        <a:defRPr sz="1400">
                          <a:latin typeface="Courier New"/>
                          <a:ea typeface="Courier New"/>
                          <a:cs typeface="Courier New"/>
                          <a:sym typeface="Courier New"/>
                        </a:defRPr>
                      </a:pPr>
                      <a:r>
                        <a:t>          </a:t>
                      </a:r>
                      <a:r>
                        <a:rPr>
                          <a:solidFill>
                            <a:srgbClr val="008000"/>
                          </a:solidFill>
                        </a:rPr>
                        <a:t># ... and now a third!</a:t>
                      </a:r>
                    </a:p>
                    <a:p>
                      <a:pPr lvl="1" indent="201168" algn="l" defTabSz="914400">
                        <a:defRPr sz="1400">
                          <a:latin typeface="Courier New"/>
                          <a:ea typeface="Courier New"/>
                          <a:cs typeface="Courier New"/>
                          <a:sym typeface="Courier New"/>
                        </a:defRPr>
                      </a:pPr>
                      <a:r>
                        <a:t>text </a:t>
                      </a:r>
                      <a:r>
                        <a:rPr b="1">
                          <a:solidFill>
                            <a:srgbClr val="000080"/>
                          </a:solidFill>
                        </a:rPr>
                        <a:t>=</a:t>
                      </a:r>
                      <a:r>
                        <a:t> </a:t>
                      </a:r>
                      <a:r>
                        <a:rPr>
                          <a:solidFill>
                            <a:srgbClr val="808080"/>
                          </a:solidFill>
                        </a:rPr>
                        <a:t>"# This is not a comment because it's inside quotes."</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1097280" y="392859"/>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Structuring with Indentation</a:t>
            </a:r>
          </a:p>
        </p:txBody>
      </p:sp>
      <p:sp>
        <p:nvSpPr>
          <p:cNvPr id="175" name="Content Placeholder 2"/>
          <p:cNvSpPr txBox="1"/>
          <p:nvPr>
            <p:ph type="body" sz="quarter" idx="1"/>
          </p:nvPr>
        </p:nvSpPr>
        <p:spPr>
          <a:xfrm>
            <a:off x="1097280" y="1607198"/>
            <a:ext cx="10058401" cy="1178865"/>
          </a:xfrm>
          <a:prstGeom prst="rect">
            <a:avLst/>
          </a:prstGeom>
        </p:spPr>
        <p:txBody>
          <a:bodyPr/>
          <a:lstStyle/>
          <a:p>
            <a:pPr>
              <a:lnSpc>
                <a:spcPct val="100000"/>
              </a:lnSpc>
              <a:spcBef>
                <a:spcPts val="0"/>
              </a:spcBef>
              <a:defRPr sz="1800">
                <a:solidFill>
                  <a:srgbClr val="000000"/>
                </a:solidFill>
                <a:latin typeface="Arial"/>
                <a:ea typeface="Arial"/>
                <a:cs typeface="Arial"/>
                <a:sym typeface="Arial"/>
              </a:defRPr>
            </a:pPr>
            <a:r>
              <a:t>Most programming languages use certain characters or keywords to group statements, l</a:t>
            </a:r>
            <a:r>
              <a:rPr sz="2000"/>
              <a:t>ike:</a:t>
            </a:r>
          </a:p>
          <a:p>
            <a:pPr lvl="2" marL="761237" indent="-285750">
              <a:lnSpc>
                <a:spcPct val="100000"/>
              </a:lnSpc>
              <a:spcBef>
                <a:spcPts val="0"/>
              </a:spcBef>
              <a:defRPr sz="1800">
                <a:solidFill>
                  <a:srgbClr val="000000"/>
                </a:solidFill>
                <a:latin typeface="Arial"/>
                <a:ea typeface="Arial"/>
                <a:cs typeface="Arial"/>
                <a:sym typeface="Arial"/>
              </a:defRPr>
            </a:pPr>
            <a:r>
              <a:t>BEGIN ... END</a:t>
            </a:r>
            <a:endParaRPr sz="1400"/>
          </a:p>
          <a:p>
            <a:pPr lvl="2" marL="761237" indent="-285750">
              <a:lnSpc>
                <a:spcPct val="100000"/>
              </a:lnSpc>
              <a:spcBef>
                <a:spcPts val="0"/>
              </a:spcBef>
              <a:defRPr sz="1800">
                <a:solidFill>
                  <a:srgbClr val="000000"/>
                </a:solidFill>
                <a:latin typeface="Arial"/>
                <a:ea typeface="Arial"/>
                <a:cs typeface="Arial"/>
                <a:sym typeface="Arial"/>
              </a:defRPr>
            </a:pPr>
            <a:r>
              <a:t>{ ... }</a:t>
            </a:r>
          </a:p>
        </p:txBody>
      </p:sp>
      <p:pic>
        <p:nvPicPr>
          <p:cNvPr id="176" name="Picture 8" descr="Picture 8"/>
          <p:cNvPicPr>
            <a:picLocks noChangeAspect="1"/>
          </p:cNvPicPr>
          <p:nvPr/>
        </p:nvPicPr>
        <p:blipFill>
          <a:blip r:embed="rId2">
            <a:extLst/>
          </a:blip>
          <a:stretch>
            <a:fillRect/>
          </a:stretch>
        </p:blipFill>
        <p:spPr>
          <a:xfrm>
            <a:off x="2316478" y="4333566"/>
            <a:ext cx="3057527" cy="1533527"/>
          </a:xfrm>
          <a:prstGeom prst="rect">
            <a:avLst/>
          </a:prstGeom>
          <a:ln w="12700">
            <a:miter lim="400000"/>
          </a:ln>
        </p:spPr>
      </p:pic>
      <p:sp>
        <p:nvSpPr>
          <p:cNvPr id="177" name="TextBox 3"/>
          <p:cNvSpPr txBox="1"/>
          <p:nvPr/>
        </p:nvSpPr>
        <p:spPr>
          <a:xfrm>
            <a:off x="1097278" y="3600453"/>
            <a:ext cx="5944267"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Arial"/>
                <a:ea typeface="Arial"/>
                <a:cs typeface="Arial"/>
                <a:sym typeface="Arial"/>
              </a:defRPr>
            </a:pPr>
            <a:r>
              <a:t>Whereas, Python uses a different principle – </a:t>
            </a:r>
            <a:r>
              <a:rPr b="1">
                <a:solidFill>
                  <a:schemeClr val="accent5"/>
                </a:solidFill>
              </a:rPr>
              <a:t>indentation</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75">
                                            <p:bg/>
                                          </p:spTgt>
                                        </p:tgtEl>
                                        <p:attrNameLst>
                                          <p:attrName>style.visibility</p:attrName>
                                        </p:attrNameLst>
                                      </p:cBhvr>
                                      <p:to>
                                        <p:strVal val="visible"/>
                                      </p:to>
                                    </p:set>
                                    <p:anim calcmode="lin" valueType="num">
                                      <p:cBhvr>
                                        <p:cTn id="7" dur="500" fill="hold"/>
                                        <p:tgtEl>
                                          <p:spTgt spid="175">
                                            <p:bg/>
                                          </p:spTgt>
                                        </p:tgtEl>
                                        <p:attrNameLst>
                                          <p:attrName>ppt_x</p:attrName>
                                        </p:attrNameLst>
                                      </p:cBhvr>
                                      <p:tavLst>
                                        <p:tav tm="0">
                                          <p:val>
                                            <p:strVal val="#ppt_x"/>
                                          </p:val>
                                        </p:tav>
                                        <p:tav tm="100000">
                                          <p:val>
                                            <p:strVal val="#ppt_x"/>
                                          </p:val>
                                        </p:tav>
                                      </p:tavLst>
                                    </p:anim>
                                    <p:anim calcmode="lin" valueType="num">
                                      <p:cBhvr>
                                        <p:cTn id="8" dur="500" fill="hold"/>
                                        <p:tgtEl>
                                          <p:spTgt spid="175">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75">
                                            <p:txEl>
                                              <p:pRg st="0" end="0"/>
                                            </p:txEl>
                                          </p:spTgt>
                                        </p:tgtEl>
                                        <p:attrNameLst>
                                          <p:attrName>style.visibility</p:attrName>
                                        </p:attrNameLst>
                                      </p:cBhvr>
                                      <p:to>
                                        <p:strVal val="visible"/>
                                      </p:to>
                                    </p:set>
                                    <p:anim calcmode="lin" valueType="num">
                                      <p:cBhvr>
                                        <p:cTn id="11"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7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175">
                                            <p:txEl>
                                              <p:pRg st="1" end="1"/>
                                            </p:txEl>
                                          </p:spTgt>
                                        </p:tgtEl>
                                        <p:attrNameLst>
                                          <p:attrName>style.visibility</p:attrName>
                                        </p:attrNameLst>
                                      </p:cBhvr>
                                      <p:to>
                                        <p:strVal val="visible"/>
                                      </p:to>
                                    </p:set>
                                    <p:anim calcmode="lin" valueType="num">
                                      <p:cBhvr>
                                        <p:cTn id="16" dur="500" fill="hold"/>
                                        <p:tgtEl>
                                          <p:spTgt spid="175">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7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1" fill="hold">
                                  <p:stCondLst>
                                    <p:cond delay="0"/>
                                  </p:stCondLst>
                                  <p:iterate type="el" backwards="0">
                                    <p:tmAbs val="0"/>
                                  </p:iterate>
                                  <p:childTnLst>
                                    <p:set>
                                      <p:cBhvr>
                                        <p:cTn id="20" fill="hold"/>
                                        <p:tgtEl>
                                          <p:spTgt spid="175">
                                            <p:txEl>
                                              <p:pRg st="2" end="2"/>
                                            </p:txEl>
                                          </p:spTgt>
                                        </p:tgtEl>
                                        <p:attrNameLst>
                                          <p:attrName>style.visibility</p:attrName>
                                        </p:attrNameLst>
                                      </p:cBhvr>
                                      <p:to>
                                        <p:strVal val="visible"/>
                                      </p:to>
                                    </p:set>
                                    <p:anim calcmode="lin" valueType="num">
                                      <p:cBhvr>
                                        <p:cTn id="21" dur="500" fill="hold"/>
                                        <p:tgtEl>
                                          <p:spTgt spid="175">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1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 grpId="2" fill="hold">
                                  <p:stCondLst>
                                    <p:cond delay="0"/>
                                  </p:stCondLst>
                                  <p:iterate type="el" backwards="0">
                                    <p:tmAbs val="0"/>
                                  </p:iterate>
                                  <p:childTnLst>
                                    <p:set>
                                      <p:cBhvr>
                                        <p:cTn id="26" fill="hold"/>
                                        <p:tgtEl>
                                          <p:spTgt spid="177"/>
                                        </p:tgtEl>
                                        <p:attrNameLst>
                                          <p:attrName>style.visibility</p:attrName>
                                        </p:attrNameLst>
                                      </p:cBhvr>
                                      <p:to>
                                        <p:strVal val="visible"/>
                                      </p:to>
                                    </p:set>
                                    <p:anim calcmode="lin" valueType="num">
                                      <p:cBhvr>
                                        <p:cTn id="27" dur="500" fill="hold"/>
                                        <p:tgtEl>
                                          <p:spTgt spid="177"/>
                                        </p:tgtEl>
                                        <p:attrNameLst>
                                          <p:attrName>ppt_x</p:attrName>
                                        </p:attrNameLst>
                                      </p:cBhvr>
                                      <p:tavLst>
                                        <p:tav tm="0">
                                          <p:val>
                                            <p:strVal val="#ppt_x"/>
                                          </p:val>
                                        </p:tav>
                                        <p:tav tm="100000">
                                          <p:val>
                                            <p:strVal val="#ppt_x"/>
                                          </p:val>
                                        </p:tav>
                                      </p:tavLst>
                                    </p:anim>
                                    <p:anim calcmode="lin" valueType="num">
                                      <p:cBhvr>
                                        <p:cTn id="28" dur="500" fill="hold"/>
                                        <p:tgtEl>
                                          <p:spTgt spid="17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Class="entr" nodeType="afterEffect" presetSubtype="4" presetID="2" grpId="3" fill="hold">
                                  <p:stCondLst>
                                    <p:cond delay="0"/>
                                  </p:stCondLst>
                                  <p:iterate type="el" backwards="0">
                                    <p:tmAbs val="0"/>
                                  </p:iterate>
                                  <p:childTnLst>
                                    <p:set>
                                      <p:cBhvr>
                                        <p:cTn id="31" fill="hold"/>
                                        <p:tgtEl>
                                          <p:spTgt spid="176"/>
                                        </p:tgtEl>
                                        <p:attrNameLst>
                                          <p:attrName>style.visibility</p:attrName>
                                        </p:attrNameLst>
                                      </p:cBhvr>
                                      <p:to>
                                        <p:strVal val="visible"/>
                                      </p:to>
                                    </p:set>
                                    <p:anim calcmode="lin" valueType="num">
                                      <p:cBhvr>
                                        <p:cTn id="32" dur="500" fill="hold"/>
                                        <p:tgtEl>
                                          <p:spTgt spid="176"/>
                                        </p:tgtEl>
                                        <p:attrNameLst>
                                          <p:attrName>ppt_x</p:attrName>
                                        </p:attrNameLst>
                                      </p:cBhvr>
                                      <p:tavLst>
                                        <p:tav tm="0">
                                          <p:val>
                                            <p:strVal val="#ppt_x"/>
                                          </p:val>
                                        </p:tav>
                                        <p:tav tm="100000">
                                          <p:val>
                                            <p:strVal val="#ppt_x"/>
                                          </p:val>
                                        </p:tav>
                                      </p:tavLst>
                                    </p:anim>
                                    <p:anim calcmode="lin" valueType="num">
                                      <p:cBhvr>
                                        <p:cTn id="33"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2"/>
      <p:bldP build="whole" bldLvl="1" animBg="1" rev="0" advAuto="0" spid="176" grpId="3"/>
      <p:bldP build="p" bldLvl="5" animBg="1" rev="0" advAuto="0" spid="175"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Title 1"/>
          <p:cNvSpPr txBox="1"/>
          <p:nvPr>
            <p:ph type="title"/>
          </p:nvPr>
        </p:nvSpPr>
        <p:spPr>
          <a:xfrm>
            <a:off x="1097280" y="404289"/>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Structuring with Indentation - example</a:t>
            </a:r>
          </a:p>
        </p:txBody>
      </p:sp>
      <p:graphicFrame>
        <p:nvGraphicFramePr>
          <p:cNvPr id="180" name="Table 9"/>
          <p:cNvGraphicFramePr/>
          <p:nvPr/>
        </p:nvGraphicFramePr>
        <p:xfrm>
          <a:off x="2328863" y="1866904"/>
          <a:ext cx="6443663" cy="346233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6443662"/>
              </a:tblGrid>
              <a:tr h="389026">
                <a:tc>
                  <a:txBody>
                    <a:bodyPr/>
                    <a:lstStyle/>
                    <a:p>
                      <a:pPr algn="l" defTabSz="914400">
                        <a:defRPr b="0" sz="1800">
                          <a:solidFill>
                            <a:srgbClr val="000000"/>
                          </a:solidFill>
                        </a:defRPr>
                      </a:pPr>
                      <a:r>
                        <a:rPr b="1">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073308">
                <a:tc>
                  <a:txBody>
                    <a:bodyPr/>
                    <a:lstStyle/>
                    <a:p>
                      <a:pPr algn="l" defTabSz="914400">
                        <a:lnSpc>
                          <a:spcPct val="120000"/>
                        </a:lnSpc>
                        <a:defRPr sz="1800">
                          <a:solidFill>
                            <a:srgbClr val="008000"/>
                          </a:solidFill>
                          <a:latin typeface="Courier New"/>
                          <a:ea typeface="Courier New"/>
                          <a:cs typeface="Courier New"/>
                          <a:sym typeface="Courier New"/>
                        </a:defRPr>
                      </a:pPr>
                      <a:r>
                        <a:t># function to print favorite game</a:t>
                      </a:r>
                    </a:p>
                    <a:p>
                      <a:pPr algn="l" defTabSz="914400">
                        <a:defRPr b="1" sz="1800">
                          <a:solidFill>
                            <a:srgbClr val="0000FF"/>
                          </a:solidFill>
                          <a:latin typeface="Courier New"/>
                          <a:ea typeface="Courier New"/>
                          <a:cs typeface="Courier New"/>
                          <a:sym typeface="Courier New"/>
                        </a:defRPr>
                      </a:pPr>
                      <a:r>
                        <a:t>def</a:t>
                      </a:r>
                      <a:r>
                        <a:rPr b="0">
                          <a:solidFill>
                            <a:srgbClr val="000000"/>
                          </a:solidFill>
                        </a:rPr>
                        <a:t> </a:t>
                      </a:r>
                      <a:r>
                        <a:rPr b="0">
                          <a:solidFill>
                            <a:srgbClr val="FF00FF"/>
                          </a:solidFill>
                        </a:rPr>
                        <a:t>my_favorite_game</a:t>
                      </a:r>
                      <a:r>
                        <a:rPr>
                          <a:solidFill>
                            <a:srgbClr val="000080"/>
                          </a:solidFill>
                        </a:rPr>
                        <a:t>(</a:t>
                      </a:r>
                      <a:r>
                        <a:rPr b="0">
                          <a:solidFill>
                            <a:srgbClr val="000000"/>
                          </a:solidFill>
                        </a:rPr>
                        <a:t>game</a:t>
                      </a:r>
                      <a:r>
                        <a:rPr>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if</a:t>
                      </a:r>
                      <a:r>
                        <a:t> game</a:t>
                      </a:r>
                      <a:r>
                        <a:rPr b="1">
                          <a:solidFill>
                            <a:srgbClr val="000080"/>
                          </a:solidFill>
                        </a:rPr>
                        <a:t>.</a:t>
                      </a:r>
                      <a:r>
                        <a:t>lower</a:t>
                      </a:r>
                      <a:r>
                        <a:rPr b="1">
                          <a:solidFill>
                            <a:srgbClr val="000080"/>
                          </a:solidFill>
                        </a:rPr>
                        <a:t>()</a:t>
                      </a:r>
                      <a:r>
                        <a:t> </a:t>
                      </a:r>
                      <a:r>
                        <a:rPr b="1">
                          <a:solidFill>
                            <a:srgbClr val="000080"/>
                          </a:solidFill>
                        </a:rPr>
                        <a:t>==</a:t>
                      </a:r>
                      <a:r>
                        <a:t> </a:t>
                      </a:r>
                      <a:r>
                        <a:rPr>
                          <a:solidFill>
                            <a:srgbClr val="808080"/>
                          </a:solidFill>
                        </a:rPr>
                        <a:t>'overwatch'</a:t>
                      </a:r>
                      <a:r>
                        <a:rPr b="1">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'I like overwatch!'</a:t>
                      </a:r>
                      <a:r>
                        <a:rPr b="1">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elif</a:t>
                      </a:r>
                      <a:r>
                        <a:t> game</a:t>
                      </a:r>
                      <a:r>
                        <a:rPr b="1">
                          <a:solidFill>
                            <a:srgbClr val="000080"/>
                          </a:solidFill>
                        </a:rPr>
                        <a:t>.</a:t>
                      </a:r>
                      <a:r>
                        <a:t>lower</a:t>
                      </a:r>
                      <a:r>
                        <a:rPr b="1">
                          <a:solidFill>
                            <a:srgbClr val="000080"/>
                          </a:solidFill>
                        </a:rPr>
                        <a:t>()</a:t>
                      </a:r>
                      <a:r>
                        <a:t> </a:t>
                      </a:r>
                      <a:r>
                        <a:rPr b="1">
                          <a:solidFill>
                            <a:srgbClr val="000080"/>
                          </a:solidFill>
                        </a:rPr>
                        <a:t>==</a:t>
                      </a:r>
                      <a:r>
                        <a:t> </a:t>
                      </a:r>
                      <a:r>
                        <a:rPr>
                          <a:solidFill>
                            <a:srgbClr val="808080"/>
                          </a:solidFill>
                        </a:rPr>
                        <a:t>‘final fantasy'</a:t>
                      </a:r>
                      <a:r>
                        <a:rPr b="1">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'I like final fantasy!'</a:t>
                      </a:r>
                      <a:r>
                        <a:rPr b="1">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else</a:t>
                      </a:r>
                      <a:r>
                        <a:rPr b="1">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'I like '</a:t>
                      </a:r>
                      <a:r>
                        <a:rPr b="1">
                          <a:solidFill>
                            <a:srgbClr val="000080"/>
                          </a:solidFill>
                        </a:rPr>
                        <a:t>,</a:t>
                      </a:r>
                      <a:r>
                        <a:t> game</a:t>
                      </a:r>
                      <a:r>
                        <a:rPr b="1">
                          <a:solidFill>
                            <a:srgbClr val="000080"/>
                          </a:solidFill>
                        </a:rPr>
                        <a:t>)</a:t>
                      </a:r>
                    </a:p>
                    <a:p>
                      <a:pPr algn="l" defTabSz="914400">
                        <a:defRPr sz="1800">
                          <a:latin typeface="Courier New"/>
                          <a:ea typeface="Courier New"/>
                          <a:cs typeface="Courier New"/>
                          <a:sym typeface="Courier New"/>
                        </a:defRPr>
                      </a:pPr>
                      <a:r>
                        <a:t>  </a:t>
                      </a:r>
                    </a:p>
                    <a:p>
                      <a:pPr algn="l" defTabSz="914400">
                        <a:defRPr sz="1800">
                          <a:latin typeface="Courier New"/>
                          <a:ea typeface="Courier New"/>
                          <a:cs typeface="Courier New"/>
                          <a:sym typeface="Courier New"/>
                        </a:defRPr>
                      </a:pPr>
                      <a:r>
                        <a:t>my_favorite_game</a:t>
                      </a:r>
                      <a:r>
                        <a:rPr b="1">
                          <a:solidFill>
                            <a:srgbClr val="000080"/>
                          </a:solidFill>
                        </a:rPr>
                        <a:t>(</a:t>
                      </a:r>
                      <a:r>
                        <a:rPr>
                          <a:solidFill>
                            <a:srgbClr val="808080"/>
                          </a:solidFill>
                        </a:rPr>
                        <a:t>‘Overwatch'</a:t>
                      </a:r>
                      <a:r>
                        <a:rPr b="1">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1097280" y="404289"/>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Functions </a:t>
            </a:r>
          </a:p>
        </p:txBody>
      </p:sp>
      <p:sp>
        <p:nvSpPr>
          <p:cNvPr id="183" name="Content Placeholder 2"/>
          <p:cNvSpPr txBox="1"/>
          <p:nvPr>
            <p:ph type="body" idx="1"/>
          </p:nvPr>
        </p:nvSpPr>
        <p:spPr>
          <a:xfrm>
            <a:off x="1097280" y="1531405"/>
            <a:ext cx="10058401" cy="5112287"/>
          </a:xfrm>
          <a:prstGeom prst="rect">
            <a:avLst/>
          </a:prstGeom>
        </p:spPr>
        <p:txBody>
          <a:bodyPr/>
          <a:lstStyle/>
          <a:p>
            <a:pPr lvl="1" marL="384047" indent="-182879">
              <a:spcBef>
                <a:spcPts val="400"/>
              </a:spcBef>
              <a:buClrTx/>
              <a:buFont typeface="Arial"/>
              <a:buChar char="•"/>
              <a:defRPr sz="1600">
                <a:solidFill>
                  <a:srgbClr val="000000"/>
                </a:solidFill>
                <a:latin typeface="Arial"/>
                <a:ea typeface="Arial"/>
                <a:cs typeface="Arial"/>
                <a:sym typeface="Arial"/>
              </a:defRPr>
            </a:pPr>
            <a:r>
              <a:t>A </a:t>
            </a:r>
            <a:r>
              <a:rPr b="1"/>
              <a:t>group of statements </a:t>
            </a:r>
            <a:r>
              <a:t>that need to be executed together.</a:t>
            </a:r>
            <a:endParaRPr sz="1800"/>
          </a:p>
          <a:p>
            <a:pPr lvl="1" marL="384047" indent="-182879">
              <a:spcBef>
                <a:spcPts val="400"/>
              </a:spcBef>
              <a:buClrTx/>
              <a:buFont typeface="Arial"/>
              <a:buChar char="•"/>
              <a:defRPr sz="1600">
                <a:solidFill>
                  <a:srgbClr val="000000"/>
                </a:solidFill>
                <a:latin typeface="Arial"/>
                <a:ea typeface="Arial"/>
                <a:cs typeface="Arial"/>
                <a:sym typeface="Arial"/>
              </a:defRPr>
            </a:pPr>
          </a:p>
          <a:p>
            <a:pPr lvl="1" marL="384047" indent="-182879">
              <a:spcBef>
                <a:spcPts val="400"/>
              </a:spcBef>
              <a:buClrTx/>
              <a:buFont typeface="Arial"/>
              <a:buChar char="•"/>
              <a:defRPr sz="1600">
                <a:solidFill>
                  <a:srgbClr val="000000"/>
                </a:solidFill>
                <a:latin typeface="Arial"/>
                <a:ea typeface="Arial"/>
                <a:cs typeface="Arial"/>
                <a:sym typeface="Arial"/>
              </a:defRPr>
            </a:pPr>
            <a:r>
              <a:t>Begins with the keyword “</a:t>
            </a:r>
            <a:r>
              <a:rPr b="1">
                <a:solidFill>
                  <a:schemeClr val="accent5"/>
                </a:solidFill>
              </a:rPr>
              <a:t>def</a:t>
            </a:r>
            <a:r>
              <a:t>”</a:t>
            </a:r>
            <a:endParaRPr sz="1800"/>
          </a:p>
          <a:p>
            <a:pPr lvl="1" marL="384047" indent="-182879">
              <a:spcBef>
                <a:spcPts val="400"/>
              </a:spcBef>
              <a:buClrTx/>
              <a:buFont typeface="Arial"/>
              <a:buChar char="•"/>
              <a:defRPr sz="1600">
                <a:solidFill>
                  <a:srgbClr val="000000"/>
                </a:solidFill>
                <a:latin typeface="Arial"/>
                <a:ea typeface="Arial"/>
                <a:cs typeface="Arial"/>
                <a:sym typeface="Arial"/>
              </a:defRPr>
            </a:pPr>
          </a:p>
          <a:p>
            <a:pPr lvl="1" marL="384047" indent="-182879">
              <a:spcBef>
                <a:spcPts val="400"/>
              </a:spcBef>
              <a:buClrTx/>
              <a:buFont typeface="Arial"/>
              <a:buChar char="•"/>
              <a:defRPr sz="1600">
                <a:solidFill>
                  <a:srgbClr val="000000"/>
                </a:solidFill>
                <a:latin typeface="Arial"/>
                <a:ea typeface="Arial"/>
                <a:cs typeface="Arial"/>
                <a:sym typeface="Arial"/>
              </a:defRPr>
            </a:pPr>
            <a:r>
              <a:t>Has two parts:</a:t>
            </a:r>
            <a:endParaRPr sz="1800"/>
          </a:p>
          <a:p>
            <a:pPr lvl="1" marL="384047" indent="-182879">
              <a:spcBef>
                <a:spcPts val="400"/>
              </a:spcBef>
              <a:defRPr sz="1600">
                <a:solidFill>
                  <a:srgbClr val="000000"/>
                </a:solidFill>
                <a:latin typeface="Arial"/>
                <a:ea typeface="Arial"/>
                <a:cs typeface="Arial"/>
                <a:sym typeface="Arial"/>
              </a:defRPr>
            </a:pPr>
          </a:p>
          <a:p>
            <a:pPr lvl="2" marL="566927" indent="-182879">
              <a:spcBef>
                <a:spcPts val="400"/>
              </a:spcBef>
              <a:buClrTx/>
              <a:buFont typeface="Arial"/>
              <a:buChar char="•"/>
              <a:defRPr b="1" sz="1800">
                <a:solidFill>
                  <a:srgbClr val="000000"/>
                </a:solidFill>
                <a:latin typeface="Arial"/>
                <a:ea typeface="Arial"/>
                <a:cs typeface="Arial"/>
                <a:sym typeface="Arial"/>
              </a:defRPr>
            </a:pPr>
            <a:r>
              <a:t>Function Definition</a:t>
            </a:r>
            <a:endParaRPr sz="1400"/>
          </a:p>
          <a:p>
            <a:pPr lvl="4" marL="0" indent="841247">
              <a:lnSpc>
                <a:spcPct val="100000"/>
              </a:lnSpc>
              <a:spcBef>
                <a:spcPts val="0"/>
              </a:spcBef>
              <a:buSzTx/>
              <a:buNone/>
              <a:defRPr sz="1600">
                <a:solidFill>
                  <a:srgbClr val="0000FF"/>
                </a:solidFill>
                <a:latin typeface="Courier New"/>
                <a:ea typeface="Courier New"/>
                <a:cs typeface="Courier New"/>
                <a:sym typeface="Courier New"/>
              </a:defRPr>
            </a:pPr>
            <a:r>
              <a:t>def</a:t>
            </a:r>
            <a:r>
              <a:rPr>
                <a:solidFill>
                  <a:srgbClr val="000000"/>
                </a:solidFill>
              </a:rPr>
              <a:t> </a:t>
            </a:r>
            <a:r>
              <a:rPr>
                <a:solidFill>
                  <a:srgbClr val="FF00FF"/>
                </a:solidFill>
              </a:rPr>
              <a:t>function</a:t>
            </a:r>
            <a:r>
              <a:rPr>
                <a:solidFill>
                  <a:srgbClr val="000080"/>
                </a:solidFill>
              </a:rPr>
              <a:t>N</a:t>
            </a:r>
            <a:r>
              <a:rPr>
                <a:solidFill>
                  <a:srgbClr val="000000"/>
                </a:solidFill>
              </a:rPr>
              <a:t>ame</a:t>
            </a:r>
            <a:r>
              <a:rPr>
                <a:solidFill>
                  <a:srgbClr val="000080"/>
                </a:solidFill>
              </a:rPr>
              <a:t>(</a:t>
            </a:r>
            <a:r>
              <a:rPr>
                <a:solidFill>
                  <a:srgbClr val="000000"/>
                </a:solidFill>
              </a:rPr>
              <a:t>parameters</a:t>
            </a:r>
            <a:r>
              <a:rPr>
                <a:solidFill>
                  <a:srgbClr val="000080"/>
                </a:solidFill>
              </a:rPr>
              <a:t>):</a:t>
            </a:r>
            <a:r>
              <a:rPr>
                <a:solidFill>
                  <a:srgbClr val="000000"/>
                </a:solidFill>
              </a:rPr>
              <a:t> </a:t>
            </a:r>
            <a:endParaRPr sz="1400"/>
          </a:p>
          <a:p>
            <a:pPr lvl="4" marL="0" indent="841247">
              <a:lnSpc>
                <a:spcPct val="100000"/>
              </a:lnSpc>
              <a:spcBef>
                <a:spcPts val="0"/>
              </a:spcBef>
              <a:buSzTx/>
              <a:buNone/>
              <a:defRPr sz="1600">
                <a:solidFill>
                  <a:srgbClr val="000000"/>
                </a:solidFill>
                <a:latin typeface="Courier New"/>
                <a:ea typeface="Courier New"/>
                <a:cs typeface="Courier New"/>
                <a:sym typeface="Courier New"/>
              </a:defRPr>
            </a:pPr>
            <a:r>
              <a:t>    statement</a:t>
            </a:r>
            <a:r>
              <a:rPr>
                <a:solidFill>
                  <a:srgbClr val="000080"/>
                </a:solidFill>
              </a:rPr>
              <a:t>(</a:t>
            </a:r>
            <a:r>
              <a:t>s</a:t>
            </a:r>
            <a:r>
              <a:rPr>
                <a:solidFill>
                  <a:srgbClr val="000080"/>
                </a:solidFill>
              </a:rPr>
              <a:t>)</a:t>
            </a:r>
            <a:endParaRPr sz="1400"/>
          </a:p>
          <a:p>
            <a:pPr lvl="2" marL="546608" indent="-162559">
              <a:spcBef>
                <a:spcPts val="400"/>
              </a:spcBef>
              <a:buClrTx/>
              <a:buFont typeface="Arial"/>
              <a:buChar char="•"/>
              <a:defRPr b="1" sz="1600">
                <a:solidFill>
                  <a:srgbClr val="000000"/>
                </a:solidFill>
                <a:latin typeface="Arial"/>
                <a:ea typeface="Arial"/>
                <a:cs typeface="Arial"/>
                <a:sym typeface="Arial"/>
              </a:defRPr>
            </a:pPr>
          </a:p>
          <a:p>
            <a:pPr lvl="2" marL="566927" indent="-182879">
              <a:spcBef>
                <a:spcPts val="400"/>
              </a:spcBef>
              <a:buClrTx/>
              <a:buFont typeface="Arial"/>
              <a:buChar char="•"/>
              <a:defRPr b="1" sz="1800">
                <a:solidFill>
                  <a:srgbClr val="000000"/>
                </a:solidFill>
                <a:latin typeface="Arial"/>
                <a:ea typeface="Arial"/>
                <a:cs typeface="Arial"/>
                <a:sym typeface="Arial"/>
              </a:defRPr>
            </a:pPr>
            <a:r>
              <a:t>Function Invocation (i.e. calling a function)</a:t>
            </a:r>
            <a:endParaRPr sz="1400"/>
          </a:p>
          <a:p>
            <a:pPr lvl="4" marL="0" indent="749808">
              <a:spcBef>
                <a:spcPts val="400"/>
              </a:spcBef>
              <a:buSzTx/>
              <a:buNone/>
              <a:defRPr sz="1600">
                <a:solidFill>
                  <a:srgbClr val="FF00FF"/>
                </a:solidFill>
                <a:latin typeface="Courier New"/>
                <a:ea typeface="Courier New"/>
                <a:cs typeface="Courier New"/>
                <a:sym typeface="Courier New"/>
              </a:defRPr>
            </a:pPr>
            <a:r>
              <a:t>	function</a:t>
            </a:r>
            <a:r>
              <a:rPr>
                <a:solidFill>
                  <a:srgbClr val="000080"/>
                </a:solidFill>
              </a:rPr>
              <a:t>N</a:t>
            </a:r>
            <a:r>
              <a:rPr>
                <a:solidFill>
                  <a:srgbClr val="000000"/>
                </a:solidFill>
              </a:rPr>
              <a:t>ame</a:t>
            </a:r>
            <a:r>
              <a:rPr b="1">
                <a:solidFill>
                  <a:srgbClr val="000080"/>
                </a:solidFill>
              </a:rPr>
              <a:t>(</a:t>
            </a:r>
            <a:r>
              <a:rPr>
                <a:solidFill>
                  <a:srgbClr val="000000"/>
                </a:solidFill>
              </a:rPr>
              <a:t>arguments</a:t>
            </a:r>
            <a:r>
              <a:rPr b="1">
                <a:solidFill>
                  <a:srgbClr val="000080"/>
                </a:solidFill>
              </a:rP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1097280" y="412854"/>
            <a:ext cx="10058401" cy="807615"/>
          </a:xfrm>
          <a:prstGeom prst="rect">
            <a:avLst/>
          </a:prstGeom>
        </p:spPr>
        <p:txBody>
          <a:bodyPr/>
          <a:lstStyle>
            <a:lvl1pPr defTabSz="850391">
              <a:defRPr b="1" spc="-100" sz="3300">
                <a:solidFill>
                  <a:srgbClr val="BA69B8"/>
                </a:solidFill>
                <a:latin typeface="+mn-lt"/>
                <a:ea typeface="+mn-ea"/>
                <a:cs typeface="+mn-cs"/>
                <a:sym typeface="Calibri"/>
              </a:defRPr>
            </a:lvl1pPr>
          </a:lstStyle>
          <a:p>
            <a:pPr/>
            <a:r>
              <a:t>Functions – an easy example 					</a:t>
            </a:r>
          </a:p>
        </p:txBody>
      </p:sp>
      <p:graphicFrame>
        <p:nvGraphicFramePr>
          <p:cNvPr id="188" name="Table 5"/>
          <p:cNvGraphicFramePr/>
          <p:nvPr/>
        </p:nvGraphicFramePr>
        <p:xfrm>
          <a:off x="990599" y="3589246"/>
          <a:ext cx="5953127"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953125"/>
              </a:tblGrid>
              <a:tr h="370840">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marL="329184" indent="-493776" algn="l" defTabSz="914400">
                        <a:defRPr sz="1600">
                          <a:solidFill>
                            <a:srgbClr val="008000"/>
                          </a:solidFill>
                          <a:latin typeface="Courier New"/>
                          <a:ea typeface="Courier New"/>
                          <a:cs typeface="Courier New"/>
                          <a:sym typeface="Courier New"/>
                        </a:defRPr>
                      </a:pPr>
                      <a:r>
                        <a:t># Function Declaration</a:t>
                      </a:r>
                    </a:p>
                    <a:p>
                      <a:pPr algn="l" defTabSz="914400">
                        <a:defRPr b="1" sz="1800">
                          <a:solidFill>
                            <a:srgbClr val="0000FF"/>
                          </a:solidFill>
                          <a:latin typeface="Courier New"/>
                          <a:ea typeface="Courier New"/>
                          <a:cs typeface="Courier New"/>
                          <a:sym typeface="Courier New"/>
                        </a:defRPr>
                      </a:pPr>
                      <a:r>
                        <a:t>def</a:t>
                      </a:r>
                      <a:r>
                        <a:rPr b="0">
                          <a:solidFill>
                            <a:srgbClr val="000000"/>
                          </a:solidFill>
                        </a:rPr>
                        <a:t> </a:t>
                      </a:r>
                      <a:r>
                        <a:rPr b="0">
                          <a:solidFill>
                            <a:srgbClr val="FF00FF"/>
                          </a:solidFill>
                        </a:rPr>
                        <a:t>say_hello</a:t>
                      </a:r>
                      <a:r>
                        <a:rPr>
                          <a:solidFill>
                            <a:srgbClr val="000080"/>
                          </a:solidFill>
                        </a:rPr>
                        <a:t>():</a:t>
                      </a:r>
                    </a:p>
                    <a:p>
                      <a:pPr algn="l" defTabSz="914400">
                        <a:defRPr sz="1800">
                          <a:latin typeface="Courier New"/>
                          <a:ea typeface="Courier New"/>
                          <a:cs typeface="Courier New"/>
                          <a:sym typeface="Courier New"/>
                        </a:defRPr>
                      </a:pPr>
                      <a:r>
                        <a:t>	name </a:t>
                      </a:r>
                      <a:r>
                        <a:rPr b="1">
                          <a:solidFill>
                            <a:srgbClr val="000080"/>
                          </a:solidFill>
                        </a:rPr>
                        <a:t>=</a:t>
                      </a:r>
                      <a:r>
                        <a:t> input</a:t>
                      </a:r>
                      <a:r>
                        <a:rPr b="1">
                          <a:solidFill>
                            <a:srgbClr val="000080"/>
                          </a:solidFill>
                        </a:rPr>
                        <a:t>(</a:t>
                      </a:r>
                      <a:r>
                        <a:rPr>
                          <a:solidFill>
                            <a:srgbClr val="808080"/>
                          </a:solidFill>
                        </a:rPr>
                        <a:t>"What is your name?"</a:t>
                      </a:r>
                      <a:r>
                        <a:rPr b="1">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‘Hello {}’.format(name)</a:t>
                      </a:r>
                      <a:r>
                        <a:rPr b="1">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graphicFrame>
        <p:nvGraphicFramePr>
          <p:cNvPr id="189" name="Table 3"/>
          <p:cNvGraphicFramePr/>
          <p:nvPr/>
        </p:nvGraphicFramePr>
        <p:xfrm>
          <a:off x="7874323" y="3578026"/>
          <a:ext cx="3784279"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784277"/>
              </a:tblGrid>
              <a:tr h="370840">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marL="329184" indent="-493776" algn="l" defTabSz="914400">
                        <a:defRPr sz="1600">
                          <a:solidFill>
                            <a:srgbClr val="008000"/>
                          </a:solidFill>
                          <a:latin typeface="Courier New"/>
                          <a:ea typeface="Courier New"/>
                          <a:cs typeface="Courier New"/>
                          <a:sym typeface="Courier New"/>
                        </a:defRPr>
                      </a:pPr>
                      <a:r>
                        <a:t># Calling a function</a:t>
                      </a:r>
                    </a:p>
                    <a:p>
                      <a:pPr marL="329184" indent="-493776" algn="l" defTabSz="914400">
                        <a:defRPr sz="1600">
                          <a:latin typeface="Courier New"/>
                          <a:ea typeface="Courier New"/>
                          <a:cs typeface="Courier New"/>
                          <a:sym typeface="Courier New"/>
                        </a:defRPr>
                      </a:pPr>
                      <a:r>
                        <a:t>say_hello()</a:t>
                      </a:r>
                    </a:p>
                    <a:p>
                      <a:pPr marL="329184" indent="-493776" algn="l" defTabSz="914400">
                        <a:defRPr sz="1600">
                          <a:latin typeface="Courier New"/>
                          <a:ea typeface="Courier New"/>
                          <a:cs typeface="Courier New"/>
                          <a:sym typeface="Courier New"/>
                        </a:defRPr>
                      </a:pPr>
                    </a:p>
                    <a:p>
                      <a:pPr marL="329184" indent="-493776" algn="l" defTabSz="914400">
                        <a:defRPr sz="1600">
                          <a:latin typeface="Courier New"/>
                          <a:ea typeface="Courier New"/>
                          <a:cs typeface="Courier New"/>
                          <a:sym typeface="Courier New"/>
                        </a:defRPr>
                      </a:pPr>
                      <a:r>
                        <a:t>What is your name? </a:t>
                      </a:r>
                      <a:r>
                        <a:rPr>
                          <a:solidFill>
                            <a:srgbClr val="0000FF"/>
                          </a:solidFill>
                        </a:rPr>
                        <a:t>Python</a:t>
                      </a:r>
                    </a:p>
                    <a:p>
                      <a:pPr marL="329184" indent="-493776" algn="l" defTabSz="914400">
                        <a:defRPr sz="1600">
                          <a:solidFill>
                            <a:srgbClr val="0000FF"/>
                          </a:solidFill>
                          <a:latin typeface="Courier New"/>
                          <a:ea typeface="Courier New"/>
                          <a:cs typeface="Courier New"/>
                          <a:sym typeface="Courier New"/>
                        </a:defRPr>
                      </a:pPr>
                      <a:r>
                        <a:t>Hello Python</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
        <p:nvSpPr>
          <p:cNvPr id="190" name="TextBox 2"/>
          <p:cNvSpPr txBox="1"/>
          <p:nvPr/>
        </p:nvSpPr>
        <p:spPr>
          <a:xfrm>
            <a:off x="990600" y="3060607"/>
            <a:ext cx="2164416" cy="37523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latin typeface="Arial"/>
                <a:ea typeface="Arial"/>
                <a:cs typeface="Arial"/>
                <a:sym typeface="Arial"/>
              </a:defRPr>
            </a:lvl1pPr>
          </a:lstStyle>
          <a:p>
            <a:pPr/>
            <a:r>
              <a:t>Define a function</a:t>
            </a:r>
          </a:p>
        </p:txBody>
      </p:sp>
      <p:sp>
        <p:nvSpPr>
          <p:cNvPr id="191" name="TextBox 6"/>
          <p:cNvSpPr txBox="1"/>
          <p:nvPr/>
        </p:nvSpPr>
        <p:spPr>
          <a:xfrm>
            <a:off x="7874323" y="3043732"/>
            <a:ext cx="2093723" cy="37522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latin typeface="Arial"/>
                <a:ea typeface="Arial"/>
                <a:cs typeface="Arial"/>
                <a:sym typeface="Arial"/>
              </a:defRPr>
            </a:lvl1pPr>
          </a:lstStyle>
          <a:p>
            <a:pPr/>
            <a:r>
              <a:t>Call the function</a:t>
            </a:r>
          </a:p>
        </p:txBody>
      </p:sp>
      <p:sp>
        <p:nvSpPr>
          <p:cNvPr id="192" name="TextBox 4"/>
          <p:cNvSpPr txBox="1"/>
          <p:nvPr/>
        </p:nvSpPr>
        <p:spPr>
          <a:xfrm>
            <a:off x="1097280" y="1570517"/>
            <a:ext cx="7518083"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latin typeface="Arial"/>
                <a:ea typeface="Arial"/>
                <a:cs typeface="Arial"/>
                <a:sym typeface="Arial"/>
              </a:defRPr>
            </a:lvl1pPr>
          </a:lstStyle>
          <a:p>
            <a:pPr/>
            <a:r>
              <a:t>The Hello Function: 	This function asks for user’s name and says Hello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4" presetID="2" grpId="2" fill="hold">
                                  <p:stCondLst>
                                    <p:cond delay="0"/>
                                  </p:stCondLst>
                                  <p:iterate type="el" backwards="0">
                                    <p:tmAbs val="0"/>
                                  </p:iterate>
                                  <p:childTnLst>
                                    <p:set>
                                      <p:cBhvr>
                                        <p:cTn id="10" fill="hold"/>
                                        <p:tgtEl>
                                          <p:spTgt spid="190"/>
                                        </p:tgtEl>
                                        <p:attrNameLst>
                                          <p:attrName>style.visibility</p:attrName>
                                        </p:attrNameLst>
                                      </p:cBhvr>
                                      <p:to>
                                        <p:strVal val="visible"/>
                                      </p:to>
                                    </p:set>
                                    <p:anim calcmode="lin" valueType="num">
                                      <p:cBhvr>
                                        <p:cTn id="11" dur="500" fill="hold"/>
                                        <p:tgtEl>
                                          <p:spTgt spid="190"/>
                                        </p:tgtEl>
                                        <p:attrNameLst>
                                          <p:attrName>ppt_x</p:attrName>
                                        </p:attrNameLst>
                                      </p:cBhvr>
                                      <p:tavLst>
                                        <p:tav tm="0">
                                          <p:val>
                                            <p:strVal val="#ppt_x"/>
                                          </p:val>
                                        </p:tav>
                                        <p:tav tm="100000">
                                          <p:val>
                                            <p:strVal val="#ppt_x"/>
                                          </p:val>
                                        </p:tav>
                                      </p:tavLst>
                                    </p:anim>
                                    <p:anim calcmode="lin" valueType="num">
                                      <p:cBhvr>
                                        <p:cTn id="12" dur="500" fill="hold"/>
                                        <p:tgtEl>
                                          <p:spTgt spid="19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3" fill="hold">
                                  <p:stCondLst>
                                    <p:cond delay="0"/>
                                  </p:stCondLst>
                                  <p:iterate type="el" backwards="0">
                                    <p:tmAbs val="0"/>
                                  </p:iterate>
                                  <p:childTnLst>
                                    <p:set>
                                      <p:cBhvr>
                                        <p:cTn id="15" fill="hold"/>
                                        <p:tgtEl>
                                          <p:spTgt spid="188"/>
                                        </p:tgtEl>
                                        <p:attrNameLst>
                                          <p:attrName>style.visibility</p:attrName>
                                        </p:attrNameLst>
                                      </p:cBhvr>
                                      <p:to>
                                        <p:strVal val="visible"/>
                                      </p:to>
                                    </p:set>
                                    <p:anim calcmode="lin" valueType="num">
                                      <p:cBhvr>
                                        <p:cTn id="16" dur="500" fill="hold"/>
                                        <p:tgtEl>
                                          <p:spTgt spid="188"/>
                                        </p:tgtEl>
                                        <p:attrNameLst>
                                          <p:attrName>ppt_x</p:attrName>
                                        </p:attrNameLst>
                                      </p:cBhvr>
                                      <p:tavLst>
                                        <p:tav tm="0">
                                          <p:val>
                                            <p:strVal val="#ppt_x"/>
                                          </p:val>
                                        </p:tav>
                                        <p:tav tm="100000">
                                          <p:val>
                                            <p:strVal val="#ppt_x"/>
                                          </p:val>
                                        </p:tav>
                                      </p:tavLst>
                                    </p:anim>
                                    <p:anim calcmode="lin" valueType="num">
                                      <p:cBhvr>
                                        <p:cTn id="17"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4" fill="hold">
                                  <p:stCondLst>
                                    <p:cond delay="0"/>
                                  </p:stCondLst>
                                  <p:iterate type="el" backwards="0">
                                    <p:tmAbs val="0"/>
                                  </p:iterate>
                                  <p:childTnLst>
                                    <p:set>
                                      <p:cBhvr>
                                        <p:cTn id="21" fill="hold"/>
                                        <p:tgtEl>
                                          <p:spTgt spid="191"/>
                                        </p:tgtEl>
                                        <p:attrNameLst>
                                          <p:attrName>style.visibility</p:attrName>
                                        </p:attrNameLst>
                                      </p:cBhvr>
                                      <p:to>
                                        <p:strVal val="visible"/>
                                      </p:to>
                                    </p:set>
                                    <p:anim calcmode="lin" valueType="num">
                                      <p:cBhvr>
                                        <p:cTn id="22" dur="500" fill="hold"/>
                                        <p:tgtEl>
                                          <p:spTgt spid="191"/>
                                        </p:tgtEl>
                                        <p:attrNameLst>
                                          <p:attrName>ppt_x</p:attrName>
                                        </p:attrNameLst>
                                      </p:cBhvr>
                                      <p:tavLst>
                                        <p:tav tm="0">
                                          <p:val>
                                            <p:strVal val="#ppt_x"/>
                                          </p:val>
                                        </p:tav>
                                        <p:tav tm="100000">
                                          <p:val>
                                            <p:strVal val="#ppt_x"/>
                                          </p:val>
                                        </p:tav>
                                      </p:tavLst>
                                    </p:anim>
                                    <p:anim calcmode="lin" valueType="num">
                                      <p:cBhvr>
                                        <p:cTn id="23" dur="500" fill="hold"/>
                                        <p:tgtEl>
                                          <p:spTgt spid="191"/>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Class="entr" nodeType="afterEffect" presetSubtype="4" presetID="2" grpId="5" fill="hold">
                                  <p:stCondLst>
                                    <p:cond delay="0"/>
                                  </p:stCondLst>
                                  <p:iterate type="el" backwards="0">
                                    <p:tmAbs val="0"/>
                                  </p:iterate>
                                  <p:childTnLst>
                                    <p:set>
                                      <p:cBhvr>
                                        <p:cTn id="26" fill="hold"/>
                                        <p:tgtEl>
                                          <p:spTgt spid="189"/>
                                        </p:tgtEl>
                                        <p:attrNameLst>
                                          <p:attrName>style.visibility</p:attrName>
                                        </p:attrNameLst>
                                      </p:cBhvr>
                                      <p:to>
                                        <p:strVal val="visible"/>
                                      </p:to>
                                    </p:set>
                                    <p:anim calcmode="lin" valueType="num">
                                      <p:cBhvr>
                                        <p:cTn id="27" dur="500" fill="hold"/>
                                        <p:tgtEl>
                                          <p:spTgt spid="189"/>
                                        </p:tgtEl>
                                        <p:attrNameLst>
                                          <p:attrName>ppt_x</p:attrName>
                                        </p:attrNameLst>
                                      </p:cBhvr>
                                      <p:tavLst>
                                        <p:tav tm="0">
                                          <p:val>
                                            <p:strVal val="#ppt_x"/>
                                          </p:val>
                                        </p:tav>
                                        <p:tav tm="100000">
                                          <p:val>
                                            <p:strVal val="#ppt_x"/>
                                          </p:val>
                                        </p:tav>
                                      </p:tavLst>
                                    </p:anim>
                                    <p:anim calcmode="lin" valueType="num">
                                      <p:cBhvr>
                                        <p:cTn id="2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1"/>
      <p:bldP build="whole" bldLvl="1" animBg="1" rev="0" advAuto="0" spid="188" grpId="3"/>
      <p:bldP build="whole" bldLvl="1" animBg="1" rev="0" advAuto="0" spid="190" grpId="2"/>
      <p:bldP build="whole" bldLvl="1" animBg="1" rev="0" advAuto="0" spid="191" grpId="4"/>
      <p:bldP build="whole" bldLvl="1" animBg="1" rev="0" advAuto="0" spid="189" grpId="5"/>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Title 1"/>
          <p:cNvSpPr txBox="1"/>
          <p:nvPr>
            <p:ph type="title"/>
          </p:nvPr>
        </p:nvSpPr>
        <p:spPr>
          <a:xfrm>
            <a:off x="1097280" y="404289"/>
            <a:ext cx="10058401" cy="807616"/>
          </a:xfrm>
          <a:prstGeom prst="rect">
            <a:avLst/>
          </a:prstGeom>
        </p:spPr>
        <p:txBody>
          <a:bodyPr/>
          <a:lstStyle>
            <a:lvl1pPr defTabSz="905255">
              <a:defRPr b="1" spc="-100" sz="3900">
                <a:solidFill>
                  <a:srgbClr val="BA69B8"/>
                </a:solidFill>
                <a:latin typeface="+mn-lt"/>
                <a:ea typeface="+mn-ea"/>
                <a:cs typeface="+mn-cs"/>
                <a:sym typeface="Calibri"/>
              </a:defRPr>
            </a:lvl1pPr>
          </a:lstStyle>
          <a:p>
            <a:pPr/>
            <a:r>
              <a:t>Functions - Parameters &amp; Return Statements </a:t>
            </a:r>
          </a:p>
        </p:txBody>
      </p:sp>
      <p:sp>
        <p:nvSpPr>
          <p:cNvPr id="195" name="Content Placeholder 2"/>
          <p:cNvSpPr txBox="1"/>
          <p:nvPr>
            <p:ph type="body" sz="half" idx="1"/>
          </p:nvPr>
        </p:nvSpPr>
        <p:spPr>
          <a:xfrm>
            <a:off x="1211580" y="2171699"/>
            <a:ext cx="7260908" cy="3014666"/>
          </a:xfrm>
          <a:prstGeom prst="rect">
            <a:avLst/>
          </a:prstGeom>
        </p:spPr>
        <p:txBody>
          <a:bodyPr/>
          <a:lstStyle/>
          <a:p>
            <a:pPr lvl="1" marL="0" indent="201168">
              <a:spcBef>
                <a:spcPts val="400"/>
              </a:spcBef>
              <a:buSzTx/>
              <a:buNone/>
              <a:defRPr b="1" sz="2100">
                <a:solidFill>
                  <a:srgbClr val="000000"/>
                </a:solidFill>
                <a:latin typeface="Arial"/>
                <a:ea typeface="Arial"/>
                <a:cs typeface="Arial"/>
                <a:sym typeface="Arial"/>
              </a:defRPr>
            </a:pPr>
            <a:r>
              <a:t>Parameters</a:t>
            </a:r>
          </a:p>
          <a:p>
            <a:pPr lvl="1" marL="384047" indent="-182879">
              <a:spcBef>
                <a:spcPts val="400"/>
              </a:spcBef>
              <a:buClrTx/>
              <a:buFont typeface="Arial"/>
              <a:buChar char="•"/>
              <a:defRPr sz="2100">
                <a:solidFill>
                  <a:srgbClr val="000000"/>
                </a:solidFill>
                <a:latin typeface="Arial"/>
                <a:ea typeface="Arial"/>
                <a:cs typeface="Arial"/>
                <a:sym typeface="Arial"/>
              </a:defRPr>
            </a:pPr>
            <a:r>
              <a:t>Input to the function.</a:t>
            </a:r>
          </a:p>
          <a:p>
            <a:pPr lvl="1" marL="0" indent="201168">
              <a:spcBef>
                <a:spcPts val="400"/>
              </a:spcBef>
              <a:buSzTx/>
              <a:buNone/>
              <a:defRPr b="1" sz="2100">
                <a:solidFill>
                  <a:srgbClr val="000000"/>
                </a:solidFill>
                <a:latin typeface="Arial"/>
                <a:ea typeface="Arial"/>
                <a:cs typeface="Arial"/>
                <a:sym typeface="Arial"/>
              </a:defRPr>
            </a:pPr>
          </a:p>
          <a:p>
            <a:pPr lvl="1" marL="0" indent="201168">
              <a:spcBef>
                <a:spcPts val="400"/>
              </a:spcBef>
              <a:buSzTx/>
              <a:buNone/>
              <a:defRPr b="1" sz="2100">
                <a:solidFill>
                  <a:srgbClr val="000000"/>
                </a:solidFill>
                <a:latin typeface="Arial"/>
                <a:ea typeface="Arial"/>
                <a:cs typeface="Arial"/>
                <a:sym typeface="Arial"/>
              </a:defRPr>
            </a:pPr>
          </a:p>
          <a:p>
            <a:pPr lvl="1" marL="0" indent="201168">
              <a:spcBef>
                <a:spcPts val="400"/>
              </a:spcBef>
              <a:buSzTx/>
              <a:buNone/>
              <a:defRPr b="1" sz="2100">
                <a:solidFill>
                  <a:srgbClr val="000000"/>
                </a:solidFill>
                <a:latin typeface="Arial"/>
                <a:ea typeface="Arial"/>
                <a:cs typeface="Arial"/>
                <a:sym typeface="Arial"/>
              </a:defRPr>
            </a:pPr>
            <a:r>
              <a:t>The return statement</a:t>
            </a:r>
          </a:p>
          <a:p>
            <a:pPr lvl="1" marL="384047" indent="-182879">
              <a:spcBef>
                <a:spcPts val="400"/>
              </a:spcBef>
              <a:buClrTx/>
              <a:buFont typeface="Arial"/>
              <a:buChar char="•"/>
              <a:defRPr sz="2100">
                <a:solidFill>
                  <a:srgbClr val="000000"/>
                </a:solidFill>
                <a:latin typeface="Arial"/>
                <a:ea typeface="Arial"/>
                <a:cs typeface="Arial"/>
                <a:sym typeface="Arial"/>
              </a:defRPr>
            </a:pPr>
            <a:r>
              <a:t>Value returned by the function.</a:t>
            </a:r>
          </a:p>
        </p:txBody>
      </p:sp>
      <p:graphicFrame>
        <p:nvGraphicFramePr>
          <p:cNvPr id="196" name="Table 5"/>
          <p:cNvGraphicFramePr/>
          <p:nvPr/>
        </p:nvGraphicFramePr>
        <p:xfrm>
          <a:off x="5778498" y="2034948"/>
          <a:ext cx="5953126" cy="1466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953125"/>
              </a:tblGrid>
              <a:tr h="448762">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1017399">
                <a:tc>
                  <a:txBody>
                    <a:bodyPr/>
                    <a:lstStyle/>
                    <a:p>
                      <a:pPr marL="329184" indent="-493776" algn="l" defTabSz="914400">
                        <a:defRPr sz="1600">
                          <a:solidFill>
                            <a:srgbClr val="008000"/>
                          </a:solidFill>
                          <a:latin typeface="Courier New"/>
                          <a:ea typeface="Courier New"/>
                          <a:cs typeface="Courier New"/>
                          <a:sym typeface="Courier New"/>
                        </a:defRPr>
                      </a:pPr>
                      <a:r>
                        <a:t># Function Declaration</a:t>
                      </a:r>
                    </a:p>
                    <a:p>
                      <a:pPr marL="329184" indent="-493776" algn="l" defTabSz="914400">
                        <a:defRPr sz="1600">
                          <a:solidFill>
                            <a:srgbClr val="008000"/>
                          </a:solidFill>
                          <a:latin typeface="Courier New"/>
                          <a:ea typeface="Courier New"/>
                          <a:cs typeface="Courier New"/>
                          <a:sym typeface="Courier New"/>
                        </a:defRPr>
                      </a:pPr>
                      <a:r>
                        <a:t># `word` is a parameter</a:t>
                      </a:r>
                    </a:p>
                    <a:p>
                      <a:pPr algn="l" defTabSz="914400">
                        <a:defRPr b="1" sz="1800">
                          <a:solidFill>
                            <a:srgbClr val="0000FF"/>
                          </a:solidFill>
                          <a:latin typeface="Courier New"/>
                          <a:ea typeface="Courier New"/>
                          <a:cs typeface="Courier New"/>
                          <a:sym typeface="Courier New"/>
                        </a:defRPr>
                      </a:pPr>
                      <a:r>
                        <a:t>def</a:t>
                      </a:r>
                      <a:r>
                        <a:rPr b="0">
                          <a:solidFill>
                            <a:srgbClr val="000000"/>
                          </a:solidFill>
                        </a:rPr>
                        <a:t> </a:t>
                      </a:r>
                      <a:r>
                        <a:rPr b="0">
                          <a:solidFill>
                            <a:srgbClr val="FF00FF"/>
                          </a:solidFill>
                        </a:rPr>
                        <a:t>echo</a:t>
                      </a:r>
                      <a:r>
                        <a:rPr>
                          <a:solidFill>
                            <a:srgbClr val="000080"/>
                          </a:solidFill>
                        </a:rPr>
                        <a:t>(</a:t>
                      </a:r>
                      <a:r>
                        <a:rPr b="0">
                          <a:solidFill>
                            <a:srgbClr val="000080"/>
                          </a:solidFill>
                        </a:rPr>
                        <a:t>word</a:t>
                      </a:r>
                      <a:r>
                        <a:rPr>
                          <a:solidFill>
                            <a:srgbClr val="000080"/>
                          </a:solidFill>
                        </a:rPr>
                        <a:t>):</a:t>
                      </a:r>
                    </a:p>
                    <a:p>
                      <a:pPr algn="l" defTabSz="914400">
                        <a:defRPr sz="1800">
                          <a:latin typeface="Courier New"/>
                          <a:ea typeface="Courier New"/>
                          <a:cs typeface="Courier New"/>
                          <a:sym typeface="Courier New"/>
                        </a:defRPr>
                      </a:pPr>
                      <a:r>
                        <a:t>	</a:t>
                      </a:r>
                      <a:r>
                        <a:rPr b="1">
                          <a:solidFill>
                            <a:srgbClr val="0000FF"/>
                          </a:solidFill>
                        </a:rPr>
                        <a:t>return</a:t>
                      </a:r>
                      <a:r>
                        <a:rPr b="1">
                          <a:solidFill>
                            <a:srgbClr val="000080"/>
                          </a:solidFill>
                        </a:rPr>
                        <a:t> </a:t>
                      </a:r>
                      <a:r>
                        <a:rPr>
                          <a:solidFill>
                            <a:srgbClr val="000080"/>
                          </a:solidFill>
                        </a:rPr>
                        <a:t>word</a:t>
                      </a:r>
                      <a:endParaRPr>
                        <a:solidFill>
                          <a:srgbClr val="000080"/>
                        </a:solidFill>
                      </a:endParaRPr>
                    </a:p>
                    <a:p>
                      <a:pPr algn="l" defTabSz="914400">
                        <a:defRPr sz="1800">
                          <a:solidFill>
                            <a:srgbClr val="000080"/>
                          </a:solidFill>
                          <a:latin typeface="Courier New"/>
                          <a:ea typeface="Courier New"/>
                          <a:cs typeface="Courier New"/>
                          <a:sym typeface="Courier New"/>
                        </a:defRPr>
                      </a:pPr>
                    </a:p>
                    <a:p>
                      <a:pPr algn="l" defTabSz="914400">
                        <a:defRPr sz="1800">
                          <a:solidFill>
                            <a:srgbClr val="377E22"/>
                          </a:solidFill>
                          <a:latin typeface="Courier New"/>
                          <a:ea typeface="Courier New"/>
                          <a:cs typeface="Courier New"/>
                          <a:sym typeface="Courier New"/>
                        </a:defRPr>
                      </a:pPr>
                      <a:r>
                        <a:t># Calling the function</a:t>
                      </a:r>
                      <a:endParaRPr>
                        <a:solidFill>
                          <a:srgbClr val="000080"/>
                        </a:solidFill>
                      </a:endParaRPr>
                    </a:p>
                    <a:p>
                      <a:pPr algn="l" defTabSz="914400">
                        <a:defRPr sz="1800">
                          <a:solidFill>
                            <a:srgbClr val="EB3DF7"/>
                          </a:solidFill>
                          <a:latin typeface="Courier New"/>
                          <a:ea typeface="Courier New"/>
                          <a:cs typeface="Courier New"/>
                          <a:sym typeface="Courier New"/>
                        </a:defRPr>
                      </a:pPr>
                      <a:r>
                        <a:t>echo</a:t>
                      </a:r>
                      <a:r>
                        <a:rPr>
                          <a:solidFill>
                            <a:srgbClr val="000080"/>
                          </a:solidFill>
                        </a:rPr>
                        <a:t>(‘bananas’)</a:t>
                      </a:r>
                      <a:endParaRPr>
                        <a:solidFill>
                          <a:srgbClr val="000080"/>
                        </a:solidFill>
                      </a:endParaRPr>
                    </a:p>
                    <a:p>
                      <a:pPr algn="l" defTabSz="914400">
                        <a:defRPr sz="1800">
                          <a:solidFill>
                            <a:srgbClr val="000080"/>
                          </a:solidFill>
                          <a:latin typeface="Courier New"/>
                          <a:ea typeface="Courier New"/>
                          <a:cs typeface="Courier New"/>
                          <a:sym typeface="Courier New"/>
                        </a:defRPr>
                      </a:pPr>
                    </a:p>
                    <a:p>
                      <a:pPr algn="l" defTabSz="914400">
                        <a:defRPr sz="1800">
                          <a:solidFill>
                            <a:srgbClr val="3D8229"/>
                          </a:solidFill>
                          <a:latin typeface="Courier New"/>
                          <a:ea typeface="Courier New"/>
                          <a:cs typeface="Courier New"/>
                          <a:sym typeface="Courier New"/>
                        </a:defRPr>
                      </a:pPr>
                      <a:r>
                        <a:t># Returns ‘bananas’</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96"/>
                                        </p:tgtEl>
                                        <p:attrNameLst>
                                          <p:attrName>style.visibility</p:attrName>
                                        </p:attrNameLst>
                                      </p:cBhvr>
                                      <p:to>
                                        <p:strVal val="visible"/>
                                      </p:to>
                                    </p:set>
                                    <p:anim calcmode="lin" valueType="num">
                                      <p:cBhvr>
                                        <p:cTn id="7" dur="500" fill="hold"/>
                                        <p:tgtEl>
                                          <p:spTgt spid="196"/>
                                        </p:tgtEl>
                                        <p:attrNameLst>
                                          <p:attrName>ppt_x</p:attrName>
                                        </p:attrNameLst>
                                      </p:cBhvr>
                                      <p:tavLst>
                                        <p:tav tm="0">
                                          <p:val>
                                            <p:strVal val="#ppt_x"/>
                                          </p:val>
                                        </p:tav>
                                        <p:tav tm="100000">
                                          <p:val>
                                            <p:strVal val="#ppt_x"/>
                                          </p:val>
                                        </p:tav>
                                      </p:tavLst>
                                    </p:anim>
                                    <p:anim calcmode="lin" valueType="num">
                                      <p:cBhvr>
                                        <p:cTn id="8"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1097280" y="412104"/>
            <a:ext cx="10058401" cy="807615"/>
          </a:xfrm>
          <a:prstGeom prst="rect">
            <a:avLst/>
          </a:prstGeom>
        </p:spPr>
        <p:txBody>
          <a:bodyPr/>
          <a:lstStyle>
            <a:lvl1pPr>
              <a:defRPr b="1" spc="-100" sz="4000">
                <a:solidFill>
                  <a:srgbClr val="BA69B9"/>
                </a:solidFill>
                <a:latin typeface="+mn-lt"/>
                <a:ea typeface="+mn-ea"/>
                <a:cs typeface="+mn-cs"/>
                <a:sym typeface="Calibri"/>
              </a:defRPr>
            </a:lvl1pPr>
          </a:lstStyle>
          <a:p>
            <a:pPr/>
            <a:r>
              <a:t>Quick Questions</a:t>
            </a:r>
          </a:p>
        </p:txBody>
      </p:sp>
      <p:sp>
        <p:nvSpPr>
          <p:cNvPr id="108" name="Content Placeholder 2"/>
          <p:cNvSpPr txBox="1"/>
          <p:nvPr>
            <p:ph type="body" idx="1"/>
          </p:nvPr>
        </p:nvSpPr>
        <p:spPr>
          <a:xfrm>
            <a:off x="1097280" y="1845734"/>
            <a:ext cx="10058401" cy="4023360"/>
          </a:xfrm>
          <a:prstGeom prst="rect">
            <a:avLst/>
          </a:prstGeom>
        </p:spPr>
        <p:txBody>
          <a:bodyPr/>
          <a:lstStyle/>
          <a:p>
            <a:pPr lvl="1" marL="384047" indent="-182879">
              <a:spcBef>
                <a:spcPts val="400"/>
              </a:spcBef>
              <a:buClrTx/>
              <a:buFont typeface="Arial"/>
              <a:buChar char="•"/>
              <a:defRPr sz="1600">
                <a:solidFill>
                  <a:srgbClr val="000000"/>
                </a:solidFill>
                <a:latin typeface="Arial"/>
                <a:ea typeface="Arial"/>
                <a:cs typeface="Arial"/>
                <a:sym typeface="Arial"/>
              </a:defRPr>
            </a:pPr>
          </a:p>
          <a:p>
            <a:pPr lvl="1" marL="384047" indent="-182879">
              <a:spcBef>
                <a:spcPts val="400"/>
              </a:spcBef>
              <a:buClrTx/>
              <a:buFont typeface="Arial"/>
              <a:buChar char="•"/>
              <a:defRPr sz="2800">
                <a:solidFill>
                  <a:srgbClr val="000000"/>
                </a:solidFill>
                <a:latin typeface="Arial"/>
                <a:ea typeface="Arial"/>
                <a:cs typeface="Arial"/>
                <a:sym typeface="Arial"/>
              </a:defRPr>
            </a:pPr>
            <a:r>
              <a:t>Introductions</a:t>
            </a:r>
          </a:p>
          <a:p>
            <a:pPr lvl="1" marL="384047" indent="-182879">
              <a:spcBef>
                <a:spcPts val="400"/>
              </a:spcBef>
              <a:buClrTx/>
              <a:buFont typeface="Arial"/>
              <a:buChar char="•"/>
              <a:defRPr sz="2800">
                <a:solidFill>
                  <a:srgbClr val="000000"/>
                </a:solidFill>
                <a:latin typeface="Arial"/>
                <a:ea typeface="Arial"/>
                <a:cs typeface="Arial"/>
                <a:sym typeface="Arial"/>
              </a:defRPr>
            </a:pPr>
          </a:p>
          <a:p>
            <a:pPr lvl="1" marL="384047" indent="-182879">
              <a:spcBef>
                <a:spcPts val="400"/>
              </a:spcBef>
              <a:buClrTx/>
              <a:buFont typeface="Arial"/>
              <a:buChar char="•"/>
              <a:defRPr sz="2800">
                <a:solidFill>
                  <a:srgbClr val="000000"/>
                </a:solidFill>
                <a:latin typeface="Arial"/>
                <a:ea typeface="Arial"/>
                <a:cs typeface="Arial"/>
                <a:sym typeface="Arial"/>
              </a:defRPr>
            </a:pPr>
            <a:r>
              <a:t>Have you worked with any other programming languages?</a:t>
            </a:r>
          </a:p>
          <a:p>
            <a:pPr lvl="1" marL="384047" indent="-182879">
              <a:spcBef>
                <a:spcPts val="400"/>
              </a:spcBef>
              <a:buClrTx/>
              <a:buFont typeface="Arial"/>
              <a:buChar char="•"/>
              <a:defRPr sz="2800">
                <a:solidFill>
                  <a:srgbClr val="000000"/>
                </a:solidFill>
                <a:latin typeface="Arial"/>
                <a:ea typeface="Arial"/>
                <a:cs typeface="Arial"/>
                <a:sym typeface="Arial"/>
              </a:defRPr>
            </a:pPr>
          </a:p>
          <a:p>
            <a:pPr lvl="1" marL="384047" indent="-182879">
              <a:spcBef>
                <a:spcPts val="400"/>
              </a:spcBef>
              <a:buClrTx/>
              <a:buFont typeface="Arial"/>
              <a:buChar char="•"/>
              <a:defRPr sz="2800">
                <a:solidFill>
                  <a:srgbClr val="000000"/>
                </a:solidFill>
                <a:latin typeface="Arial"/>
                <a:ea typeface="Arial"/>
                <a:cs typeface="Arial"/>
                <a:sym typeface="Arial"/>
              </a:defRPr>
            </a:pPr>
            <a:r>
              <a:t>Have you worked with Python before?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1097280" y="412854"/>
            <a:ext cx="10058401" cy="807615"/>
          </a:xfrm>
          <a:prstGeom prst="rect">
            <a:avLst/>
          </a:prstGeom>
        </p:spPr>
        <p:txBody>
          <a:bodyPr/>
          <a:lstStyle>
            <a:lvl1pPr defTabSz="841247">
              <a:defRPr b="1" spc="-100" sz="3300">
                <a:solidFill>
                  <a:srgbClr val="BA69B8"/>
                </a:solidFill>
                <a:latin typeface="+mn-lt"/>
                <a:ea typeface="+mn-ea"/>
                <a:cs typeface="+mn-cs"/>
                <a:sym typeface="Calibri"/>
              </a:defRPr>
            </a:lvl1pPr>
          </a:lstStyle>
          <a:p>
            <a:pPr/>
            <a:r>
              <a:t>Functions – another example 					</a:t>
            </a:r>
          </a:p>
        </p:txBody>
      </p:sp>
      <p:graphicFrame>
        <p:nvGraphicFramePr>
          <p:cNvPr id="201" name="Table 5"/>
          <p:cNvGraphicFramePr/>
          <p:nvPr/>
        </p:nvGraphicFramePr>
        <p:xfrm>
          <a:off x="990600" y="3589246"/>
          <a:ext cx="4295775"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295775"/>
              </a:tblGrid>
              <a:tr h="370840">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sz="1600">
                          <a:solidFill>
                            <a:srgbClr val="008000"/>
                          </a:solidFill>
                          <a:latin typeface="Courier New"/>
                          <a:ea typeface="Courier New"/>
                          <a:cs typeface="Courier New"/>
                          <a:sym typeface="Courier New"/>
                        </a:defRPr>
                      </a:pPr>
                      <a:r>
                        <a:t># Function Declaration</a:t>
                      </a:r>
                    </a:p>
                    <a:p>
                      <a:pPr algn="l" defTabSz="914400">
                        <a:defRPr b="1" sz="1600">
                          <a:solidFill>
                            <a:srgbClr val="0000FF"/>
                          </a:solidFill>
                          <a:latin typeface="Courier New"/>
                          <a:ea typeface="Courier New"/>
                          <a:cs typeface="Courier New"/>
                          <a:sym typeface="Courier New"/>
                        </a:defRPr>
                      </a:pPr>
                      <a:r>
                        <a:t>def</a:t>
                      </a:r>
                      <a:r>
                        <a:rPr b="0">
                          <a:solidFill>
                            <a:srgbClr val="000000"/>
                          </a:solidFill>
                        </a:rPr>
                        <a:t> </a:t>
                      </a:r>
                      <a:r>
                        <a:rPr b="0">
                          <a:solidFill>
                            <a:srgbClr val="FF00FF"/>
                          </a:solidFill>
                        </a:rPr>
                        <a:t>isEvenOrOdd</a:t>
                      </a:r>
                      <a:r>
                        <a:rPr>
                          <a:solidFill>
                            <a:srgbClr val="000080"/>
                          </a:solidFill>
                        </a:rPr>
                        <a:t>(</a:t>
                      </a:r>
                      <a:r>
                        <a:rPr b="0">
                          <a:solidFill>
                            <a:srgbClr val="000000"/>
                          </a:solidFill>
                        </a:rPr>
                        <a:t>n</a:t>
                      </a:r>
                      <a:r>
                        <a:rPr>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if</a:t>
                      </a:r>
                      <a:r>
                        <a:t> </a:t>
                      </a:r>
                      <a:r>
                        <a:rPr b="1">
                          <a:solidFill>
                            <a:srgbClr val="000080"/>
                          </a:solidFill>
                        </a:rPr>
                        <a:t>(</a:t>
                      </a:r>
                      <a:r>
                        <a:t>n </a:t>
                      </a:r>
                      <a:r>
                        <a:rPr b="1">
                          <a:solidFill>
                            <a:srgbClr val="000080"/>
                          </a:solidFill>
                        </a:rPr>
                        <a:t>%</a:t>
                      </a:r>
                      <a:r>
                        <a:t> </a:t>
                      </a:r>
                      <a:r>
                        <a:rPr>
                          <a:solidFill>
                            <a:srgbClr val="FF0000"/>
                          </a:solidFill>
                        </a:rPr>
                        <a:t>2</a:t>
                      </a:r>
                      <a:r>
                        <a:t> </a:t>
                      </a:r>
                      <a:r>
                        <a:rPr b="1">
                          <a:solidFill>
                            <a:srgbClr val="000080"/>
                          </a:solidFill>
                        </a:rPr>
                        <a:t>==</a:t>
                      </a:r>
                      <a:r>
                        <a:t> </a:t>
                      </a:r>
                      <a:r>
                        <a:rPr>
                          <a:solidFill>
                            <a:srgbClr val="FF0000"/>
                          </a:solidFill>
                        </a:rPr>
                        <a:t>0</a:t>
                      </a:r>
                      <a:r>
                        <a:rPr b="1">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return</a:t>
                      </a:r>
                      <a:r>
                        <a:t> </a:t>
                      </a:r>
                      <a:r>
                        <a:rPr>
                          <a:solidFill>
                            <a:srgbClr val="808080"/>
                          </a:solidFill>
                        </a:rPr>
                        <a:t>'Even'</a:t>
                      </a:r>
                    </a:p>
                    <a:p>
                      <a:pPr algn="l" defTabSz="914400">
                        <a:defRPr sz="1600">
                          <a:latin typeface="Courier New"/>
                          <a:ea typeface="Courier New"/>
                          <a:cs typeface="Courier New"/>
                          <a:sym typeface="Courier New"/>
                        </a:defRPr>
                      </a:pPr>
                      <a:r>
                        <a:t>	</a:t>
                      </a:r>
                      <a:r>
                        <a:rPr b="1">
                          <a:solidFill>
                            <a:srgbClr val="0000FF"/>
                          </a:solidFill>
                        </a:rPr>
                        <a:t>else</a:t>
                      </a:r>
                      <a:r>
                        <a:rPr b="1">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return</a:t>
                      </a:r>
                      <a:r>
                        <a:t> </a:t>
                      </a:r>
                      <a:r>
                        <a:rPr>
                          <a:solidFill>
                            <a:srgbClr val="808080"/>
                          </a:solidFill>
                        </a:rPr>
                        <a:t>'Odd'</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graphicFrame>
        <p:nvGraphicFramePr>
          <p:cNvPr id="202" name="Table 3"/>
          <p:cNvGraphicFramePr/>
          <p:nvPr/>
        </p:nvGraphicFramePr>
        <p:xfrm>
          <a:off x="6859905" y="3578026"/>
          <a:ext cx="4295777" cy="2079825"/>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295775"/>
              </a:tblGrid>
              <a:tr h="269154">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1810668">
                <a:tc>
                  <a:txBody>
                    <a:bodyPr/>
                    <a:lstStyle/>
                    <a:p>
                      <a:pPr marL="329184" indent="-493776" algn="l" defTabSz="914400">
                        <a:defRPr sz="1600">
                          <a:solidFill>
                            <a:srgbClr val="008000"/>
                          </a:solidFill>
                          <a:latin typeface="Courier New"/>
                          <a:ea typeface="Courier New"/>
                          <a:cs typeface="Courier New"/>
                          <a:sym typeface="Courier New"/>
                        </a:defRPr>
                      </a:pPr>
                      <a:r>
                        <a:t># Calling a function</a:t>
                      </a:r>
                    </a:p>
                    <a:p>
                      <a:pPr algn="l" defTabSz="914400">
                        <a:defRPr b="1" sz="1800">
                          <a:solidFill>
                            <a:srgbClr val="0000FF"/>
                          </a:solidFill>
                          <a:latin typeface="Courier New"/>
                          <a:ea typeface="Courier New"/>
                          <a:cs typeface="Courier New"/>
                          <a:sym typeface="Courier New"/>
                        </a:defRPr>
                      </a:pPr>
                      <a:r>
                        <a:t>print</a:t>
                      </a:r>
                      <a:r>
                        <a:rPr>
                          <a:solidFill>
                            <a:srgbClr val="000080"/>
                          </a:solidFill>
                        </a:rPr>
                        <a:t>(</a:t>
                      </a:r>
                      <a:r>
                        <a:rPr b="0">
                          <a:solidFill>
                            <a:srgbClr val="808080"/>
                          </a:solidFill>
                        </a:rPr>
                        <a:t>"5 is "</a:t>
                      </a:r>
                      <a:r>
                        <a:rPr>
                          <a:solidFill>
                            <a:srgbClr val="000080"/>
                          </a:solidFill>
                        </a:rPr>
                        <a:t>,</a:t>
                      </a:r>
                      <a:r>
                        <a:rPr b="0">
                          <a:solidFill>
                            <a:srgbClr val="000000"/>
                          </a:solidFill>
                        </a:rPr>
                        <a:t> isEvenOrOdd</a:t>
                      </a:r>
                      <a:r>
                        <a:rPr>
                          <a:solidFill>
                            <a:srgbClr val="000080"/>
                          </a:solidFill>
                        </a:rPr>
                        <a:t>(</a:t>
                      </a:r>
                      <a:r>
                        <a:rPr b="0">
                          <a:solidFill>
                            <a:srgbClr val="FF0000"/>
                          </a:solidFill>
                        </a:rPr>
                        <a:t>5</a:t>
                      </a:r>
                      <a:r>
                        <a:rPr>
                          <a:solidFill>
                            <a:srgbClr val="000080"/>
                          </a:solidFill>
                        </a:rPr>
                        <a:t>))</a:t>
                      </a:r>
                    </a:p>
                    <a:p>
                      <a:pPr algn="l" defTabSz="914400">
                        <a:defRPr b="1" sz="1800">
                          <a:solidFill>
                            <a:srgbClr val="0000FF"/>
                          </a:solidFill>
                          <a:latin typeface="Courier New"/>
                          <a:ea typeface="Courier New"/>
                          <a:cs typeface="Courier New"/>
                          <a:sym typeface="Courier New"/>
                        </a:defRPr>
                      </a:pPr>
                      <a:r>
                        <a:t>print</a:t>
                      </a:r>
                      <a:r>
                        <a:rPr>
                          <a:solidFill>
                            <a:srgbClr val="000080"/>
                          </a:solidFill>
                        </a:rPr>
                        <a:t>(</a:t>
                      </a:r>
                      <a:r>
                        <a:rPr b="0">
                          <a:solidFill>
                            <a:srgbClr val="808080"/>
                          </a:solidFill>
                        </a:rPr>
                        <a:t>"6 is "</a:t>
                      </a:r>
                      <a:r>
                        <a:rPr>
                          <a:solidFill>
                            <a:srgbClr val="000080"/>
                          </a:solidFill>
                        </a:rPr>
                        <a:t>,</a:t>
                      </a:r>
                      <a:r>
                        <a:rPr b="0">
                          <a:solidFill>
                            <a:srgbClr val="000000"/>
                          </a:solidFill>
                        </a:rPr>
                        <a:t> isEvenOrOdd</a:t>
                      </a:r>
                      <a:r>
                        <a:rPr>
                          <a:solidFill>
                            <a:srgbClr val="000080"/>
                          </a:solidFill>
                        </a:rPr>
                        <a:t>(</a:t>
                      </a:r>
                      <a:r>
                        <a:rPr b="0">
                          <a:solidFill>
                            <a:srgbClr val="FF0000"/>
                          </a:solidFill>
                        </a:rPr>
                        <a:t>6</a:t>
                      </a:r>
                      <a:r>
                        <a:rPr>
                          <a:solidFill>
                            <a:srgbClr val="000080"/>
                          </a:solidFill>
                        </a:rPr>
                        <a:t>))</a:t>
                      </a:r>
                      <a:endParaRPr>
                        <a:solidFill>
                          <a:srgbClr val="000080"/>
                        </a:solidFill>
                      </a:endParaRPr>
                    </a:p>
                    <a:p>
                      <a:pPr algn="l" defTabSz="914400">
                        <a:defRPr b="1" sz="1800">
                          <a:solidFill>
                            <a:srgbClr val="000080"/>
                          </a:solidFill>
                          <a:latin typeface="Courier New"/>
                          <a:ea typeface="Courier New"/>
                          <a:cs typeface="Courier New"/>
                          <a:sym typeface="Courier New"/>
                        </a:defRPr>
                      </a:pPr>
                    </a:p>
                    <a:p>
                      <a:pPr algn="l" defTabSz="914400">
                        <a:defRPr sz="1800">
                          <a:latin typeface="Courier New"/>
                          <a:ea typeface="Courier New"/>
                          <a:cs typeface="Courier New"/>
                          <a:sym typeface="Courier New"/>
                        </a:defRPr>
                      </a:pPr>
                      <a:r>
                        <a:t>&gt;&gt;5 is Odd </a:t>
                      </a:r>
                    </a:p>
                    <a:p>
                      <a:pPr algn="l" defTabSz="914400">
                        <a:defRPr sz="1800">
                          <a:latin typeface="Courier New"/>
                          <a:ea typeface="Courier New"/>
                          <a:cs typeface="Courier New"/>
                          <a:sym typeface="Courier New"/>
                        </a:defRPr>
                      </a:pPr>
                      <a:r>
                        <a:t>&gt;&gt;6 is Even </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
        <p:nvSpPr>
          <p:cNvPr id="203" name="TextBox 2"/>
          <p:cNvSpPr txBox="1"/>
          <p:nvPr/>
        </p:nvSpPr>
        <p:spPr>
          <a:xfrm>
            <a:off x="990600" y="3060607"/>
            <a:ext cx="2164416" cy="37523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latin typeface="Arial"/>
                <a:ea typeface="Arial"/>
                <a:cs typeface="Arial"/>
                <a:sym typeface="Arial"/>
              </a:defRPr>
            </a:lvl1pPr>
          </a:lstStyle>
          <a:p>
            <a:pPr/>
            <a:r>
              <a:t>Define a function</a:t>
            </a:r>
          </a:p>
        </p:txBody>
      </p:sp>
      <p:sp>
        <p:nvSpPr>
          <p:cNvPr id="204" name="TextBox 6"/>
          <p:cNvSpPr txBox="1"/>
          <p:nvPr/>
        </p:nvSpPr>
        <p:spPr>
          <a:xfrm>
            <a:off x="6859905" y="3043732"/>
            <a:ext cx="2093723" cy="37522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latin typeface="Arial"/>
                <a:ea typeface="Arial"/>
                <a:cs typeface="Arial"/>
                <a:sym typeface="Arial"/>
              </a:defRPr>
            </a:lvl1pPr>
          </a:lstStyle>
          <a:p>
            <a:pPr/>
            <a:r>
              <a:t>Call the function</a:t>
            </a:r>
          </a:p>
        </p:txBody>
      </p:sp>
      <p:sp>
        <p:nvSpPr>
          <p:cNvPr id="205" name="TextBox 4"/>
          <p:cNvSpPr txBox="1"/>
          <p:nvPr/>
        </p:nvSpPr>
        <p:spPr>
          <a:xfrm>
            <a:off x="1135380" y="1259953"/>
            <a:ext cx="8789670" cy="1456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latin typeface="Arial"/>
                <a:ea typeface="Arial"/>
                <a:cs typeface="Arial"/>
                <a:sym typeface="Arial"/>
              </a:defRPr>
            </a:pPr>
            <a:r>
              <a:t>You can use arithmetic operators in your code.</a:t>
            </a:r>
          </a:p>
          <a:p>
            <a:pPr lvl="1" marL="541421" indent="-160420">
              <a:buSzPct val="100000"/>
              <a:buChar char="•"/>
              <a:defRPr sz="1600">
                <a:latin typeface="Arial"/>
                <a:ea typeface="Arial"/>
                <a:cs typeface="Arial"/>
                <a:sym typeface="Arial"/>
              </a:defRPr>
            </a:pPr>
            <a:r>
              <a:t>Addition: +</a:t>
            </a:r>
          </a:p>
          <a:p>
            <a:pPr lvl="1" marL="541421" indent="-160420">
              <a:buSzPct val="100000"/>
              <a:buChar char="•"/>
              <a:defRPr sz="1600">
                <a:latin typeface="Arial"/>
                <a:ea typeface="Arial"/>
                <a:cs typeface="Arial"/>
                <a:sym typeface="Arial"/>
              </a:defRPr>
            </a:pPr>
            <a:r>
              <a:t>Subtraction: -</a:t>
            </a:r>
          </a:p>
          <a:p>
            <a:pPr lvl="1" marL="541421" indent="-160420">
              <a:buSzPct val="100000"/>
              <a:buChar char="•"/>
              <a:defRPr sz="1600">
                <a:latin typeface="Arial"/>
                <a:ea typeface="Arial"/>
                <a:cs typeface="Arial"/>
                <a:sym typeface="Arial"/>
              </a:defRPr>
            </a:pPr>
            <a:r>
              <a:t>Division: / or //</a:t>
            </a:r>
          </a:p>
          <a:p>
            <a:pPr lvl="1" marL="541421" indent="-160420">
              <a:buSzPct val="100000"/>
              <a:buChar char="•"/>
              <a:defRPr sz="1600">
                <a:latin typeface="Arial"/>
                <a:ea typeface="Arial"/>
                <a:cs typeface="Arial"/>
                <a:sym typeface="Arial"/>
              </a:defRPr>
            </a:pPr>
            <a:r>
              <a:t>Modulo: %</a:t>
            </a:r>
          </a:p>
          <a:p>
            <a:pPr>
              <a:defRPr sz="1600">
                <a:latin typeface="Arial"/>
                <a:ea typeface="Arial"/>
                <a:cs typeface="Arial"/>
                <a:sym typeface="Arial"/>
              </a:defRPr>
            </a:pPr>
            <a:r>
              <a:t>The even-odd function: Given a number, n, this function tells if the number is even or odd.</a:t>
            </a:r>
          </a:p>
        </p:txBody>
      </p:sp>
      <p:sp>
        <p:nvSpPr>
          <p:cNvPr id="206" name="TextBox 8"/>
          <p:cNvSpPr txBox="1"/>
          <p:nvPr/>
        </p:nvSpPr>
        <p:spPr>
          <a:xfrm>
            <a:off x="990600" y="5843587"/>
            <a:ext cx="4690128"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Arial"/>
                <a:ea typeface="Arial"/>
                <a:cs typeface="Arial"/>
                <a:sym typeface="Arial"/>
              </a:defRPr>
            </a:lvl1pPr>
          </a:lstStyle>
          <a:p>
            <a:pPr/>
            <a:r>
              <a:t>Modulo is used to get the remainder when dividing.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4" presetID="2" grpId="2" fill="hold">
                                  <p:stCondLst>
                                    <p:cond delay="0"/>
                                  </p:stCondLst>
                                  <p:iterate type="el" backwards="0">
                                    <p:tmAbs val="0"/>
                                  </p:iterate>
                                  <p:childTnLst>
                                    <p:set>
                                      <p:cBhvr>
                                        <p:cTn id="10" fill="hold"/>
                                        <p:tgtEl>
                                          <p:spTgt spid="203"/>
                                        </p:tgtEl>
                                        <p:attrNameLst>
                                          <p:attrName>style.visibility</p:attrName>
                                        </p:attrNameLst>
                                      </p:cBhvr>
                                      <p:to>
                                        <p:strVal val="visible"/>
                                      </p:to>
                                    </p:set>
                                    <p:anim calcmode="lin" valueType="num">
                                      <p:cBhvr>
                                        <p:cTn id="11" dur="500" fill="hold"/>
                                        <p:tgtEl>
                                          <p:spTgt spid="203"/>
                                        </p:tgtEl>
                                        <p:attrNameLst>
                                          <p:attrName>ppt_x</p:attrName>
                                        </p:attrNameLst>
                                      </p:cBhvr>
                                      <p:tavLst>
                                        <p:tav tm="0">
                                          <p:val>
                                            <p:strVal val="#ppt_x"/>
                                          </p:val>
                                        </p:tav>
                                        <p:tav tm="100000">
                                          <p:val>
                                            <p:strVal val="#ppt_x"/>
                                          </p:val>
                                        </p:tav>
                                      </p:tavLst>
                                    </p:anim>
                                    <p:anim calcmode="lin" valueType="num">
                                      <p:cBhvr>
                                        <p:cTn id="12" dur="500" fill="hold"/>
                                        <p:tgtEl>
                                          <p:spTgt spid="20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3" fill="hold">
                                  <p:stCondLst>
                                    <p:cond delay="0"/>
                                  </p:stCondLst>
                                  <p:iterate type="el" backwards="0">
                                    <p:tmAbs val="0"/>
                                  </p:iterate>
                                  <p:childTnLst>
                                    <p:set>
                                      <p:cBhvr>
                                        <p:cTn id="15" fill="hold"/>
                                        <p:tgtEl>
                                          <p:spTgt spid="201"/>
                                        </p:tgtEl>
                                        <p:attrNameLst>
                                          <p:attrName>style.visibility</p:attrName>
                                        </p:attrNameLst>
                                      </p:cBhvr>
                                      <p:to>
                                        <p:strVal val="visible"/>
                                      </p:to>
                                    </p:set>
                                    <p:anim calcmode="lin" valueType="num">
                                      <p:cBhvr>
                                        <p:cTn id="16" dur="500" fill="hold"/>
                                        <p:tgtEl>
                                          <p:spTgt spid="201"/>
                                        </p:tgtEl>
                                        <p:attrNameLst>
                                          <p:attrName>ppt_x</p:attrName>
                                        </p:attrNameLst>
                                      </p:cBhvr>
                                      <p:tavLst>
                                        <p:tav tm="0">
                                          <p:val>
                                            <p:strVal val="#ppt_x"/>
                                          </p:val>
                                        </p:tav>
                                        <p:tav tm="100000">
                                          <p:val>
                                            <p:strVal val="#ppt_x"/>
                                          </p:val>
                                        </p:tav>
                                      </p:tavLst>
                                    </p:anim>
                                    <p:anim calcmode="lin" valueType="num">
                                      <p:cBhvr>
                                        <p:cTn id="17"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4" fill="hold">
                                  <p:stCondLst>
                                    <p:cond delay="0"/>
                                  </p:stCondLst>
                                  <p:iterate type="el" backwards="0">
                                    <p:tmAbs val="0"/>
                                  </p:iterate>
                                  <p:childTnLst>
                                    <p:set>
                                      <p:cBhvr>
                                        <p:cTn id="21" fill="hold"/>
                                        <p:tgtEl>
                                          <p:spTgt spid="206"/>
                                        </p:tgtEl>
                                        <p:attrNameLst>
                                          <p:attrName>style.visibility</p:attrName>
                                        </p:attrNameLst>
                                      </p:cBhvr>
                                      <p:to>
                                        <p:strVal val="visible"/>
                                      </p:to>
                                    </p:set>
                                    <p:anim calcmode="lin" valueType="num">
                                      <p:cBhvr>
                                        <p:cTn id="22" dur="500" fill="hold"/>
                                        <p:tgtEl>
                                          <p:spTgt spid="206"/>
                                        </p:tgtEl>
                                        <p:attrNameLst>
                                          <p:attrName>ppt_w</p:attrName>
                                        </p:attrNameLst>
                                      </p:cBhvr>
                                      <p:tavLst>
                                        <p:tav tm="0">
                                          <p:val>
                                            <p:fltVal val="0"/>
                                          </p:val>
                                        </p:tav>
                                        <p:tav tm="100000">
                                          <p:val>
                                            <p:strVal val="#ppt_w"/>
                                          </p:val>
                                        </p:tav>
                                      </p:tavLst>
                                    </p:anim>
                                    <p:anim calcmode="lin" valueType="num">
                                      <p:cBhvr>
                                        <p:cTn id="23" dur="500" fill="hold"/>
                                        <p:tgtEl>
                                          <p:spTgt spid="20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5" fill="hold">
                                  <p:stCondLst>
                                    <p:cond delay="0"/>
                                  </p:stCondLst>
                                  <p:iterate type="el" backwards="0">
                                    <p:tmAbs val="0"/>
                                  </p:iterate>
                                  <p:childTnLst>
                                    <p:set>
                                      <p:cBhvr>
                                        <p:cTn id="27" fill="hold"/>
                                        <p:tgtEl>
                                          <p:spTgt spid="204"/>
                                        </p:tgtEl>
                                        <p:attrNameLst>
                                          <p:attrName>style.visibility</p:attrName>
                                        </p:attrNameLst>
                                      </p:cBhvr>
                                      <p:to>
                                        <p:strVal val="visible"/>
                                      </p:to>
                                    </p:set>
                                    <p:anim calcmode="lin" valueType="num">
                                      <p:cBhvr>
                                        <p:cTn id="28" dur="500" fill="hold"/>
                                        <p:tgtEl>
                                          <p:spTgt spid="204"/>
                                        </p:tgtEl>
                                        <p:attrNameLst>
                                          <p:attrName>ppt_x</p:attrName>
                                        </p:attrNameLst>
                                      </p:cBhvr>
                                      <p:tavLst>
                                        <p:tav tm="0">
                                          <p:val>
                                            <p:strVal val="#ppt_x"/>
                                          </p:val>
                                        </p:tav>
                                        <p:tav tm="100000">
                                          <p:val>
                                            <p:strVal val="#ppt_x"/>
                                          </p:val>
                                        </p:tav>
                                      </p:tavLst>
                                    </p:anim>
                                    <p:anim calcmode="lin" valueType="num">
                                      <p:cBhvr>
                                        <p:cTn id="29" dur="500" fill="hold"/>
                                        <p:tgtEl>
                                          <p:spTgt spid="204"/>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Class="entr" nodeType="afterEffect" presetSubtype="4" presetID="2" grpId="6" fill="hold">
                                  <p:stCondLst>
                                    <p:cond delay="0"/>
                                  </p:stCondLst>
                                  <p:iterate type="el" backwards="0">
                                    <p:tmAbs val="0"/>
                                  </p:iterate>
                                  <p:childTnLst>
                                    <p:set>
                                      <p:cBhvr>
                                        <p:cTn id="32" fill="hold"/>
                                        <p:tgtEl>
                                          <p:spTgt spid="202"/>
                                        </p:tgtEl>
                                        <p:attrNameLst>
                                          <p:attrName>style.visibility</p:attrName>
                                        </p:attrNameLst>
                                      </p:cBhvr>
                                      <p:to>
                                        <p:strVal val="visible"/>
                                      </p:to>
                                    </p:set>
                                    <p:anim calcmode="lin" valueType="num">
                                      <p:cBhvr>
                                        <p:cTn id="33" dur="500" fill="hold"/>
                                        <p:tgtEl>
                                          <p:spTgt spid="202"/>
                                        </p:tgtEl>
                                        <p:attrNameLst>
                                          <p:attrName>ppt_x</p:attrName>
                                        </p:attrNameLst>
                                      </p:cBhvr>
                                      <p:tavLst>
                                        <p:tav tm="0">
                                          <p:val>
                                            <p:strVal val="#ppt_x"/>
                                          </p:val>
                                        </p:tav>
                                        <p:tav tm="100000">
                                          <p:val>
                                            <p:strVal val="#ppt_x"/>
                                          </p:val>
                                        </p:tav>
                                      </p:tavLst>
                                    </p:anim>
                                    <p:anim calcmode="lin" valueType="num">
                                      <p:cBhvr>
                                        <p:cTn id="34"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3"/>
      <p:bldP build="whole" bldLvl="1" animBg="1" rev="0" advAuto="0" spid="205" grpId="1"/>
      <p:bldP build="whole" bldLvl="1" animBg="1" rev="0" advAuto="0" spid="203" grpId="2"/>
      <p:bldP build="whole" bldLvl="1" animBg="1" rev="0" advAuto="0" spid="206" grpId="4"/>
      <p:bldP build="whole" bldLvl="1" animBg="1" rev="0" advAuto="0" spid="204" grpId="5"/>
      <p:bldP build="whole" bldLvl="1" animBg="1" rev="0" advAuto="0" spid="202" grpId="6"/>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Exercise"/>
          <p:cNvSpPr txBox="1"/>
          <p:nvPr>
            <p:ph type="title"/>
          </p:nvPr>
        </p:nvSpPr>
        <p:spPr>
          <a:xfrm>
            <a:off x="1097280" y="712899"/>
            <a:ext cx="10058401" cy="807616"/>
          </a:xfrm>
          <a:prstGeom prst="rect">
            <a:avLst/>
          </a:prstGeom>
        </p:spPr>
        <p:txBody>
          <a:bodyPr/>
          <a:lstStyle>
            <a:lvl1pPr defTabSz="704087">
              <a:defRPr spc="-100" sz="3600"/>
            </a:lvl1pPr>
          </a:lstStyle>
          <a:p>
            <a:pPr/>
            <a:r>
              <a:t>Exercise</a:t>
            </a:r>
          </a:p>
        </p:txBody>
      </p:sp>
      <p:sp>
        <p:nvSpPr>
          <p:cNvPr id="209" name="Write a function with two parameters.…"/>
          <p:cNvSpPr txBox="1"/>
          <p:nvPr>
            <p:ph type="body" sz="quarter" idx="1"/>
          </p:nvPr>
        </p:nvSpPr>
        <p:spPr>
          <a:xfrm>
            <a:off x="1135380" y="2708478"/>
            <a:ext cx="7918599" cy="1441045"/>
          </a:xfrm>
          <a:prstGeom prst="rect">
            <a:avLst/>
          </a:prstGeom>
        </p:spPr>
        <p:txBody>
          <a:bodyPr/>
          <a:lstStyle/>
          <a:p>
            <a:pPr marL="0" indent="0">
              <a:buSzTx/>
              <a:buNone/>
            </a:pPr>
            <a:r>
              <a:t>Write a function with two parameters.</a:t>
            </a:r>
          </a:p>
          <a:p>
            <a:pPr marL="0" indent="0">
              <a:buSzTx/>
              <a:buNone/>
            </a:pPr>
          </a:p>
          <a:p>
            <a:pPr marL="0" indent="0">
              <a:buSzTx/>
              <a:buNone/>
            </a:pPr>
            <a:r>
              <a:t>Your function should add those two parameters and return the sum.</a:t>
            </a:r>
          </a:p>
        </p:txBody>
      </p:sp>
      <p:sp>
        <p:nvSpPr>
          <p:cNvPr id="210" name="PARAMETERS AND ARITHMETIC"/>
          <p:cNvSpPr txBox="1"/>
          <p:nvPr/>
        </p:nvSpPr>
        <p:spPr>
          <a:xfrm>
            <a:off x="1102482" y="1840008"/>
            <a:ext cx="3953196"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solidFill>
                  <a:srgbClr val="6D2373"/>
                </a:solidFill>
              </a:defRPr>
            </a:lvl1pPr>
          </a:lstStyle>
          <a:p>
            <a:pPr/>
            <a:r>
              <a:t>PARAMETERS AND ARITHMETIC</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Title 1"/>
          <p:cNvSpPr txBox="1"/>
          <p:nvPr>
            <p:ph type="title"/>
          </p:nvPr>
        </p:nvSpPr>
        <p:spPr>
          <a:xfrm>
            <a:off x="1097280" y="412854"/>
            <a:ext cx="10058401" cy="807615"/>
          </a:xfrm>
          <a:prstGeom prst="rect">
            <a:avLst/>
          </a:prstGeom>
        </p:spPr>
        <p:txBody>
          <a:bodyPr/>
          <a:lstStyle>
            <a:lvl1pPr>
              <a:defRPr b="1" spc="-100" sz="4000">
                <a:solidFill>
                  <a:srgbClr val="BA69B8"/>
                </a:solidFill>
                <a:latin typeface="+mn-lt"/>
                <a:ea typeface="+mn-ea"/>
                <a:cs typeface="+mn-cs"/>
                <a:sym typeface="Calibri"/>
              </a:defRPr>
            </a:lvl1pPr>
          </a:lstStyle>
          <a:p>
            <a:pPr/>
            <a:r>
              <a:t>Control Flow</a:t>
            </a:r>
          </a:p>
        </p:txBody>
      </p:sp>
      <p:pic>
        <p:nvPicPr>
          <p:cNvPr id="213" name="Picture 2" descr="Picture 2"/>
          <p:cNvPicPr>
            <a:picLocks noChangeAspect="1"/>
          </p:cNvPicPr>
          <p:nvPr/>
        </p:nvPicPr>
        <p:blipFill>
          <a:blip r:embed="rId3">
            <a:extLst/>
          </a:blip>
          <a:stretch>
            <a:fillRect/>
          </a:stretch>
        </p:blipFill>
        <p:spPr>
          <a:xfrm>
            <a:off x="5453379" y="1259373"/>
            <a:ext cx="3281127" cy="4368582"/>
          </a:xfrm>
          <a:prstGeom prst="rect">
            <a:avLst/>
          </a:prstGeom>
          <a:ln w="12700">
            <a:miter lim="400000"/>
          </a:ln>
        </p:spPr>
      </p:pic>
      <p:sp>
        <p:nvSpPr>
          <p:cNvPr id="214" name="Rectangle 5"/>
          <p:cNvSpPr txBox="1"/>
          <p:nvPr/>
        </p:nvSpPr>
        <p:spPr>
          <a:xfrm>
            <a:off x="384312" y="6424193"/>
            <a:ext cx="10538794"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200"/>
            </a:lvl1pPr>
          </a:lstStyle>
          <a:p>
            <a:pPr/>
            <a:r>
              <a:t>Source: https://www.codeproject.com/Articles/663666/Python-Basics-Understanding-The-Flow-Control-State</a:t>
            </a:r>
          </a:p>
        </p:txBody>
      </p:sp>
      <p:sp>
        <p:nvSpPr>
          <p:cNvPr id="215" name="TextBox 6"/>
          <p:cNvSpPr txBox="1"/>
          <p:nvPr/>
        </p:nvSpPr>
        <p:spPr>
          <a:xfrm>
            <a:off x="1510919" y="3268333"/>
            <a:ext cx="2898461"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Arial"/>
                <a:ea typeface="Arial"/>
                <a:cs typeface="Arial"/>
                <a:sym typeface="Arial"/>
              </a:defRPr>
            </a:lvl1pPr>
          </a:lstStyle>
          <a:p>
            <a:pPr/>
            <a:r>
              <a:t>Conditional vs Sequential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xfrm>
            <a:off x="1097280" y="398563"/>
            <a:ext cx="10058401" cy="807615"/>
          </a:xfrm>
          <a:prstGeom prst="rect">
            <a:avLst/>
          </a:prstGeom>
        </p:spPr>
        <p:txBody>
          <a:bodyPr/>
          <a:lstStyle/>
          <a:p>
            <a:pPr>
              <a:defRPr b="1" spc="-100" sz="4000">
                <a:solidFill>
                  <a:srgbClr val="BA69B8"/>
                </a:solidFill>
                <a:latin typeface="+mn-lt"/>
                <a:ea typeface="+mn-ea"/>
                <a:cs typeface="+mn-cs"/>
                <a:sym typeface="Calibri"/>
              </a:defRPr>
            </a:pPr>
            <a:r>
              <a:t>Conditional Flow: The </a:t>
            </a:r>
            <a:r>
              <a:rPr>
                <a:solidFill>
                  <a:schemeClr val="accent5"/>
                </a:solidFill>
              </a:rPr>
              <a:t>if</a:t>
            </a:r>
            <a:r>
              <a:t> Statement</a:t>
            </a:r>
          </a:p>
        </p:txBody>
      </p:sp>
      <p:sp>
        <p:nvSpPr>
          <p:cNvPr id="220" name="Content Placeholder 2"/>
          <p:cNvSpPr txBox="1"/>
          <p:nvPr>
            <p:ph type="body" sz="quarter" idx="1"/>
          </p:nvPr>
        </p:nvSpPr>
        <p:spPr>
          <a:xfrm>
            <a:off x="1326008" y="1845734"/>
            <a:ext cx="4574601" cy="708623"/>
          </a:xfrm>
          <a:prstGeom prst="rect">
            <a:avLst/>
          </a:prstGeom>
        </p:spPr>
        <p:txBody>
          <a:bodyPr/>
          <a:lstStyle>
            <a:lvl1pPr marL="0" indent="0">
              <a:buSzTx/>
              <a:buNone/>
              <a:defRPr sz="1600">
                <a:solidFill>
                  <a:srgbClr val="000000"/>
                </a:solidFill>
                <a:latin typeface="Arial"/>
                <a:ea typeface="Arial"/>
                <a:cs typeface="Arial"/>
                <a:sym typeface="Arial"/>
              </a:defRPr>
            </a:lvl1pPr>
          </a:lstStyle>
          <a:p>
            <a:pPr/>
            <a:r>
              <a:t>Executes steps only when the condition is satisfied</a:t>
            </a:r>
          </a:p>
        </p:txBody>
      </p:sp>
      <p:pic>
        <p:nvPicPr>
          <p:cNvPr id="221" name="Picture 11" descr="Picture 11"/>
          <p:cNvPicPr>
            <a:picLocks noChangeAspect="1"/>
          </p:cNvPicPr>
          <p:nvPr/>
        </p:nvPicPr>
        <p:blipFill>
          <a:blip r:embed="rId2">
            <a:extLst/>
          </a:blip>
          <a:stretch>
            <a:fillRect/>
          </a:stretch>
        </p:blipFill>
        <p:spPr>
          <a:xfrm>
            <a:off x="6537449" y="2185152"/>
            <a:ext cx="5253248" cy="3819527"/>
          </a:xfrm>
          <a:prstGeom prst="rect">
            <a:avLst/>
          </a:prstGeom>
          <a:ln w="12700">
            <a:miter lim="400000"/>
          </a:ln>
        </p:spPr>
      </p:pic>
      <p:graphicFrame>
        <p:nvGraphicFramePr>
          <p:cNvPr id="222" name="Table 13"/>
          <p:cNvGraphicFramePr/>
          <p:nvPr/>
        </p:nvGraphicFramePr>
        <p:xfrm>
          <a:off x="1267426" y="2662812"/>
          <a:ext cx="4633184"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633181"/>
              </a:tblGrid>
              <a:tr h="370840">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sz="1600">
                          <a:latin typeface="Courier New"/>
                          <a:ea typeface="Courier New"/>
                          <a:cs typeface="Courier New"/>
                          <a:sym typeface="Courier New"/>
                        </a:defRPr>
                      </a:pPr>
                      <a:r>
                        <a:t>pet </a:t>
                      </a:r>
                      <a:r>
                        <a:rPr b="1">
                          <a:solidFill>
                            <a:srgbClr val="000080"/>
                          </a:solidFill>
                        </a:rPr>
                        <a:t>=</a:t>
                      </a:r>
                      <a:r>
                        <a:t> </a:t>
                      </a:r>
                      <a:r>
                        <a:rPr>
                          <a:solidFill>
                            <a:srgbClr val="808080"/>
                          </a:solidFill>
                        </a:rPr>
                        <a:t>"dog"</a:t>
                      </a:r>
                    </a:p>
                    <a:p>
                      <a:pPr algn="l" defTabSz="914400">
                        <a:defRPr b="1" sz="1600">
                          <a:solidFill>
                            <a:srgbClr val="0000FF"/>
                          </a:solidFill>
                          <a:latin typeface="Courier New"/>
                          <a:ea typeface="Courier New"/>
                          <a:cs typeface="Courier New"/>
                          <a:sym typeface="Courier New"/>
                        </a:defRPr>
                      </a:pPr>
                      <a:r>
                        <a:t>if</a:t>
                      </a:r>
                      <a:r>
                        <a:rPr b="0">
                          <a:solidFill>
                            <a:srgbClr val="000000"/>
                          </a:solidFill>
                        </a:rPr>
                        <a:t> pet </a:t>
                      </a:r>
                      <a:r>
                        <a:rPr>
                          <a:solidFill>
                            <a:srgbClr val="000080"/>
                          </a:solidFill>
                        </a:rPr>
                        <a:t>==</a:t>
                      </a:r>
                      <a:r>
                        <a:rPr b="0">
                          <a:solidFill>
                            <a:srgbClr val="000000"/>
                          </a:solidFill>
                        </a:rPr>
                        <a:t> </a:t>
                      </a:r>
                      <a:r>
                        <a:rPr b="0">
                          <a:solidFill>
                            <a:srgbClr val="808080"/>
                          </a:solidFill>
                        </a:rPr>
                        <a:t>"cat"</a:t>
                      </a:r>
                      <a:r>
                        <a:rPr>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"cat"</a:t>
                      </a:r>
                      <a:r>
                        <a:rPr b="1">
                          <a:solidFill>
                            <a:srgbClr val="000080"/>
                          </a:solidFill>
                        </a:rPr>
                        <a:t>)</a:t>
                      </a:r>
                    </a:p>
                    <a:p>
                      <a:pPr algn="l" defTabSz="914400">
                        <a:defRPr b="1" sz="1600">
                          <a:solidFill>
                            <a:srgbClr val="0000FF"/>
                          </a:solidFill>
                          <a:latin typeface="Courier New"/>
                          <a:ea typeface="Courier New"/>
                          <a:cs typeface="Courier New"/>
                          <a:sym typeface="Courier New"/>
                        </a:defRPr>
                      </a:pPr>
                      <a:r>
                        <a:t>elif</a:t>
                      </a:r>
                      <a:r>
                        <a:rPr b="0">
                          <a:solidFill>
                            <a:srgbClr val="000000"/>
                          </a:solidFill>
                        </a:rPr>
                        <a:t> pet </a:t>
                      </a:r>
                      <a:r>
                        <a:rPr>
                          <a:solidFill>
                            <a:srgbClr val="000080"/>
                          </a:solidFill>
                        </a:rPr>
                        <a:t>==</a:t>
                      </a:r>
                      <a:r>
                        <a:rPr b="0">
                          <a:solidFill>
                            <a:srgbClr val="000000"/>
                          </a:solidFill>
                        </a:rPr>
                        <a:t> </a:t>
                      </a:r>
                      <a:r>
                        <a:rPr b="0">
                          <a:solidFill>
                            <a:srgbClr val="808080"/>
                          </a:solidFill>
                        </a:rPr>
                        <a:t>"dog"</a:t>
                      </a:r>
                      <a:r>
                        <a:rPr>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"dog"</a:t>
                      </a:r>
                      <a:r>
                        <a:rPr b="1">
                          <a:solidFill>
                            <a:srgbClr val="000080"/>
                          </a:solidFill>
                        </a:rPr>
                        <a:t>)</a:t>
                      </a:r>
                    </a:p>
                    <a:p>
                      <a:pPr algn="l" defTabSz="914400">
                        <a:defRPr b="1" sz="1600">
                          <a:solidFill>
                            <a:srgbClr val="0000FF"/>
                          </a:solidFill>
                          <a:latin typeface="Courier New"/>
                          <a:ea typeface="Courier New"/>
                          <a:cs typeface="Courier New"/>
                          <a:sym typeface="Courier New"/>
                        </a:defRPr>
                      </a:pPr>
                      <a:r>
                        <a:t>else</a:t>
                      </a:r>
                      <a:r>
                        <a:rPr>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"Neither dog nor cat"</a:t>
                      </a:r>
                      <a:r>
                        <a:rPr b="1">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
        <p:nvSpPr>
          <p:cNvPr id="223" name="TextBox 3"/>
          <p:cNvSpPr txBox="1"/>
          <p:nvPr/>
        </p:nvSpPr>
        <p:spPr>
          <a:xfrm>
            <a:off x="1267426" y="5371346"/>
            <a:ext cx="3496527"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Associated Keywords: if, elif, else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2"/>
      <p:bldP build="whole" bldLvl="1" animBg="1" rev="0" advAuto="0" spid="222" grpId="3"/>
      <p:bldP build="whole" bldLvl="1" animBg="1" rev="0" advAuto="0" spid="220" grpId="1"/>
      <p:bldP build="whole" bldLvl="1" animBg="1" rev="0" advAuto="0" spid="223" grpId="4"/>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xfrm>
            <a:off x="1097280" y="412851"/>
            <a:ext cx="10058401" cy="807615"/>
          </a:xfrm>
          <a:prstGeom prst="rect">
            <a:avLst/>
          </a:prstGeom>
        </p:spPr>
        <p:txBody>
          <a:bodyPr/>
          <a:lstStyle/>
          <a:p>
            <a:pPr>
              <a:defRPr b="1" spc="-100" sz="4000">
                <a:solidFill>
                  <a:srgbClr val="BA69B8"/>
                </a:solidFill>
                <a:latin typeface="+mn-lt"/>
                <a:ea typeface="+mn-ea"/>
                <a:cs typeface="+mn-cs"/>
                <a:sym typeface="Calibri"/>
              </a:defRPr>
            </a:pPr>
            <a:r>
              <a:t>Conditional Flow: The </a:t>
            </a:r>
            <a:r>
              <a:rPr>
                <a:solidFill>
                  <a:schemeClr val="accent5"/>
                </a:solidFill>
              </a:rPr>
              <a:t>for</a:t>
            </a:r>
            <a:r>
              <a:t> Statement</a:t>
            </a:r>
          </a:p>
        </p:txBody>
      </p:sp>
      <p:sp>
        <p:nvSpPr>
          <p:cNvPr id="226" name="Content Placeholder 2"/>
          <p:cNvSpPr txBox="1"/>
          <p:nvPr>
            <p:ph type="body" sz="quarter" idx="1"/>
          </p:nvPr>
        </p:nvSpPr>
        <p:spPr>
          <a:xfrm>
            <a:off x="1097278" y="1845734"/>
            <a:ext cx="5274948" cy="708625"/>
          </a:xfrm>
          <a:prstGeom prst="rect">
            <a:avLst/>
          </a:prstGeom>
        </p:spPr>
        <p:txBody>
          <a:bodyPr/>
          <a:lstStyle>
            <a:lvl1pPr marL="0" indent="0">
              <a:buSzTx/>
              <a:buNone/>
              <a:defRPr sz="1800">
                <a:solidFill>
                  <a:srgbClr val="000000"/>
                </a:solidFill>
                <a:latin typeface="Arial"/>
                <a:ea typeface="Arial"/>
                <a:cs typeface="Arial"/>
                <a:sym typeface="Arial"/>
              </a:defRPr>
            </a:lvl1pPr>
          </a:lstStyle>
          <a:p>
            <a:pPr/>
            <a:r>
              <a:t>Executes steps again and again until the condition becomes false.</a:t>
            </a:r>
          </a:p>
        </p:txBody>
      </p:sp>
      <p:graphicFrame>
        <p:nvGraphicFramePr>
          <p:cNvPr id="227" name="Table 3"/>
          <p:cNvGraphicFramePr/>
          <p:nvPr/>
        </p:nvGraphicFramePr>
        <p:xfrm>
          <a:off x="1097280" y="2924586"/>
          <a:ext cx="4796183"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796183"/>
              </a:tblGrid>
              <a:tr h="370840">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sz="1600">
                          <a:latin typeface="Courier New"/>
                          <a:ea typeface="Courier New"/>
                          <a:cs typeface="Courier New"/>
                          <a:sym typeface="Courier New"/>
                        </a:defRPr>
                      </a:pPr>
                      <a:r>
                        <a:t>favorite_food </a:t>
                      </a:r>
                      <a:r>
                        <a:rPr b="1">
                          <a:solidFill>
                            <a:srgbClr val="000080"/>
                          </a:solidFill>
                        </a:rPr>
                        <a:t>=</a:t>
                      </a:r>
                      <a:r>
                        <a:t> </a:t>
                      </a:r>
                      <a:r>
                        <a:rPr b="1">
                          <a:solidFill>
                            <a:srgbClr val="000080"/>
                          </a:solidFill>
                        </a:rPr>
                        <a:t>[</a:t>
                      </a:r>
                      <a:r>
                        <a:rPr>
                          <a:solidFill>
                            <a:srgbClr val="808080"/>
                          </a:solidFill>
                        </a:rPr>
                        <a:t>"pizza"</a:t>
                      </a:r>
                      <a:r>
                        <a:rPr b="1">
                          <a:solidFill>
                            <a:srgbClr val="000080"/>
                          </a:solidFill>
                        </a:rPr>
                        <a:t>,</a:t>
                      </a:r>
                      <a:r>
                        <a:t> </a:t>
                      </a:r>
                      <a:r>
                        <a:rPr>
                          <a:solidFill>
                            <a:srgbClr val="808080"/>
                          </a:solidFill>
                        </a:rPr>
                        <a:t>"ice cream"</a:t>
                      </a:r>
                      <a:r>
                        <a:rPr b="1">
                          <a:solidFill>
                            <a:srgbClr val="000080"/>
                          </a:solidFill>
                        </a:rPr>
                        <a:t>,</a:t>
                      </a:r>
                      <a:r>
                        <a:t> </a:t>
                      </a:r>
                      <a:r>
                        <a:rPr>
                          <a:solidFill>
                            <a:srgbClr val="808080"/>
                          </a:solidFill>
                        </a:rPr>
                        <a:t>"salad"</a:t>
                      </a:r>
                      <a:r>
                        <a:rPr b="1">
                          <a:solidFill>
                            <a:srgbClr val="000080"/>
                          </a:solidFill>
                        </a:rPr>
                        <a:t>]</a:t>
                      </a:r>
                      <a:endParaRPr b="1">
                        <a:solidFill>
                          <a:srgbClr val="000080"/>
                        </a:solidFill>
                      </a:endParaRPr>
                    </a:p>
                    <a:p>
                      <a:pPr algn="l" defTabSz="914400">
                        <a:defRPr sz="1600">
                          <a:latin typeface="Courier New"/>
                          <a:ea typeface="Courier New"/>
                          <a:cs typeface="Courier New"/>
                          <a:sym typeface="Courier New"/>
                        </a:defRPr>
                      </a:pPr>
                    </a:p>
                    <a:p>
                      <a:pPr algn="l" defTabSz="914400">
                        <a:defRPr b="1" sz="1600">
                          <a:solidFill>
                            <a:srgbClr val="0000FF"/>
                          </a:solidFill>
                          <a:latin typeface="Courier New"/>
                          <a:ea typeface="Courier New"/>
                          <a:cs typeface="Courier New"/>
                          <a:sym typeface="Courier New"/>
                        </a:defRPr>
                      </a:pPr>
                      <a:r>
                        <a:t>for</a:t>
                      </a:r>
                      <a:r>
                        <a:rPr b="0">
                          <a:solidFill>
                            <a:srgbClr val="000000"/>
                          </a:solidFill>
                        </a:rPr>
                        <a:t> food </a:t>
                      </a:r>
                      <a:r>
                        <a:t>in</a:t>
                      </a:r>
                      <a:r>
                        <a:rPr b="0">
                          <a:solidFill>
                            <a:srgbClr val="000000"/>
                          </a:solidFill>
                        </a:rPr>
                        <a:t> favorite_food</a:t>
                      </a:r>
                      <a:r>
                        <a:rPr>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print</a:t>
                      </a:r>
                      <a:r>
                        <a:rPr b="1">
                          <a:solidFill>
                            <a:srgbClr val="000080"/>
                          </a:solidFill>
                        </a:rPr>
                        <a:t>(</a:t>
                      </a:r>
                      <a:r>
                        <a:t>food</a:t>
                      </a:r>
                      <a:r>
                        <a:rPr b="1">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pic>
        <p:nvPicPr>
          <p:cNvPr id="228" name="Picture 7" descr="Picture 7"/>
          <p:cNvPicPr>
            <a:picLocks noChangeAspect="1"/>
          </p:cNvPicPr>
          <p:nvPr/>
        </p:nvPicPr>
        <p:blipFill>
          <a:blip r:embed="rId3">
            <a:extLst/>
          </a:blip>
          <a:stretch>
            <a:fillRect/>
          </a:stretch>
        </p:blipFill>
        <p:spPr>
          <a:xfrm>
            <a:off x="7662860" y="1836565"/>
            <a:ext cx="2524127" cy="419615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7" grpId="2"/>
      <p:bldP build="p" bldLvl="1" animBg="1" rev="0" advAuto="0" spid="226"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xfrm>
            <a:off x="1097280" y="398566"/>
            <a:ext cx="10058401" cy="807616"/>
          </a:xfrm>
          <a:prstGeom prst="rect">
            <a:avLst/>
          </a:prstGeom>
        </p:spPr>
        <p:txBody>
          <a:bodyPr/>
          <a:lstStyle/>
          <a:p>
            <a:pPr>
              <a:defRPr b="1" spc="-100" sz="4000">
                <a:solidFill>
                  <a:srgbClr val="BA69B8"/>
                </a:solidFill>
                <a:latin typeface="+mn-lt"/>
                <a:ea typeface="+mn-ea"/>
                <a:cs typeface="+mn-cs"/>
                <a:sym typeface="Calibri"/>
              </a:defRPr>
            </a:pPr>
            <a:r>
              <a:t>Conditional Flow: The </a:t>
            </a:r>
            <a:r>
              <a:rPr>
                <a:solidFill>
                  <a:schemeClr val="accent5"/>
                </a:solidFill>
              </a:rPr>
              <a:t>while</a:t>
            </a:r>
            <a:r>
              <a:t> Statement</a:t>
            </a:r>
          </a:p>
        </p:txBody>
      </p:sp>
      <p:sp>
        <p:nvSpPr>
          <p:cNvPr id="233" name="Content Placeholder 2"/>
          <p:cNvSpPr txBox="1"/>
          <p:nvPr>
            <p:ph type="body" sz="quarter" idx="1"/>
          </p:nvPr>
        </p:nvSpPr>
        <p:spPr>
          <a:xfrm>
            <a:off x="1097280" y="1845734"/>
            <a:ext cx="7360919" cy="983191"/>
          </a:xfrm>
          <a:prstGeom prst="rect">
            <a:avLst/>
          </a:prstGeom>
        </p:spPr>
        <p:txBody>
          <a:bodyPr/>
          <a:lstStyle/>
          <a:p>
            <a:pPr marL="0" indent="0">
              <a:buSzTx/>
              <a:buNone/>
              <a:defRPr sz="1800">
                <a:solidFill>
                  <a:srgbClr val="000000"/>
                </a:solidFill>
                <a:latin typeface="Arial"/>
                <a:ea typeface="Arial"/>
                <a:cs typeface="Arial"/>
                <a:sym typeface="Arial"/>
              </a:defRPr>
            </a:pPr>
            <a:r>
              <a:t>Similar to “for”</a:t>
            </a:r>
          </a:p>
          <a:p>
            <a:pPr marL="0" indent="0">
              <a:buSzTx/>
              <a:buNone/>
              <a:defRPr sz="1800">
                <a:solidFill>
                  <a:srgbClr val="000000"/>
                </a:solidFill>
                <a:latin typeface="Arial"/>
                <a:ea typeface="Arial"/>
                <a:cs typeface="Arial"/>
                <a:sym typeface="Arial"/>
              </a:defRPr>
            </a:pPr>
            <a:r>
              <a:t>Mostly used when the number of times the loop will run is not known.</a:t>
            </a:r>
          </a:p>
        </p:txBody>
      </p:sp>
      <p:graphicFrame>
        <p:nvGraphicFramePr>
          <p:cNvPr id="234" name="Table 3"/>
          <p:cNvGraphicFramePr/>
          <p:nvPr/>
        </p:nvGraphicFramePr>
        <p:xfrm>
          <a:off x="1097280" y="3154146"/>
          <a:ext cx="4796183"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796183"/>
              </a:tblGrid>
              <a:tr h="370840">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sz="1600">
                          <a:latin typeface="Courier New"/>
                          <a:ea typeface="Courier New"/>
                          <a:cs typeface="Courier New"/>
                          <a:sym typeface="Courier New"/>
                        </a:defRPr>
                      </a:pPr>
                      <a:r>
                        <a:t>i </a:t>
                      </a:r>
                      <a:r>
                        <a:rPr b="1">
                          <a:solidFill>
                            <a:srgbClr val="000080"/>
                          </a:solidFill>
                        </a:rPr>
                        <a:t>=</a:t>
                      </a:r>
                      <a:r>
                        <a:t> </a:t>
                      </a:r>
                      <a:r>
                        <a:rPr>
                          <a:solidFill>
                            <a:srgbClr val="FF0000"/>
                          </a:solidFill>
                        </a:rPr>
                        <a:t>1</a:t>
                      </a:r>
                      <a:endParaRPr>
                        <a:solidFill>
                          <a:srgbClr val="FF0000"/>
                        </a:solidFill>
                      </a:endParaRPr>
                    </a:p>
                    <a:p>
                      <a:pPr algn="l" defTabSz="914400">
                        <a:defRPr sz="1600">
                          <a:latin typeface="Courier New"/>
                          <a:ea typeface="Courier New"/>
                          <a:cs typeface="Courier New"/>
                          <a:sym typeface="Courier New"/>
                        </a:defRPr>
                      </a:pPr>
                    </a:p>
                    <a:p>
                      <a:pPr algn="l" defTabSz="914400">
                        <a:defRPr b="1" sz="1600">
                          <a:solidFill>
                            <a:srgbClr val="0000FF"/>
                          </a:solidFill>
                          <a:latin typeface="Courier New"/>
                          <a:ea typeface="Courier New"/>
                          <a:cs typeface="Courier New"/>
                          <a:sym typeface="Courier New"/>
                        </a:defRPr>
                      </a:pPr>
                      <a:r>
                        <a:t>while</a:t>
                      </a:r>
                      <a:r>
                        <a:rPr b="0">
                          <a:solidFill>
                            <a:srgbClr val="000000"/>
                          </a:solidFill>
                        </a:rPr>
                        <a:t> i </a:t>
                      </a:r>
                      <a:r>
                        <a:rPr>
                          <a:solidFill>
                            <a:srgbClr val="000080"/>
                          </a:solidFill>
                        </a:rPr>
                        <a:t>&lt;=</a:t>
                      </a:r>
                      <a:r>
                        <a:rPr b="0">
                          <a:solidFill>
                            <a:srgbClr val="000000"/>
                          </a:solidFill>
                        </a:rPr>
                        <a:t> </a:t>
                      </a:r>
                      <a:r>
                        <a:rPr b="0">
                          <a:solidFill>
                            <a:srgbClr val="FF0000"/>
                          </a:solidFill>
                        </a:rPr>
                        <a:t>10</a:t>
                      </a:r>
                      <a:r>
                        <a:rPr>
                          <a:solidFill>
                            <a:srgbClr val="000080"/>
                          </a:solidFill>
                        </a:rPr>
                        <a:t>:</a:t>
                      </a:r>
                    </a:p>
                    <a:p>
                      <a:pPr algn="l" defTabSz="914400">
                        <a:defRPr sz="1600">
                          <a:latin typeface="Courier New"/>
                          <a:ea typeface="Courier New"/>
                          <a:cs typeface="Courier New"/>
                          <a:sym typeface="Courier New"/>
                        </a:defRPr>
                      </a:pPr>
                      <a:r>
                        <a:t>	</a:t>
                      </a:r>
                      <a:r>
                        <a:rPr b="1">
                          <a:solidFill>
                            <a:srgbClr val="0000FF"/>
                          </a:solidFill>
                        </a:rPr>
                        <a:t>print</a:t>
                      </a:r>
                      <a:r>
                        <a:rPr b="1">
                          <a:solidFill>
                            <a:srgbClr val="000080"/>
                          </a:solidFill>
                        </a:rPr>
                        <a:t>(</a:t>
                      </a:r>
                      <a:r>
                        <a:t>i</a:t>
                      </a:r>
                      <a:r>
                        <a:rPr b="1">
                          <a:solidFill>
                            <a:srgbClr val="000080"/>
                          </a:solidFill>
                        </a:rPr>
                        <a:t>)</a:t>
                      </a:r>
                    </a:p>
                    <a:p>
                      <a:pPr algn="l" defTabSz="914400">
                        <a:defRPr sz="1600">
                          <a:latin typeface="Courier New"/>
                          <a:ea typeface="Courier New"/>
                          <a:cs typeface="Courier New"/>
                          <a:sym typeface="Courier New"/>
                        </a:defRPr>
                      </a:pPr>
                      <a:r>
                        <a:t>	i </a:t>
                      </a:r>
                      <a:r>
                        <a:rPr b="1">
                          <a:solidFill>
                            <a:srgbClr val="000080"/>
                          </a:solidFill>
                        </a:rPr>
                        <a:t>=</a:t>
                      </a:r>
                      <a:r>
                        <a:t> i </a:t>
                      </a:r>
                      <a:r>
                        <a:rPr b="1">
                          <a:solidFill>
                            <a:srgbClr val="000080"/>
                          </a:solidFill>
                        </a:rPr>
                        <a:t>+</a:t>
                      </a:r>
                      <a:r>
                        <a:t> </a:t>
                      </a:r>
                      <a:r>
                        <a:rPr>
                          <a:solidFill>
                            <a:srgbClr val="FF0000"/>
                          </a:solidFill>
                        </a:rPr>
                        <a:t>1</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3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2" fill="hold">
                                  <p:stCondLst>
                                    <p:cond delay="0"/>
                                  </p:stCondLst>
                                  <p:iterate type="el" backwards="0">
                                    <p:tmAbs val="0"/>
                                  </p:iterate>
                                  <p:childTnLst>
                                    <p:set>
                                      <p:cBhvr>
                                        <p:cTn id="15" fill="hold"/>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3" grpId="1"/>
      <p:bldP build="whole" bldLvl="1" animBg="1" rev="0" advAuto="0" spid="234" grpId="2"/>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Exercise"/>
          <p:cNvSpPr txBox="1"/>
          <p:nvPr>
            <p:ph type="title"/>
          </p:nvPr>
        </p:nvSpPr>
        <p:spPr>
          <a:xfrm>
            <a:off x="1097280" y="616687"/>
            <a:ext cx="10058401" cy="1120673"/>
          </a:xfrm>
          <a:prstGeom prst="rect">
            <a:avLst/>
          </a:prstGeom>
        </p:spPr>
        <p:txBody>
          <a:bodyPr/>
          <a:lstStyle>
            <a:lvl1pPr>
              <a:defRPr spc="-100"/>
            </a:lvl1pPr>
          </a:lstStyle>
          <a:p>
            <a:pPr/>
            <a:r>
              <a:t>Exercise</a:t>
            </a:r>
          </a:p>
        </p:txBody>
      </p:sp>
      <p:sp>
        <p:nvSpPr>
          <p:cNvPr id="239" name="Conditionals and Loops"/>
          <p:cNvSpPr txBox="1"/>
          <p:nvPr>
            <p:ph type="body" sz="quarter" idx="1"/>
          </p:nvPr>
        </p:nvSpPr>
        <p:spPr>
          <a:xfrm>
            <a:off x="1097279" y="1846052"/>
            <a:ext cx="4937762" cy="736284"/>
          </a:xfrm>
          <a:prstGeom prst="rect">
            <a:avLst/>
          </a:prstGeom>
        </p:spPr>
        <p:txBody>
          <a:bodyPr/>
          <a:lstStyle/>
          <a:p>
            <a:pPr/>
            <a:r>
              <a:t>Conditionals and Loops</a:t>
            </a:r>
          </a:p>
        </p:txBody>
      </p:sp>
      <p:sp>
        <p:nvSpPr>
          <p:cNvPr id="240" name="Write a `for` loop to iterate over a list that prints the current element if some condition is met.…"/>
          <p:cNvSpPr txBox="1"/>
          <p:nvPr/>
        </p:nvSpPr>
        <p:spPr>
          <a:xfrm>
            <a:off x="1140581" y="2970529"/>
            <a:ext cx="10104943" cy="1958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Write a `for` loop to iterate over a list that prints the current element if some condition is met.</a:t>
            </a:r>
          </a:p>
          <a:p>
            <a:pPr/>
          </a:p>
          <a:p>
            <a:pPr/>
            <a:r>
              <a:t>For instance, declare a list of numbers to iterate over. Print any number that is even.</a:t>
            </a:r>
          </a:p>
          <a:p>
            <a:pPr/>
          </a:p>
          <a:p>
            <a:pPr/>
            <a:r>
              <a:t>Remember, lists look like this:</a:t>
            </a:r>
          </a:p>
          <a:p>
            <a:pPr/>
          </a:p>
          <a:p>
            <a:pPr/>
            <a:r>
              <a:t>numbers = [1, 2, 3, 4, 5, 6]</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Title 1"/>
          <p:cNvSpPr txBox="1"/>
          <p:nvPr>
            <p:ph type="title"/>
          </p:nvPr>
        </p:nvSpPr>
        <p:spPr>
          <a:xfrm>
            <a:off x="1097280" y="412851"/>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Object Oriented Programming		</a:t>
            </a:r>
          </a:p>
        </p:txBody>
      </p:sp>
      <p:sp>
        <p:nvSpPr>
          <p:cNvPr id="243" name="Content Placeholder 2"/>
          <p:cNvSpPr txBox="1"/>
          <p:nvPr>
            <p:ph type="body" sz="quarter" idx="1"/>
          </p:nvPr>
        </p:nvSpPr>
        <p:spPr>
          <a:xfrm>
            <a:off x="1097278" y="1637246"/>
            <a:ext cx="4331973" cy="2520418"/>
          </a:xfrm>
          <a:prstGeom prst="rect">
            <a:avLst/>
          </a:prstGeom>
        </p:spPr>
        <p:txBody>
          <a:bodyPr/>
          <a:lstStyle/>
          <a:p>
            <a:pPr lvl="1" marL="0" indent="201168">
              <a:spcBef>
                <a:spcPts val="400"/>
              </a:spcBef>
              <a:buSzTx/>
              <a:buNone/>
              <a:defRPr b="1">
                <a:solidFill>
                  <a:schemeClr val="accent5"/>
                </a:solidFill>
                <a:latin typeface="Arial"/>
                <a:ea typeface="Arial"/>
                <a:cs typeface="Arial"/>
                <a:sym typeface="Arial"/>
              </a:defRPr>
            </a:pPr>
            <a:r>
              <a:t>Classes</a:t>
            </a:r>
            <a:endParaRPr sz="1800"/>
          </a:p>
          <a:p>
            <a:pPr lvl="1" marL="0" indent="201168">
              <a:spcBef>
                <a:spcPts val="400"/>
              </a:spcBef>
              <a:buSzTx/>
              <a:buNone/>
              <a:defRPr sz="1800">
                <a:latin typeface="Arial"/>
                <a:ea typeface="Arial"/>
                <a:cs typeface="Arial"/>
                <a:sym typeface="Arial"/>
              </a:defRPr>
            </a:pPr>
          </a:p>
          <a:p>
            <a:pPr lvl="1" marL="384047" indent="-182879">
              <a:spcBef>
                <a:spcPts val="400"/>
              </a:spcBef>
              <a:buClrTx/>
              <a:buFont typeface="Arial"/>
              <a:buChar char="•"/>
              <a:defRPr sz="1800">
                <a:latin typeface="Arial"/>
                <a:ea typeface="Arial"/>
                <a:cs typeface="Arial"/>
                <a:sym typeface="Arial"/>
              </a:defRPr>
            </a:pPr>
            <a:r>
              <a:t>A class is a blueprint for an object. </a:t>
            </a:r>
          </a:p>
          <a:p>
            <a:pPr lvl="1" marL="384047" indent="-182879">
              <a:spcBef>
                <a:spcPts val="400"/>
              </a:spcBef>
              <a:buClrTx/>
              <a:buFont typeface="Arial"/>
              <a:buChar char="•"/>
              <a:defRPr sz="1800">
                <a:latin typeface="Arial"/>
                <a:ea typeface="Arial"/>
                <a:cs typeface="Arial"/>
                <a:sym typeface="Arial"/>
              </a:defRPr>
            </a:pPr>
            <a:r>
              <a:t>It describes what something is and what actions it can take. </a:t>
            </a:r>
          </a:p>
          <a:p>
            <a:pPr lvl="1" marL="384047" indent="-182879">
              <a:spcBef>
                <a:spcPts val="400"/>
              </a:spcBef>
              <a:buClrTx/>
              <a:buFont typeface="Arial"/>
              <a:buChar char="•"/>
              <a:defRPr sz="1800">
                <a:latin typeface="Arial"/>
                <a:ea typeface="Arial"/>
                <a:cs typeface="Arial"/>
                <a:sym typeface="Arial"/>
              </a:defRPr>
            </a:pPr>
            <a:r>
              <a:t>We can create lots of objects from that blueprint. </a:t>
            </a:r>
          </a:p>
        </p:txBody>
      </p:sp>
      <p:graphicFrame>
        <p:nvGraphicFramePr>
          <p:cNvPr id="244" name="Table 3"/>
          <p:cNvGraphicFramePr/>
          <p:nvPr/>
        </p:nvGraphicFramePr>
        <p:xfrm>
          <a:off x="1262380" y="4200859"/>
          <a:ext cx="3820160"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820159"/>
              </a:tblGrid>
              <a:tr h="370840">
                <a:tc>
                  <a:txBody>
                    <a:bodyPr/>
                    <a:lstStyle/>
                    <a:p>
                      <a:pPr algn="l" defTabSz="914400">
                        <a:defRPr b="0" sz="1800">
                          <a:solidFill>
                            <a:srgbClr val="000000"/>
                          </a:solidFill>
                        </a:defRPr>
                      </a:pPr>
                      <a:r>
                        <a:rPr b="1" sz="1400">
                          <a:solidFill>
                            <a:srgbClr val="FFFFFF"/>
                          </a:solidFill>
                        </a:rPr>
                        <a:t>SYNTAX</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sz="1400">
                          <a:solidFill>
                            <a:srgbClr val="0000FF"/>
                          </a:solidFill>
                          <a:latin typeface="Courier New"/>
                          <a:ea typeface="Courier New"/>
                          <a:cs typeface="Courier New"/>
                          <a:sym typeface="Courier New"/>
                        </a:defRPr>
                      </a:pPr>
                      <a:r>
                        <a:t>class</a:t>
                      </a:r>
                      <a:r>
                        <a:rPr>
                          <a:solidFill>
                            <a:srgbClr val="000000"/>
                          </a:solidFill>
                        </a:rPr>
                        <a:t> ClassName</a:t>
                      </a:r>
                      <a:r>
                        <a:rPr>
                          <a:solidFill>
                            <a:srgbClr val="000080"/>
                          </a:solidFill>
                        </a:rPr>
                        <a:t>:</a:t>
                      </a:r>
                    </a:p>
                    <a:p>
                      <a:pPr algn="l" defTabSz="914400">
                        <a:defRPr sz="1400">
                          <a:latin typeface="Courier New"/>
                          <a:ea typeface="Courier New"/>
                          <a:cs typeface="Courier New"/>
                          <a:sym typeface="Courier New"/>
                        </a:defRPr>
                      </a:pPr>
                      <a:r>
                        <a:t>    </a:t>
                      </a:r>
                      <a:r>
                        <a:rPr>
                          <a:solidFill>
                            <a:srgbClr val="000080"/>
                          </a:solidFill>
                        </a:rPr>
                        <a:t>&lt;</a:t>
                      </a:r>
                      <a:r>
                        <a:t>statement</a:t>
                      </a:r>
                      <a:r>
                        <a:rPr>
                          <a:solidFill>
                            <a:srgbClr val="000080"/>
                          </a:solidFill>
                        </a:rPr>
                        <a:t>-</a:t>
                      </a:r>
                      <a:r>
                        <a:rPr>
                          <a:solidFill>
                            <a:srgbClr val="FF0000"/>
                          </a:solidFill>
                        </a:rPr>
                        <a:t>1</a:t>
                      </a:r>
                      <a:r>
                        <a:rPr>
                          <a:solidFill>
                            <a:srgbClr val="000080"/>
                          </a:solidFill>
                        </a:rPr>
                        <a:t>&gt;</a:t>
                      </a:r>
                    </a:p>
                    <a:p>
                      <a:pPr algn="l" defTabSz="914400">
                        <a:defRPr sz="1400">
                          <a:latin typeface="Courier New"/>
                          <a:ea typeface="Courier New"/>
                          <a:cs typeface="Courier New"/>
                          <a:sym typeface="Courier New"/>
                        </a:defRPr>
                      </a:pPr>
                      <a:r>
                        <a:t>    </a:t>
                      </a:r>
                      <a:r>
                        <a:rPr>
                          <a:solidFill>
                            <a:srgbClr val="000080"/>
                          </a:solidFill>
                        </a:rPr>
                        <a:t>.</a:t>
                      </a:r>
                    </a:p>
                    <a:p>
                      <a:pPr algn="l" defTabSz="914400">
                        <a:defRPr sz="1400">
                          <a:latin typeface="Courier New"/>
                          <a:ea typeface="Courier New"/>
                          <a:cs typeface="Courier New"/>
                          <a:sym typeface="Courier New"/>
                        </a:defRPr>
                      </a:pPr>
                      <a:r>
                        <a:t>    </a:t>
                      </a:r>
                      <a:r>
                        <a:rPr>
                          <a:solidFill>
                            <a:srgbClr val="000080"/>
                          </a:solidFill>
                        </a:rPr>
                        <a:t>.</a:t>
                      </a:r>
                    </a:p>
                    <a:p>
                      <a:pPr algn="l" defTabSz="914400">
                        <a:defRPr sz="1400">
                          <a:latin typeface="Courier New"/>
                          <a:ea typeface="Courier New"/>
                          <a:cs typeface="Courier New"/>
                          <a:sym typeface="Courier New"/>
                        </a:defRPr>
                      </a:pPr>
                      <a:r>
                        <a:t>    </a:t>
                      </a:r>
                      <a:r>
                        <a:rPr>
                          <a:solidFill>
                            <a:srgbClr val="000080"/>
                          </a:solidFill>
                        </a:rPr>
                        <a:t>.</a:t>
                      </a:r>
                    </a:p>
                    <a:p>
                      <a:pPr algn="l" defTabSz="914400">
                        <a:defRPr sz="1400">
                          <a:latin typeface="Courier New"/>
                          <a:ea typeface="Courier New"/>
                          <a:cs typeface="Courier New"/>
                          <a:sym typeface="Courier New"/>
                        </a:defRPr>
                      </a:pPr>
                      <a:r>
                        <a:t>    </a:t>
                      </a:r>
                      <a:r>
                        <a:rPr>
                          <a:solidFill>
                            <a:srgbClr val="000080"/>
                          </a:solidFill>
                        </a:rPr>
                        <a:t>&lt;</a:t>
                      </a:r>
                      <a:r>
                        <a:t>statement</a:t>
                      </a:r>
                      <a:r>
                        <a:rPr>
                          <a:solidFill>
                            <a:srgbClr val="000080"/>
                          </a:solidFill>
                        </a:rPr>
                        <a:t>-</a:t>
                      </a:r>
                      <a:r>
                        <a:t>N</a:t>
                      </a:r>
                      <a:r>
                        <a:rPr>
                          <a:solidFill>
                            <a:srgbClr val="000080"/>
                          </a:solidFill>
                        </a:rPr>
                        <a:t>&gt;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graphicFrame>
        <p:nvGraphicFramePr>
          <p:cNvPr id="245" name="Table 4"/>
          <p:cNvGraphicFramePr/>
          <p:nvPr/>
        </p:nvGraphicFramePr>
        <p:xfrm>
          <a:off x="5733100" y="2062491"/>
          <a:ext cx="6268400" cy="382016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6268400"/>
              </a:tblGrid>
              <a:tr h="292012">
                <a:tc>
                  <a:txBody>
                    <a:bodyPr/>
                    <a:lstStyle/>
                    <a:p>
                      <a:pPr algn="l" defTabSz="914400">
                        <a:defRPr b="0" sz="1800">
                          <a:solidFill>
                            <a:srgbClr val="000000"/>
                          </a:solidFill>
                        </a:defRPr>
                      </a:pPr>
                      <a:r>
                        <a:rPr b="1" sz="14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528149">
                <a:tc>
                  <a:txBody>
                    <a:bodyPr/>
                    <a:lstStyle/>
                    <a:p>
                      <a:pPr algn="l" defTabSz="914400">
                        <a:defRPr b="1" sz="1400">
                          <a:solidFill>
                            <a:srgbClr val="0000FF"/>
                          </a:solidFill>
                          <a:latin typeface="Courier New"/>
                          <a:ea typeface="Courier New"/>
                          <a:cs typeface="Courier New"/>
                          <a:sym typeface="Courier New"/>
                        </a:defRPr>
                      </a:pPr>
                      <a:r>
                        <a:t>class</a:t>
                      </a:r>
                      <a:r>
                        <a:rPr b="0">
                          <a:solidFill>
                            <a:srgbClr val="000000"/>
                          </a:solidFill>
                        </a:rPr>
                        <a:t> </a:t>
                      </a:r>
                      <a:r>
                        <a:rPr>
                          <a:solidFill>
                            <a:srgbClr val="000000"/>
                          </a:solidFill>
                        </a:rPr>
                        <a:t>Person</a:t>
                      </a:r>
                      <a:r>
                        <a:rPr>
                          <a:solidFill>
                            <a:srgbClr val="000080"/>
                          </a:solidFill>
                        </a:rPr>
                        <a:t>:</a:t>
                      </a:r>
                    </a:p>
                    <a:p>
                      <a:pPr algn="l" defTabSz="914400">
                        <a:defRPr sz="1400">
                          <a:latin typeface="Courier New"/>
                          <a:ea typeface="Courier New"/>
                          <a:cs typeface="Courier New"/>
                          <a:sym typeface="Courier New"/>
                        </a:defRPr>
                      </a:pPr>
                      <a:r>
                        <a:t>    </a:t>
                      </a:r>
                      <a:r>
                        <a:rPr>
                          <a:solidFill>
                            <a:srgbClr val="FF8000"/>
                          </a:solidFill>
                        </a:rPr>
                        <a:t>'''An example of a class definition'''</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__init__</a:t>
                      </a:r>
                      <a:r>
                        <a:rPr b="1">
                          <a:solidFill>
                            <a:srgbClr val="000080"/>
                          </a:solidFill>
                        </a:rPr>
                        <a:t>(</a:t>
                      </a:r>
                      <a:r>
                        <a:t>self</a:t>
                      </a:r>
                      <a:r>
                        <a:rPr b="1">
                          <a:solidFill>
                            <a:srgbClr val="000080"/>
                          </a:solidFill>
                        </a:rPr>
                        <a:t>,</a:t>
                      </a:r>
                      <a:r>
                        <a:t> name</a:t>
                      </a:r>
                      <a:r>
                        <a:rPr b="1">
                          <a:solidFill>
                            <a:srgbClr val="000080"/>
                          </a:solidFill>
                        </a:rPr>
                        <a:t>,</a:t>
                      </a:r>
                      <a:r>
                        <a:t> height</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self</a:t>
                      </a:r>
                      <a:r>
                        <a:rPr b="1">
                          <a:solidFill>
                            <a:srgbClr val="000080"/>
                          </a:solidFill>
                        </a:rPr>
                        <a:t>.</a:t>
                      </a:r>
                      <a:r>
                        <a:t>name </a:t>
                      </a:r>
                      <a:r>
                        <a:rPr b="1">
                          <a:solidFill>
                            <a:srgbClr val="000080"/>
                          </a:solidFill>
                        </a:rPr>
                        <a:t>=</a:t>
                      </a:r>
                      <a:r>
                        <a:t> name	</a:t>
                      </a:r>
                      <a:r>
                        <a:rPr>
                          <a:solidFill>
                            <a:srgbClr val="008000"/>
                          </a:solidFill>
                        </a:rPr>
                        <a:t># variable (or state)</a:t>
                      </a:r>
                    </a:p>
                    <a:p>
                      <a:pPr algn="l" defTabSz="914400">
                        <a:defRPr sz="1400">
                          <a:latin typeface="Courier New"/>
                          <a:ea typeface="Courier New"/>
                          <a:cs typeface="Courier New"/>
                          <a:sym typeface="Courier New"/>
                        </a:defRPr>
                      </a:pPr>
                      <a:r>
                        <a:t>        self</a:t>
                      </a:r>
                      <a:r>
                        <a:rPr b="1">
                          <a:solidFill>
                            <a:srgbClr val="000080"/>
                          </a:solidFill>
                        </a:rPr>
                        <a:t>.</a:t>
                      </a:r>
                      <a:r>
                        <a:t>height </a:t>
                      </a:r>
                      <a:r>
                        <a:rPr b="1">
                          <a:solidFill>
                            <a:srgbClr val="000080"/>
                          </a:solidFill>
                        </a:rPr>
                        <a:t>=</a:t>
                      </a:r>
                      <a:r>
                        <a:t> height </a:t>
                      </a:r>
                      <a:r>
                        <a:rPr>
                          <a:solidFill>
                            <a:srgbClr val="008000"/>
                          </a:solidFill>
                        </a:rPr>
                        <a:t># variable (or state)</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display</a:t>
                      </a:r>
                      <a:r>
                        <a:rPr b="1">
                          <a:solidFill>
                            <a:srgbClr val="000080"/>
                          </a:solidFill>
                        </a:rPr>
                        <a:t>(</a:t>
                      </a:r>
                      <a:r>
                        <a:t>self</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'(Name=%s, Height=%s)'</a:t>
                      </a:r>
                      <a:r>
                        <a:t> </a:t>
                      </a:r>
                      <a:r>
                        <a:rPr b="1">
                          <a:solidFill>
                            <a:srgbClr val="000080"/>
                          </a:solidFill>
                        </a:rPr>
                        <a:t>%(</a:t>
                      </a:r>
                      <a:r>
                        <a:t>self</a:t>
                      </a:r>
                      <a:r>
                        <a:rPr b="1">
                          <a:solidFill>
                            <a:srgbClr val="000080"/>
                          </a:solidFill>
                        </a:rPr>
                        <a:t>.</a:t>
                      </a:r>
                      <a:r>
                        <a:t>name</a:t>
                      </a:r>
                      <a:r>
                        <a:rPr b="1">
                          <a:solidFill>
                            <a:srgbClr val="000080"/>
                          </a:solidFill>
                        </a:rPr>
                        <a:t>,</a:t>
                      </a:r>
                      <a:r>
                        <a:t> self</a:t>
                      </a:r>
                      <a:r>
                        <a:rPr b="1">
                          <a:solidFill>
                            <a:srgbClr val="000080"/>
                          </a:solidFill>
                        </a:rPr>
                        <a:t>.</a:t>
                      </a:r>
                      <a:r>
                        <a:t>height</a:t>
                      </a:r>
                      <a:r>
                        <a:rPr b="1">
                          <a:solidFill>
                            <a:srgbClr val="000080"/>
                          </a:solidFill>
                        </a:rPr>
                        <a:t>))</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eat</a:t>
                      </a:r>
                      <a:r>
                        <a:rPr b="1">
                          <a:solidFill>
                            <a:srgbClr val="000080"/>
                          </a:solidFill>
                        </a:rPr>
                        <a:t>(</a:t>
                      </a:r>
                      <a:r>
                        <a:t>self</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a:t>
                      </a:r>
                      <a:r>
                        <a:rPr b="1">
                          <a:solidFill>
                            <a:srgbClr val="0000FF"/>
                          </a:solidFill>
                        </a:rPr>
                        <a:t>pass</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sleep</a:t>
                      </a:r>
                      <a:r>
                        <a:rPr b="1">
                          <a:solidFill>
                            <a:srgbClr val="000080"/>
                          </a:solidFill>
                        </a:rPr>
                        <a:t>(</a:t>
                      </a:r>
                      <a:r>
                        <a:t>self</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a:t>
                      </a:r>
                      <a:r>
                        <a:rPr b="1">
                          <a:solidFill>
                            <a:srgbClr val="0000FF"/>
                          </a:solidFill>
                        </a:rPr>
                        <a:t>pass</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4" presetID="2" grpId="2" fill="hold">
                                  <p:stCondLst>
                                    <p:cond delay="0"/>
                                  </p:stCondLst>
                                  <p:iterate type="el" backwards="0">
                                    <p:tmAbs val="0"/>
                                  </p:iterate>
                                  <p:childTnLst>
                                    <p:set>
                                      <p:cBhvr>
                                        <p:cTn id="10" fill="hold"/>
                                        <p:tgtEl>
                                          <p:spTgt spid="245"/>
                                        </p:tgtEl>
                                        <p:attrNameLst>
                                          <p:attrName>style.visibility</p:attrName>
                                        </p:attrNameLst>
                                      </p:cBhvr>
                                      <p:to>
                                        <p:strVal val="visible"/>
                                      </p:to>
                                    </p:set>
                                    <p:anim calcmode="lin" valueType="num">
                                      <p:cBhvr>
                                        <p:cTn id="11" dur="1000" fill="hold"/>
                                        <p:tgtEl>
                                          <p:spTgt spid="245"/>
                                        </p:tgtEl>
                                        <p:attrNameLst>
                                          <p:attrName>ppt_x</p:attrName>
                                        </p:attrNameLst>
                                      </p:cBhvr>
                                      <p:tavLst>
                                        <p:tav tm="0">
                                          <p:val>
                                            <p:strVal val="#ppt_x"/>
                                          </p:val>
                                        </p:tav>
                                        <p:tav tm="100000">
                                          <p:val>
                                            <p:strVal val="#ppt_x"/>
                                          </p:val>
                                        </p:tav>
                                      </p:tavLst>
                                    </p:anim>
                                    <p:anim calcmode="lin" valueType="num">
                                      <p:cBhvr>
                                        <p:cTn id="12" dur="1000" fill="hold"/>
                                        <p:tgtEl>
                                          <p:spTgt spid="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5" grpId="2"/>
      <p:bldP build="whole" bldLvl="1" animBg="1" rev="0" advAuto="0" spid="244"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itle 1"/>
          <p:cNvSpPr txBox="1"/>
          <p:nvPr>
            <p:ph type="title"/>
          </p:nvPr>
        </p:nvSpPr>
        <p:spPr>
          <a:xfrm>
            <a:off x="1097280" y="412854"/>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Object Oriented Programming</a:t>
            </a:r>
          </a:p>
        </p:txBody>
      </p:sp>
      <p:graphicFrame>
        <p:nvGraphicFramePr>
          <p:cNvPr id="250" name="Table 3"/>
          <p:cNvGraphicFramePr/>
          <p:nvPr/>
        </p:nvGraphicFramePr>
        <p:xfrm>
          <a:off x="5636273" y="2161233"/>
          <a:ext cx="5984241" cy="259080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984240"/>
              </a:tblGrid>
              <a:tr h="284811">
                <a:tc>
                  <a:txBody>
                    <a:bodyPr/>
                    <a:lstStyle/>
                    <a:p>
                      <a:pPr algn="l" defTabSz="914400">
                        <a:defRPr b="0" sz="1800">
                          <a:solidFill>
                            <a:srgbClr val="000000"/>
                          </a:solidFill>
                        </a:defRPr>
                      </a:pPr>
                      <a:r>
                        <a:rPr b="1" sz="14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2305990">
                <a:tc>
                  <a:txBody>
                    <a:bodyPr/>
                    <a:lstStyle/>
                    <a:p>
                      <a:pPr algn="l" defTabSz="914400">
                        <a:defRPr sz="1400">
                          <a:solidFill>
                            <a:srgbClr val="008000"/>
                          </a:solidFill>
                          <a:latin typeface="Courier New"/>
                          <a:ea typeface="Courier New"/>
                          <a:cs typeface="Courier New"/>
                          <a:sym typeface="Courier New"/>
                        </a:defRPr>
                      </a:pPr>
                      <a:r>
                        <a:t># Refer to Person class definition on previous slide</a:t>
                      </a:r>
                    </a:p>
                    <a:p>
                      <a:pPr algn="l" defTabSz="914400">
                        <a:defRPr sz="1400">
                          <a:latin typeface="Courier New"/>
                          <a:ea typeface="Courier New"/>
                          <a:cs typeface="Courier New"/>
                          <a:sym typeface="Courier New"/>
                        </a:defRPr>
                      </a:pPr>
                    </a:p>
                    <a:p>
                      <a:pPr algn="l" defTabSz="914400">
                        <a:defRPr sz="1400">
                          <a:solidFill>
                            <a:srgbClr val="008000"/>
                          </a:solidFill>
                          <a:latin typeface="Courier New"/>
                          <a:ea typeface="Courier New"/>
                          <a:cs typeface="Courier New"/>
                          <a:sym typeface="Courier New"/>
                        </a:defRPr>
                      </a:pPr>
                      <a:r>
                        <a:t># Create objects</a:t>
                      </a:r>
                    </a:p>
                    <a:p>
                      <a:pPr algn="l" defTabSz="914400">
                        <a:defRPr sz="1400">
                          <a:latin typeface="Courier New"/>
                          <a:ea typeface="Courier New"/>
                          <a:cs typeface="Courier New"/>
                          <a:sym typeface="Courier New"/>
                        </a:defRPr>
                      </a:pPr>
                      <a:r>
                        <a:t>person1 </a:t>
                      </a:r>
                      <a:r>
                        <a:rPr b="1">
                          <a:solidFill>
                            <a:srgbClr val="000080"/>
                          </a:solidFill>
                        </a:rPr>
                        <a:t>=</a:t>
                      </a:r>
                      <a:r>
                        <a:t> Person</a:t>
                      </a:r>
                      <a:r>
                        <a:rPr b="1">
                          <a:solidFill>
                            <a:srgbClr val="000080"/>
                          </a:solidFill>
                        </a:rPr>
                        <a:t>(</a:t>
                      </a:r>
                      <a:r>
                        <a:rPr>
                          <a:solidFill>
                            <a:srgbClr val="808080"/>
                          </a:solidFill>
                        </a:rPr>
                        <a:t>"John"</a:t>
                      </a:r>
                      <a:r>
                        <a:rPr b="1">
                          <a:solidFill>
                            <a:srgbClr val="000080"/>
                          </a:solidFill>
                        </a:rPr>
                        <a:t>,</a:t>
                      </a:r>
                      <a:r>
                        <a:t> </a:t>
                      </a:r>
                      <a:r>
                        <a:rPr>
                          <a:solidFill>
                            <a:srgbClr val="808080"/>
                          </a:solidFill>
                        </a:rPr>
                        <a:t>"5.7"</a:t>
                      </a:r>
                      <a:r>
                        <a:rPr b="1">
                          <a:solidFill>
                            <a:srgbClr val="000080"/>
                          </a:solidFill>
                        </a:rPr>
                        <a:t>)</a:t>
                      </a:r>
                      <a:r>
                        <a:t> </a:t>
                      </a:r>
                      <a:r>
                        <a:rPr>
                          <a:solidFill>
                            <a:srgbClr val="008000"/>
                          </a:solidFill>
                        </a:rPr>
                        <a:t># person1 is an object</a:t>
                      </a:r>
                    </a:p>
                    <a:p>
                      <a:pPr algn="l" defTabSz="914400">
                        <a:defRPr sz="1400">
                          <a:latin typeface="Courier New"/>
                          <a:ea typeface="Courier New"/>
                          <a:cs typeface="Courier New"/>
                          <a:sym typeface="Courier New"/>
                        </a:defRPr>
                      </a:pPr>
                      <a:r>
                        <a:t>person2 </a:t>
                      </a:r>
                      <a:r>
                        <a:rPr b="1">
                          <a:solidFill>
                            <a:srgbClr val="000080"/>
                          </a:solidFill>
                        </a:rPr>
                        <a:t>=</a:t>
                      </a:r>
                      <a:r>
                        <a:t> Person</a:t>
                      </a:r>
                      <a:r>
                        <a:rPr b="1">
                          <a:solidFill>
                            <a:srgbClr val="000080"/>
                          </a:solidFill>
                        </a:rPr>
                        <a:t>(</a:t>
                      </a:r>
                      <a:r>
                        <a:rPr>
                          <a:solidFill>
                            <a:srgbClr val="808080"/>
                          </a:solidFill>
                        </a:rPr>
                        <a:t>"Jane"</a:t>
                      </a:r>
                      <a:r>
                        <a:rPr b="1">
                          <a:solidFill>
                            <a:srgbClr val="000080"/>
                          </a:solidFill>
                        </a:rPr>
                        <a:t>,</a:t>
                      </a:r>
                      <a:r>
                        <a:t> </a:t>
                      </a:r>
                      <a:r>
                        <a:rPr>
                          <a:solidFill>
                            <a:srgbClr val="808080"/>
                          </a:solidFill>
                        </a:rPr>
                        <a:t>"5.7"</a:t>
                      </a:r>
                      <a:r>
                        <a:rPr b="1">
                          <a:solidFill>
                            <a:srgbClr val="000080"/>
                          </a:solidFill>
                        </a:rPr>
                        <a:t>)</a:t>
                      </a:r>
                      <a:r>
                        <a:t> </a:t>
                      </a:r>
                      <a:r>
                        <a:rPr>
                          <a:solidFill>
                            <a:srgbClr val="008000"/>
                          </a:solidFill>
                        </a:rPr>
                        <a:t># person2 is an object</a:t>
                      </a:r>
                    </a:p>
                    <a:p>
                      <a:pPr algn="l" defTabSz="914400">
                        <a:defRPr sz="1400">
                          <a:latin typeface="Courier New"/>
                          <a:ea typeface="Courier New"/>
                          <a:cs typeface="Courier New"/>
                          <a:sym typeface="Courier New"/>
                        </a:defRPr>
                      </a:pPr>
                    </a:p>
                    <a:p>
                      <a:pPr algn="l" defTabSz="914400">
                        <a:defRPr sz="1400">
                          <a:solidFill>
                            <a:srgbClr val="008000"/>
                          </a:solidFill>
                          <a:latin typeface="Courier New"/>
                          <a:ea typeface="Courier New"/>
                          <a:cs typeface="Courier New"/>
                          <a:sym typeface="Courier New"/>
                        </a:defRPr>
                      </a:pPr>
                      <a:r>
                        <a:t># Call the methods</a:t>
                      </a:r>
                    </a:p>
                    <a:p>
                      <a:pPr algn="l" defTabSz="914400">
                        <a:defRPr sz="1400">
                          <a:latin typeface="Courier New"/>
                          <a:ea typeface="Courier New"/>
                          <a:cs typeface="Courier New"/>
                          <a:sym typeface="Courier New"/>
                        </a:defRPr>
                      </a:pPr>
                      <a:r>
                        <a:t>person1</a:t>
                      </a:r>
                      <a:r>
                        <a:rPr b="1">
                          <a:solidFill>
                            <a:srgbClr val="000080"/>
                          </a:solidFill>
                        </a:rPr>
                        <a:t>.</a:t>
                      </a:r>
                      <a:r>
                        <a:t>display</a:t>
                      </a:r>
                      <a:r>
                        <a:rPr b="1">
                          <a:solidFill>
                            <a:srgbClr val="000080"/>
                          </a:solidFill>
                        </a:rPr>
                        <a:t>()</a:t>
                      </a:r>
                      <a:r>
                        <a:t> </a:t>
                      </a:r>
                    </a:p>
                    <a:p>
                      <a:pPr algn="l" defTabSz="914400">
                        <a:defRPr sz="1400">
                          <a:latin typeface="Courier New"/>
                          <a:ea typeface="Courier New"/>
                          <a:cs typeface="Courier New"/>
                          <a:sym typeface="Courier New"/>
                        </a:defRPr>
                      </a:pPr>
                      <a:r>
                        <a:t>person2</a:t>
                      </a:r>
                      <a:r>
                        <a:rPr b="1">
                          <a:solidFill>
                            <a:srgbClr val="000080"/>
                          </a:solidFill>
                        </a:rPr>
                        <a:t>.</a:t>
                      </a:r>
                      <a:r>
                        <a:t>display</a:t>
                      </a:r>
                      <a:r>
                        <a:rPr b="1">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
        <p:nvSpPr>
          <p:cNvPr id="251" name="Content Placeholder 2"/>
          <p:cNvSpPr txBox="1"/>
          <p:nvPr/>
        </p:nvSpPr>
        <p:spPr>
          <a:xfrm>
            <a:off x="1160144" y="2425968"/>
            <a:ext cx="4331973" cy="21708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201168" defTabSz="914400">
              <a:lnSpc>
                <a:spcPct val="90000"/>
              </a:lnSpc>
              <a:spcBef>
                <a:spcPts val="400"/>
              </a:spcBef>
              <a:defRPr b="1" sz="2000">
                <a:solidFill>
                  <a:schemeClr val="accent5"/>
                </a:solidFill>
                <a:latin typeface="Arial"/>
                <a:ea typeface="Arial"/>
                <a:cs typeface="Arial"/>
                <a:sym typeface="Arial"/>
              </a:defRPr>
            </a:pPr>
            <a:r>
              <a:t>Objects</a:t>
            </a:r>
            <a:endParaRPr>
              <a:solidFill>
                <a:srgbClr val="404040"/>
              </a:solidFill>
            </a:endParaRPr>
          </a:p>
          <a:p>
            <a:pPr lvl="1" indent="201168" defTabSz="914400">
              <a:lnSpc>
                <a:spcPct val="90000"/>
              </a:lnSpc>
              <a:spcBef>
                <a:spcPts val="400"/>
              </a:spcBef>
              <a:defRPr>
                <a:solidFill>
                  <a:srgbClr val="404040"/>
                </a:solidFill>
                <a:latin typeface="Arial"/>
                <a:ea typeface="Arial"/>
                <a:cs typeface="Arial"/>
                <a:sym typeface="Arial"/>
              </a:defRPr>
            </a:pPr>
          </a:p>
          <a:p>
            <a:pPr lvl="1" marL="384047" indent="-182879" defTabSz="914400">
              <a:lnSpc>
                <a:spcPct val="90000"/>
              </a:lnSpc>
              <a:spcBef>
                <a:spcPts val="400"/>
              </a:spcBef>
              <a:buSzPct val="100000"/>
              <a:buFont typeface="Arial"/>
              <a:buChar char="•"/>
              <a:defRPr>
                <a:solidFill>
                  <a:srgbClr val="404040"/>
                </a:solidFill>
                <a:latin typeface="Arial"/>
                <a:ea typeface="Arial"/>
                <a:cs typeface="Arial"/>
                <a:sym typeface="Arial"/>
              </a:defRPr>
            </a:pPr>
            <a:r>
              <a:t>An instance of a class.</a:t>
            </a:r>
          </a:p>
          <a:p>
            <a:pPr lvl="1" marL="384047" indent="-182879" defTabSz="914400">
              <a:lnSpc>
                <a:spcPct val="90000"/>
              </a:lnSpc>
              <a:spcBef>
                <a:spcPts val="400"/>
              </a:spcBef>
              <a:buSzPct val="100000"/>
              <a:buFont typeface="Arial"/>
              <a:buChar char="•"/>
              <a:defRPr>
                <a:solidFill>
                  <a:srgbClr val="404040"/>
                </a:solidFill>
                <a:latin typeface="Arial"/>
                <a:ea typeface="Arial"/>
                <a:cs typeface="Arial"/>
                <a:sym typeface="Arial"/>
              </a:defRPr>
            </a:pPr>
            <a:r>
              <a:t>Assigned to variables so they can be used.</a:t>
            </a:r>
          </a:p>
          <a:p>
            <a:pPr lvl="1" marL="384047" indent="-182879" defTabSz="914400">
              <a:lnSpc>
                <a:spcPct val="90000"/>
              </a:lnSpc>
              <a:spcBef>
                <a:spcPts val="400"/>
              </a:spcBef>
              <a:buSzPct val="100000"/>
              <a:buFont typeface="Arial"/>
              <a:buChar char="•"/>
              <a:defRPr>
                <a:solidFill>
                  <a:srgbClr val="404040"/>
                </a:solidFill>
                <a:latin typeface="Arial"/>
                <a:ea typeface="Arial"/>
                <a:cs typeface="Arial"/>
                <a:sym typeface="Arial"/>
              </a:defRPr>
            </a:pPr>
            <a:r>
              <a:t>Class methods are invoked (used) through dot notation, e.g.., person1.display()  </a:t>
            </a:r>
          </a:p>
        </p:txBody>
      </p:sp>
      <p:sp>
        <p:nvSpPr>
          <p:cNvPr id="252" name="Oval 12"/>
          <p:cNvSpPr/>
          <p:nvPr/>
        </p:nvSpPr>
        <p:spPr>
          <a:xfrm>
            <a:off x="4976507" y="2828925"/>
            <a:ext cx="4729167" cy="1017323"/>
          </a:xfrm>
          <a:prstGeom prst="ellipse">
            <a:avLst/>
          </a:prstGeom>
          <a:ln w="47625">
            <a:solidFill>
              <a:srgbClr val="FF66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51">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2" fill="hold">
                                  <p:stCondLst>
                                    <p:cond delay="0"/>
                                  </p:stCondLst>
                                  <p:iterate type="el" backwards="0">
                                    <p:tmAbs val="0"/>
                                  </p:iterate>
                                  <p:childTnLst>
                                    <p:set>
                                      <p:cBhvr>
                                        <p:cTn id="22" fill="hold"/>
                                        <p:tgtEl>
                                          <p:spTgt spid="250"/>
                                        </p:tgtEl>
                                        <p:attrNameLst>
                                          <p:attrName>style.visibility</p:attrName>
                                        </p:attrNameLst>
                                      </p:cBhvr>
                                      <p:to>
                                        <p:strVal val="visible"/>
                                      </p:to>
                                    </p:set>
                                    <p:anim calcmode="lin" valueType="num">
                                      <p:cBhvr>
                                        <p:cTn id="23" dur="500" fill="hold"/>
                                        <p:tgtEl>
                                          <p:spTgt spid="250"/>
                                        </p:tgtEl>
                                        <p:attrNameLst>
                                          <p:attrName>ppt_x</p:attrName>
                                        </p:attrNameLst>
                                      </p:cBhvr>
                                      <p:tavLst>
                                        <p:tav tm="0">
                                          <p:val>
                                            <p:strVal val="#ppt_x"/>
                                          </p:val>
                                        </p:tav>
                                        <p:tav tm="100000">
                                          <p:val>
                                            <p:strVal val="#ppt_x"/>
                                          </p:val>
                                        </p:tav>
                                      </p:tavLst>
                                    </p:anim>
                                    <p:anim calcmode="lin" valueType="num">
                                      <p:cBhvr>
                                        <p:cTn id="24"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2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5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3"/>
      <p:bldP build="p" bldLvl="5" animBg="1" rev="0" advAuto="0" spid="251" grpId="1"/>
      <p:bldP build="whole" bldLvl="1" animBg="1" rev="0" advAuto="0" spid="250" grpId="2"/>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1097280" y="412851"/>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Object Oriented Programming		</a:t>
            </a:r>
          </a:p>
        </p:txBody>
      </p:sp>
      <p:sp>
        <p:nvSpPr>
          <p:cNvPr id="255" name="Content Placeholder 2"/>
          <p:cNvSpPr txBox="1"/>
          <p:nvPr>
            <p:ph type="body" sz="quarter" idx="1"/>
          </p:nvPr>
        </p:nvSpPr>
        <p:spPr>
          <a:xfrm>
            <a:off x="817878" y="2573061"/>
            <a:ext cx="4331973" cy="1391705"/>
          </a:xfrm>
          <a:prstGeom prst="rect">
            <a:avLst/>
          </a:prstGeom>
        </p:spPr>
        <p:txBody>
          <a:bodyPr/>
          <a:lstStyle/>
          <a:p>
            <a:pPr lvl="1" marL="0" indent="201168">
              <a:spcBef>
                <a:spcPts val="400"/>
              </a:spcBef>
              <a:buSzTx/>
              <a:buNone/>
              <a:defRPr b="1">
                <a:latin typeface="Arial"/>
                <a:ea typeface="Arial"/>
                <a:cs typeface="Arial"/>
                <a:sym typeface="Arial"/>
              </a:defRPr>
            </a:pPr>
            <a:r>
              <a:t>Object </a:t>
            </a:r>
            <a:r>
              <a:rPr>
                <a:solidFill>
                  <a:schemeClr val="accent5"/>
                </a:solidFill>
              </a:rPr>
              <a:t>state</a:t>
            </a:r>
          </a:p>
          <a:p>
            <a:pPr lvl="1" marL="384047" indent="-182879">
              <a:spcBef>
                <a:spcPts val="400"/>
              </a:spcBef>
              <a:buClrTx/>
              <a:buFont typeface="Arial"/>
              <a:buChar char="•"/>
              <a:defRPr sz="1600">
                <a:latin typeface="Arial"/>
                <a:ea typeface="Arial"/>
                <a:cs typeface="Arial"/>
                <a:sym typeface="Arial"/>
              </a:defRPr>
            </a:pPr>
            <a:r>
              <a:t>Member variables</a:t>
            </a:r>
          </a:p>
          <a:p>
            <a:pPr lvl="1" marL="384047" indent="-182879">
              <a:spcBef>
                <a:spcPts val="400"/>
              </a:spcBef>
              <a:buClrTx/>
              <a:buFont typeface="Arial"/>
              <a:buChar char="•"/>
              <a:defRPr sz="1600">
                <a:latin typeface="Arial"/>
                <a:ea typeface="Arial"/>
                <a:cs typeface="Arial"/>
                <a:sym typeface="Arial"/>
              </a:defRPr>
            </a:pPr>
            <a:r>
              <a:t>Think of them as characteristics</a:t>
            </a:r>
          </a:p>
        </p:txBody>
      </p:sp>
      <p:graphicFrame>
        <p:nvGraphicFramePr>
          <p:cNvPr id="256" name="Table 4"/>
          <p:cNvGraphicFramePr/>
          <p:nvPr/>
        </p:nvGraphicFramePr>
        <p:xfrm>
          <a:off x="5214937" y="1903097"/>
          <a:ext cx="6360165" cy="382016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6360163"/>
              </a:tblGrid>
              <a:tr h="292012">
                <a:tc>
                  <a:txBody>
                    <a:bodyPr/>
                    <a:lstStyle/>
                    <a:p>
                      <a:pPr algn="l" defTabSz="914400">
                        <a:defRPr b="0" sz="1800">
                          <a:solidFill>
                            <a:srgbClr val="000000"/>
                          </a:solidFill>
                        </a:defRPr>
                      </a:pPr>
                      <a:r>
                        <a:rPr b="1" sz="14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528149">
                <a:tc>
                  <a:txBody>
                    <a:bodyPr/>
                    <a:lstStyle/>
                    <a:p>
                      <a:pPr algn="l" defTabSz="914400">
                        <a:defRPr b="1" sz="1400">
                          <a:solidFill>
                            <a:srgbClr val="0000FF"/>
                          </a:solidFill>
                          <a:latin typeface="Courier New"/>
                          <a:ea typeface="Courier New"/>
                          <a:cs typeface="Courier New"/>
                          <a:sym typeface="Courier New"/>
                        </a:defRPr>
                      </a:pPr>
                      <a:r>
                        <a:t>class</a:t>
                      </a:r>
                      <a:r>
                        <a:rPr b="0">
                          <a:solidFill>
                            <a:srgbClr val="000000"/>
                          </a:solidFill>
                        </a:rPr>
                        <a:t> </a:t>
                      </a:r>
                      <a:r>
                        <a:rPr>
                          <a:solidFill>
                            <a:srgbClr val="000000"/>
                          </a:solidFill>
                        </a:rPr>
                        <a:t>Person</a:t>
                      </a:r>
                      <a:r>
                        <a:rPr>
                          <a:solidFill>
                            <a:srgbClr val="000080"/>
                          </a:solidFill>
                        </a:rPr>
                        <a:t>:</a:t>
                      </a:r>
                    </a:p>
                    <a:p>
                      <a:pPr algn="l" defTabSz="914400">
                        <a:defRPr sz="1400">
                          <a:latin typeface="Courier New"/>
                          <a:ea typeface="Courier New"/>
                          <a:cs typeface="Courier New"/>
                          <a:sym typeface="Courier New"/>
                        </a:defRPr>
                      </a:pPr>
                      <a:r>
                        <a:t>    </a:t>
                      </a:r>
                      <a:r>
                        <a:rPr>
                          <a:solidFill>
                            <a:srgbClr val="FF8000"/>
                          </a:solidFill>
                        </a:rPr>
                        <a:t>'''An example of a class definition'''</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__init__</a:t>
                      </a:r>
                      <a:r>
                        <a:rPr b="1">
                          <a:solidFill>
                            <a:srgbClr val="000080"/>
                          </a:solidFill>
                        </a:rPr>
                        <a:t>(</a:t>
                      </a:r>
                      <a:r>
                        <a:t>self</a:t>
                      </a:r>
                      <a:r>
                        <a:rPr b="1">
                          <a:solidFill>
                            <a:srgbClr val="000080"/>
                          </a:solidFill>
                        </a:rPr>
                        <a:t>,</a:t>
                      </a:r>
                      <a:r>
                        <a:t> name</a:t>
                      </a:r>
                      <a:r>
                        <a:rPr b="1">
                          <a:solidFill>
                            <a:srgbClr val="000080"/>
                          </a:solidFill>
                        </a:rPr>
                        <a:t>,</a:t>
                      </a:r>
                      <a:r>
                        <a:t> height</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self</a:t>
                      </a:r>
                      <a:r>
                        <a:rPr b="1">
                          <a:solidFill>
                            <a:srgbClr val="000080"/>
                          </a:solidFill>
                        </a:rPr>
                        <a:t>.</a:t>
                      </a:r>
                      <a:r>
                        <a:t>name </a:t>
                      </a:r>
                      <a:r>
                        <a:rPr b="1">
                          <a:solidFill>
                            <a:srgbClr val="000080"/>
                          </a:solidFill>
                        </a:rPr>
                        <a:t>=</a:t>
                      </a:r>
                      <a:r>
                        <a:t> name	</a:t>
                      </a:r>
                      <a:r>
                        <a:rPr>
                          <a:solidFill>
                            <a:srgbClr val="008000"/>
                          </a:solidFill>
                        </a:rPr>
                        <a:t># state</a:t>
                      </a:r>
                    </a:p>
                    <a:p>
                      <a:pPr algn="l" defTabSz="914400">
                        <a:defRPr sz="1400">
                          <a:latin typeface="Courier New"/>
                          <a:ea typeface="Courier New"/>
                          <a:cs typeface="Courier New"/>
                          <a:sym typeface="Courier New"/>
                        </a:defRPr>
                      </a:pPr>
                      <a:r>
                        <a:t>        self</a:t>
                      </a:r>
                      <a:r>
                        <a:rPr b="1">
                          <a:solidFill>
                            <a:srgbClr val="000080"/>
                          </a:solidFill>
                        </a:rPr>
                        <a:t>.</a:t>
                      </a:r>
                      <a:r>
                        <a:t>height </a:t>
                      </a:r>
                      <a:r>
                        <a:rPr b="1">
                          <a:solidFill>
                            <a:srgbClr val="000080"/>
                          </a:solidFill>
                        </a:rPr>
                        <a:t>=</a:t>
                      </a:r>
                      <a:r>
                        <a:t> height </a:t>
                      </a:r>
                      <a:r>
                        <a:rPr>
                          <a:solidFill>
                            <a:srgbClr val="008000"/>
                          </a:solidFill>
                        </a:rPr>
                        <a:t># state</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display</a:t>
                      </a:r>
                      <a:r>
                        <a:rPr b="1">
                          <a:solidFill>
                            <a:srgbClr val="000080"/>
                          </a:solidFill>
                        </a:rPr>
                        <a:t>(</a:t>
                      </a:r>
                      <a:r>
                        <a:t>self</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'(Name=%s, Height=%s)'</a:t>
                      </a:r>
                      <a:r>
                        <a:t> </a:t>
                      </a:r>
                      <a:r>
                        <a:rPr b="1">
                          <a:solidFill>
                            <a:srgbClr val="000080"/>
                          </a:solidFill>
                        </a:rPr>
                        <a:t>%(</a:t>
                      </a:r>
                      <a:r>
                        <a:t>self</a:t>
                      </a:r>
                      <a:r>
                        <a:rPr b="1">
                          <a:solidFill>
                            <a:srgbClr val="000080"/>
                          </a:solidFill>
                        </a:rPr>
                        <a:t>.</a:t>
                      </a:r>
                      <a:r>
                        <a:t>name</a:t>
                      </a:r>
                      <a:r>
                        <a:rPr b="1">
                          <a:solidFill>
                            <a:srgbClr val="000080"/>
                          </a:solidFill>
                        </a:rPr>
                        <a:t>,</a:t>
                      </a:r>
                      <a:r>
                        <a:t> self</a:t>
                      </a:r>
                      <a:r>
                        <a:rPr b="1">
                          <a:solidFill>
                            <a:srgbClr val="000080"/>
                          </a:solidFill>
                        </a:rPr>
                        <a:t>.</a:t>
                      </a:r>
                      <a:r>
                        <a:t>height</a:t>
                      </a:r>
                      <a:r>
                        <a:rPr b="1">
                          <a:solidFill>
                            <a:srgbClr val="000080"/>
                          </a:solidFill>
                        </a:rPr>
                        <a:t>))</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eat</a:t>
                      </a:r>
                      <a:r>
                        <a:rPr b="1">
                          <a:solidFill>
                            <a:srgbClr val="000080"/>
                          </a:solidFill>
                        </a:rPr>
                        <a:t>(</a:t>
                      </a:r>
                      <a:r>
                        <a:t>self</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a:t>
                      </a:r>
                      <a:r>
                        <a:rPr b="1">
                          <a:solidFill>
                            <a:srgbClr val="0000FF"/>
                          </a:solidFill>
                        </a:rPr>
                        <a:t>pass</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    </a:t>
                      </a:r>
                      <a:r>
                        <a:rPr b="1">
                          <a:solidFill>
                            <a:srgbClr val="0000FF"/>
                          </a:solidFill>
                        </a:rPr>
                        <a:t>def</a:t>
                      </a:r>
                      <a:r>
                        <a:t> </a:t>
                      </a:r>
                      <a:r>
                        <a:rPr>
                          <a:solidFill>
                            <a:srgbClr val="FF00FF"/>
                          </a:solidFill>
                        </a:rPr>
                        <a:t>sleep</a:t>
                      </a:r>
                      <a:r>
                        <a:rPr b="1">
                          <a:solidFill>
                            <a:srgbClr val="000080"/>
                          </a:solidFill>
                        </a:rPr>
                        <a:t>(</a:t>
                      </a:r>
                      <a:r>
                        <a:t>self</a:t>
                      </a:r>
                      <a:r>
                        <a:rPr b="1">
                          <a:solidFill>
                            <a:srgbClr val="000080"/>
                          </a:solidFill>
                        </a:rPr>
                        <a:t>):</a:t>
                      </a:r>
                      <a:r>
                        <a:t>  </a:t>
                      </a:r>
                      <a:r>
                        <a:rPr>
                          <a:solidFill>
                            <a:srgbClr val="008000"/>
                          </a:solidFill>
                        </a:rPr>
                        <a:t># method</a:t>
                      </a:r>
                    </a:p>
                    <a:p>
                      <a:pPr algn="l" defTabSz="914400">
                        <a:defRPr sz="1400">
                          <a:latin typeface="Courier New"/>
                          <a:ea typeface="Courier New"/>
                          <a:cs typeface="Courier New"/>
                          <a:sym typeface="Courier New"/>
                        </a:defRPr>
                      </a:pPr>
                      <a:r>
                        <a:t>        </a:t>
                      </a:r>
                      <a:r>
                        <a:rPr b="1">
                          <a:solidFill>
                            <a:srgbClr val="0000FF"/>
                          </a:solidFill>
                        </a:rPr>
                        <a:t>pass</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
        <p:nvSpPr>
          <p:cNvPr id="257" name="Content Placeholder 2"/>
          <p:cNvSpPr txBox="1"/>
          <p:nvPr/>
        </p:nvSpPr>
        <p:spPr>
          <a:xfrm>
            <a:off x="817878" y="4711986"/>
            <a:ext cx="4331973" cy="10508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201168" defTabSz="914400">
              <a:lnSpc>
                <a:spcPct val="90000"/>
              </a:lnSpc>
              <a:spcBef>
                <a:spcPts val="400"/>
              </a:spcBef>
              <a:defRPr b="1" sz="2000">
                <a:solidFill>
                  <a:srgbClr val="404040"/>
                </a:solidFill>
                <a:latin typeface="Arial"/>
                <a:ea typeface="Arial"/>
                <a:cs typeface="Arial"/>
                <a:sym typeface="Arial"/>
              </a:defRPr>
            </a:pPr>
            <a:r>
              <a:t>Object </a:t>
            </a:r>
            <a:r>
              <a:rPr>
                <a:solidFill>
                  <a:schemeClr val="accent5"/>
                </a:solidFill>
              </a:rPr>
              <a:t>behavior</a:t>
            </a:r>
          </a:p>
          <a:p>
            <a:pPr lvl="1" marL="384047" indent="-182879" defTabSz="914400">
              <a:lnSpc>
                <a:spcPct val="90000"/>
              </a:lnSpc>
              <a:spcBef>
                <a:spcPts val="400"/>
              </a:spcBef>
              <a:buSzPct val="100000"/>
              <a:buFont typeface="Arial"/>
              <a:buChar char="•"/>
              <a:defRPr sz="1600">
                <a:solidFill>
                  <a:srgbClr val="404040"/>
                </a:solidFill>
                <a:latin typeface="Arial"/>
                <a:ea typeface="Arial"/>
                <a:cs typeface="Arial"/>
                <a:sym typeface="Arial"/>
              </a:defRPr>
            </a:pPr>
            <a:r>
              <a:t>Member functions</a:t>
            </a:r>
          </a:p>
          <a:p>
            <a:pPr lvl="1" marL="384047" indent="-182879" defTabSz="914400">
              <a:lnSpc>
                <a:spcPct val="90000"/>
              </a:lnSpc>
              <a:spcBef>
                <a:spcPts val="400"/>
              </a:spcBef>
              <a:buSzPct val="100000"/>
              <a:buFont typeface="Arial"/>
              <a:buChar char="•"/>
              <a:defRPr sz="1600">
                <a:solidFill>
                  <a:srgbClr val="404040"/>
                </a:solidFill>
                <a:latin typeface="Arial"/>
                <a:ea typeface="Arial"/>
                <a:cs typeface="Arial"/>
                <a:sym typeface="Arial"/>
              </a:defRPr>
            </a:pPr>
            <a:r>
              <a:t>Think of them as actions objects can take</a:t>
            </a:r>
          </a:p>
        </p:txBody>
      </p:sp>
      <p:sp>
        <p:nvSpPr>
          <p:cNvPr id="258" name="Oval 6"/>
          <p:cNvSpPr/>
          <p:nvPr/>
        </p:nvSpPr>
        <p:spPr>
          <a:xfrm>
            <a:off x="5214937" y="2886305"/>
            <a:ext cx="4930138" cy="765219"/>
          </a:xfrm>
          <a:prstGeom prst="ellipse">
            <a:avLst/>
          </a:prstGeom>
          <a:ln w="38100">
            <a:solidFill>
              <a:srgbClr val="FF6600"/>
            </a:solidFill>
          </a:ln>
        </p:spPr>
        <p:txBody>
          <a:bodyPr lIns="45718" tIns="45718" rIns="45718" bIns="45718" anchor="ctr"/>
          <a:lstStyle/>
          <a:p>
            <a:pPr algn="ctr">
              <a:defRPr>
                <a:solidFill>
                  <a:srgbClr val="FFFFFF"/>
                </a:solidFill>
              </a:defRPr>
            </a:pPr>
          </a:p>
        </p:txBody>
      </p:sp>
      <p:sp>
        <p:nvSpPr>
          <p:cNvPr id="259" name="Oval 7"/>
          <p:cNvSpPr/>
          <p:nvPr/>
        </p:nvSpPr>
        <p:spPr>
          <a:xfrm>
            <a:off x="4900612" y="4471477"/>
            <a:ext cx="4749165" cy="1360596"/>
          </a:xfrm>
          <a:prstGeom prst="ellipse">
            <a:avLst/>
          </a:prstGeom>
          <a:ln w="38100">
            <a:solidFill>
              <a:srgbClr val="FF66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6"/>
                                        </p:tgtEl>
                                        <p:attrNameLst>
                                          <p:attrName>style.visibility</p:attrName>
                                        </p:attrNameLst>
                                      </p:cBhvr>
                                      <p:to>
                                        <p:strVal val="visible"/>
                                      </p:to>
                                    </p:set>
                                    <p:anim calcmode="lin" valueType="num">
                                      <p:cBhvr>
                                        <p:cTn id="7" dur="500" fill="hold"/>
                                        <p:tgtEl>
                                          <p:spTgt spid="256"/>
                                        </p:tgtEl>
                                        <p:attrNameLst>
                                          <p:attrName>ppt_x</p:attrName>
                                        </p:attrNameLst>
                                      </p:cBhvr>
                                      <p:tavLst>
                                        <p:tav tm="0">
                                          <p:val>
                                            <p:strVal val="#ppt_x"/>
                                          </p:val>
                                        </p:tav>
                                        <p:tav tm="100000">
                                          <p:val>
                                            <p:strVal val="#ppt_x"/>
                                          </p:val>
                                        </p:tav>
                                      </p:tavLst>
                                    </p:anim>
                                    <p:anim calcmode="lin" valueType="num">
                                      <p:cBhvr>
                                        <p:cTn id="8" dur="500" fill="hold"/>
                                        <p:tgtEl>
                                          <p:spTgt spid="2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0" presetID="1" grpId="2" fill="hold">
                                  <p:stCondLst>
                                    <p:cond delay="0"/>
                                  </p:stCondLst>
                                  <p:iterate type="el" backwards="0">
                                    <p:tmAbs val="0"/>
                                  </p:iterate>
                                  <p:childTnLst>
                                    <p:set>
                                      <p:cBhvr>
                                        <p:cTn id="11" fill="hold"/>
                                        <p:tgtEl>
                                          <p:spTgt spid="2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57"/>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4" fill="hold">
                                  <p:stCondLst>
                                    <p:cond delay="0"/>
                                  </p:stCondLst>
                                  <p:iterate type="el" backwards="0">
                                    <p:tmAbs val="0"/>
                                  </p:iterate>
                                  <p:childTnLst>
                                    <p:set>
                                      <p:cBhvr>
                                        <p:cTn id="18" fill="hold"/>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2"/>
      <p:bldP build="whole" bldLvl="1" animBg="1" rev="0" advAuto="0" spid="256" grpId="1"/>
      <p:bldP build="whole" bldLvl="1" animBg="1" rev="0" advAuto="0" spid="257" grpId="3"/>
      <p:bldP build="whole" bldLvl="1" animBg="1" rev="0" advAuto="0" spid="259" grpId="4"/>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xfrm>
            <a:off x="1097280" y="412101"/>
            <a:ext cx="10058401" cy="715662"/>
          </a:xfrm>
          <a:prstGeom prst="rect">
            <a:avLst/>
          </a:prstGeom>
        </p:spPr>
        <p:txBody>
          <a:bodyPr/>
          <a:lstStyle>
            <a:lvl1pPr>
              <a:defRPr b="1" spc="-100" sz="4000">
                <a:solidFill>
                  <a:srgbClr val="BA69B8"/>
                </a:solidFill>
                <a:latin typeface="+mn-lt"/>
                <a:ea typeface="+mn-ea"/>
                <a:cs typeface="+mn-cs"/>
                <a:sym typeface="Calibri"/>
              </a:defRPr>
            </a:lvl1pPr>
          </a:lstStyle>
          <a:p>
            <a:pPr/>
            <a:r>
              <a:t>What will we cover today?</a:t>
            </a:r>
          </a:p>
        </p:txBody>
      </p:sp>
      <p:graphicFrame>
        <p:nvGraphicFramePr>
          <p:cNvPr id="113" name="Content Placeholder 4"/>
          <p:cNvGraphicFramePr/>
          <p:nvPr/>
        </p:nvGraphicFramePr>
        <p:xfrm>
          <a:off x="418504" y="1879992"/>
          <a:ext cx="5616536" cy="329532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645920"/>
                <a:gridCol w="3970616"/>
              </a:tblGrid>
              <a:tr h="369242">
                <a:tc gridSpan="2">
                  <a:txBody>
                    <a:bodyPr/>
                    <a:lstStyle/>
                    <a:p>
                      <a:pPr algn="l" defTabSz="914400">
                        <a:defRPr b="0" sz="1800">
                          <a:solidFill>
                            <a:srgbClr val="000000"/>
                          </a:solidFill>
                        </a:defRPr>
                      </a:pPr>
                      <a:r>
                        <a:rPr b="1" sz="1400">
                          <a:solidFill>
                            <a:srgbClr val="FFFFFF"/>
                          </a:solidFill>
                        </a:rPr>
                        <a:t>Topics</a:t>
                      </a:r>
                    </a:p>
                  </a:txBody>
                  <a:tcPr marL="41564" marR="41564" marT="41564" marB="41564" anchor="ctr" anchorCtr="0" horzOverflow="overflow">
                    <a:lnL w="12700">
                      <a:solidFill>
                        <a:schemeClr val="accent5"/>
                      </a:solidFill>
                    </a:lnL>
                    <a:lnR w="12700">
                      <a:solidFill>
                        <a:schemeClr val="accent5"/>
                      </a:solidFill>
                    </a:lnR>
                  </a:tcPr>
                </a:tc>
                <a:tc hMerge="1">
                  <a:tcPr/>
                </a:tc>
              </a:tr>
              <a:tr h="640080">
                <a:tc>
                  <a:txBody>
                    <a:bodyPr/>
                    <a:lstStyle/>
                    <a:p>
                      <a:pPr algn="l" defTabSz="914400">
                        <a:defRPr sz="1800"/>
                      </a:pPr>
                      <a:r>
                        <a:rPr cap="all" sz="1400"/>
                        <a:t>Introduction</a:t>
                      </a:r>
                    </a:p>
                  </a:txBody>
                  <a:tcPr marL="41564" marR="41564" marT="41564" marB="41564" anchor="ctr" anchorCtr="0" horzOverflow="overflow">
                    <a:lnL w="12700">
                      <a:solidFill>
                        <a:schemeClr val="accent5"/>
                      </a:solidFill>
                    </a:lnL>
                    <a:lnR w="12700">
                      <a:solidFill>
                        <a:schemeClr val="accent5"/>
                      </a:solidFill>
                    </a:lnR>
                    <a:lnB w="12700">
                      <a:solidFill>
                        <a:schemeClr val="accent5"/>
                      </a:solidFill>
                    </a:lnB>
                  </a:tcPr>
                </a:tc>
                <a:tc>
                  <a:txBody>
                    <a:bodyPr/>
                    <a:lstStyle/>
                    <a:p>
                      <a:pPr lvl="1" indent="457200" algn="l" defTabSz="914400">
                        <a:defRPr sz="1400"/>
                      </a:pPr>
                      <a:r>
                        <a:t>What is Python?</a:t>
                      </a:r>
                    </a:p>
                    <a:p>
                      <a:pPr lvl="1" indent="457200" algn="l" defTabSz="914400">
                        <a:defRPr sz="1400"/>
                      </a:pPr>
                      <a:r>
                        <a:t>Who is using Python?</a:t>
                      </a:r>
                    </a:p>
                  </a:txBody>
                  <a:tcPr marL="41564" marR="41564" marT="41564" marB="41564" anchor="ctr" anchorCtr="0" horzOverflow="overflow">
                    <a:lnL w="12700">
                      <a:solidFill>
                        <a:schemeClr val="accent5"/>
                      </a:solidFill>
                    </a:lnL>
                    <a:lnR w="12700">
                      <a:solidFill>
                        <a:schemeClr val="accent5"/>
                      </a:solidFill>
                    </a:lnR>
                    <a:lnB w="12700">
                      <a:solidFill>
                        <a:schemeClr val="accent5"/>
                      </a:solidFill>
                    </a:lnB>
                  </a:tcPr>
                </a:tc>
              </a:tr>
              <a:tr h="640080">
                <a:tc>
                  <a:txBody>
                    <a:bodyPr/>
                    <a:lstStyle/>
                    <a:p>
                      <a:pPr algn="l" defTabSz="914400">
                        <a:defRPr sz="1800"/>
                      </a:pPr>
                      <a:r>
                        <a:rPr cap="all" sz="1400"/>
                        <a:t>Justify your interest</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Why learn another programming language?</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r h="1005839">
                <a:tc>
                  <a:txBody>
                    <a:bodyPr/>
                    <a:lstStyle/>
                    <a:p>
                      <a:pPr algn="l" defTabSz="914400">
                        <a:defRPr sz="1800"/>
                      </a:pPr>
                      <a:r>
                        <a:rPr cap="all" sz="1400"/>
                        <a:t>Dip your toes in Python</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"Hello World"</a:t>
                      </a:r>
                    </a:p>
                    <a:p>
                      <a:pPr lvl="1" indent="457200" algn="l" defTabSz="914400">
                        <a:defRPr sz="1400"/>
                      </a:pPr>
                      <a:r>
                        <a:t>Printing output </a:t>
                      </a:r>
                    </a:p>
                    <a:p>
                      <a:pPr lvl="1" indent="457200" algn="l" defTabSz="914400">
                        <a:defRPr sz="1400"/>
                      </a:pPr>
                      <a:r>
                        <a:t>Taking Input</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r h="640080">
                <a:tc>
                  <a:txBody>
                    <a:bodyPr/>
                    <a:lstStyle/>
                    <a:p>
                      <a:pPr algn="l" defTabSz="914400">
                        <a:defRPr sz="1800"/>
                      </a:pPr>
                      <a:r>
                        <a:rPr cap="all" sz="1400"/>
                        <a:t>Beautiful code?</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Using Comments</a:t>
                      </a:r>
                    </a:p>
                    <a:p>
                      <a:pPr lvl="1" indent="457200" algn="l" defTabSz="914400">
                        <a:defRPr sz="1400"/>
                      </a:pPr>
                      <a:r>
                        <a:t>Structuring with indentation</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bl>
          </a:graphicData>
        </a:graphic>
      </p:graphicFrame>
      <p:graphicFrame>
        <p:nvGraphicFramePr>
          <p:cNvPr id="114" name="Table 2"/>
          <p:cNvGraphicFramePr/>
          <p:nvPr/>
        </p:nvGraphicFramePr>
        <p:xfrm>
          <a:off x="6705282" y="1863725"/>
          <a:ext cx="5079509" cy="356964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645920"/>
                <a:gridCol w="3433586"/>
              </a:tblGrid>
              <a:tr h="369242">
                <a:tc gridSpan="2">
                  <a:txBody>
                    <a:bodyPr/>
                    <a:lstStyle/>
                    <a:p>
                      <a:pPr algn="l" defTabSz="914400">
                        <a:defRPr b="0" sz="1800">
                          <a:solidFill>
                            <a:srgbClr val="000000"/>
                          </a:solidFill>
                        </a:defRPr>
                      </a:pPr>
                      <a:r>
                        <a:rPr b="1" sz="1400">
                          <a:solidFill>
                            <a:srgbClr val="FFFFFF"/>
                          </a:solidFill>
                        </a:rPr>
                        <a:t>More Topics</a:t>
                      </a:r>
                    </a:p>
                  </a:txBody>
                  <a:tcPr marL="41564" marR="41564" marT="41564" marB="41564" anchor="ctr" anchorCtr="0" horzOverflow="overflow">
                    <a:lnL w="12700">
                      <a:solidFill>
                        <a:schemeClr val="accent5"/>
                      </a:solidFill>
                    </a:lnL>
                    <a:lnR w="12700">
                      <a:solidFill>
                        <a:schemeClr val="accent5"/>
                      </a:solidFill>
                    </a:lnR>
                  </a:tcPr>
                </a:tc>
                <a:tc hMerge="1">
                  <a:tcPr/>
                </a:tc>
              </a:tr>
              <a:tr h="640080">
                <a:tc>
                  <a:txBody>
                    <a:bodyPr/>
                    <a:lstStyle/>
                    <a:p>
                      <a:pPr algn="l" defTabSz="914400">
                        <a:defRPr sz="1800"/>
                      </a:pPr>
                      <a:r>
                        <a:rPr cap="all" sz="1400"/>
                        <a:t>write reusable code</a:t>
                      </a:r>
                    </a:p>
                  </a:txBody>
                  <a:tcPr marL="41564" marR="41564" marT="41564" marB="41564" anchor="ctr" anchorCtr="0" horzOverflow="overflow">
                    <a:lnL w="12700">
                      <a:solidFill>
                        <a:schemeClr val="accent5"/>
                      </a:solidFill>
                    </a:lnL>
                    <a:lnR w="12700">
                      <a:solidFill>
                        <a:schemeClr val="accent5"/>
                      </a:solidFill>
                    </a:lnR>
                    <a:lnB w="12700">
                      <a:solidFill>
                        <a:schemeClr val="accent5"/>
                      </a:solidFill>
                    </a:lnB>
                  </a:tcPr>
                </a:tc>
                <a:tc>
                  <a:txBody>
                    <a:bodyPr/>
                    <a:lstStyle/>
                    <a:p>
                      <a:pPr lvl="1" indent="457200" algn="l" defTabSz="914400">
                        <a:defRPr sz="1400"/>
                      </a:pPr>
                      <a:r>
                        <a:t>Functions</a:t>
                      </a:r>
                    </a:p>
                  </a:txBody>
                  <a:tcPr marL="41564" marR="41564" marT="41564" marB="41564" anchor="ctr" anchorCtr="0" horzOverflow="overflow">
                    <a:lnL w="12700">
                      <a:solidFill>
                        <a:schemeClr val="accent5"/>
                      </a:solidFill>
                    </a:lnL>
                    <a:lnR w="12700">
                      <a:solidFill>
                        <a:schemeClr val="accent5"/>
                      </a:solidFill>
                    </a:lnR>
                    <a:lnB w="12700">
                      <a:solidFill>
                        <a:schemeClr val="accent5"/>
                      </a:solidFill>
                    </a:lnB>
                  </a:tcPr>
                </a:tc>
              </a:tr>
              <a:tr h="640080">
                <a:tc>
                  <a:txBody>
                    <a:bodyPr/>
                    <a:lstStyle/>
                    <a:p>
                      <a:pPr algn="l" defTabSz="914400">
                        <a:defRPr sz="1800"/>
                      </a:pPr>
                      <a:r>
                        <a:rPr cap="all" sz="1400"/>
                        <a:t>Let’s BE IN control!</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Control Flow</a:t>
                      </a:r>
                    </a:p>
                    <a:p>
                      <a:pPr lvl="1" indent="457200" algn="l" defTabSz="914400">
                        <a:defRPr sz="1400"/>
                      </a:pPr>
                      <a:r>
                        <a:t>Conditional Control Flow: if, for &amp; while</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r h="640080">
                <a:tc>
                  <a:txBody>
                    <a:bodyPr/>
                    <a:lstStyle/>
                    <a:p>
                      <a:pPr algn="l" defTabSz="914400">
                        <a:defRPr sz="1800"/>
                      </a:pPr>
                      <a:r>
                        <a:rPr cap="all" sz="1400"/>
                        <a:t>Let’s  DIVE DEEP</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Object Oriented Programming in Python</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r h="640080">
                <a:tc>
                  <a:txBody>
                    <a:bodyPr/>
                    <a:lstStyle/>
                    <a:p>
                      <a:pPr algn="l" defTabSz="914400">
                        <a:defRPr sz="1800"/>
                      </a:pPr>
                      <a:r>
                        <a:rPr cap="all" sz="1400"/>
                        <a:t>Let’s reuse existing code</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Using existing modules</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r h="640080">
                <a:tc>
                  <a:txBody>
                    <a:bodyPr/>
                    <a:lstStyle/>
                    <a:p>
                      <a:pPr algn="l" defTabSz="914400">
                        <a:defRPr sz="1800"/>
                      </a:pPr>
                      <a:r>
                        <a:rPr cap="all" sz="1400"/>
                        <a:t>Oops error!</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Exception Handling: An example</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13"/>
                                        </p:tgtEl>
                                        <p:attrNameLst>
                                          <p:attrName>style.visibility</p:attrName>
                                        </p:attrNameLst>
                                      </p:cBhvr>
                                      <p:to>
                                        <p:strVal val="visible"/>
                                      </p:to>
                                    </p:set>
                                    <p:anim calcmode="lin" valueType="num">
                                      <p:cBhvr>
                                        <p:cTn id="7" dur="1000" fill="hold"/>
                                        <p:tgtEl>
                                          <p:spTgt spid="113"/>
                                        </p:tgtEl>
                                        <p:attrNameLst>
                                          <p:attrName>ppt_x</p:attrName>
                                        </p:attrNameLst>
                                      </p:cBhvr>
                                      <p:tavLst>
                                        <p:tav tm="0">
                                          <p:val>
                                            <p:strVal val="#ppt_x"/>
                                          </p:val>
                                        </p:tav>
                                        <p:tav tm="100000">
                                          <p:val>
                                            <p:strVal val="#ppt_x"/>
                                          </p:val>
                                        </p:tav>
                                      </p:tavLst>
                                    </p:anim>
                                    <p:anim calcmode="lin" valueType="num">
                                      <p:cBhvr>
                                        <p:cTn id="8" dur="10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7" grpId="2" fill="hold">
                                  <p:stCondLst>
                                    <p:cond delay="0"/>
                                  </p:stCondLst>
                                  <p:iterate type="el" backwards="0">
                                    <p:tmAbs val="0"/>
                                  </p:iterate>
                                  <p:childTnLst>
                                    <p:set>
                                      <p:cBhvr>
                                        <p:cTn id="12" fill="hold"/>
                                        <p:tgtEl>
                                          <p:spTgt spid="114"/>
                                        </p:tgtEl>
                                        <p:attrNameLst>
                                          <p:attrName>style.visibility</p:attrName>
                                        </p:attrNameLst>
                                      </p:cBhvr>
                                      <p:to>
                                        <p:strVal val="visible"/>
                                      </p:to>
                                    </p:set>
                                    <p:anim calcmode="lin" valueType="num">
                                      <p:cBhvr>
                                        <p:cTn id="13" dur="1822" fill="hold"/>
                                        <p:tgtEl>
                                          <p:spTgt spid="114"/>
                                        </p:tgtEl>
                                        <p:attrNameLst>
                                          <p:attrName>ppt_x</p:attrName>
                                        </p:attrNameLst>
                                      </p:cBhvr>
                                      <p:tavLst>
                                        <p:tav tm="0">
                                          <p:val>
                                            <p:strVal val="#ppt_x"/>
                                          </p:val>
                                        </p:tav>
                                        <p:tav tm="100000">
                                          <p:val>
                                            <p:strVal val="#ppt_x"/>
                                          </p:val>
                                        </p:tav>
                                      </p:tavLst>
                                    </p:anim>
                                    <p:anim calcmode="lin" valueType="num">
                                      <p:cBhvr>
                                        <p:cTn id="14" dur="1822" fill="hold"/>
                                        <p:tgtEl>
                                          <p:spTgt spid="1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 grpId="1"/>
      <p:bldP build="whole" bldLvl="1" animBg="1" rev="0" advAuto="0" spid="114" grpId="2"/>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Exercise"/>
          <p:cNvSpPr txBox="1"/>
          <p:nvPr>
            <p:ph type="title"/>
          </p:nvPr>
        </p:nvSpPr>
        <p:spPr>
          <a:xfrm>
            <a:off x="1097280" y="616687"/>
            <a:ext cx="10058401" cy="1120673"/>
          </a:xfrm>
          <a:prstGeom prst="rect">
            <a:avLst/>
          </a:prstGeom>
        </p:spPr>
        <p:txBody>
          <a:bodyPr/>
          <a:lstStyle>
            <a:lvl1pPr>
              <a:defRPr spc="-100"/>
            </a:lvl1pPr>
          </a:lstStyle>
          <a:p>
            <a:pPr/>
            <a:r>
              <a:t>Exercise</a:t>
            </a:r>
          </a:p>
        </p:txBody>
      </p:sp>
      <p:sp>
        <p:nvSpPr>
          <p:cNvPr id="262" name="Classes and objects"/>
          <p:cNvSpPr txBox="1"/>
          <p:nvPr>
            <p:ph type="body" sz="quarter" idx="1"/>
          </p:nvPr>
        </p:nvSpPr>
        <p:spPr>
          <a:xfrm>
            <a:off x="1097279" y="1846052"/>
            <a:ext cx="4937762" cy="736284"/>
          </a:xfrm>
          <a:prstGeom prst="rect">
            <a:avLst/>
          </a:prstGeom>
        </p:spPr>
        <p:txBody>
          <a:bodyPr/>
          <a:lstStyle/>
          <a:p>
            <a:pPr/>
            <a:r>
              <a:t>Classes and objects</a:t>
            </a:r>
          </a:p>
        </p:txBody>
      </p:sp>
      <p:sp>
        <p:nvSpPr>
          <p:cNvPr id="263" name="Define a class for an animal.…"/>
          <p:cNvSpPr txBox="1"/>
          <p:nvPr/>
        </p:nvSpPr>
        <p:spPr>
          <a:xfrm>
            <a:off x="1140582" y="2691026"/>
            <a:ext cx="10526981" cy="1958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Define a class for an animal.</a:t>
            </a:r>
          </a:p>
          <a:p>
            <a:pPr/>
          </a:p>
          <a:p>
            <a:pPr/>
            <a:r>
              <a:t>For its state (inside the __init__ function), give it a species and a color.</a:t>
            </a:r>
          </a:p>
          <a:p>
            <a:pPr/>
          </a:p>
          <a:p>
            <a:pPr/>
            <a:r>
              <a:t>For its behavior, give it a `speak` function. This function should print the animal’s species and color.</a:t>
            </a:r>
          </a:p>
          <a:p>
            <a:pPr/>
          </a:p>
          <a:p>
            <a:pPr/>
            <a:r>
              <a:t>Instantiate (or create) an animal and make it speak!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Title 1"/>
          <p:cNvSpPr txBox="1"/>
          <p:nvPr>
            <p:ph type="title"/>
          </p:nvPr>
        </p:nvSpPr>
        <p:spPr>
          <a:xfrm>
            <a:off x="1097280" y="384283"/>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Using modules</a:t>
            </a:r>
          </a:p>
        </p:txBody>
      </p:sp>
      <p:sp>
        <p:nvSpPr>
          <p:cNvPr id="266" name="Content Placeholder 5"/>
          <p:cNvSpPr txBox="1"/>
          <p:nvPr>
            <p:ph type="body" idx="1"/>
          </p:nvPr>
        </p:nvSpPr>
        <p:spPr>
          <a:xfrm>
            <a:off x="1097280" y="1845734"/>
            <a:ext cx="10058401" cy="4023360"/>
          </a:xfrm>
          <a:prstGeom prst="rect">
            <a:avLst/>
          </a:prstGeom>
        </p:spPr>
        <p:txBody>
          <a:bodyPr/>
          <a:lstStyle/>
          <a:p>
            <a:pPr lvl="1" marL="384047" indent="-182879">
              <a:spcBef>
                <a:spcPts val="400"/>
              </a:spcBef>
              <a:buClrTx/>
              <a:buFont typeface="Arial"/>
              <a:buChar char="•"/>
              <a:defRPr sz="1800">
                <a:solidFill>
                  <a:srgbClr val="000000"/>
                </a:solidFill>
                <a:latin typeface="Arial"/>
                <a:ea typeface="Arial"/>
                <a:cs typeface="Arial"/>
                <a:sym typeface="Arial"/>
              </a:defRPr>
            </a:pPr>
            <a:r>
              <a:t>To use an existing Python module, use the “</a:t>
            </a:r>
            <a:r>
              <a:rPr b="1">
                <a:solidFill>
                  <a:schemeClr val="accent5"/>
                </a:solidFill>
              </a:rPr>
              <a:t>import</a:t>
            </a:r>
            <a:r>
              <a:t>” keyword.</a:t>
            </a:r>
          </a:p>
          <a:p>
            <a:pPr lvl="1" marL="384047" indent="-182879">
              <a:spcBef>
                <a:spcPts val="400"/>
              </a:spcBef>
              <a:buClrTx/>
              <a:buFont typeface="Arial"/>
              <a:buChar char="•"/>
              <a:defRPr sz="1800">
                <a:solidFill>
                  <a:srgbClr val="000000"/>
                </a:solidFill>
                <a:latin typeface="Arial"/>
                <a:ea typeface="Arial"/>
                <a:cs typeface="Arial"/>
                <a:sym typeface="Arial"/>
              </a:defRPr>
            </a:pPr>
          </a:p>
          <a:p>
            <a:pPr lvl="1" marL="384047" indent="-182879">
              <a:spcBef>
                <a:spcPts val="400"/>
              </a:spcBef>
              <a:buClrTx/>
              <a:buFont typeface="Arial"/>
              <a:buChar char="•"/>
              <a:defRPr sz="1800">
                <a:solidFill>
                  <a:srgbClr val="000000"/>
                </a:solidFill>
                <a:latin typeface="Arial"/>
                <a:ea typeface="Arial"/>
                <a:cs typeface="Arial"/>
                <a:sym typeface="Arial"/>
              </a:defRPr>
            </a:pPr>
            <a:r>
              <a:t>Any Python source file can be used as a module.</a:t>
            </a:r>
          </a:p>
          <a:p>
            <a:pPr lvl="1" marL="384047" indent="-182879">
              <a:spcBef>
                <a:spcPts val="400"/>
              </a:spcBef>
              <a:buClrTx/>
              <a:buFont typeface="Arial"/>
              <a:buChar char="•"/>
              <a:defRPr sz="1800">
                <a:solidFill>
                  <a:srgbClr val="000000"/>
                </a:solidFill>
                <a:latin typeface="Arial"/>
                <a:ea typeface="Arial"/>
                <a:cs typeface="Arial"/>
                <a:sym typeface="Arial"/>
              </a:defRPr>
            </a:pPr>
          </a:p>
          <a:p>
            <a:pPr lvl="1" marL="384047" indent="-182879">
              <a:spcBef>
                <a:spcPts val="400"/>
              </a:spcBef>
              <a:buClrTx/>
              <a:buFont typeface="Arial"/>
              <a:buChar char="•"/>
              <a:defRPr sz="1800">
                <a:solidFill>
                  <a:srgbClr val="000000"/>
                </a:solidFill>
                <a:latin typeface="Arial"/>
                <a:ea typeface="Arial"/>
                <a:cs typeface="Arial"/>
                <a:sym typeface="Arial"/>
              </a:defRPr>
            </a:pPr>
            <a:r>
              <a:t>The </a:t>
            </a:r>
            <a:r>
              <a:rPr i="1"/>
              <a:t>import</a:t>
            </a:r>
            <a:r>
              <a:t> has the following syntax:</a:t>
            </a:r>
          </a:p>
          <a:p>
            <a:pPr lvl="2" marL="0" indent="384047">
              <a:spcBef>
                <a:spcPts val="400"/>
              </a:spcBef>
              <a:buSzTx/>
              <a:buNone/>
              <a:defRPr b="1" sz="1800">
                <a:solidFill>
                  <a:srgbClr val="0000FF"/>
                </a:solidFill>
                <a:latin typeface="Arial"/>
                <a:ea typeface="Arial"/>
                <a:cs typeface="Arial"/>
                <a:sym typeface="Arial"/>
              </a:defRPr>
            </a:pPr>
            <a:r>
              <a:t>	</a:t>
            </a:r>
            <a:r>
              <a:rPr>
                <a:latin typeface="Courier New"/>
                <a:ea typeface="Courier New"/>
                <a:cs typeface="Courier New"/>
                <a:sym typeface="Courier New"/>
              </a:rPr>
              <a:t>import</a:t>
            </a:r>
            <a:r>
              <a:rPr b="0">
                <a:solidFill>
                  <a:srgbClr val="000000"/>
                </a:solidFill>
                <a:latin typeface="Courier New"/>
                <a:ea typeface="Courier New"/>
                <a:cs typeface="Courier New"/>
                <a:sym typeface="Courier New"/>
              </a:rPr>
              <a:t> module1</a:t>
            </a:r>
            <a:r>
              <a:rPr>
                <a:solidFill>
                  <a:srgbClr val="000080"/>
                </a:solidFill>
                <a:latin typeface="Courier New"/>
                <a:ea typeface="Courier New"/>
                <a:cs typeface="Courier New"/>
                <a:sym typeface="Courier New"/>
              </a:rPr>
              <a:t>[,</a:t>
            </a:r>
            <a:r>
              <a:rPr b="0">
                <a:solidFill>
                  <a:srgbClr val="000000"/>
                </a:solidFill>
                <a:latin typeface="Courier New"/>
                <a:ea typeface="Courier New"/>
                <a:cs typeface="Courier New"/>
                <a:sym typeface="Courier New"/>
              </a:rPr>
              <a:t> module2</a:t>
            </a:r>
            <a:r>
              <a:rPr>
                <a:solidFill>
                  <a:srgbClr val="000080"/>
                </a:solidFill>
                <a:latin typeface="Courier New"/>
                <a:ea typeface="Courier New"/>
                <a:cs typeface="Courier New"/>
                <a:sym typeface="Courier New"/>
              </a:rPr>
              <a:t>[,...</a:t>
            </a:r>
            <a:r>
              <a:rPr b="0">
                <a:solidFill>
                  <a:srgbClr val="000000"/>
                </a:solidFill>
                <a:latin typeface="Courier New"/>
                <a:ea typeface="Courier New"/>
                <a:cs typeface="Courier New"/>
                <a:sym typeface="Courier New"/>
              </a:rPr>
              <a:t> moduleN</a:t>
            </a:r>
            <a:r>
              <a:rPr>
                <a:solidFill>
                  <a:srgbClr val="000080"/>
                </a:solidFill>
                <a:latin typeface="Courier New"/>
                <a:ea typeface="Courier New"/>
                <a:cs typeface="Courier New"/>
                <a:sym typeface="Courier New"/>
              </a:rPr>
              <a:t>]</a:t>
            </a:r>
            <a:endParaRPr sz="1400">
              <a:solidFill>
                <a:srgbClr val="000080"/>
              </a:solidFill>
              <a:latin typeface="Courier New"/>
              <a:ea typeface="Courier New"/>
              <a:cs typeface="Courier New"/>
              <a:sym typeface="Courier New"/>
            </a:endParaRPr>
          </a:p>
          <a:p>
            <a:pPr lvl="2" marL="0" indent="384047">
              <a:spcBef>
                <a:spcPts val="400"/>
              </a:spcBef>
              <a:buSzTx/>
              <a:buNone/>
              <a:defRPr b="1" sz="1800">
                <a:solidFill>
                  <a:srgbClr val="0000FF"/>
                </a:solidFill>
                <a:latin typeface="Arial"/>
                <a:ea typeface="Arial"/>
                <a:cs typeface="Arial"/>
                <a:sym typeface="Arial"/>
              </a:defRPr>
            </a:pPr>
          </a:p>
          <a:p>
            <a:pPr lvl="1" marL="384047" indent="-182879">
              <a:spcBef>
                <a:spcPts val="400"/>
              </a:spcBef>
              <a:buClrTx/>
              <a:buFont typeface="Arial"/>
              <a:buChar char="•"/>
              <a:defRPr sz="1800">
                <a:latin typeface="Arial"/>
                <a:ea typeface="Arial"/>
                <a:cs typeface="Arial"/>
                <a:sym typeface="Arial"/>
              </a:defRPr>
            </a:pPr>
            <a:r>
              <a:t>”</a:t>
            </a:r>
            <a:r>
              <a:rPr b="1">
                <a:solidFill>
                  <a:schemeClr val="accent5"/>
                </a:solidFill>
              </a:rPr>
              <a:t>from</a:t>
            </a:r>
            <a:r>
              <a:rPr>
                <a:solidFill>
                  <a:srgbClr val="000000"/>
                </a:solidFill>
              </a:rPr>
              <a:t>” statement lets us import specific attributes from a module:</a:t>
            </a:r>
          </a:p>
          <a:p>
            <a:pPr lvl="5" marL="0" indent="917119">
              <a:spcBef>
                <a:spcPts val="400"/>
              </a:spcBef>
              <a:buSzTx/>
              <a:buNone/>
              <a:defRPr b="1" sz="1800">
                <a:solidFill>
                  <a:srgbClr val="0000FF"/>
                </a:solidFill>
                <a:latin typeface="Courier New"/>
                <a:ea typeface="Courier New"/>
                <a:cs typeface="Courier New"/>
                <a:sym typeface="Courier New"/>
              </a:defRPr>
            </a:pPr>
            <a:r>
              <a:t>from</a:t>
            </a:r>
            <a:r>
              <a:rPr b="0">
                <a:solidFill>
                  <a:srgbClr val="000000"/>
                </a:solidFill>
              </a:rPr>
              <a:t> random </a:t>
            </a:r>
            <a:r>
              <a:t>import</a:t>
            </a:r>
            <a:r>
              <a:rPr b="0">
                <a:solidFill>
                  <a:srgbClr val="000000"/>
                </a:solidFill>
              </a:rPr>
              <a:t> shuffle</a:t>
            </a:r>
          </a:p>
        </p:txBody>
      </p:sp>
      <p:sp>
        <p:nvSpPr>
          <p:cNvPr id="267" name="Rectangle 2"/>
          <p:cNvSpPr txBox="1"/>
          <p:nvPr/>
        </p:nvSpPr>
        <p:spPr>
          <a:xfrm>
            <a:off x="1560877" y="6398081"/>
            <a:ext cx="4417774"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i="1" sz="1200"/>
            </a:lvl1pPr>
          </a:lstStyle>
          <a:p>
            <a:pPr/>
            <a:r>
              <a:t>Reference: https://docs.python.org/3/reference/import.html</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1097280" y="384283"/>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Using modules - example</a:t>
            </a:r>
          </a:p>
        </p:txBody>
      </p:sp>
      <p:sp>
        <p:nvSpPr>
          <p:cNvPr id="272" name="Rectangle 2"/>
          <p:cNvSpPr txBox="1"/>
          <p:nvPr/>
        </p:nvSpPr>
        <p:spPr>
          <a:xfrm>
            <a:off x="1560879" y="6398081"/>
            <a:ext cx="4083877"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i="1" sz="1200"/>
            </a:lvl1pPr>
          </a:lstStyle>
          <a:p>
            <a:pPr/>
            <a:r>
              <a:t>Reference: https://docs.python.org/3/py-modindex.html</a:t>
            </a:r>
          </a:p>
        </p:txBody>
      </p:sp>
      <p:graphicFrame>
        <p:nvGraphicFramePr>
          <p:cNvPr id="273" name="Content Placeholder 7"/>
          <p:cNvGraphicFramePr/>
          <p:nvPr/>
        </p:nvGraphicFramePr>
        <p:xfrm>
          <a:off x="3225800" y="2260600"/>
          <a:ext cx="5275265" cy="74168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275262"/>
              </a:tblGrid>
              <a:tr h="370840">
                <a:tc>
                  <a:txBody>
                    <a:bodyPr/>
                    <a:lstStyle/>
                    <a:p>
                      <a:pPr algn="l" defTabSz="914400">
                        <a:defRPr b="0" sz="1800">
                          <a:solidFill>
                            <a:srgbClr val="000000"/>
                          </a:solidFill>
                        </a:defRPr>
                      </a:pPr>
                      <a:r>
                        <a:rPr b="1">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b="1" sz="1800">
                          <a:solidFill>
                            <a:srgbClr val="0000FF"/>
                          </a:solidFill>
                          <a:latin typeface="Courier New"/>
                          <a:ea typeface="Courier New"/>
                          <a:cs typeface="Courier New"/>
                          <a:sym typeface="Courier New"/>
                        </a:defRPr>
                      </a:pPr>
                      <a:r>
                        <a:t>from</a:t>
                      </a:r>
                      <a:r>
                        <a:rPr b="0">
                          <a:solidFill>
                            <a:srgbClr val="000000"/>
                          </a:solidFill>
                        </a:rPr>
                        <a:t> random </a:t>
                      </a:r>
                      <a:r>
                        <a:t>import</a:t>
                      </a:r>
                      <a:r>
                        <a:rPr b="0">
                          <a:solidFill>
                            <a:srgbClr val="000000"/>
                          </a:solidFill>
                        </a:rPr>
                        <a:t> shuffle</a:t>
                      </a:r>
                    </a:p>
                    <a:p>
                      <a:pPr algn="l" defTabSz="914400">
                        <a:defRPr sz="1800">
                          <a:latin typeface="Courier New"/>
                          <a:ea typeface="Courier New"/>
                          <a:cs typeface="Courier New"/>
                          <a:sym typeface="Courier New"/>
                        </a:defRPr>
                      </a:pPr>
                    </a:p>
                    <a:p>
                      <a:pPr algn="l" defTabSz="914400">
                        <a:defRPr sz="1800">
                          <a:latin typeface="Courier New"/>
                          <a:ea typeface="Courier New"/>
                          <a:cs typeface="Courier New"/>
                          <a:sym typeface="Courier New"/>
                        </a:defRPr>
                      </a:pPr>
                      <a:r>
                        <a:t>a </a:t>
                      </a:r>
                      <a:r>
                        <a:rPr b="1">
                          <a:solidFill>
                            <a:srgbClr val="000080"/>
                          </a:solidFill>
                        </a:rPr>
                        <a:t>=</a:t>
                      </a:r>
                      <a:r>
                        <a:t> </a:t>
                      </a:r>
                      <a:r>
                        <a:rPr b="1">
                          <a:solidFill>
                            <a:srgbClr val="000080"/>
                          </a:solidFill>
                        </a:rPr>
                        <a:t>[</a:t>
                      </a:r>
                      <a:r>
                        <a:rPr>
                          <a:solidFill>
                            <a:srgbClr val="FF0000"/>
                          </a:solidFill>
                        </a:rPr>
                        <a:t>1</a:t>
                      </a:r>
                      <a:r>
                        <a:rPr b="1">
                          <a:solidFill>
                            <a:srgbClr val="000080"/>
                          </a:solidFill>
                        </a:rPr>
                        <a:t>,</a:t>
                      </a:r>
                      <a:r>
                        <a:t> </a:t>
                      </a:r>
                      <a:r>
                        <a:rPr>
                          <a:solidFill>
                            <a:srgbClr val="FF0000"/>
                          </a:solidFill>
                        </a:rPr>
                        <a:t>2</a:t>
                      </a:r>
                      <a:r>
                        <a:rPr b="1">
                          <a:solidFill>
                            <a:srgbClr val="000080"/>
                          </a:solidFill>
                        </a:rPr>
                        <a:t>,</a:t>
                      </a:r>
                      <a:r>
                        <a:t> </a:t>
                      </a:r>
                      <a:r>
                        <a:rPr>
                          <a:solidFill>
                            <a:srgbClr val="FF0000"/>
                          </a:solidFill>
                        </a:rPr>
                        <a:t>3</a:t>
                      </a:r>
                      <a:r>
                        <a:rPr b="1">
                          <a:solidFill>
                            <a:srgbClr val="000080"/>
                          </a:solidFill>
                        </a:rPr>
                        <a:t>]</a:t>
                      </a:r>
                    </a:p>
                    <a:p>
                      <a:pPr algn="l" defTabSz="914400">
                        <a:defRPr b="1" sz="1800">
                          <a:solidFill>
                            <a:srgbClr val="0000FF"/>
                          </a:solidFill>
                          <a:latin typeface="Courier New"/>
                          <a:ea typeface="Courier New"/>
                          <a:cs typeface="Courier New"/>
                          <a:sym typeface="Courier New"/>
                        </a:defRPr>
                      </a:pPr>
                      <a:r>
                        <a:t>print</a:t>
                      </a:r>
                      <a:r>
                        <a:rPr>
                          <a:solidFill>
                            <a:srgbClr val="000080"/>
                          </a:solidFill>
                        </a:rPr>
                        <a:t>(</a:t>
                      </a:r>
                      <a:r>
                        <a:rPr b="0">
                          <a:solidFill>
                            <a:srgbClr val="808080"/>
                          </a:solidFill>
                        </a:rPr>
                        <a:t>"Original List: "</a:t>
                      </a:r>
                      <a:r>
                        <a:rPr>
                          <a:solidFill>
                            <a:srgbClr val="000080"/>
                          </a:solidFill>
                        </a:rPr>
                        <a:t>,</a:t>
                      </a:r>
                      <a:r>
                        <a:rPr b="0">
                          <a:solidFill>
                            <a:srgbClr val="000000"/>
                          </a:solidFill>
                        </a:rPr>
                        <a:t> a</a:t>
                      </a:r>
                      <a:r>
                        <a:rPr>
                          <a:solidFill>
                            <a:srgbClr val="000080"/>
                          </a:solidFill>
                        </a:rPr>
                        <a:t>)</a:t>
                      </a:r>
                    </a:p>
                    <a:p>
                      <a:pPr algn="l" defTabSz="914400">
                        <a:defRPr sz="1800">
                          <a:latin typeface="Courier New"/>
                          <a:ea typeface="Courier New"/>
                          <a:cs typeface="Courier New"/>
                          <a:sym typeface="Courier New"/>
                        </a:defRPr>
                      </a:pPr>
                    </a:p>
                    <a:p>
                      <a:pPr algn="l" defTabSz="914400">
                        <a:defRPr sz="1800">
                          <a:latin typeface="Courier New"/>
                          <a:ea typeface="Courier New"/>
                          <a:cs typeface="Courier New"/>
                          <a:sym typeface="Courier New"/>
                        </a:defRPr>
                      </a:pPr>
                      <a:r>
                        <a:t>shuffle</a:t>
                      </a:r>
                      <a:r>
                        <a:rPr b="1">
                          <a:solidFill>
                            <a:srgbClr val="000080"/>
                          </a:solidFill>
                        </a:rPr>
                        <a:t>(</a:t>
                      </a:r>
                      <a:r>
                        <a:t>a</a:t>
                      </a:r>
                      <a:r>
                        <a:rPr b="1">
                          <a:solidFill>
                            <a:srgbClr val="000080"/>
                          </a:solidFill>
                        </a:rPr>
                        <a:t>)</a:t>
                      </a:r>
                    </a:p>
                    <a:p>
                      <a:pPr algn="l" defTabSz="914400">
                        <a:defRPr b="1" sz="1800">
                          <a:solidFill>
                            <a:srgbClr val="0000FF"/>
                          </a:solidFill>
                          <a:latin typeface="Courier New"/>
                          <a:ea typeface="Courier New"/>
                          <a:cs typeface="Courier New"/>
                          <a:sym typeface="Courier New"/>
                        </a:defRPr>
                      </a:pPr>
                      <a:r>
                        <a:t>print</a:t>
                      </a:r>
                      <a:r>
                        <a:rPr>
                          <a:solidFill>
                            <a:srgbClr val="000080"/>
                          </a:solidFill>
                        </a:rPr>
                        <a:t>(</a:t>
                      </a:r>
                      <a:r>
                        <a:rPr b="0">
                          <a:solidFill>
                            <a:srgbClr val="808080"/>
                          </a:solidFill>
                        </a:rPr>
                        <a:t>"Shuffled List: "</a:t>
                      </a:r>
                      <a:r>
                        <a:rPr>
                          <a:solidFill>
                            <a:srgbClr val="000080"/>
                          </a:solidFill>
                        </a:rPr>
                        <a:t>,</a:t>
                      </a:r>
                      <a:r>
                        <a:rPr b="0">
                          <a:solidFill>
                            <a:srgbClr val="000000"/>
                          </a:solidFill>
                        </a:rPr>
                        <a:t> a</a:t>
                      </a:r>
                      <a:r>
                        <a:rPr>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Title 1"/>
          <p:cNvSpPr txBox="1"/>
          <p:nvPr>
            <p:ph type="title"/>
          </p:nvPr>
        </p:nvSpPr>
        <p:spPr>
          <a:xfrm>
            <a:off x="635550" y="397082"/>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Exception Handling: An example</a:t>
            </a:r>
          </a:p>
        </p:txBody>
      </p:sp>
      <p:sp>
        <p:nvSpPr>
          <p:cNvPr id="276" name="Content Placeholder 2"/>
          <p:cNvSpPr txBox="1"/>
          <p:nvPr>
            <p:ph type="body" sz="quarter" idx="1"/>
          </p:nvPr>
        </p:nvSpPr>
        <p:spPr>
          <a:xfrm>
            <a:off x="635550" y="2104392"/>
            <a:ext cx="3736426" cy="3448931"/>
          </a:xfrm>
          <a:prstGeom prst="rect">
            <a:avLst/>
          </a:prstGeom>
        </p:spPr>
        <p:txBody>
          <a:bodyPr/>
          <a:lstStyle/>
          <a:p>
            <a:pPr lvl="1" marL="0" indent="201168">
              <a:spcBef>
                <a:spcPts val="400"/>
              </a:spcBef>
              <a:buSzTx/>
              <a:buNone/>
              <a:defRPr b="1" sz="1600">
                <a:latin typeface="Arial"/>
                <a:ea typeface="Arial"/>
                <a:cs typeface="Arial"/>
                <a:sym typeface="Arial"/>
              </a:defRPr>
            </a:pPr>
            <a:r>
              <a:t>Why?</a:t>
            </a:r>
            <a:endParaRPr sz="1800"/>
          </a:p>
          <a:p>
            <a:pPr lvl="1" marL="384047" indent="-182879">
              <a:spcBef>
                <a:spcPts val="400"/>
              </a:spcBef>
              <a:buClrTx/>
              <a:buFont typeface="Arial"/>
              <a:buChar char="•"/>
              <a:defRPr sz="1600">
                <a:latin typeface="Arial"/>
                <a:ea typeface="Arial"/>
                <a:cs typeface="Arial"/>
                <a:sym typeface="Arial"/>
              </a:defRPr>
            </a:pPr>
            <a:r>
              <a:t>To catch and handle errors before they crash your code</a:t>
            </a:r>
            <a:endParaRPr sz="1800"/>
          </a:p>
          <a:p>
            <a:pPr lvl="1" marL="384047" indent="-182879">
              <a:spcBef>
                <a:spcPts val="400"/>
              </a:spcBef>
              <a:buClrTx/>
              <a:buFont typeface="Arial"/>
              <a:buChar char="•"/>
              <a:defRPr sz="1600">
                <a:latin typeface="Arial"/>
                <a:ea typeface="Arial"/>
                <a:cs typeface="Arial"/>
                <a:sym typeface="Arial"/>
              </a:defRPr>
            </a:pPr>
          </a:p>
          <a:p>
            <a:pPr lvl="1" marL="0" indent="201168">
              <a:spcBef>
                <a:spcPts val="400"/>
              </a:spcBef>
              <a:buSzTx/>
              <a:buNone/>
              <a:defRPr b="1" sz="1600">
                <a:latin typeface="Arial"/>
                <a:ea typeface="Arial"/>
                <a:cs typeface="Arial"/>
                <a:sym typeface="Arial"/>
              </a:defRPr>
            </a:pPr>
            <a:r>
              <a:t>Syntax</a:t>
            </a:r>
            <a:endParaRPr sz="1800"/>
          </a:p>
          <a:p>
            <a:pPr lvl="1" marL="384047" indent="-182879">
              <a:spcBef>
                <a:spcPts val="400"/>
              </a:spcBef>
              <a:buClrTx/>
              <a:buFont typeface="Arial"/>
              <a:buChar char="•"/>
              <a:defRPr sz="1600">
                <a:latin typeface="Arial"/>
                <a:ea typeface="Arial"/>
                <a:cs typeface="Arial"/>
                <a:sym typeface="Arial"/>
              </a:defRPr>
            </a:pPr>
            <a:r>
              <a:t>Use </a:t>
            </a:r>
            <a:r>
              <a:rPr b="1">
                <a:solidFill>
                  <a:schemeClr val="accent5"/>
                </a:solidFill>
              </a:rPr>
              <a:t>try</a:t>
            </a:r>
            <a:r>
              <a:t>… </a:t>
            </a:r>
            <a:r>
              <a:rPr b="1">
                <a:solidFill>
                  <a:schemeClr val="accent5"/>
                </a:solidFill>
              </a:rPr>
              <a:t>except</a:t>
            </a:r>
            <a:r>
              <a:t> statement</a:t>
            </a:r>
            <a:endParaRPr sz="1800"/>
          </a:p>
          <a:p>
            <a:pPr lvl="1" marL="384047" indent="-182879">
              <a:spcBef>
                <a:spcPts val="400"/>
              </a:spcBef>
              <a:buClrTx/>
              <a:buFont typeface="Arial"/>
              <a:buChar char="•"/>
              <a:defRPr sz="1600">
                <a:latin typeface="Arial"/>
                <a:ea typeface="Arial"/>
                <a:cs typeface="Arial"/>
                <a:sym typeface="Arial"/>
              </a:defRPr>
            </a:pPr>
          </a:p>
          <a:p>
            <a:pPr lvl="1" marL="0" indent="201168">
              <a:spcBef>
                <a:spcPts val="400"/>
              </a:spcBef>
              <a:buSzTx/>
              <a:buNone/>
              <a:defRPr b="1" sz="1600">
                <a:latin typeface="Arial"/>
                <a:ea typeface="Arial"/>
                <a:cs typeface="Arial"/>
                <a:sym typeface="Arial"/>
              </a:defRPr>
            </a:pPr>
            <a:r>
              <a:t>Some built exceptions</a:t>
            </a:r>
            <a:endParaRPr sz="1800"/>
          </a:p>
          <a:p>
            <a:pPr lvl="1" marL="384047" indent="-182879">
              <a:spcBef>
                <a:spcPts val="400"/>
              </a:spcBef>
              <a:buClrTx/>
              <a:buFont typeface="Arial"/>
              <a:buChar char="•"/>
              <a:defRPr sz="1600">
                <a:latin typeface="Arial"/>
                <a:ea typeface="Arial"/>
                <a:cs typeface="Arial"/>
                <a:sym typeface="Arial"/>
              </a:defRPr>
            </a:pPr>
            <a:r>
              <a:t>ValueError, ZeroDivisionError, AttributeError, TypeError</a:t>
            </a:r>
          </a:p>
        </p:txBody>
      </p:sp>
      <p:graphicFrame>
        <p:nvGraphicFramePr>
          <p:cNvPr id="277" name="Table 3"/>
          <p:cNvGraphicFramePr/>
          <p:nvPr/>
        </p:nvGraphicFramePr>
        <p:xfrm>
          <a:off x="4786312" y="1578875"/>
          <a:ext cx="7058026" cy="415075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7058026"/>
              </a:tblGrid>
              <a:tr h="284298">
                <a:tc>
                  <a:txBody>
                    <a:bodyPr/>
                    <a:lstStyle/>
                    <a:p>
                      <a:pPr algn="l" defTabSz="914400">
                        <a:defRPr b="0" sz="1800">
                          <a:solidFill>
                            <a:srgbClr val="000000"/>
                          </a:solidFill>
                        </a:defRPr>
                      </a:pPr>
                      <a:r>
                        <a:rPr b="1" sz="1600">
                          <a:solidFill>
                            <a:srgbClr val="FFFFFF"/>
                          </a:solidFill>
                        </a:rPr>
                        <a:t>CODE SAMPLE</a:t>
                      </a:r>
                    </a:p>
                  </a:txBody>
                  <a:tcPr marL="45720" marR="45720" marT="45720" marB="45720" anchor="t" anchorCtr="0" horzOverflow="overflow">
                    <a:lnL w="12700">
                      <a:solidFill>
                        <a:schemeClr val="accent5"/>
                      </a:solidFill>
                    </a:lnL>
                    <a:lnR w="12700">
                      <a:solidFill>
                        <a:schemeClr val="accent5"/>
                      </a:solidFill>
                    </a:lnR>
                  </a:tcPr>
                </a:tc>
              </a:tr>
              <a:tr h="3866450">
                <a:tc>
                  <a:txBody>
                    <a:bodyPr/>
                    <a:lstStyle/>
                    <a:p>
                      <a:pPr algn="l" defTabSz="914400">
                        <a:defRPr sz="1400">
                          <a:solidFill>
                            <a:srgbClr val="008000"/>
                          </a:solidFill>
                          <a:latin typeface="Courier New"/>
                          <a:ea typeface="Courier New"/>
                          <a:cs typeface="Courier New"/>
                          <a:sym typeface="Courier New"/>
                        </a:defRPr>
                      </a:pPr>
                      <a:r>
                        <a:t>#Example 1</a:t>
                      </a:r>
                    </a:p>
                    <a:p>
                      <a:pPr algn="l" defTabSz="914400">
                        <a:defRPr b="1" sz="1400">
                          <a:solidFill>
                            <a:srgbClr val="0000FF"/>
                          </a:solidFill>
                          <a:latin typeface="Courier New"/>
                          <a:ea typeface="Courier New"/>
                          <a:cs typeface="Courier New"/>
                          <a:sym typeface="Courier New"/>
                        </a:defRPr>
                      </a:pPr>
                      <a:r>
                        <a:t>while</a:t>
                      </a:r>
                      <a:r>
                        <a:rPr b="0">
                          <a:solidFill>
                            <a:srgbClr val="000000"/>
                          </a:solidFill>
                        </a:rPr>
                        <a:t> </a:t>
                      </a:r>
                      <a:r>
                        <a:t>True</a:t>
                      </a:r>
                      <a:r>
                        <a:rPr>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try</a:t>
                      </a:r>
                      <a:r>
                        <a:rPr b="1">
                          <a:solidFill>
                            <a:srgbClr val="000080"/>
                          </a:solidFill>
                        </a:rPr>
                        <a:t>:</a:t>
                      </a:r>
                    </a:p>
                    <a:p>
                      <a:pPr algn="l" defTabSz="914400">
                        <a:defRPr sz="1400">
                          <a:latin typeface="Courier New"/>
                          <a:ea typeface="Courier New"/>
                          <a:cs typeface="Courier New"/>
                          <a:sym typeface="Courier New"/>
                        </a:defRPr>
                      </a:pPr>
                      <a:r>
                        <a:t>        x </a:t>
                      </a:r>
                      <a:r>
                        <a:rPr b="1">
                          <a:solidFill>
                            <a:srgbClr val="000080"/>
                          </a:solidFill>
                        </a:rPr>
                        <a:t>=</a:t>
                      </a:r>
                      <a:r>
                        <a:t> int</a:t>
                      </a:r>
                      <a:r>
                        <a:rPr b="1">
                          <a:solidFill>
                            <a:srgbClr val="000080"/>
                          </a:solidFill>
                        </a:rPr>
                        <a:t>(</a:t>
                      </a:r>
                      <a:r>
                        <a:t>input</a:t>
                      </a:r>
                      <a:r>
                        <a:rPr b="1">
                          <a:solidFill>
                            <a:srgbClr val="000080"/>
                          </a:solidFill>
                        </a:rPr>
                        <a:t>(</a:t>
                      </a:r>
                      <a:r>
                        <a:rPr>
                          <a:solidFill>
                            <a:srgbClr val="808080"/>
                          </a:solidFill>
                        </a:rPr>
                        <a:t>"Please enter a number: "</a:t>
                      </a:r>
                      <a:r>
                        <a:rPr b="1">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t>x</a:t>
                      </a:r>
                      <a:r>
                        <a:rPr b="1">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except</a:t>
                      </a:r>
                      <a:r>
                        <a:t> ValueError</a:t>
                      </a:r>
                      <a:r>
                        <a:rPr b="1">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"Oops!  That’s not a valid number.  Try again..."</a:t>
                      </a:r>
                      <a:r>
                        <a:rPr b="1">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break</a:t>
                      </a:r>
                      <a:endParaRPr b="1">
                        <a:solidFill>
                          <a:srgbClr val="0000FF"/>
                        </a:solidFill>
                      </a:endParaRPr>
                    </a:p>
                    <a:p>
                      <a:pPr algn="l" defTabSz="914400">
                        <a:defRPr b="1" sz="1400">
                          <a:solidFill>
                            <a:srgbClr val="0000FF"/>
                          </a:solidFill>
                          <a:latin typeface="Courier New"/>
                          <a:ea typeface="Courier New"/>
                          <a:cs typeface="Courier New"/>
                          <a:sym typeface="Courier New"/>
                        </a:defRPr>
                      </a:pPr>
                    </a:p>
                    <a:p>
                      <a:pPr algn="l" defTabSz="914400">
                        <a:defRPr sz="1400">
                          <a:solidFill>
                            <a:srgbClr val="008000"/>
                          </a:solidFill>
                          <a:latin typeface="Courier New"/>
                          <a:ea typeface="Courier New"/>
                          <a:cs typeface="Courier New"/>
                          <a:sym typeface="Courier New"/>
                        </a:defRPr>
                      </a:pPr>
                      <a:r>
                        <a:t>#Example 2</a:t>
                      </a:r>
                    </a:p>
                    <a:p>
                      <a:pPr algn="l" defTabSz="914400">
                        <a:defRPr sz="1400">
                          <a:latin typeface="Courier New"/>
                          <a:ea typeface="Courier New"/>
                          <a:cs typeface="Courier New"/>
                          <a:sym typeface="Courier New"/>
                        </a:defRPr>
                      </a:pPr>
                      <a:r>
                        <a:t>a </a:t>
                      </a:r>
                      <a:r>
                        <a:rPr b="1">
                          <a:solidFill>
                            <a:srgbClr val="000080"/>
                          </a:solidFill>
                        </a:rPr>
                        <a:t>=</a:t>
                      </a:r>
                      <a:r>
                        <a:t> </a:t>
                      </a:r>
                      <a:r>
                        <a:rPr>
                          <a:solidFill>
                            <a:srgbClr val="FF0000"/>
                          </a:solidFill>
                        </a:rPr>
                        <a:t>10</a:t>
                      </a:r>
                    </a:p>
                    <a:p>
                      <a:pPr algn="l" defTabSz="914400">
                        <a:defRPr sz="1400">
                          <a:latin typeface="Courier New"/>
                          <a:ea typeface="Courier New"/>
                          <a:cs typeface="Courier New"/>
                          <a:sym typeface="Courier New"/>
                        </a:defRPr>
                      </a:pPr>
                      <a:r>
                        <a:t>b </a:t>
                      </a:r>
                      <a:r>
                        <a:rPr b="1">
                          <a:solidFill>
                            <a:srgbClr val="000080"/>
                          </a:solidFill>
                        </a:rPr>
                        <a:t>=</a:t>
                      </a:r>
                      <a:r>
                        <a:t> </a:t>
                      </a:r>
                      <a:r>
                        <a:rPr>
                          <a:solidFill>
                            <a:srgbClr val="FF0000"/>
                          </a:solidFill>
                        </a:rPr>
                        <a:t>0</a:t>
                      </a:r>
                    </a:p>
                    <a:p>
                      <a:pPr algn="l" defTabSz="914400">
                        <a:defRPr b="1" sz="1400">
                          <a:solidFill>
                            <a:srgbClr val="0000FF"/>
                          </a:solidFill>
                          <a:latin typeface="Courier New"/>
                          <a:ea typeface="Courier New"/>
                          <a:cs typeface="Courier New"/>
                          <a:sym typeface="Courier New"/>
                        </a:defRPr>
                      </a:pPr>
                      <a:r>
                        <a:t>try</a:t>
                      </a:r>
                      <a:r>
                        <a:rPr>
                          <a:solidFill>
                            <a:srgbClr val="000080"/>
                          </a:solidFill>
                        </a:rPr>
                        <a:t>:</a:t>
                      </a:r>
                    </a:p>
                    <a:p>
                      <a:pPr algn="l" defTabSz="914400">
                        <a:defRPr sz="1400">
                          <a:latin typeface="Courier New"/>
                          <a:ea typeface="Courier New"/>
                          <a:cs typeface="Courier New"/>
                          <a:sym typeface="Courier New"/>
                        </a:defRPr>
                      </a:pPr>
                      <a:r>
                        <a:t>	c </a:t>
                      </a:r>
                      <a:r>
                        <a:rPr b="1">
                          <a:solidFill>
                            <a:srgbClr val="000080"/>
                          </a:solidFill>
                        </a:rPr>
                        <a:t>=</a:t>
                      </a:r>
                      <a:r>
                        <a:t> a</a:t>
                      </a:r>
                      <a:r>
                        <a:rPr b="1">
                          <a:solidFill>
                            <a:srgbClr val="000080"/>
                          </a:solidFill>
                        </a:rPr>
                        <a:t>/</a:t>
                      </a:r>
                      <a:r>
                        <a:t>b</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t>c</a:t>
                      </a:r>
                      <a:r>
                        <a:rPr b="1">
                          <a:solidFill>
                            <a:srgbClr val="000080"/>
                          </a:solidFill>
                        </a:rPr>
                        <a:t>)</a:t>
                      </a:r>
                    </a:p>
                    <a:p>
                      <a:pPr algn="l" defTabSz="914400">
                        <a:defRPr b="1" sz="1400">
                          <a:solidFill>
                            <a:srgbClr val="0000FF"/>
                          </a:solidFill>
                          <a:latin typeface="Courier New"/>
                          <a:ea typeface="Courier New"/>
                          <a:cs typeface="Courier New"/>
                          <a:sym typeface="Courier New"/>
                        </a:defRPr>
                      </a:pPr>
                      <a:r>
                        <a:t>except</a:t>
                      </a:r>
                      <a:r>
                        <a:rPr b="0">
                          <a:solidFill>
                            <a:srgbClr val="000000"/>
                          </a:solidFill>
                        </a:rPr>
                        <a:t> ZeroDivisionError </a:t>
                      </a:r>
                      <a:r>
                        <a:t>as</a:t>
                      </a:r>
                      <a:r>
                        <a:rPr b="0">
                          <a:solidFill>
                            <a:srgbClr val="000000"/>
                          </a:solidFill>
                        </a:rPr>
                        <a:t> err</a:t>
                      </a:r>
                      <a:r>
                        <a:rPr>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"Exception!: "</a:t>
                      </a:r>
                      <a:r>
                        <a:rPr b="1">
                          <a:solidFill>
                            <a:srgbClr val="000080"/>
                          </a:solidFill>
                        </a:rPr>
                        <a:t>,</a:t>
                      </a:r>
                      <a:r>
                        <a:t> err</a:t>
                      </a:r>
                      <a:r>
                        <a:rPr b="1">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
        <p:nvSpPr>
          <p:cNvPr id="278" name="Rectangle 4"/>
          <p:cNvSpPr txBox="1"/>
          <p:nvPr/>
        </p:nvSpPr>
        <p:spPr>
          <a:xfrm>
            <a:off x="911540" y="6386522"/>
            <a:ext cx="8432483"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i="1" sz="1200"/>
            </a:pPr>
            <a:r>
              <a:t>Reference: </a:t>
            </a:r>
            <a:r>
              <a:rPr u="sng">
                <a:solidFill>
                  <a:srgbClr val="0000FF"/>
                </a:solidFill>
                <a:uFill>
                  <a:solidFill>
                    <a:srgbClr val="0000FF"/>
                  </a:solidFill>
                </a:uFill>
                <a:hlinkClick r:id="rId3" invalidUrl="" action="" tgtFrame="" tooltip="" history="1" highlightClick="0" endSnd="0"/>
              </a:rPr>
              <a:t>https://docs.python.org/3/library/exceptions.html</a:t>
            </a:r>
            <a:r>
              <a:t> &amp; </a:t>
            </a:r>
            <a:r>
              <a:rPr u="sng">
                <a:solidFill>
                  <a:srgbClr val="0000FF"/>
                </a:solidFill>
                <a:uFill>
                  <a:solidFill>
                    <a:srgbClr val="0000FF"/>
                  </a:solidFill>
                </a:uFill>
                <a:hlinkClick r:id="rId4" invalidUrl="" action="" tgtFrame="" tooltip="" history="1" highlightClick="0" endSnd="0"/>
              </a:rPr>
              <a:t>https://docs.python.org/3/tutorial/errors.html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6">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76">
                                            <p:txEl>
                                              <p:pRg st="2" end="2"/>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27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6">
                                            <p:txEl>
                                              <p:pRg st="4" end="4"/>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1" fill="hold">
                                  <p:stCondLst>
                                    <p:cond delay="0"/>
                                  </p:stCondLst>
                                  <p:iterate type="el" backwards="0">
                                    <p:tmAbs val="0"/>
                                  </p:iterate>
                                  <p:childTnLst>
                                    <p:set>
                                      <p:cBhvr>
                                        <p:cTn id="19" fill="hold"/>
                                        <p:tgtEl>
                                          <p:spTgt spid="276">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2" fill="hold">
                                  <p:stCondLst>
                                    <p:cond delay="0"/>
                                  </p:stCondLst>
                                  <p:iterate type="el" backwards="0">
                                    <p:tmAbs val="0"/>
                                  </p:iterate>
                                  <p:childTnLst>
                                    <p:set>
                                      <p:cBhvr>
                                        <p:cTn id="23" fill="hold"/>
                                        <p:tgtEl>
                                          <p:spTgt spid="277"/>
                                        </p:tgtEl>
                                        <p:attrNameLst>
                                          <p:attrName>style.visibility</p:attrName>
                                        </p:attrNameLst>
                                      </p:cBhvr>
                                      <p:to>
                                        <p:strVal val="visible"/>
                                      </p:to>
                                    </p:set>
                                    <p:anim calcmode="lin" valueType="num">
                                      <p:cBhvr>
                                        <p:cTn id="24" dur="500" fill="hold"/>
                                        <p:tgtEl>
                                          <p:spTgt spid="277"/>
                                        </p:tgtEl>
                                        <p:attrNameLst>
                                          <p:attrName>ppt_x</p:attrName>
                                        </p:attrNameLst>
                                      </p:cBhvr>
                                      <p:tavLst>
                                        <p:tav tm="0">
                                          <p:val>
                                            <p:strVal val="#ppt_x"/>
                                          </p:val>
                                        </p:tav>
                                        <p:tav tm="100000">
                                          <p:val>
                                            <p:strVal val="#ppt_x"/>
                                          </p:val>
                                        </p:tav>
                                      </p:tavLst>
                                    </p:anim>
                                    <p:anim calcmode="lin" valueType="num">
                                      <p:cBhvr>
                                        <p:cTn id="25" dur="500" fill="hold"/>
                                        <p:tgtEl>
                                          <p:spTgt spid="27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Class="entr" nodeType="afterEffect" presetSubtype="0" presetID="1" grpId="1" fill="hold">
                                  <p:stCondLst>
                                    <p:cond delay="0"/>
                                  </p:stCondLst>
                                  <p:iterate type="el" backwards="0">
                                    <p:tmAbs val="0"/>
                                  </p:iterate>
                                  <p:childTnLst>
                                    <p:set>
                                      <p:cBhvr>
                                        <p:cTn id="28" fill="hold"/>
                                        <p:tgtEl>
                                          <p:spTgt spid="276">
                                            <p:txEl>
                                              <p:pRg st="6" end="6"/>
                                            </p:txEl>
                                          </p:spTgt>
                                        </p:tgtEl>
                                        <p:attrNameLst>
                                          <p:attrName>style.visibility</p:attrName>
                                        </p:attrNameLst>
                                      </p:cBhvr>
                                      <p:to>
                                        <p:strVal val="visible"/>
                                      </p:to>
                                    </p:set>
                                  </p:childTnLst>
                                </p:cTn>
                              </p:par>
                            </p:childTnLst>
                          </p:cTn>
                        </p:par>
                        <p:par>
                          <p:cTn id="29" fill="hold">
                            <p:stCondLst>
                              <p:cond delay="500"/>
                            </p:stCondLst>
                            <p:childTnLst>
                              <p:par>
                                <p:cTn id="30" presetClass="entr" nodeType="afterEffect" presetSubtype="0" presetID="1" grpId="1" fill="hold">
                                  <p:stCondLst>
                                    <p:cond delay="0"/>
                                  </p:stCondLst>
                                  <p:iterate type="el" backwards="0">
                                    <p:tmAbs val="0"/>
                                  </p:iterate>
                                  <p:childTnLst>
                                    <p:set>
                                      <p:cBhvr>
                                        <p:cTn id="31" fill="hold"/>
                                        <p:tgtEl>
                                          <p:spTgt spid="27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6" grpId="1"/>
      <p:bldP build="whole" bldLvl="1" animBg="1" rev="0" advAuto="0" spid="277" grpId="2"/>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Title 1"/>
          <p:cNvSpPr txBox="1"/>
          <p:nvPr>
            <p:ph type="title"/>
          </p:nvPr>
        </p:nvSpPr>
        <p:spPr>
          <a:prstGeom prst="rect">
            <a:avLst/>
          </a:prstGeom>
        </p:spPr>
        <p:txBody>
          <a:bodyPr/>
          <a:lstStyle>
            <a:lvl1pPr>
              <a:defRPr spc="-100" sz="7200">
                <a:latin typeface="Calibri Light"/>
                <a:ea typeface="Calibri Light"/>
                <a:cs typeface="Calibri Light"/>
                <a:sym typeface="Calibri Light"/>
              </a:defRPr>
            </a:lvl1pPr>
          </a:lstStyle>
          <a:p>
            <a:pPr/>
            <a:r>
              <a:t>Recap</a:t>
            </a:r>
          </a:p>
        </p:txBody>
      </p:sp>
      <p:sp>
        <p:nvSpPr>
          <p:cNvPr id="283" name="Content Placeholder 2"/>
          <p:cNvSpPr txBox="1"/>
          <p:nvPr>
            <p:ph type="body" sz="half" idx="1"/>
          </p:nvPr>
        </p:nvSpPr>
        <p:spPr>
          <a:xfrm>
            <a:off x="4846637" y="1132408"/>
            <a:ext cx="6492242" cy="4593184"/>
          </a:xfrm>
          <a:prstGeom prst="rect">
            <a:avLst/>
          </a:prstGeom>
        </p:spPr>
        <p:txBody>
          <a:bodyPr/>
          <a:lstStyle/>
          <a:p>
            <a:pPr marL="91439" indent="-91439">
              <a:lnSpc>
                <a:spcPct val="120000"/>
              </a:lnSpc>
              <a:spcBef>
                <a:spcPts val="0"/>
              </a:spcBef>
              <a:defRPr sz="1700">
                <a:solidFill>
                  <a:srgbClr val="000000"/>
                </a:solidFill>
                <a:latin typeface="Arial"/>
                <a:ea typeface="Arial"/>
                <a:cs typeface="Arial"/>
                <a:sym typeface="Arial"/>
              </a:defRPr>
            </a:pPr>
            <a:r>
              <a:t>What is Python, and who is using Python?</a:t>
            </a:r>
          </a:p>
          <a:p>
            <a:pPr marL="91439" indent="-91439">
              <a:lnSpc>
                <a:spcPct val="120000"/>
              </a:lnSpc>
              <a:spcBef>
                <a:spcPts val="0"/>
              </a:spcBef>
              <a:defRPr sz="1700">
                <a:solidFill>
                  <a:srgbClr val="000000"/>
                </a:solidFill>
                <a:latin typeface="Arial"/>
                <a:ea typeface="Arial"/>
                <a:cs typeface="Arial"/>
                <a:sym typeface="Arial"/>
              </a:defRPr>
            </a:pPr>
          </a:p>
          <a:p>
            <a:pPr marL="91439" indent="-91439">
              <a:lnSpc>
                <a:spcPct val="120000"/>
              </a:lnSpc>
              <a:spcBef>
                <a:spcPts val="0"/>
              </a:spcBef>
              <a:defRPr sz="1700">
                <a:solidFill>
                  <a:srgbClr val="000000"/>
                </a:solidFill>
                <a:latin typeface="Arial"/>
                <a:ea typeface="Arial"/>
                <a:cs typeface="Arial"/>
                <a:sym typeface="Arial"/>
              </a:defRPr>
            </a:pPr>
            <a:r>
              <a:t>Why learn another programming language?</a:t>
            </a:r>
          </a:p>
          <a:p>
            <a:pPr marL="91439" indent="-91439">
              <a:lnSpc>
                <a:spcPct val="120000"/>
              </a:lnSpc>
              <a:spcBef>
                <a:spcPts val="0"/>
              </a:spcBef>
              <a:defRPr sz="1700">
                <a:solidFill>
                  <a:srgbClr val="000000"/>
                </a:solidFill>
                <a:latin typeface="Arial"/>
                <a:ea typeface="Arial"/>
                <a:cs typeface="Arial"/>
                <a:sym typeface="Arial"/>
              </a:defRPr>
            </a:pPr>
          </a:p>
          <a:p>
            <a:pPr marL="91439" indent="-91439">
              <a:lnSpc>
                <a:spcPct val="120000"/>
              </a:lnSpc>
              <a:spcBef>
                <a:spcPts val="0"/>
              </a:spcBef>
              <a:defRPr sz="1700">
                <a:solidFill>
                  <a:srgbClr val="000000"/>
                </a:solidFill>
                <a:latin typeface="Arial"/>
                <a:ea typeface="Arial"/>
                <a:cs typeface="Arial"/>
                <a:sym typeface="Arial"/>
              </a:defRPr>
            </a:pPr>
            <a:r>
              <a:t>"Hello World”</a:t>
            </a:r>
          </a:p>
          <a:p>
            <a:pPr marL="91439" indent="-91439">
              <a:lnSpc>
                <a:spcPct val="120000"/>
              </a:lnSpc>
              <a:spcBef>
                <a:spcPts val="0"/>
              </a:spcBef>
              <a:defRPr sz="1700">
                <a:solidFill>
                  <a:srgbClr val="000000"/>
                </a:solidFill>
                <a:latin typeface="Arial"/>
                <a:ea typeface="Arial"/>
                <a:cs typeface="Arial"/>
                <a:sym typeface="Arial"/>
              </a:defRPr>
            </a:pPr>
          </a:p>
          <a:p>
            <a:pPr marL="91439" indent="-91439">
              <a:lnSpc>
                <a:spcPct val="120000"/>
              </a:lnSpc>
              <a:spcBef>
                <a:spcPts val="0"/>
              </a:spcBef>
              <a:defRPr sz="1700">
                <a:solidFill>
                  <a:srgbClr val="000000"/>
                </a:solidFill>
                <a:latin typeface="Arial"/>
                <a:ea typeface="Arial"/>
                <a:cs typeface="Arial"/>
                <a:sym typeface="Arial"/>
              </a:defRPr>
            </a:pPr>
            <a:r>
              <a:t>Input &amp; Output </a:t>
            </a:r>
          </a:p>
          <a:p>
            <a:pPr marL="91439" indent="-91439">
              <a:lnSpc>
                <a:spcPct val="120000"/>
              </a:lnSpc>
              <a:spcBef>
                <a:spcPts val="0"/>
              </a:spcBef>
              <a:defRPr sz="1700">
                <a:solidFill>
                  <a:srgbClr val="000000"/>
                </a:solidFill>
                <a:latin typeface="Arial"/>
                <a:ea typeface="Arial"/>
                <a:cs typeface="Arial"/>
                <a:sym typeface="Arial"/>
              </a:defRPr>
            </a:pPr>
          </a:p>
          <a:p>
            <a:pPr marL="91439" indent="-91439">
              <a:lnSpc>
                <a:spcPct val="120000"/>
              </a:lnSpc>
              <a:spcBef>
                <a:spcPts val="0"/>
              </a:spcBef>
              <a:defRPr sz="1700">
                <a:solidFill>
                  <a:srgbClr val="000000"/>
                </a:solidFill>
                <a:latin typeface="Arial"/>
                <a:ea typeface="Arial"/>
                <a:cs typeface="Arial"/>
                <a:sym typeface="Arial"/>
              </a:defRPr>
            </a:pPr>
            <a:r>
              <a:t>Using Comments &amp; Structuring with indentation</a:t>
            </a:r>
          </a:p>
          <a:p>
            <a:pPr marL="91439" indent="-91439">
              <a:lnSpc>
                <a:spcPct val="120000"/>
              </a:lnSpc>
              <a:spcBef>
                <a:spcPts val="0"/>
              </a:spcBef>
              <a:defRPr sz="1700">
                <a:solidFill>
                  <a:srgbClr val="000000"/>
                </a:solidFill>
                <a:latin typeface="Arial"/>
                <a:ea typeface="Arial"/>
                <a:cs typeface="Arial"/>
                <a:sym typeface="Arial"/>
              </a:defRPr>
            </a:pPr>
          </a:p>
          <a:p>
            <a:pPr marL="91439" indent="-91439">
              <a:lnSpc>
                <a:spcPct val="120000"/>
              </a:lnSpc>
              <a:spcBef>
                <a:spcPts val="0"/>
              </a:spcBef>
              <a:defRPr sz="1700">
                <a:solidFill>
                  <a:srgbClr val="000000"/>
                </a:solidFill>
                <a:latin typeface="Arial"/>
                <a:ea typeface="Arial"/>
                <a:cs typeface="Arial"/>
                <a:sym typeface="Arial"/>
              </a:defRPr>
            </a:pPr>
            <a:r>
              <a:t>Functions &amp; Control Flow</a:t>
            </a:r>
          </a:p>
          <a:p>
            <a:pPr marL="91439" indent="-91439">
              <a:lnSpc>
                <a:spcPct val="120000"/>
              </a:lnSpc>
              <a:spcBef>
                <a:spcPts val="0"/>
              </a:spcBef>
              <a:defRPr sz="1700">
                <a:solidFill>
                  <a:srgbClr val="000000"/>
                </a:solidFill>
                <a:latin typeface="Arial"/>
                <a:ea typeface="Arial"/>
                <a:cs typeface="Arial"/>
                <a:sym typeface="Arial"/>
              </a:defRPr>
            </a:pPr>
          </a:p>
          <a:p>
            <a:pPr marL="91439" indent="-91439">
              <a:lnSpc>
                <a:spcPct val="120000"/>
              </a:lnSpc>
              <a:spcBef>
                <a:spcPts val="0"/>
              </a:spcBef>
              <a:defRPr sz="1700">
                <a:solidFill>
                  <a:srgbClr val="000000"/>
                </a:solidFill>
                <a:latin typeface="Arial"/>
                <a:ea typeface="Arial"/>
                <a:cs typeface="Arial"/>
                <a:sym typeface="Arial"/>
              </a:defRPr>
            </a:pPr>
            <a:r>
              <a:t>Object Oriented Programming in Python</a:t>
            </a:r>
          </a:p>
          <a:p>
            <a:pPr marL="91439" indent="-91439">
              <a:lnSpc>
                <a:spcPct val="120000"/>
              </a:lnSpc>
              <a:spcBef>
                <a:spcPts val="0"/>
              </a:spcBef>
              <a:defRPr sz="1700">
                <a:solidFill>
                  <a:srgbClr val="000000"/>
                </a:solidFill>
                <a:latin typeface="Arial"/>
                <a:ea typeface="Arial"/>
                <a:cs typeface="Arial"/>
                <a:sym typeface="Arial"/>
              </a:defRPr>
            </a:pPr>
          </a:p>
          <a:p>
            <a:pPr marL="91439" indent="-91439">
              <a:lnSpc>
                <a:spcPct val="120000"/>
              </a:lnSpc>
              <a:spcBef>
                <a:spcPts val="0"/>
              </a:spcBef>
              <a:defRPr sz="1700">
                <a:solidFill>
                  <a:srgbClr val="000000"/>
                </a:solidFill>
                <a:latin typeface="Arial"/>
                <a:ea typeface="Arial"/>
                <a:cs typeface="Arial"/>
                <a:sym typeface="Arial"/>
              </a:defRPr>
            </a:pPr>
            <a:r>
              <a:t>Using modules &amp; Exception Handling: An example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83">
                                            <p:bg/>
                                          </p:spTgt>
                                        </p:tgtEl>
                                        <p:attrNameLst>
                                          <p:attrName>style.visibility</p:attrName>
                                        </p:attrNameLst>
                                      </p:cBhvr>
                                      <p:to>
                                        <p:strVal val="visible"/>
                                      </p:to>
                                    </p:set>
                                    <p:anim calcmode="lin" valueType="num">
                                      <p:cBhvr>
                                        <p:cTn id="7" dur="500" fill="hold"/>
                                        <p:tgtEl>
                                          <p:spTgt spid="283">
                                            <p:bg/>
                                          </p:spTgt>
                                        </p:tgtEl>
                                        <p:attrNameLst>
                                          <p:attrName>ppt_x</p:attrName>
                                        </p:attrNameLst>
                                      </p:cBhvr>
                                      <p:tavLst>
                                        <p:tav tm="0">
                                          <p:val>
                                            <p:strVal val="#ppt_x"/>
                                          </p:val>
                                        </p:tav>
                                        <p:tav tm="100000">
                                          <p:val>
                                            <p:strVal val="#ppt_x"/>
                                          </p:val>
                                        </p:tav>
                                      </p:tavLst>
                                    </p:anim>
                                    <p:anim calcmode="lin" valueType="num">
                                      <p:cBhvr>
                                        <p:cTn id="8" dur="500" fill="hold"/>
                                        <p:tgtEl>
                                          <p:spTgt spid="28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83">
                                            <p:txEl>
                                              <p:pRg st="0" end="0"/>
                                            </p:txEl>
                                          </p:spTgt>
                                        </p:tgtEl>
                                        <p:attrNameLst>
                                          <p:attrName>style.visibility</p:attrName>
                                        </p:attrNameLst>
                                      </p:cBhvr>
                                      <p:to>
                                        <p:strVal val="visible"/>
                                      </p:to>
                                    </p:set>
                                    <p:anim calcmode="lin" valueType="num">
                                      <p:cBhvr>
                                        <p:cTn id="11" dur="500" fill="hold"/>
                                        <p:tgtEl>
                                          <p:spTgt spid="28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8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283">
                                            <p:txEl>
                                              <p:pRg st="1" end="1"/>
                                            </p:txEl>
                                          </p:spTgt>
                                        </p:tgtEl>
                                        <p:attrNameLst>
                                          <p:attrName>style.visibility</p:attrName>
                                        </p:attrNameLst>
                                      </p:cBhvr>
                                      <p:to>
                                        <p:strVal val="visible"/>
                                      </p:to>
                                    </p:set>
                                    <p:anim calcmode="lin" valueType="num">
                                      <p:cBhvr>
                                        <p:cTn id="16" dur="500" fill="hold"/>
                                        <p:tgtEl>
                                          <p:spTgt spid="28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1" fill="hold">
                                  <p:stCondLst>
                                    <p:cond delay="0"/>
                                  </p:stCondLst>
                                  <p:iterate type="el" backwards="0">
                                    <p:tmAbs val="0"/>
                                  </p:iterate>
                                  <p:childTnLst>
                                    <p:set>
                                      <p:cBhvr>
                                        <p:cTn id="21" fill="hold"/>
                                        <p:tgtEl>
                                          <p:spTgt spid="283">
                                            <p:txEl>
                                              <p:pRg st="2" end="2"/>
                                            </p:txEl>
                                          </p:spTgt>
                                        </p:tgtEl>
                                        <p:attrNameLst>
                                          <p:attrName>style.visibility</p:attrName>
                                        </p:attrNameLst>
                                      </p:cBhvr>
                                      <p:to>
                                        <p:strVal val="visible"/>
                                      </p:to>
                                    </p:set>
                                    <p:anim calcmode="lin" valueType="num">
                                      <p:cBhvr>
                                        <p:cTn id="22" dur="500" fill="hold"/>
                                        <p:tgtEl>
                                          <p:spTgt spid="28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8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Class="entr" nodeType="afterEffect" presetSubtype="4" presetID="2" grpId="1" fill="hold">
                                  <p:stCondLst>
                                    <p:cond delay="0"/>
                                  </p:stCondLst>
                                  <p:iterate type="el" backwards="0">
                                    <p:tmAbs val="0"/>
                                  </p:iterate>
                                  <p:childTnLst>
                                    <p:set>
                                      <p:cBhvr>
                                        <p:cTn id="26" fill="hold"/>
                                        <p:tgtEl>
                                          <p:spTgt spid="283">
                                            <p:txEl>
                                              <p:pRg st="3" end="3"/>
                                            </p:txEl>
                                          </p:spTgt>
                                        </p:tgtEl>
                                        <p:attrNameLst>
                                          <p:attrName>style.visibility</p:attrName>
                                        </p:attrNameLst>
                                      </p:cBhvr>
                                      <p:to>
                                        <p:strVal val="visible"/>
                                      </p:to>
                                    </p:set>
                                    <p:anim calcmode="lin" valueType="num">
                                      <p:cBhvr>
                                        <p:cTn id="27" dur="500" fill="hold"/>
                                        <p:tgtEl>
                                          <p:spTgt spid="28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28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Class="entr" nodeType="afterEffect" presetSubtype="4" presetID="2" grpId="1" fill="hold">
                                  <p:stCondLst>
                                    <p:cond delay="0"/>
                                  </p:stCondLst>
                                  <p:iterate type="el" backwards="0">
                                    <p:tmAbs val="0"/>
                                  </p:iterate>
                                  <p:childTnLst>
                                    <p:set>
                                      <p:cBhvr>
                                        <p:cTn id="31" fill="hold"/>
                                        <p:tgtEl>
                                          <p:spTgt spid="283">
                                            <p:txEl>
                                              <p:pRg st="4" end="4"/>
                                            </p:txEl>
                                          </p:spTgt>
                                        </p:tgtEl>
                                        <p:attrNameLst>
                                          <p:attrName>style.visibility</p:attrName>
                                        </p:attrNameLst>
                                      </p:cBhvr>
                                      <p:to>
                                        <p:strVal val="visible"/>
                                      </p:to>
                                    </p:set>
                                    <p:anim calcmode="lin" valueType="num">
                                      <p:cBhvr>
                                        <p:cTn id="32" dur="500" fill="hold"/>
                                        <p:tgtEl>
                                          <p:spTgt spid="28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4" presetID="2" grpId="1" fill="hold">
                                  <p:stCondLst>
                                    <p:cond delay="0"/>
                                  </p:stCondLst>
                                  <p:iterate type="el" backwards="0">
                                    <p:tmAbs val="0"/>
                                  </p:iterate>
                                  <p:childTnLst>
                                    <p:set>
                                      <p:cBhvr>
                                        <p:cTn id="37" fill="hold"/>
                                        <p:tgtEl>
                                          <p:spTgt spid="283">
                                            <p:txEl>
                                              <p:pRg st="5" end="5"/>
                                            </p:txEl>
                                          </p:spTgt>
                                        </p:tgtEl>
                                        <p:attrNameLst>
                                          <p:attrName>style.visibility</p:attrName>
                                        </p:attrNameLst>
                                      </p:cBhvr>
                                      <p:to>
                                        <p:strVal val="visible"/>
                                      </p:to>
                                    </p:set>
                                    <p:anim calcmode="lin" valueType="num">
                                      <p:cBhvr>
                                        <p:cTn id="38" dur="500" fill="hold"/>
                                        <p:tgtEl>
                                          <p:spTgt spid="28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2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4" presetID="2" grpId="1" fill="hold">
                                  <p:stCondLst>
                                    <p:cond delay="0"/>
                                  </p:stCondLst>
                                  <p:iterate type="el" backwards="0">
                                    <p:tmAbs val="0"/>
                                  </p:iterate>
                                  <p:childTnLst>
                                    <p:set>
                                      <p:cBhvr>
                                        <p:cTn id="43" fill="hold"/>
                                        <p:tgtEl>
                                          <p:spTgt spid="283">
                                            <p:txEl>
                                              <p:pRg st="6" end="6"/>
                                            </p:txEl>
                                          </p:spTgt>
                                        </p:tgtEl>
                                        <p:attrNameLst>
                                          <p:attrName>style.visibility</p:attrName>
                                        </p:attrNameLst>
                                      </p:cBhvr>
                                      <p:to>
                                        <p:strVal val="visible"/>
                                      </p:to>
                                    </p:set>
                                    <p:anim calcmode="lin" valueType="num">
                                      <p:cBhvr>
                                        <p:cTn id="44" dur="500" fill="hold"/>
                                        <p:tgtEl>
                                          <p:spTgt spid="28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283">
                                            <p:txEl>
                                              <p:pRg st="6" end="6"/>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Class="entr" nodeType="afterEffect" presetSubtype="4" presetID="2" grpId="1" fill="hold">
                                  <p:stCondLst>
                                    <p:cond delay="0"/>
                                  </p:stCondLst>
                                  <p:iterate type="el" backwards="0">
                                    <p:tmAbs val="0"/>
                                  </p:iterate>
                                  <p:childTnLst>
                                    <p:set>
                                      <p:cBhvr>
                                        <p:cTn id="48" fill="hold"/>
                                        <p:tgtEl>
                                          <p:spTgt spid="283">
                                            <p:txEl>
                                              <p:pRg st="7" end="7"/>
                                            </p:txEl>
                                          </p:spTgt>
                                        </p:tgtEl>
                                        <p:attrNameLst>
                                          <p:attrName>style.visibility</p:attrName>
                                        </p:attrNameLst>
                                      </p:cBhvr>
                                      <p:to>
                                        <p:strVal val="visible"/>
                                      </p:to>
                                    </p:set>
                                    <p:anim calcmode="lin" valueType="num">
                                      <p:cBhvr>
                                        <p:cTn id="49" dur="500" fill="hold"/>
                                        <p:tgtEl>
                                          <p:spTgt spid="283">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283">
                                            <p:txEl>
                                              <p:pRg st="7" end="7"/>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Class="entr" nodeType="afterEffect" presetSubtype="4" presetID="2" grpId="1" fill="hold">
                                  <p:stCondLst>
                                    <p:cond delay="0"/>
                                  </p:stCondLst>
                                  <p:iterate type="el" backwards="0">
                                    <p:tmAbs val="0"/>
                                  </p:iterate>
                                  <p:childTnLst>
                                    <p:set>
                                      <p:cBhvr>
                                        <p:cTn id="53" fill="hold"/>
                                        <p:tgtEl>
                                          <p:spTgt spid="283">
                                            <p:txEl>
                                              <p:pRg st="8" end="8"/>
                                            </p:txEl>
                                          </p:spTgt>
                                        </p:tgtEl>
                                        <p:attrNameLst>
                                          <p:attrName>style.visibility</p:attrName>
                                        </p:attrNameLst>
                                      </p:cBhvr>
                                      <p:to>
                                        <p:strVal val="visible"/>
                                      </p:to>
                                    </p:set>
                                    <p:anim calcmode="lin" valueType="num">
                                      <p:cBhvr>
                                        <p:cTn id="54" dur="500" fill="hold"/>
                                        <p:tgtEl>
                                          <p:spTgt spid="283">
                                            <p:txEl>
                                              <p:pRg st="8" end="8"/>
                                            </p:txEl>
                                          </p:spTgt>
                                        </p:tgtEl>
                                        <p:attrNameLst>
                                          <p:attrName>ppt_x</p:attrName>
                                        </p:attrNameLst>
                                      </p:cBhvr>
                                      <p:tavLst>
                                        <p:tav tm="0">
                                          <p:val>
                                            <p:strVal val="#ppt_x"/>
                                          </p:val>
                                        </p:tav>
                                        <p:tav tm="100000">
                                          <p:val>
                                            <p:strVal val="#ppt_x"/>
                                          </p:val>
                                        </p:tav>
                                      </p:tavLst>
                                    </p:anim>
                                    <p:anim calcmode="lin" valueType="num">
                                      <p:cBhvr>
                                        <p:cTn id="55" dur="500" fill="hold"/>
                                        <p:tgtEl>
                                          <p:spTgt spid="2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4" presetID="2" grpId="1" fill="hold">
                                  <p:stCondLst>
                                    <p:cond delay="0"/>
                                  </p:stCondLst>
                                  <p:iterate type="el" backwards="0">
                                    <p:tmAbs val="0"/>
                                  </p:iterate>
                                  <p:childTnLst>
                                    <p:set>
                                      <p:cBhvr>
                                        <p:cTn id="59" fill="hold"/>
                                        <p:tgtEl>
                                          <p:spTgt spid="283">
                                            <p:txEl>
                                              <p:pRg st="9" end="9"/>
                                            </p:txEl>
                                          </p:spTgt>
                                        </p:tgtEl>
                                        <p:attrNameLst>
                                          <p:attrName>style.visibility</p:attrName>
                                        </p:attrNameLst>
                                      </p:cBhvr>
                                      <p:to>
                                        <p:strVal val="visible"/>
                                      </p:to>
                                    </p:set>
                                    <p:anim calcmode="lin" valueType="num">
                                      <p:cBhvr>
                                        <p:cTn id="60" dur="500" fill="hold"/>
                                        <p:tgtEl>
                                          <p:spTgt spid="283">
                                            <p:txEl>
                                              <p:pRg st="9" end="9"/>
                                            </p:txEl>
                                          </p:spTgt>
                                        </p:tgtEl>
                                        <p:attrNameLst>
                                          <p:attrName>ppt_x</p:attrName>
                                        </p:attrNameLst>
                                      </p:cBhvr>
                                      <p:tavLst>
                                        <p:tav tm="0">
                                          <p:val>
                                            <p:strVal val="#ppt_x"/>
                                          </p:val>
                                        </p:tav>
                                        <p:tav tm="100000">
                                          <p:val>
                                            <p:strVal val="#ppt_x"/>
                                          </p:val>
                                        </p:tav>
                                      </p:tavLst>
                                    </p:anim>
                                    <p:anim calcmode="lin" valueType="num">
                                      <p:cBhvr>
                                        <p:cTn id="61" dur="500" fill="hold"/>
                                        <p:tgtEl>
                                          <p:spTgt spid="283">
                                            <p:txEl>
                                              <p:pRg st="9" end="9"/>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Class="entr" nodeType="afterEffect" presetSubtype="4" presetID="2" grpId="1" fill="hold">
                                  <p:stCondLst>
                                    <p:cond delay="0"/>
                                  </p:stCondLst>
                                  <p:iterate type="el" backwards="0">
                                    <p:tmAbs val="0"/>
                                  </p:iterate>
                                  <p:childTnLst>
                                    <p:set>
                                      <p:cBhvr>
                                        <p:cTn id="64" fill="hold"/>
                                        <p:tgtEl>
                                          <p:spTgt spid="283">
                                            <p:txEl>
                                              <p:pRg st="10" end="10"/>
                                            </p:txEl>
                                          </p:spTgt>
                                        </p:tgtEl>
                                        <p:attrNameLst>
                                          <p:attrName>style.visibility</p:attrName>
                                        </p:attrNameLst>
                                      </p:cBhvr>
                                      <p:to>
                                        <p:strVal val="visible"/>
                                      </p:to>
                                    </p:set>
                                    <p:anim calcmode="lin" valueType="num">
                                      <p:cBhvr>
                                        <p:cTn id="65" dur="500" fill="hold"/>
                                        <p:tgtEl>
                                          <p:spTgt spid="283">
                                            <p:txEl>
                                              <p:pRg st="10" end="10"/>
                                            </p:txEl>
                                          </p:spTgt>
                                        </p:tgtEl>
                                        <p:attrNameLst>
                                          <p:attrName>ppt_x</p:attrName>
                                        </p:attrNameLst>
                                      </p:cBhvr>
                                      <p:tavLst>
                                        <p:tav tm="0">
                                          <p:val>
                                            <p:strVal val="#ppt_x"/>
                                          </p:val>
                                        </p:tav>
                                        <p:tav tm="100000">
                                          <p:val>
                                            <p:strVal val="#ppt_x"/>
                                          </p:val>
                                        </p:tav>
                                      </p:tavLst>
                                    </p:anim>
                                    <p:anim calcmode="lin" valueType="num">
                                      <p:cBhvr>
                                        <p:cTn id="66" dur="500" fill="hold"/>
                                        <p:tgtEl>
                                          <p:spTgt spid="283">
                                            <p:txEl>
                                              <p:pRg st="10" end="1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Class="entr" nodeType="afterEffect" presetSubtype="4" presetID="2" grpId="1" fill="hold">
                                  <p:stCondLst>
                                    <p:cond delay="0"/>
                                  </p:stCondLst>
                                  <p:iterate type="el" backwards="0">
                                    <p:tmAbs val="0"/>
                                  </p:iterate>
                                  <p:childTnLst>
                                    <p:set>
                                      <p:cBhvr>
                                        <p:cTn id="69" fill="hold"/>
                                        <p:tgtEl>
                                          <p:spTgt spid="283">
                                            <p:txEl>
                                              <p:pRg st="11" end="11"/>
                                            </p:txEl>
                                          </p:spTgt>
                                        </p:tgtEl>
                                        <p:attrNameLst>
                                          <p:attrName>style.visibility</p:attrName>
                                        </p:attrNameLst>
                                      </p:cBhvr>
                                      <p:to>
                                        <p:strVal val="visible"/>
                                      </p:to>
                                    </p:set>
                                    <p:anim calcmode="lin" valueType="num">
                                      <p:cBhvr>
                                        <p:cTn id="70" dur="500" fill="hold"/>
                                        <p:tgtEl>
                                          <p:spTgt spid="283">
                                            <p:txEl>
                                              <p:pRg st="11" end="11"/>
                                            </p:txEl>
                                          </p:spTgt>
                                        </p:tgtEl>
                                        <p:attrNameLst>
                                          <p:attrName>ppt_x</p:attrName>
                                        </p:attrNameLst>
                                      </p:cBhvr>
                                      <p:tavLst>
                                        <p:tav tm="0">
                                          <p:val>
                                            <p:strVal val="#ppt_x"/>
                                          </p:val>
                                        </p:tav>
                                        <p:tav tm="100000">
                                          <p:val>
                                            <p:strVal val="#ppt_x"/>
                                          </p:val>
                                        </p:tav>
                                      </p:tavLst>
                                    </p:anim>
                                    <p:anim calcmode="lin" valueType="num">
                                      <p:cBhvr>
                                        <p:cTn id="71" dur="500" fill="hold"/>
                                        <p:tgtEl>
                                          <p:spTgt spid="2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4" presetID="2" grpId="1" fill="hold">
                                  <p:stCondLst>
                                    <p:cond delay="0"/>
                                  </p:stCondLst>
                                  <p:iterate type="el" backwards="0">
                                    <p:tmAbs val="0"/>
                                  </p:iterate>
                                  <p:childTnLst>
                                    <p:set>
                                      <p:cBhvr>
                                        <p:cTn id="75" fill="hold"/>
                                        <p:tgtEl>
                                          <p:spTgt spid="283">
                                            <p:txEl>
                                              <p:pRg st="12" end="12"/>
                                            </p:txEl>
                                          </p:spTgt>
                                        </p:tgtEl>
                                        <p:attrNameLst>
                                          <p:attrName>style.visibility</p:attrName>
                                        </p:attrNameLst>
                                      </p:cBhvr>
                                      <p:to>
                                        <p:strVal val="visible"/>
                                      </p:to>
                                    </p:set>
                                    <p:anim calcmode="lin" valueType="num">
                                      <p:cBhvr>
                                        <p:cTn id="76" dur="500" fill="hold"/>
                                        <p:tgtEl>
                                          <p:spTgt spid="283">
                                            <p:txEl>
                                              <p:pRg st="12" end="12"/>
                                            </p:txEl>
                                          </p:spTgt>
                                        </p:tgtEl>
                                        <p:attrNameLst>
                                          <p:attrName>ppt_x</p:attrName>
                                        </p:attrNameLst>
                                      </p:cBhvr>
                                      <p:tavLst>
                                        <p:tav tm="0">
                                          <p:val>
                                            <p:strVal val="#ppt_x"/>
                                          </p:val>
                                        </p:tav>
                                        <p:tav tm="100000">
                                          <p:val>
                                            <p:strVal val="#ppt_x"/>
                                          </p:val>
                                        </p:tav>
                                      </p:tavLst>
                                    </p:anim>
                                    <p:anim calcmode="lin" valueType="num">
                                      <p:cBhvr>
                                        <p:cTn id="77" dur="500" fill="hold"/>
                                        <p:tgtEl>
                                          <p:spTgt spid="2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4" presetID="2" grpId="1" fill="hold">
                                  <p:stCondLst>
                                    <p:cond delay="0"/>
                                  </p:stCondLst>
                                  <p:iterate type="el" backwards="0">
                                    <p:tmAbs val="0"/>
                                  </p:iterate>
                                  <p:childTnLst>
                                    <p:set>
                                      <p:cBhvr>
                                        <p:cTn id="81" fill="hold"/>
                                        <p:tgtEl>
                                          <p:spTgt spid="283">
                                            <p:txEl>
                                              <p:pRg st="13" end="13"/>
                                            </p:txEl>
                                          </p:spTgt>
                                        </p:tgtEl>
                                        <p:attrNameLst>
                                          <p:attrName>style.visibility</p:attrName>
                                        </p:attrNameLst>
                                      </p:cBhvr>
                                      <p:to>
                                        <p:strVal val="visible"/>
                                      </p:to>
                                    </p:set>
                                    <p:anim calcmode="lin" valueType="num">
                                      <p:cBhvr>
                                        <p:cTn id="82" dur="500" fill="hold"/>
                                        <p:tgtEl>
                                          <p:spTgt spid="283">
                                            <p:txEl>
                                              <p:pRg st="13" end="13"/>
                                            </p:txEl>
                                          </p:spTgt>
                                        </p:tgtEl>
                                        <p:attrNameLst>
                                          <p:attrName>ppt_x</p:attrName>
                                        </p:attrNameLst>
                                      </p:cBhvr>
                                      <p:tavLst>
                                        <p:tav tm="0">
                                          <p:val>
                                            <p:strVal val="#ppt_x"/>
                                          </p:val>
                                        </p:tav>
                                        <p:tav tm="100000">
                                          <p:val>
                                            <p:strVal val="#ppt_x"/>
                                          </p:val>
                                        </p:tav>
                                      </p:tavLst>
                                    </p:anim>
                                    <p:anim calcmode="lin" valueType="num">
                                      <p:cBhvr>
                                        <p:cTn id="83" dur="500" fill="hold"/>
                                        <p:tgtEl>
                                          <p:spTgt spid="28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Class="entr" nodeType="clickEffect" presetSubtype="4" presetID="2" grpId="1" fill="hold">
                                  <p:stCondLst>
                                    <p:cond delay="0"/>
                                  </p:stCondLst>
                                  <p:iterate type="el" backwards="0">
                                    <p:tmAbs val="0"/>
                                  </p:iterate>
                                  <p:childTnLst>
                                    <p:set>
                                      <p:cBhvr>
                                        <p:cTn id="87" fill="hold"/>
                                        <p:tgtEl>
                                          <p:spTgt spid="283">
                                            <p:txEl>
                                              <p:pRg st="14" end="14"/>
                                            </p:txEl>
                                          </p:spTgt>
                                        </p:tgtEl>
                                        <p:attrNameLst>
                                          <p:attrName>style.visibility</p:attrName>
                                        </p:attrNameLst>
                                      </p:cBhvr>
                                      <p:to>
                                        <p:strVal val="visible"/>
                                      </p:to>
                                    </p:set>
                                    <p:anim calcmode="lin" valueType="num">
                                      <p:cBhvr>
                                        <p:cTn id="88" dur="500" fill="hold"/>
                                        <p:tgtEl>
                                          <p:spTgt spid="283">
                                            <p:txEl>
                                              <p:pRg st="14" end="14"/>
                                            </p:txEl>
                                          </p:spTgt>
                                        </p:tgtEl>
                                        <p:attrNameLst>
                                          <p:attrName>ppt_x</p:attrName>
                                        </p:attrNameLst>
                                      </p:cBhvr>
                                      <p:tavLst>
                                        <p:tav tm="0">
                                          <p:val>
                                            <p:strVal val="#ppt_x"/>
                                          </p:val>
                                        </p:tav>
                                        <p:tav tm="100000">
                                          <p:val>
                                            <p:strVal val="#ppt_x"/>
                                          </p:val>
                                        </p:tav>
                                      </p:tavLst>
                                    </p:anim>
                                    <p:anim calcmode="lin" valueType="num">
                                      <p:cBhvr>
                                        <p:cTn id="89" dur="500" fill="hold"/>
                                        <p:tgtEl>
                                          <p:spTgt spid="28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3"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Title 1"/>
          <p:cNvSpPr txBox="1"/>
          <p:nvPr>
            <p:ph type="title"/>
          </p:nvPr>
        </p:nvSpPr>
        <p:spPr>
          <a:xfrm>
            <a:off x="1097280" y="3361204"/>
            <a:ext cx="10058401" cy="807615"/>
          </a:xfrm>
          <a:prstGeom prst="rect">
            <a:avLst/>
          </a:prstGeom>
        </p:spPr>
        <p:txBody>
          <a:bodyPr/>
          <a:lstStyle>
            <a:lvl1pPr algn="ctr" defTabSz="704087">
              <a:defRPr spc="-100" sz="3600">
                <a:solidFill>
                  <a:schemeClr val="accent2"/>
                </a:solidFill>
              </a:defRPr>
            </a:lvl1pPr>
          </a:lstStyle>
          <a:p>
            <a:pPr/>
            <a:r>
              <a:t>Appendix</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Title 1"/>
          <p:cNvSpPr txBox="1"/>
          <p:nvPr>
            <p:ph type="title"/>
          </p:nvPr>
        </p:nvSpPr>
        <p:spPr>
          <a:xfrm>
            <a:off x="1097280" y="384281"/>
            <a:ext cx="10058401" cy="807615"/>
          </a:xfrm>
          <a:prstGeom prst="rect">
            <a:avLst/>
          </a:prstGeom>
        </p:spPr>
        <p:txBody>
          <a:bodyPr/>
          <a:lstStyle/>
          <a:p>
            <a:pPr defTabSz="832103">
              <a:defRPr b="1" spc="-100" sz="3200">
                <a:solidFill>
                  <a:srgbClr val="BA69B8"/>
                </a:solidFill>
                <a:latin typeface="+mn-lt"/>
                <a:ea typeface="+mn-ea"/>
                <a:cs typeface="+mn-cs"/>
                <a:sym typeface="Calibri"/>
              </a:defRPr>
            </a:pPr>
            <a:r>
              <a:t>Using </a:t>
            </a:r>
            <a:r>
              <a:rPr>
                <a:solidFill>
                  <a:schemeClr val="accent5"/>
                </a:solidFill>
              </a:rPr>
              <a:t>.py </a:t>
            </a:r>
            <a:r>
              <a:t>file vs executing directly via the interpreter</a:t>
            </a:r>
          </a:p>
        </p:txBody>
      </p:sp>
      <p:sp>
        <p:nvSpPr>
          <p:cNvPr id="288" name="Content Placeholder 5"/>
          <p:cNvSpPr txBox="1"/>
          <p:nvPr>
            <p:ph type="body" idx="1"/>
          </p:nvPr>
        </p:nvSpPr>
        <p:spPr>
          <a:xfrm>
            <a:off x="1097280" y="1845734"/>
            <a:ext cx="10058401" cy="4023360"/>
          </a:xfrm>
          <a:prstGeom prst="rect">
            <a:avLst/>
          </a:prstGeom>
        </p:spPr>
        <p:txBody>
          <a:bodyPr/>
          <a:lstStyle/>
          <a:p>
            <a:pPr>
              <a:defRPr sz="1800">
                <a:solidFill>
                  <a:srgbClr val="000000"/>
                </a:solidFill>
                <a:latin typeface="Arial"/>
                <a:ea typeface="Arial"/>
                <a:cs typeface="Arial"/>
                <a:sym typeface="Arial"/>
              </a:defRPr>
            </a:pPr>
            <a:r>
              <a:t>Steps:</a:t>
            </a:r>
          </a:p>
          <a:p>
            <a:pPr lvl="1" marL="384047" indent="-182879">
              <a:spcBef>
                <a:spcPts val="400"/>
              </a:spcBef>
              <a:buClrTx/>
              <a:buFont typeface="Arial"/>
              <a:buChar char="•"/>
              <a:defRPr sz="1800">
                <a:solidFill>
                  <a:srgbClr val="000000"/>
                </a:solidFill>
                <a:latin typeface="Arial"/>
                <a:ea typeface="Arial"/>
                <a:cs typeface="Arial"/>
                <a:sym typeface="Arial"/>
              </a:defRPr>
            </a:pPr>
            <a:r>
              <a:t>Create a </a:t>
            </a:r>
            <a:r>
              <a:rPr b="1"/>
              <a:t>.py </a:t>
            </a:r>
            <a:r>
              <a:t>file (e.g. main.py)</a:t>
            </a:r>
          </a:p>
          <a:p>
            <a:pPr lvl="1" marL="384047" indent="-182879">
              <a:spcBef>
                <a:spcPts val="400"/>
              </a:spcBef>
              <a:buClrTx/>
              <a:buFont typeface="Arial"/>
              <a:buChar char="•"/>
              <a:defRPr sz="1800">
                <a:solidFill>
                  <a:srgbClr val="000000"/>
                </a:solidFill>
                <a:latin typeface="Arial"/>
                <a:ea typeface="Arial"/>
                <a:cs typeface="Arial"/>
                <a:sym typeface="Arial"/>
              </a:defRPr>
            </a:pPr>
            <a:r>
              <a:t>Write the python code and save</a:t>
            </a:r>
          </a:p>
          <a:p>
            <a:pPr lvl="1" marL="384047" indent="-182879">
              <a:spcBef>
                <a:spcPts val="400"/>
              </a:spcBef>
              <a:buClrTx/>
              <a:buFont typeface="Arial"/>
              <a:buChar char="•"/>
              <a:defRPr sz="1800">
                <a:solidFill>
                  <a:srgbClr val="000000"/>
                </a:solidFill>
                <a:latin typeface="Arial"/>
                <a:ea typeface="Arial"/>
                <a:cs typeface="Arial"/>
                <a:sym typeface="Arial"/>
              </a:defRPr>
            </a:pPr>
            <a:r>
              <a:t>Execute it using  </a:t>
            </a:r>
          </a:p>
          <a:p>
            <a:pPr lvl="2" marL="566927" indent="-182879">
              <a:spcBef>
                <a:spcPts val="400"/>
              </a:spcBef>
              <a:buClrTx/>
              <a:buFont typeface="Arial"/>
              <a:buChar char="•"/>
              <a:defRPr b="1" sz="1800">
                <a:solidFill>
                  <a:srgbClr val="000000"/>
                </a:solidFill>
                <a:latin typeface="Arial"/>
                <a:ea typeface="Arial"/>
                <a:cs typeface="Arial"/>
                <a:sym typeface="Arial"/>
              </a:defRPr>
            </a:pPr>
            <a:r>
              <a:t>python main.py</a:t>
            </a:r>
            <a:r>
              <a:rPr b="0"/>
              <a:t> on your command shell</a:t>
            </a:r>
            <a:endParaRPr sz="1400"/>
          </a:p>
          <a:p>
            <a:pPr lvl="2" marL="566927" indent="-182879">
              <a:spcBef>
                <a:spcPts val="400"/>
              </a:spcBef>
              <a:buClrTx/>
              <a:buFont typeface="Arial"/>
              <a:buChar char="•"/>
              <a:defRPr sz="1800">
                <a:solidFill>
                  <a:srgbClr val="000000"/>
                </a:solidFill>
                <a:latin typeface="Arial"/>
                <a:ea typeface="Arial"/>
                <a:cs typeface="Arial"/>
                <a:sym typeface="Arial"/>
              </a:defRPr>
            </a:pPr>
            <a:r>
              <a:t>Clicking the “run” button in repl.it</a:t>
            </a:r>
            <a:endParaRPr sz="1400"/>
          </a:p>
          <a:p>
            <a:pPr lvl="1" marL="0" indent="201168">
              <a:spcBef>
                <a:spcPts val="400"/>
              </a:spcBef>
              <a:buSzTx/>
              <a:buNone/>
              <a:defRPr sz="1800">
                <a:solidFill>
                  <a:srgbClr val="000000"/>
                </a:solidFill>
                <a:latin typeface="Arial"/>
                <a:ea typeface="Arial"/>
                <a:cs typeface="Arial"/>
                <a:sym typeface="Arial"/>
              </a:defRPr>
            </a:pPr>
          </a:p>
          <a:p>
            <a:pPr marL="182879" indent="-274319">
              <a:buSzTx/>
              <a:buNone/>
              <a:defRPr sz="1800">
                <a:solidFill>
                  <a:srgbClr val="000000"/>
                </a:solidFill>
                <a:latin typeface="Arial"/>
                <a:ea typeface="Arial"/>
                <a:cs typeface="Arial"/>
                <a:sym typeface="Arial"/>
              </a:defRPr>
            </a:pPr>
            <a:r>
              <a:t>Benefits:</a:t>
            </a:r>
          </a:p>
          <a:p>
            <a:pPr lvl="1" marL="384047" indent="-182879">
              <a:spcBef>
                <a:spcPts val="400"/>
              </a:spcBef>
              <a:buClrTx/>
              <a:buFont typeface="Arial"/>
              <a:buChar char="•"/>
              <a:defRPr sz="1800">
                <a:solidFill>
                  <a:srgbClr val="000000"/>
                </a:solidFill>
                <a:latin typeface="Arial"/>
                <a:ea typeface="Arial"/>
                <a:cs typeface="Arial"/>
                <a:sym typeface="Arial"/>
              </a:defRPr>
            </a:pPr>
            <a:r>
              <a:t>Saves retyping</a:t>
            </a:r>
          </a:p>
          <a:p>
            <a:pPr lvl="1" marL="384047" indent="-182879">
              <a:spcBef>
                <a:spcPts val="400"/>
              </a:spcBef>
              <a:buClrTx/>
              <a:buFont typeface="Arial"/>
              <a:buChar char="•"/>
              <a:defRPr sz="1800">
                <a:solidFill>
                  <a:srgbClr val="000000"/>
                </a:solidFill>
                <a:latin typeface="Arial"/>
                <a:ea typeface="Arial"/>
                <a:cs typeface="Arial"/>
                <a:sym typeface="Arial"/>
              </a:defRPr>
            </a:pPr>
            <a:r>
              <a:t>Projects are complex and contain many files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Title 1"/>
          <p:cNvSpPr txBox="1"/>
          <p:nvPr>
            <p:ph type="title"/>
          </p:nvPr>
        </p:nvSpPr>
        <p:spPr>
          <a:xfrm>
            <a:off x="1097280" y="384277"/>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File Handling: An example</a:t>
            </a:r>
          </a:p>
        </p:txBody>
      </p:sp>
      <p:graphicFrame>
        <p:nvGraphicFramePr>
          <p:cNvPr id="291" name="Table 2"/>
          <p:cNvGraphicFramePr/>
          <p:nvPr/>
        </p:nvGraphicFramePr>
        <p:xfrm>
          <a:off x="1097280" y="1618447"/>
          <a:ext cx="8128001"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8128000"/>
              </a:tblGrid>
              <a:tr h="370840">
                <a:tc>
                  <a:txBody>
                    <a:bodyPr/>
                    <a:lstStyle/>
                    <a:p>
                      <a:pPr algn="l" defTabSz="914400">
                        <a:defRPr b="0" sz="1800">
                          <a:solidFill>
                            <a:srgbClr val="000000"/>
                          </a:solidFill>
                        </a:defRPr>
                      </a:pPr>
                      <a:r>
                        <a:rPr b="1">
                          <a:solidFill>
                            <a:srgbClr val="FFFFFF"/>
                          </a:solidFill>
                        </a:rPr>
                        <a:t>main.py</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b="1" sz="1400">
                          <a:solidFill>
                            <a:srgbClr val="0000FF"/>
                          </a:solidFill>
                          <a:latin typeface="Courier New"/>
                          <a:ea typeface="Courier New"/>
                          <a:cs typeface="Courier New"/>
                          <a:sym typeface="Courier New"/>
                        </a:defRPr>
                      </a:pPr>
                      <a:r>
                        <a:t>from</a:t>
                      </a:r>
                      <a:r>
                        <a:rPr b="0">
                          <a:solidFill>
                            <a:srgbClr val="000000"/>
                          </a:solidFill>
                        </a:rPr>
                        <a:t> os</a:t>
                      </a:r>
                      <a:r>
                        <a:rPr>
                          <a:solidFill>
                            <a:srgbClr val="000080"/>
                          </a:solidFill>
                        </a:rPr>
                        <a:t>.</a:t>
                      </a:r>
                      <a:r>
                        <a:rPr b="0">
                          <a:solidFill>
                            <a:srgbClr val="000000"/>
                          </a:solidFill>
                        </a:rPr>
                        <a:t>path </a:t>
                      </a:r>
                      <a:r>
                        <a:t>import</a:t>
                      </a:r>
                      <a:r>
                        <a:rPr b="0">
                          <a:solidFill>
                            <a:srgbClr val="000000"/>
                          </a:solidFill>
                        </a:rPr>
                        <a:t> exists</a:t>
                      </a:r>
                    </a:p>
                    <a:p>
                      <a:pPr algn="l" defTabSz="914400">
                        <a:defRPr sz="1400">
                          <a:latin typeface="Courier New"/>
                          <a:ea typeface="Courier New"/>
                          <a:cs typeface="Courier New"/>
                          <a:sym typeface="Courier New"/>
                        </a:defRPr>
                      </a:pPr>
                    </a:p>
                    <a:p>
                      <a:pPr algn="l" defTabSz="914400">
                        <a:defRPr sz="1400">
                          <a:latin typeface="Courier New"/>
                          <a:ea typeface="Courier New"/>
                          <a:cs typeface="Courier New"/>
                          <a:sym typeface="Courier New"/>
                        </a:defRPr>
                      </a:pPr>
                      <a:r>
                        <a:t>filename </a:t>
                      </a:r>
                      <a:r>
                        <a:rPr b="1">
                          <a:solidFill>
                            <a:srgbClr val="000080"/>
                          </a:solidFill>
                        </a:rPr>
                        <a:t>=</a:t>
                      </a:r>
                      <a:r>
                        <a:t> </a:t>
                      </a:r>
                      <a:r>
                        <a:rPr>
                          <a:solidFill>
                            <a:srgbClr val="808080"/>
                          </a:solidFill>
                        </a:rPr>
                        <a:t>'file1.txt'</a:t>
                      </a:r>
                    </a:p>
                    <a:p>
                      <a:pPr algn="l" defTabSz="914400">
                        <a:defRPr b="1" sz="1400">
                          <a:solidFill>
                            <a:srgbClr val="0000FF"/>
                          </a:solidFill>
                          <a:latin typeface="Courier New"/>
                          <a:ea typeface="Courier New"/>
                          <a:cs typeface="Courier New"/>
                          <a:sym typeface="Courier New"/>
                        </a:defRPr>
                      </a:pPr>
                      <a:r>
                        <a:t>if</a:t>
                      </a:r>
                      <a:r>
                        <a:rPr>
                          <a:solidFill>
                            <a:srgbClr val="000080"/>
                          </a:solidFill>
                        </a:rPr>
                        <a:t>(</a:t>
                      </a:r>
                      <a:r>
                        <a:rPr b="0">
                          <a:solidFill>
                            <a:srgbClr val="000000"/>
                          </a:solidFill>
                        </a:rPr>
                        <a:t>exists</a:t>
                      </a:r>
                      <a:r>
                        <a:rPr>
                          <a:solidFill>
                            <a:srgbClr val="000080"/>
                          </a:solidFill>
                        </a:rPr>
                        <a:t>(</a:t>
                      </a:r>
                      <a:r>
                        <a:rPr b="0">
                          <a:solidFill>
                            <a:srgbClr val="000000"/>
                          </a:solidFill>
                        </a:rPr>
                        <a:t>filename</a:t>
                      </a:r>
                      <a:r>
                        <a:rPr>
                          <a:solidFill>
                            <a:srgbClr val="000080"/>
                          </a:solidFill>
                        </a:rPr>
                        <a:t>)):</a:t>
                      </a:r>
                    </a:p>
                    <a:p>
                      <a:pPr algn="l" defTabSz="914400">
                        <a:defRPr sz="1400">
                          <a:latin typeface="Courier New"/>
                          <a:ea typeface="Courier New"/>
                          <a:cs typeface="Courier New"/>
                          <a:sym typeface="Courier New"/>
                        </a:defRPr>
                      </a:pPr>
                      <a:r>
                        <a:t>  file </a:t>
                      </a:r>
                      <a:r>
                        <a:rPr b="1">
                          <a:solidFill>
                            <a:srgbClr val="000080"/>
                          </a:solidFill>
                        </a:rPr>
                        <a:t>=</a:t>
                      </a:r>
                      <a:r>
                        <a:t> open</a:t>
                      </a:r>
                      <a:r>
                        <a:rPr b="1">
                          <a:solidFill>
                            <a:srgbClr val="000080"/>
                          </a:solidFill>
                        </a:rPr>
                        <a:t>(</a:t>
                      </a:r>
                      <a:r>
                        <a:t>filename</a:t>
                      </a:r>
                      <a:r>
                        <a:rPr b="1">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t>f</a:t>
                      </a:r>
                      <a:r>
                        <a:rPr>
                          <a:solidFill>
                            <a:srgbClr val="808080"/>
                          </a:solidFill>
                        </a:rPr>
                        <a:t>"Here's the file content: \n{file.read()}"</a:t>
                      </a:r>
                      <a:r>
                        <a:rPr b="1">
                          <a:solidFill>
                            <a:srgbClr val="000080"/>
                          </a:solidFill>
                        </a:rPr>
                        <a:t>)</a:t>
                      </a:r>
                    </a:p>
                    <a:p>
                      <a:pPr algn="l" defTabSz="914400">
                        <a:defRPr b="1" sz="1400">
                          <a:solidFill>
                            <a:srgbClr val="0000FF"/>
                          </a:solidFill>
                          <a:latin typeface="Courier New"/>
                          <a:ea typeface="Courier New"/>
                          <a:cs typeface="Courier New"/>
                          <a:sym typeface="Courier New"/>
                        </a:defRPr>
                      </a:pPr>
                      <a:r>
                        <a:t>else</a:t>
                      </a:r>
                      <a:r>
                        <a:rPr>
                          <a:solidFill>
                            <a:srgbClr val="000080"/>
                          </a:solidFill>
                        </a:rPr>
                        <a:t>:</a:t>
                      </a:r>
                    </a:p>
                    <a:p>
                      <a:pPr algn="l" defTabSz="914400">
                        <a:defRPr sz="1400">
                          <a:latin typeface="Courier New"/>
                          <a:ea typeface="Courier New"/>
                          <a:cs typeface="Courier New"/>
                          <a:sym typeface="Courier New"/>
                        </a:defRPr>
                      </a:pPr>
                      <a:r>
                        <a:t>  </a:t>
                      </a:r>
                      <a:r>
                        <a:rPr b="1">
                          <a:solidFill>
                            <a:srgbClr val="0000FF"/>
                          </a:solidFill>
                        </a:rPr>
                        <a:t>print</a:t>
                      </a:r>
                      <a:r>
                        <a:rPr b="1">
                          <a:solidFill>
                            <a:srgbClr val="000080"/>
                          </a:solidFill>
                        </a:rPr>
                        <a:t>(</a:t>
                      </a:r>
                      <a:r>
                        <a:rPr>
                          <a:solidFill>
                            <a:srgbClr val="808080"/>
                          </a:solidFill>
                        </a:rPr>
                        <a:t>"No such file exists"</a:t>
                      </a:r>
                      <a:r>
                        <a:rPr b="1">
                          <a:solidFill>
                            <a:srgbClr val="000080"/>
                          </a:solidFill>
                        </a:rPr>
                        <a:t>)</a:t>
                      </a:r>
                    </a:p>
                    <a:p>
                      <a:pPr algn="l" defTabSz="914400">
                        <a:defRPr sz="1400">
                          <a:latin typeface="Courier New"/>
                          <a:ea typeface="Courier New"/>
                          <a:cs typeface="Courier New"/>
                          <a:sym typeface="Courier New"/>
                        </a:defRPr>
                      </a:pPr>
                      <a:r>
                        <a:t>file</a:t>
                      </a:r>
                      <a:r>
                        <a:rPr b="1">
                          <a:solidFill>
                            <a:srgbClr val="000080"/>
                          </a:solidFill>
                        </a:rPr>
                        <a:t>.</a:t>
                      </a:r>
                      <a:r>
                        <a:t>close</a:t>
                      </a:r>
                      <a:r>
                        <a:rPr b="1">
                          <a:solidFill>
                            <a:srgbClr val="000080"/>
                          </a:solidFill>
                        </a:rPr>
                        <a:t>();</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graphicFrame>
        <p:nvGraphicFramePr>
          <p:cNvPr id="292" name="Table 4"/>
          <p:cNvGraphicFramePr/>
          <p:nvPr/>
        </p:nvGraphicFramePr>
        <p:xfrm>
          <a:off x="1119049" y="4640881"/>
          <a:ext cx="8128001" cy="74168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8128000"/>
              </a:tblGrid>
              <a:tr h="370840">
                <a:tc>
                  <a:txBody>
                    <a:bodyPr/>
                    <a:lstStyle/>
                    <a:p>
                      <a:pPr algn="l" defTabSz="914400">
                        <a:defRPr b="0" sz="1800">
                          <a:solidFill>
                            <a:srgbClr val="000000"/>
                          </a:solidFill>
                        </a:defRPr>
                      </a:pPr>
                      <a:r>
                        <a:rPr b="1">
                          <a:solidFill>
                            <a:srgbClr val="FFFFFF"/>
                          </a:solidFill>
                        </a:rPr>
                        <a:t>file1.txt </a:t>
                      </a:r>
                    </a:p>
                  </a:txBody>
                  <a:tcPr marL="45720" marR="45720" marT="45720" marB="45720" anchor="t" anchorCtr="0" horzOverflow="overflow">
                    <a:lnL w="12700">
                      <a:solidFill>
                        <a:schemeClr val="accent5"/>
                      </a:solidFill>
                    </a:lnL>
                    <a:lnR w="12700">
                      <a:solidFill>
                        <a:schemeClr val="accent5"/>
                      </a:solidFill>
                    </a:lnR>
                  </a:tcPr>
                </a:tc>
              </a:tr>
              <a:tr h="370840">
                <a:tc>
                  <a:txBody>
                    <a:bodyPr/>
                    <a:lstStyle/>
                    <a:p>
                      <a:pPr algn="l" defTabSz="914400">
                        <a:defRPr sz="1800"/>
                      </a:pPr>
                      <a:r>
                        <a:rPr sz="1400"/>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p>
                  </a:txBody>
                  <a:tcPr marL="45720" marR="45720" marT="45720" marB="45720" anchor="t" anchorCtr="0" horzOverflow="overflow">
                    <a:lnL w="12700">
                      <a:solidFill>
                        <a:schemeClr val="accent5"/>
                      </a:solidFill>
                    </a:lnL>
                    <a:lnR w="12700">
                      <a:solidFill>
                        <a:schemeClr val="accent5"/>
                      </a:solidFill>
                    </a:lnR>
                    <a:lnB w="12700">
                      <a:solidFill>
                        <a:schemeClr val="accent5"/>
                      </a:solidFill>
                    </a:lnB>
                  </a:tcPr>
                </a:tc>
              </a:tr>
            </a:tbl>
          </a:graphicData>
        </a:graphic>
      </p:graphicFrame>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xfrm>
            <a:off x="1097280" y="412857"/>
            <a:ext cx="10058401" cy="730146"/>
          </a:xfrm>
          <a:prstGeom prst="rect">
            <a:avLst/>
          </a:prstGeom>
        </p:spPr>
        <p:txBody>
          <a:bodyPr/>
          <a:lstStyle>
            <a:lvl1pPr>
              <a:defRPr b="1" spc="-100" sz="4000">
                <a:solidFill>
                  <a:srgbClr val="BA69B8"/>
                </a:solidFill>
                <a:latin typeface="+mn-lt"/>
                <a:ea typeface="+mn-ea"/>
                <a:cs typeface="+mn-cs"/>
                <a:sym typeface="Calibri"/>
              </a:defRPr>
            </a:lvl1pPr>
          </a:lstStyle>
          <a:p>
            <a:pPr/>
            <a:r>
              <a:t>Coding Conventions for Python – Pep8</a:t>
            </a:r>
          </a:p>
        </p:txBody>
      </p:sp>
      <p:sp>
        <p:nvSpPr>
          <p:cNvPr id="295" name="Content Placeholder 5"/>
          <p:cNvSpPr txBox="1"/>
          <p:nvPr>
            <p:ph type="body" idx="1"/>
          </p:nvPr>
        </p:nvSpPr>
        <p:spPr>
          <a:xfrm>
            <a:off x="1097280" y="1845734"/>
            <a:ext cx="10058401" cy="4023360"/>
          </a:xfrm>
          <a:prstGeom prst="rect">
            <a:avLst/>
          </a:prstGeom>
        </p:spPr>
        <p:txBody>
          <a:bodyPr/>
          <a:lstStyle/>
          <a:p>
            <a:pPr lvl="1" marL="384047" indent="-182879">
              <a:spcBef>
                <a:spcPts val="400"/>
              </a:spcBef>
              <a:buClrTx/>
              <a:buFont typeface="Arial"/>
              <a:buChar char="•"/>
              <a:defRPr sz="1800">
                <a:latin typeface="Arial"/>
                <a:ea typeface="Arial"/>
                <a:cs typeface="Arial"/>
                <a:sym typeface="Arial"/>
              </a:defRPr>
            </a:pPr>
            <a:r>
              <a:t>Style guide for Python </a:t>
            </a:r>
            <a:r>
              <a:rPr u="sng">
                <a:solidFill>
                  <a:srgbClr val="0000FF"/>
                </a:solidFill>
                <a:uFill>
                  <a:solidFill>
                    <a:srgbClr val="0000FF"/>
                  </a:solidFill>
                </a:uFill>
                <a:hlinkClick r:id="rId2" invalidUrl="" action="" tgtFrame="" tooltip="" history="1" highlightClick="0" endSnd="0"/>
              </a:rPr>
              <a:t>https://www.python.org/dev/peps/pep-0008/</a:t>
            </a:r>
          </a:p>
          <a:p>
            <a:pPr lvl="1" marL="384047" indent="-182879">
              <a:spcBef>
                <a:spcPts val="400"/>
              </a:spcBef>
              <a:buClrTx/>
              <a:buFont typeface="Arial"/>
              <a:buChar char="•"/>
              <a:defRPr sz="1800">
                <a:latin typeface="Arial"/>
                <a:ea typeface="Arial"/>
                <a:cs typeface="Arial"/>
                <a:sym typeface="Arial"/>
              </a:defRPr>
            </a:pPr>
          </a:p>
          <a:p>
            <a:pPr lvl="1" marL="384047" indent="-182879">
              <a:spcBef>
                <a:spcPts val="400"/>
              </a:spcBef>
              <a:buClrTx/>
              <a:buFont typeface="Arial"/>
              <a:buChar char="•"/>
              <a:defRPr sz="1800">
                <a:latin typeface="Arial"/>
                <a:ea typeface="Arial"/>
                <a:cs typeface="Arial"/>
                <a:sym typeface="Arial"/>
              </a:defRPr>
            </a:pPr>
            <a:r>
              <a:t>Check your Python code online for Pep8 requirements </a:t>
            </a:r>
            <a:r>
              <a:rPr u="sng">
                <a:solidFill>
                  <a:srgbClr val="0000FF"/>
                </a:solidFill>
                <a:uFill>
                  <a:solidFill>
                    <a:srgbClr val="0000FF"/>
                  </a:solidFill>
                </a:uFill>
                <a:hlinkClick r:id="rId3" invalidUrl="" action="" tgtFrame="" tooltip="" history="1" highlightClick="0" endSnd="0"/>
              </a:rPr>
              <a:t>http://pep8online.com/</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1097280" y="355702"/>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Python 2.7 vs Python 3</a:t>
            </a:r>
          </a:p>
        </p:txBody>
      </p:sp>
      <p:sp>
        <p:nvSpPr>
          <p:cNvPr id="298" name="Content Placeholder 5"/>
          <p:cNvSpPr txBox="1"/>
          <p:nvPr>
            <p:ph type="body" idx="1"/>
          </p:nvPr>
        </p:nvSpPr>
        <p:spPr>
          <a:xfrm>
            <a:off x="1097280" y="1845734"/>
            <a:ext cx="10058401" cy="4023360"/>
          </a:xfrm>
          <a:prstGeom prst="rect">
            <a:avLst/>
          </a:prstGeom>
        </p:spPr>
        <p:txBody>
          <a:bodyPr/>
          <a:lstStyle/>
          <a:p>
            <a:pPr>
              <a:defRPr sz="1800">
                <a:solidFill>
                  <a:srgbClr val="000000"/>
                </a:solidFill>
                <a:latin typeface="Arial"/>
                <a:ea typeface="Arial"/>
                <a:cs typeface="Arial"/>
                <a:sym typeface="Arial"/>
              </a:defRPr>
            </a:pPr>
            <a:r>
              <a:t>Check out these links to know about the Python 2.7 vs Python 3 story</a:t>
            </a:r>
          </a:p>
          <a:p>
            <a:pPr lvl="1" marL="384047" indent="-182879">
              <a:spcBef>
                <a:spcPts val="400"/>
              </a:spcBef>
              <a:buClrTx/>
              <a:buFont typeface="Arial"/>
              <a:buChar char="•"/>
              <a:defRPr sz="18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2" invalidUrl="" action="" tgtFrame="" tooltip="" history="1" highlightClick="0" endSnd="0"/>
              </a:rPr>
              <a:t>https://snarky.ca/why-python-3-exists/</a:t>
            </a:r>
          </a:p>
          <a:p>
            <a:pPr lvl="1" marL="384047" indent="-182879">
              <a:spcBef>
                <a:spcPts val="400"/>
              </a:spcBef>
              <a:buClrTx/>
              <a:buFont typeface="Arial"/>
              <a:buChar char="•"/>
              <a:defRPr sz="1800">
                <a:latin typeface="Arial"/>
                <a:ea typeface="Arial"/>
                <a:cs typeface="Arial"/>
                <a:sym typeface="Arial"/>
              </a:defRPr>
            </a:pPr>
          </a:p>
          <a:p>
            <a:pPr lvl="1" marL="384047" indent="-182879">
              <a:spcBef>
                <a:spcPts val="400"/>
              </a:spcBef>
              <a:buClrTx/>
              <a:buFont typeface="Arial"/>
              <a:buChar char="•"/>
              <a:defRPr sz="18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2" invalidUrl="" action="" tgtFrame="" tooltip="" history="1" highlightClick="0" endSnd="0"/>
              </a:rPr>
              <a:t>https://www.quora.com/As-someone-interested-in-learning-Python-should-I-start-with-2-x-or-go-straight-to-3-x</a:t>
            </a:r>
          </a:p>
          <a:p>
            <a:pPr lvl="1" marL="384047" indent="-182879">
              <a:spcBef>
                <a:spcPts val="400"/>
              </a:spcBef>
              <a:buClrTx/>
              <a:buFont typeface="Arial"/>
              <a:buChar char="•"/>
              <a:defRPr sz="1800">
                <a:latin typeface="Arial"/>
                <a:ea typeface="Arial"/>
                <a:cs typeface="Arial"/>
                <a:sym typeface="Arial"/>
              </a:defRPr>
            </a:pPr>
          </a:p>
          <a:p>
            <a:pPr lvl="1" marL="384047" indent="-182879">
              <a:spcBef>
                <a:spcPts val="400"/>
              </a:spcBef>
              <a:buClrTx/>
              <a:buFont typeface="Arial"/>
              <a:buChar char="•"/>
              <a:defRPr sz="1800">
                <a:solidFill>
                  <a:srgbClr val="000000"/>
                </a:solidFill>
                <a:latin typeface="Arial"/>
                <a:ea typeface="Arial"/>
                <a:cs typeface="Arial"/>
                <a:sym typeface="Arial"/>
              </a:defRPr>
            </a:pPr>
            <a:r>
              <a:t>Python 2.7 will retire in - </a:t>
            </a:r>
            <a:r>
              <a:rPr u="sng">
                <a:solidFill>
                  <a:srgbClr val="0000FF"/>
                </a:solidFill>
                <a:uFill>
                  <a:solidFill>
                    <a:srgbClr val="0000FF"/>
                  </a:solidFill>
                </a:uFill>
                <a:hlinkClick r:id="rId3" invalidUrl="" action="" tgtFrame="" tooltip="" history="1" highlightClick="0" endSnd="0"/>
              </a:rPr>
              <a:t>https://pythonclock.org/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1097280" y="412101"/>
            <a:ext cx="10058401" cy="715662"/>
          </a:xfrm>
          <a:prstGeom prst="rect">
            <a:avLst/>
          </a:prstGeom>
        </p:spPr>
        <p:txBody>
          <a:bodyPr/>
          <a:lstStyle>
            <a:lvl1pPr defTabSz="886967">
              <a:defRPr b="1" spc="-100" sz="3800">
                <a:solidFill>
                  <a:srgbClr val="BA69B8"/>
                </a:solidFill>
                <a:latin typeface="+mn-lt"/>
                <a:ea typeface="+mn-ea"/>
                <a:cs typeface="+mn-cs"/>
                <a:sym typeface="Calibri"/>
              </a:defRPr>
            </a:lvl1pPr>
          </a:lstStyle>
          <a:p>
            <a:pPr/>
            <a:r>
              <a:t>What is in the Appendix? (Not covered today)</a:t>
            </a:r>
          </a:p>
        </p:txBody>
      </p:sp>
      <p:graphicFrame>
        <p:nvGraphicFramePr>
          <p:cNvPr id="117" name="Content Placeholder 4"/>
          <p:cNvGraphicFramePr/>
          <p:nvPr/>
        </p:nvGraphicFramePr>
        <p:xfrm>
          <a:off x="2445423" y="2001910"/>
          <a:ext cx="7470101" cy="303872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189105"/>
                <a:gridCol w="5280996"/>
              </a:tblGrid>
              <a:tr h="369242">
                <a:tc gridSpan="2">
                  <a:txBody>
                    <a:bodyPr/>
                    <a:lstStyle/>
                    <a:p>
                      <a:pPr algn="l" defTabSz="914400">
                        <a:defRPr b="0" sz="1800">
                          <a:solidFill>
                            <a:srgbClr val="000000"/>
                          </a:solidFill>
                        </a:defRPr>
                      </a:pPr>
                      <a:r>
                        <a:rPr b="1" sz="1400">
                          <a:solidFill>
                            <a:srgbClr val="FFFFFF"/>
                          </a:solidFill>
                        </a:rPr>
                        <a:t>Topics</a:t>
                      </a:r>
                    </a:p>
                  </a:txBody>
                  <a:tcPr marL="41564" marR="41564" marT="41564" marB="41564" anchor="ctr" anchorCtr="0" horzOverflow="overflow">
                    <a:lnL w="12700">
                      <a:solidFill>
                        <a:schemeClr val="accent5"/>
                      </a:solidFill>
                    </a:lnL>
                    <a:lnR w="12700">
                      <a:solidFill>
                        <a:schemeClr val="accent5"/>
                      </a:solidFill>
                    </a:lnR>
                  </a:tcPr>
                </a:tc>
                <a:tc hMerge="1">
                  <a:tcPr/>
                </a:tc>
              </a:tr>
              <a:tr h="640080">
                <a:tc>
                  <a:txBody>
                    <a:bodyPr/>
                    <a:lstStyle/>
                    <a:p>
                      <a:pPr algn="l" defTabSz="914400">
                        <a:defRPr sz="1800"/>
                      </a:pPr>
                      <a:r>
                        <a:rPr cap="all" sz="1400"/>
                        <a:t>SAVING YOUR WORK</a:t>
                      </a:r>
                    </a:p>
                  </a:txBody>
                  <a:tcPr marL="41564" marR="41564" marT="41564" marB="41564" anchor="ctr" anchorCtr="0" horzOverflow="overflow">
                    <a:lnL w="12700">
                      <a:solidFill>
                        <a:schemeClr val="accent5"/>
                      </a:solidFill>
                    </a:lnL>
                    <a:lnR w="12700">
                      <a:solidFill>
                        <a:schemeClr val="accent5"/>
                      </a:solidFill>
                    </a:lnR>
                    <a:lnB w="12700">
                      <a:solidFill>
                        <a:schemeClr val="accent5"/>
                      </a:solidFill>
                    </a:lnB>
                  </a:tcPr>
                </a:tc>
                <a:tc>
                  <a:txBody>
                    <a:bodyPr/>
                    <a:lstStyle/>
                    <a:p>
                      <a:pPr lvl="1" indent="457200" algn="l" defTabSz="914400">
                        <a:lnSpc>
                          <a:spcPct val="180000"/>
                        </a:lnSpc>
                        <a:defRPr sz="1400"/>
                      </a:pPr>
                      <a:r>
                        <a:t>Using .py file vs executing directly on the interpreter</a:t>
                      </a:r>
                    </a:p>
                  </a:txBody>
                  <a:tcPr marL="41564" marR="41564" marT="41564" marB="41564" anchor="ctr" anchorCtr="0" horzOverflow="overflow">
                    <a:lnL w="12700">
                      <a:solidFill>
                        <a:schemeClr val="accent5"/>
                      </a:solidFill>
                    </a:lnL>
                    <a:lnR w="12700">
                      <a:solidFill>
                        <a:schemeClr val="accent5"/>
                      </a:solidFill>
                    </a:lnR>
                    <a:lnB w="12700">
                      <a:solidFill>
                        <a:schemeClr val="accent5"/>
                      </a:solidFill>
                    </a:lnB>
                  </a:tcPr>
                </a:tc>
              </a:tr>
              <a:tr h="640080">
                <a:tc>
                  <a:txBody>
                    <a:bodyPr/>
                    <a:lstStyle/>
                    <a:p>
                      <a:pPr algn="l" defTabSz="914400">
                        <a:defRPr sz="1800"/>
                      </a:pPr>
                      <a:r>
                        <a:rPr cap="all" sz="1400"/>
                        <a:t>Let’s Read A FILE</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File Handling: An example</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r h="749236">
                <a:tc>
                  <a:txBody>
                    <a:bodyPr/>
                    <a:lstStyle/>
                    <a:p>
                      <a:pPr algn="l" defTabSz="914400">
                        <a:defRPr sz="1800"/>
                      </a:pPr>
                      <a:r>
                        <a:rPr cap="all" sz="1400"/>
                        <a:t>FOLLOW RULES</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defRPr sz="1400"/>
                      </a:pPr>
                      <a:r>
                        <a:t>Coding Conventions for Python – Pep8</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r h="640080">
                <a:tc>
                  <a:txBody>
                    <a:bodyPr/>
                    <a:lstStyle/>
                    <a:p>
                      <a:pPr algn="l" defTabSz="914400">
                        <a:defRPr sz="1800"/>
                      </a:pPr>
                      <a:r>
                        <a:rPr cap="all" sz="1400"/>
                        <a:t>THE SENTIMENT</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c>
                  <a:txBody>
                    <a:bodyPr/>
                    <a:lstStyle/>
                    <a:p>
                      <a:pPr lvl="1" indent="457200" algn="l" defTabSz="914400">
                        <a:lnSpc>
                          <a:spcPct val="180000"/>
                        </a:lnSpc>
                        <a:defRPr sz="1400"/>
                      </a:pPr>
                      <a:r>
                        <a:t>Python 2.7 vs Python 3</a:t>
                      </a:r>
                    </a:p>
                  </a:txBody>
                  <a:tcPr marL="41564" marR="41564" marT="41564" marB="41564" anchor="ctr" anchorCtr="0" horzOverflow="overflow">
                    <a:lnL w="12700">
                      <a:solidFill>
                        <a:schemeClr val="accent5"/>
                      </a:solidFill>
                    </a:lnL>
                    <a:lnR w="12700">
                      <a:solidFill>
                        <a:schemeClr val="accent5"/>
                      </a:solidFill>
                    </a:lnR>
                    <a:lnT w="12700">
                      <a:solidFill>
                        <a:schemeClr val="accent5"/>
                      </a:solidFill>
                    </a:lnT>
                    <a:lnB w="12700">
                      <a:solidFill>
                        <a:schemeClr val="accent5"/>
                      </a:solidFill>
                    </a:lnB>
                  </a:tcPr>
                </a:tc>
              </a:tr>
            </a:tbl>
          </a:graphicData>
        </a:graphic>
      </p:graphicFrame>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Title 1"/>
          <p:cNvSpPr txBox="1"/>
          <p:nvPr>
            <p:ph type="title"/>
          </p:nvPr>
        </p:nvSpPr>
        <p:spPr>
          <a:xfrm>
            <a:off x="1097280" y="341413"/>
            <a:ext cx="10058401" cy="807615"/>
          </a:xfrm>
          <a:prstGeom prst="rect">
            <a:avLst/>
          </a:prstGeom>
        </p:spPr>
        <p:txBody>
          <a:bodyPr/>
          <a:lstStyle>
            <a:lvl1pPr>
              <a:defRPr b="1" spc="-100" sz="4000">
                <a:solidFill>
                  <a:srgbClr val="BA69B8"/>
                </a:solidFill>
                <a:latin typeface="+mn-lt"/>
                <a:ea typeface="+mn-ea"/>
                <a:cs typeface="+mn-cs"/>
                <a:sym typeface="Calibri"/>
              </a:defRPr>
            </a:lvl1pPr>
          </a:lstStyle>
          <a:p>
            <a:pPr/>
            <a:r>
              <a:t>Python community around</a:t>
            </a:r>
          </a:p>
        </p:txBody>
      </p:sp>
      <p:sp>
        <p:nvSpPr>
          <p:cNvPr id="301" name="Content Placeholder 2"/>
          <p:cNvSpPr txBox="1"/>
          <p:nvPr>
            <p:ph type="body" idx="1"/>
          </p:nvPr>
        </p:nvSpPr>
        <p:spPr>
          <a:xfrm>
            <a:off x="1097280" y="1845734"/>
            <a:ext cx="10058401" cy="4023360"/>
          </a:xfrm>
          <a:prstGeom prst="rect">
            <a:avLst/>
          </a:prstGeom>
        </p:spPr>
        <p:txBody>
          <a:bodyPr/>
          <a:lstStyle/>
          <a:p>
            <a:pPr>
              <a:defRPr sz="1800">
                <a:latin typeface="Arial"/>
                <a:ea typeface="Arial"/>
                <a:cs typeface="Arial"/>
                <a:sym typeface="Arial"/>
              </a:defRPr>
            </a:pPr>
          </a:p>
          <a:p>
            <a:pPr lvl="1" marL="384047" indent="-182879">
              <a:spcBef>
                <a:spcPts val="400"/>
              </a:spcBef>
              <a:defRPr sz="18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2" invalidUrl="" action="" tgtFrame="" tooltip="" history="1" highlightClick="0" endSnd="0"/>
              </a:rPr>
              <a:t>https://www.python.org/community/</a:t>
            </a:r>
          </a:p>
          <a:p>
            <a:pPr lvl="1" marL="384047" indent="-182879">
              <a:spcBef>
                <a:spcPts val="400"/>
              </a:spcBef>
              <a:defRPr sz="1800">
                <a:latin typeface="Arial"/>
                <a:ea typeface="Arial"/>
                <a:cs typeface="Arial"/>
                <a:sym typeface="Arial"/>
              </a:defRPr>
            </a:pPr>
          </a:p>
          <a:p>
            <a:pPr lvl="1" marL="384047" indent="-182879">
              <a:spcBef>
                <a:spcPts val="400"/>
              </a:spcBef>
              <a:defRPr sz="18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3" invalidUrl="" action="" tgtFrame="" tooltip="" history="1" highlightClick="0" endSnd="0"/>
              </a:rPr>
              <a:t>https://www.meetup.com/PSPPython/</a:t>
            </a:r>
          </a:p>
          <a:p>
            <a:pPr lvl="1" marL="384047" indent="-182879">
              <a:spcBef>
                <a:spcPts val="400"/>
              </a:spcBef>
              <a:defRPr sz="1800">
                <a:latin typeface="Arial"/>
                <a:ea typeface="Arial"/>
                <a:cs typeface="Arial"/>
                <a:sym typeface="Arial"/>
              </a:defRPr>
            </a:pPr>
          </a:p>
          <a:p>
            <a:pPr lvl="1" marL="384047" indent="-182879">
              <a:spcBef>
                <a:spcPts val="400"/>
              </a:spcBef>
              <a:defRPr sz="18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4" invalidUrl="" action="" tgtFrame="" tooltip="" history="1" highlightClick="0" endSnd="0"/>
              </a:rPr>
              <a:t>https://www.meetup.com/Seattle-PyLadies/</a:t>
            </a:r>
          </a:p>
          <a:p>
            <a:pPr lvl="1" marL="384047" indent="-182879">
              <a:spcBef>
                <a:spcPts val="400"/>
              </a:spcBef>
              <a:defRPr sz="1800">
                <a:latin typeface="Arial"/>
                <a:ea typeface="Arial"/>
                <a:cs typeface="Arial"/>
                <a:sym typeface="Arial"/>
              </a:defRPr>
            </a:pPr>
          </a:p>
          <a:p>
            <a:pPr>
              <a:defRPr sz="1800">
                <a:latin typeface="Arial"/>
                <a:ea typeface="Arial"/>
                <a:cs typeface="Arial"/>
                <a:sym typeface="Arial"/>
              </a:defRPr>
            </a:pPr>
          </a:p>
          <a:p>
            <a:pPr>
              <a:defRPr sz="1800">
                <a:latin typeface="Arial"/>
                <a:ea typeface="Arial"/>
                <a:cs typeface="Arial"/>
                <a:sym typeface="Arial"/>
              </a:defRPr>
            </a:pPr>
          </a:p>
          <a:p>
            <a:pPr>
              <a:defRPr sz="1800">
                <a:latin typeface="Arial"/>
                <a:ea typeface="Arial"/>
                <a:cs typeface="Arial"/>
                <a:sym typeface="Arial"/>
              </a:defRPr>
            </a:pPr>
            <a:r>
              <a:t> </a:t>
            </a:r>
          </a:p>
          <a:p>
            <a:pPr>
              <a:defRPr i="1" sz="1600">
                <a:latin typeface="Arial"/>
                <a:ea typeface="Arial"/>
                <a:cs typeface="Arial"/>
                <a:sym typeface="Arial"/>
              </a:defRPr>
            </a:pPr>
            <a:r>
              <a:t>Feel free to add more!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Title 1"/>
          <p:cNvSpPr txBox="1"/>
          <p:nvPr>
            <p:ph type="title"/>
          </p:nvPr>
        </p:nvSpPr>
        <p:spPr>
          <a:xfrm>
            <a:off x="1097280" y="412854"/>
            <a:ext cx="10058401" cy="807615"/>
          </a:xfrm>
          <a:prstGeom prst="rect">
            <a:avLst/>
          </a:prstGeom>
        </p:spPr>
        <p:txBody>
          <a:bodyPr/>
          <a:lstStyle>
            <a:lvl1pPr>
              <a:defRPr b="1" spc="-100" sz="4000">
                <a:solidFill>
                  <a:srgbClr val="BA69B8"/>
                </a:solidFill>
                <a:latin typeface="+mn-lt"/>
                <a:ea typeface="+mn-ea"/>
                <a:cs typeface="+mn-cs"/>
                <a:sym typeface="Calibri"/>
              </a:defRPr>
            </a:lvl1pPr>
          </a:lstStyle>
          <a:p>
            <a:pPr/>
            <a:r>
              <a:t>Additional Resources, References</a:t>
            </a:r>
          </a:p>
        </p:txBody>
      </p:sp>
      <p:sp>
        <p:nvSpPr>
          <p:cNvPr id="304" name="Content Placeholder 5"/>
          <p:cNvSpPr txBox="1"/>
          <p:nvPr>
            <p:ph type="body" idx="1"/>
          </p:nvPr>
        </p:nvSpPr>
        <p:spPr>
          <a:xfrm>
            <a:off x="1097280" y="1845734"/>
            <a:ext cx="10058401" cy="4023360"/>
          </a:xfrm>
          <a:prstGeom prst="rect">
            <a:avLst/>
          </a:prstGeom>
        </p:spPr>
        <p:txBody>
          <a:bodyPr/>
          <a:lstStyle/>
          <a:p>
            <a:pPr lvl="1" marL="384047" indent="-182879">
              <a:lnSpc>
                <a:spcPct val="200000"/>
              </a:lnSpc>
              <a:spcBef>
                <a:spcPts val="0"/>
              </a:spcBef>
              <a:buClrTx/>
              <a:buFont typeface="Arial"/>
              <a:buChar char="•"/>
              <a:defRPr i="1" sz="16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2" invalidUrl="" action="" tgtFrame="" tooltip="" history="1" highlightClick="0" endSnd="0"/>
              </a:rPr>
              <a:t>https://en.wikipedia.org/wiki/Python_(programming_language)</a:t>
            </a:r>
          </a:p>
          <a:p>
            <a:pPr lvl="1" marL="384047" indent="-182879">
              <a:lnSpc>
                <a:spcPct val="200000"/>
              </a:lnSpc>
              <a:spcBef>
                <a:spcPts val="0"/>
              </a:spcBef>
              <a:buClrTx/>
              <a:buFont typeface="Arial"/>
              <a:buChar char="•"/>
              <a:defRPr i="1" sz="1600">
                <a:latin typeface="Arial"/>
                <a:ea typeface="Arial"/>
                <a:cs typeface="Arial"/>
                <a:sym typeface="Arial"/>
              </a:defRPr>
            </a:pPr>
            <a:r>
              <a:t>Beginners Guide: </a:t>
            </a:r>
            <a:r>
              <a:rPr u="sng">
                <a:solidFill>
                  <a:srgbClr val="0000FF"/>
                </a:solidFill>
                <a:uFill>
                  <a:solidFill>
                    <a:srgbClr val="0000FF"/>
                  </a:solidFill>
                </a:uFill>
                <a:hlinkClick r:id="rId3" invalidUrl="" action="" tgtFrame="" tooltip="" history="1" highlightClick="0" endSnd="0"/>
              </a:rPr>
              <a:t>https://wiki.python.org/moin/BeginnersGuide</a:t>
            </a:r>
          </a:p>
          <a:p>
            <a:pPr lvl="1" marL="384047" indent="-182879">
              <a:lnSpc>
                <a:spcPct val="200000"/>
              </a:lnSpc>
              <a:spcBef>
                <a:spcPts val="0"/>
              </a:spcBef>
              <a:buClrTx/>
              <a:buFont typeface="Arial"/>
              <a:buChar char="•"/>
              <a:defRPr i="1" sz="16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4" invalidUrl="" action="" tgtFrame="" tooltip="" history="1" highlightClick="0" endSnd="0"/>
              </a:rPr>
              <a:t>https://www.tutorialspoint.com/python/python_variable_types.htm</a:t>
            </a:r>
          </a:p>
          <a:p>
            <a:pPr lvl="1" marL="384047" indent="-182879">
              <a:lnSpc>
                <a:spcPct val="200000"/>
              </a:lnSpc>
              <a:spcBef>
                <a:spcPts val="0"/>
              </a:spcBef>
              <a:buClrTx/>
              <a:buFont typeface="Arial"/>
              <a:buChar char="•"/>
              <a:defRPr i="1" sz="16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5" invalidUrl="" action="" tgtFrame="" tooltip="" history="1" highlightClick="0" endSnd="0"/>
              </a:rPr>
              <a:t>https://www.learnpython.org/en/Classes_and_Objects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1097280" y="412101"/>
            <a:ext cx="10058401" cy="715662"/>
          </a:xfrm>
          <a:prstGeom prst="rect">
            <a:avLst/>
          </a:prstGeom>
        </p:spPr>
        <p:txBody>
          <a:bodyPr/>
          <a:lstStyle>
            <a:lvl1pPr>
              <a:defRPr b="1" spc="-100" sz="4000">
                <a:solidFill>
                  <a:srgbClr val="BA69B8"/>
                </a:solidFill>
                <a:latin typeface="+mn-lt"/>
                <a:ea typeface="+mn-ea"/>
                <a:cs typeface="+mn-cs"/>
                <a:sym typeface="Calibri"/>
              </a:defRPr>
            </a:lvl1pPr>
          </a:lstStyle>
          <a:p>
            <a:pPr/>
            <a:r>
              <a:t>Setup the Editor! </a:t>
            </a:r>
          </a:p>
        </p:txBody>
      </p:sp>
      <p:sp>
        <p:nvSpPr>
          <p:cNvPr id="120" name="Content Placeholder 3"/>
          <p:cNvSpPr txBox="1"/>
          <p:nvPr>
            <p:ph type="body" idx="1"/>
          </p:nvPr>
        </p:nvSpPr>
        <p:spPr>
          <a:xfrm>
            <a:off x="1097280" y="1845734"/>
            <a:ext cx="10058401" cy="4023360"/>
          </a:xfrm>
          <a:prstGeom prst="rect">
            <a:avLst/>
          </a:prstGeom>
        </p:spPr>
        <p:txBody>
          <a:bodyPr/>
          <a:lstStyle/>
          <a:p>
            <a:pPr lvl="1" marL="544068" indent="-342900">
              <a:spcBef>
                <a:spcPts val="400"/>
              </a:spcBef>
              <a:buFontTx/>
              <a:buAutoNum type="arabicPeriod" startAt="1"/>
              <a:defRPr sz="1600">
                <a:latin typeface="Arial"/>
                <a:ea typeface="Arial"/>
                <a:cs typeface="Arial"/>
                <a:sym typeface="Arial"/>
              </a:defRPr>
            </a:pPr>
          </a:p>
          <a:p>
            <a:pPr lvl="1" marL="544068" indent="-342900">
              <a:spcBef>
                <a:spcPts val="400"/>
              </a:spcBef>
              <a:buClrTx/>
              <a:buFontTx/>
              <a:buAutoNum type="arabicPeriod" startAt="1"/>
              <a:defRPr sz="1800">
                <a:latin typeface="Arial"/>
                <a:ea typeface="Arial"/>
                <a:cs typeface="Arial"/>
                <a:sym typeface="Arial"/>
              </a:defRPr>
            </a:pPr>
            <a:r>
              <a:t>Open your favorite browser</a:t>
            </a:r>
          </a:p>
          <a:p>
            <a:pPr lvl="1" marL="544068" indent="-342900">
              <a:spcBef>
                <a:spcPts val="400"/>
              </a:spcBef>
              <a:buClrTx/>
              <a:buFontTx/>
              <a:buAutoNum type="arabicPeriod" startAt="1"/>
              <a:defRPr sz="1800">
                <a:latin typeface="Arial"/>
                <a:ea typeface="Arial"/>
                <a:cs typeface="Arial"/>
                <a:sym typeface="Arial"/>
              </a:defRPr>
            </a:pPr>
          </a:p>
          <a:p>
            <a:pPr lvl="1" marL="544068" indent="-342900">
              <a:spcBef>
                <a:spcPts val="400"/>
              </a:spcBef>
              <a:buClrTx/>
              <a:buFontTx/>
              <a:buAutoNum type="arabicPeriod" startAt="2"/>
              <a:defRPr sz="1800">
                <a:latin typeface="Arial"/>
                <a:ea typeface="Arial"/>
                <a:cs typeface="Arial"/>
                <a:sym typeface="Arial"/>
              </a:defRPr>
            </a:pPr>
            <a:r>
              <a:t>Type </a:t>
            </a:r>
            <a:r>
              <a:rPr b="1">
                <a:solidFill>
                  <a:schemeClr val="accent5"/>
                </a:solidFill>
              </a:rPr>
              <a:t>repl.it</a:t>
            </a:r>
            <a:r>
              <a:t> in address bar and hit enter</a:t>
            </a:r>
          </a:p>
          <a:p>
            <a:pPr lvl="1" marL="544068" indent="-342900">
              <a:spcBef>
                <a:spcPts val="400"/>
              </a:spcBef>
              <a:buClrTx/>
              <a:buFontTx/>
              <a:buAutoNum type="arabicPeriod" startAt="2"/>
              <a:defRPr sz="1800">
                <a:latin typeface="Arial"/>
                <a:ea typeface="Arial"/>
                <a:cs typeface="Arial"/>
                <a:sym typeface="Arial"/>
              </a:defRPr>
            </a:pPr>
          </a:p>
          <a:p>
            <a:pPr lvl="1" marL="544068" indent="-342900">
              <a:spcBef>
                <a:spcPts val="400"/>
              </a:spcBef>
              <a:buClrTx/>
              <a:buFontTx/>
              <a:buAutoNum type="arabicPeriod" startAt="3"/>
              <a:defRPr sz="1800">
                <a:latin typeface="Arial"/>
                <a:ea typeface="Arial"/>
                <a:cs typeface="Arial"/>
                <a:sym typeface="Arial"/>
              </a:defRPr>
            </a:pPr>
            <a:r>
              <a:t>On the page, select Python3</a:t>
            </a:r>
            <a:br/>
          </a:p>
          <a:p>
            <a:pPr lvl="1" marL="544068" indent="-342900">
              <a:spcBef>
                <a:spcPts val="400"/>
              </a:spcBef>
              <a:buClrTx/>
              <a:buFontTx/>
              <a:buAutoNum type="arabicPeriod" startAt="3"/>
              <a:defRPr sz="1800">
                <a:latin typeface="Arial"/>
                <a:ea typeface="Arial"/>
                <a:cs typeface="Arial"/>
                <a:sym typeface="Arial"/>
              </a:defRPr>
            </a:pPr>
            <a:r>
              <a:t>Click the gear icon on the left to open settings</a:t>
            </a:r>
            <a:br/>
          </a:p>
          <a:p>
            <a:pPr lvl="1" marL="544068" indent="-342900">
              <a:spcBef>
                <a:spcPts val="400"/>
              </a:spcBef>
              <a:buClrTx/>
              <a:buFontTx/>
              <a:buAutoNum type="arabicPeriod" startAt="3"/>
              <a:defRPr sz="1800">
                <a:latin typeface="Arial"/>
                <a:ea typeface="Arial"/>
                <a:cs typeface="Arial"/>
                <a:sym typeface="Arial"/>
              </a:defRPr>
            </a:pPr>
            <a:r>
              <a:t>Change intend type to tab and indent size to 4</a:t>
            </a:r>
          </a:p>
          <a:p>
            <a:pPr lvl="1" marL="544068" indent="-342900">
              <a:spcBef>
                <a:spcPts val="400"/>
              </a:spcBef>
              <a:buClrTx/>
              <a:buFontTx/>
              <a:buAutoNum type="arabicPeriod" startAt="3"/>
              <a:defRPr sz="1800">
                <a:latin typeface="Arial"/>
                <a:ea typeface="Arial"/>
                <a:cs typeface="Arial"/>
                <a:sym typeface="Arial"/>
              </a:defRPr>
            </a:pPr>
          </a:p>
          <a:p>
            <a:pPr marL="0" indent="0">
              <a:buSzTx/>
              <a:buNone/>
              <a:defRPr i="1" sz="1600">
                <a:latin typeface="Arial"/>
                <a:ea typeface="Arial"/>
                <a:cs typeface="Arial"/>
                <a:sym typeface="Arial"/>
              </a:defRPr>
            </a:pPr>
            <a:r>
              <a:t>It will take you to: </a:t>
            </a:r>
            <a:r>
              <a:rPr u="sng">
                <a:solidFill>
                  <a:srgbClr val="0000FF"/>
                </a:solidFill>
                <a:uFill>
                  <a:solidFill>
                    <a:srgbClr val="0000FF"/>
                  </a:solidFill>
                </a:uFill>
                <a:hlinkClick r:id="rId3" invalidUrl="" action="" tgtFrame="" tooltip="" history="1" highlightClick="0" endSnd="0"/>
              </a:rPr>
              <a:t>https://repl.it/languages/python3</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1076960" y="395834"/>
            <a:ext cx="5669280" cy="807615"/>
          </a:xfrm>
          <a:prstGeom prst="rect">
            <a:avLst/>
          </a:prstGeom>
        </p:spPr>
        <p:txBody>
          <a:bodyPr/>
          <a:lstStyle>
            <a:lvl1pPr>
              <a:defRPr b="1" spc="-100" sz="4000">
                <a:solidFill>
                  <a:srgbClr val="BA69B8"/>
                </a:solidFill>
                <a:latin typeface="+mn-lt"/>
                <a:ea typeface="+mn-ea"/>
                <a:cs typeface="+mn-cs"/>
                <a:sym typeface="Calibri"/>
              </a:defRPr>
            </a:lvl1pPr>
          </a:lstStyle>
          <a:p>
            <a:pPr/>
            <a:r>
              <a:t>What is Python?</a:t>
            </a:r>
          </a:p>
        </p:txBody>
      </p:sp>
      <p:sp>
        <p:nvSpPr>
          <p:cNvPr id="125" name="Content Placeholder 5"/>
          <p:cNvSpPr txBox="1"/>
          <p:nvPr>
            <p:ph type="body" idx="1"/>
          </p:nvPr>
        </p:nvSpPr>
        <p:spPr>
          <a:xfrm>
            <a:off x="1076960" y="1385887"/>
            <a:ext cx="10058401" cy="5163167"/>
          </a:xfrm>
          <a:prstGeom prst="rect">
            <a:avLst/>
          </a:prstGeom>
        </p:spPr>
        <p:txBody>
          <a:bodyPr/>
          <a:lstStyle/>
          <a:p>
            <a:pPr>
              <a:lnSpc>
                <a:spcPct val="120000"/>
              </a:lnSpc>
              <a:spcBef>
                <a:spcPts val="0"/>
              </a:spcBef>
              <a:buClrTx/>
              <a:buFont typeface="Arial"/>
              <a:buChar char="•"/>
              <a:defRPr sz="1700">
                <a:solidFill>
                  <a:srgbClr val="000000"/>
                </a:solidFill>
                <a:latin typeface="Arial"/>
                <a:ea typeface="Arial"/>
                <a:cs typeface="Arial"/>
                <a:sym typeface="Arial"/>
              </a:defRPr>
            </a:pPr>
            <a:r>
              <a:t>  Multi-paradigm Programming Language:</a:t>
            </a:r>
          </a:p>
          <a:p>
            <a:pPr lvl="2" marL="566927" indent="-182879">
              <a:lnSpc>
                <a:spcPct val="120000"/>
              </a:lnSpc>
              <a:spcBef>
                <a:spcPts val="0"/>
              </a:spcBef>
              <a:buClrTx/>
              <a:buFont typeface="Arial"/>
              <a:buChar char="•"/>
              <a:defRPr sz="1700">
                <a:solidFill>
                  <a:srgbClr val="000000"/>
                </a:solidFill>
                <a:latin typeface="Arial"/>
                <a:ea typeface="Arial"/>
                <a:cs typeface="Arial"/>
                <a:sym typeface="Arial"/>
              </a:defRPr>
            </a:pPr>
            <a:r>
              <a:t>High Level</a:t>
            </a:r>
          </a:p>
          <a:p>
            <a:pPr lvl="2" marL="566927" indent="-182879">
              <a:lnSpc>
                <a:spcPct val="120000"/>
              </a:lnSpc>
              <a:spcBef>
                <a:spcPts val="0"/>
              </a:spcBef>
              <a:buClrTx/>
              <a:buFont typeface="Arial"/>
              <a:buChar char="•"/>
              <a:defRPr sz="1700">
                <a:solidFill>
                  <a:srgbClr val="000000"/>
                </a:solidFill>
                <a:latin typeface="Arial"/>
                <a:ea typeface="Arial"/>
                <a:cs typeface="Arial"/>
                <a:sym typeface="Arial"/>
              </a:defRPr>
            </a:pPr>
            <a:r>
              <a:t>Interpreted</a:t>
            </a:r>
          </a:p>
          <a:p>
            <a:pPr lvl="2" marL="566927" indent="-182879">
              <a:lnSpc>
                <a:spcPct val="120000"/>
              </a:lnSpc>
              <a:spcBef>
                <a:spcPts val="0"/>
              </a:spcBef>
              <a:buClrTx/>
              <a:buFont typeface="Arial"/>
              <a:buChar char="•"/>
              <a:defRPr sz="1700">
                <a:solidFill>
                  <a:srgbClr val="000000"/>
                </a:solidFill>
                <a:latin typeface="Arial"/>
                <a:ea typeface="Arial"/>
                <a:cs typeface="Arial"/>
                <a:sym typeface="Arial"/>
              </a:defRPr>
            </a:pPr>
            <a:r>
              <a:t>Object Oriented</a:t>
            </a:r>
          </a:p>
          <a:p>
            <a:pPr lvl="2" marL="566927" indent="-182879">
              <a:lnSpc>
                <a:spcPct val="120000"/>
              </a:lnSpc>
              <a:spcBef>
                <a:spcPts val="0"/>
              </a:spcBef>
              <a:buClrTx/>
              <a:buFont typeface="Arial"/>
              <a:buChar char="•"/>
              <a:defRPr sz="1700">
                <a:solidFill>
                  <a:srgbClr val="000000"/>
                </a:solidFill>
                <a:latin typeface="Arial"/>
                <a:ea typeface="Arial"/>
                <a:cs typeface="Arial"/>
                <a:sym typeface="Arial"/>
              </a:defRPr>
            </a:pPr>
            <a:r>
              <a:t>Functional, etc.</a:t>
            </a:r>
          </a:p>
          <a:p>
            <a:pPr lvl="1" marL="384047" indent="-182879">
              <a:lnSpc>
                <a:spcPct val="120000"/>
              </a:lnSpc>
              <a:spcBef>
                <a:spcPts val="0"/>
              </a:spcBef>
              <a:buClrTx/>
              <a:buFont typeface="Arial"/>
              <a:buChar char="•"/>
              <a:defRPr sz="1700">
                <a:solidFill>
                  <a:srgbClr val="000000"/>
                </a:solidFill>
                <a:latin typeface="Arial"/>
                <a:ea typeface="Arial"/>
                <a:cs typeface="Arial"/>
                <a:sym typeface="Arial"/>
              </a:defRPr>
            </a:pPr>
          </a:p>
          <a:p>
            <a:pPr>
              <a:lnSpc>
                <a:spcPct val="120000"/>
              </a:lnSpc>
              <a:spcBef>
                <a:spcPts val="0"/>
              </a:spcBef>
              <a:buClrTx/>
              <a:buFont typeface="Arial"/>
              <a:buChar char="•"/>
              <a:defRPr sz="1700">
                <a:solidFill>
                  <a:srgbClr val="000000"/>
                </a:solidFill>
                <a:latin typeface="Arial"/>
                <a:ea typeface="Arial"/>
                <a:cs typeface="Arial"/>
                <a:sym typeface="Arial"/>
              </a:defRPr>
            </a:pPr>
            <a:r>
              <a:t>  Created by Guido van Rossum, Released in 1991</a:t>
            </a:r>
          </a:p>
          <a:p>
            <a:pPr lvl="1" marL="384047" indent="-182879">
              <a:lnSpc>
                <a:spcPct val="120000"/>
              </a:lnSpc>
              <a:spcBef>
                <a:spcPts val="0"/>
              </a:spcBef>
              <a:buClrTx/>
              <a:buFont typeface="Arial"/>
              <a:buChar char="•"/>
              <a:defRPr sz="1700">
                <a:solidFill>
                  <a:srgbClr val="000000"/>
                </a:solidFill>
                <a:latin typeface="Arial"/>
                <a:ea typeface="Arial"/>
                <a:cs typeface="Arial"/>
                <a:sym typeface="Arial"/>
              </a:defRPr>
            </a:pPr>
            <a:r>
              <a:t>His Home Page: </a:t>
            </a:r>
            <a:r>
              <a:rPr u="sng">
                <a:solidFill>
                  <a:srgbClr val="0000FF"/>
                </a:solidFill>
                <a:uFill>
                  <a:solidFill>
                    <a:srgbClr val="0000FF"/>
                  </a:solidFill>
                </a:uFill>
                <a:hlinkClick r:id="rId3" invalidUrl="" action="" tgtFrame="" tooltip="" history="1" highlightClick="0" endSnd="0"/>
              </a:rPr>
              <a:t>https://gvanrossum.github.io//</a:t>
            </a:r>
          </a:p>
          <a:p>
            <a:pPr lvl="1" marL="384047" indent="-182879">
              <a:lnSpc>
                <a:spcPct val="120000"/>
              </a:lnSpc>
              <a:spcBef>
                <a:spcPts val="0"/>
              </a:spcBef>
              <a:buClrTx/>
              <a:buFont typeface="Arial"/>
              <a:buChar char="•"/>
              <a:defRPr sz="1700">
                <a:solidFill>
                  <a:srgbClr val="000000"/>
                </a:solidFill>
                <a:latin typeface="Arial"/>
                <a:ea typeface="Arial"/>
                <a:cs typeface="Arial"/>
                <a:sym typeface="Arial"/>
              </a:defRPr>
            </a:pPr>
          </a:p>
          <a:p>
            <a:pPr lvl="1" marL="384047" indent="-182879">
              <a:lnSpc>
                <a:spcPct val="120000"/>
              </a:lnSpc>
              <a:spcBef>
                <a:spcPts val="0"/>
              </a:spcBef>
              <a:buClrTx/>
              <a:buFont typeface="Arial"/>
              <a:buChar char="•"/>
              <a:defRPr sz="1700">
                <a:solidFill>
                  <a:srgbClr val="000000"/>
                </a:solidFill>
                <a:latin typeface="Arial"/>
                <a:ea typeface="Arial"/>
                <a:cs typeface="Arial"/>
                <a:sym typeface="Arial"/>
              </a:defRPr>
            </a:pPr>
          </a:p>
          <a:p>
            <a:pPr>
              <a:lnSpc>
                <a:spcPct val="120000"/>
              </a:lnSpc>
              <a:spcBef>
                <a:spcPts val="0"/>
              </a:spcBef>
              <a:buClrTx/>
              <a:buFont typeface="Arial"/>
              <a:buChar char="•"/>
              <a:defRPr sz="1700">
                <a:solidFill>
                  <a:srgbClr val="000000"/>
                </a:solidFill>
                <a:latin typeface="Arial"/>
                <a:ea typeface="Arial"/>
                <a:cs typeface="Arial"/>
                <a:sym typeface="Arial"/>
              </a:defRPr>
            </a:pPr>
            <a:r>
              <a:t>  Design philosophy: </a:t>
            </a:r>
          </a:p>
          <a:p>
            <a:pPr lvl="2" marL="566927" indent="-182879">
              <a:lnSpc>
                <a:spcPct val="120000"/>
              </a:lnSpc>
              <a:spcBef>
                <a:spcPts val="0"/>
              </a:spcBef>
              <a:buClrTx/>
              <a:buFont typeface="Arial"/>
              <a:buChar char="•"/>
              <a:defRPr sz="1700">
                <a:solidFill>
                  <a:srgbClr val="000000"/>
                </a:solidFill>
                <a:latin typeface="Arial"/>
                <a:ea typeface="Arial"/>
                <a:cs typeface="Arial"/>
                <a:sym typeface="Arial"/>
              </a:defRPr>
            </a:pPr>
            <a:r>
              <a:t>Elegance, simplicity and readability</a:t>
            </a:r>
          </a:p>
          <a:p>
            <a:pPr lvl="2" marL="566927" indent="-182879">
              <a:lnSpc>
                <a:spcPct val="120000"/>
              </a:lnSpc>
              <a:spcBef>
                <a:spcPts val="0"/>
              </a:spcBef>
              <a:buClrTx/>
              <a:buFont typeface="Arial"/>
              <a:buChar char="•"/>
              <a:defRPr sz="1700">
                <a:solidFill>
                  <a:srgbClr val="000000"/>
                </a:solidFill>
                <a:latin typeface="Arial"/>
                <a:ea typeface="Arial"/>
                <a:cs typeface="Arial"/>
                <a:sym typeface="Arial"/>
              </a:defRPr>
            </a:pPr>
            <a:r>
              <a:t>Recommended reading - </a:t>
            </a:r>
            <a:r>
              <a:rPr u="sng">
                <a:solidFill>
                  <a:srgbClr val="0000FF"/>
                </a:solidFill>
                <a:uFill>
                  <a:solidFill>
                    <a:srgbClr val="0000FF"/>
                  </a:solidFill>
                </a:uFill>
                <a:hlinkClick r:id="rId4" invalidUrl="" action="" tgtFrame="" tooltip="" history="1" highlightClick="0" endSnd="0"/>
              </a:rPr>
              <a:t>http://python-history.blogspot.com/2009/01/pythons-design-philosophy.html</a:t>
            </a:r>
          </a:p>
        </p:txBody>
      </p:sp>
      <p:pic>
        <p:nvPicPr>
          <p:cNvPr id="126" name="Picture 3" descr="Picture 3"/>
          <p:cNvPicPr>
            <a:picLocks noChangeAspect="1"/>
          </p:cNvPicPr>
          <p:nvPr/>
        </p:nvPicPr>
        <p:blipFill>
          <a:blip r:embed="rId5">
            <a:extLst/>
          </a:blip>
          <a:stretch>
            <a:fillRect/>
          </a:stretch>
        </p:blipFill>
        <p:spPr>
          <a:xfrm>
            <a:off x="10718710" y="395834"/>
            <a:ext cx="1450661" cy="48999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25">
                                            <p:bg/>
                                          </p:spTgt>
                                        </p:tgtEl>
                                        <p:attrNameLst>
                                          <p:attrName>style.visibility</p:attrName>
                                        </p:attrNameLst>
                                      </p:cBhvr>
                                      <p:to>
                                        <p:strVal val="visible"/>
                                      </p:to>
                                    </p:set>
                                    <p:anim calcmode="lin" valueType="num">
                                      <p:cBhvr>
                                        <p:cTn id="7" dur="500" fill="hold"/>
                                        <p:tgtEl>
                                          <p:spTgt spid="125">
                                            <p:bg/>
                                          </p:spTgt>
                                        </p:tgtEl>
                                        <p:attrNameLst>
                                          <p:attrName>ppt_x</p:attrName>
                                        </p:attrNameLst>
                                      </p:cBhvr>
                                      <p:tavLst>
                                        <p:tav tm="0">
                                          <p:val>
                                            <p:strVal val="#ppt_x"/>
                                          </p:val>
                                        </p:tav>
                                        <p:tav tm="100000">
                                          <p:val>
                                            <p:strVal val="#ppt_x"/>
                                          </p:val>
                                        </p:tav>
                                      </p:tavLst>
                                    </p:anim>
                                    <p:anim calcmode="lin" valueType="num">
                                      <p:cBhvr>
                                        <p:cTn id="8" dur="500" fill="hold"/>
                                        <p:tgtEl>
                                          <p:spTgt spid="125">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25">
                                            <p:txEl>
                                              <p:pRg st="0" end="0"/>
                                            </p:txEl>
                                          </p:spTgt>
                                        </p:tgtEl>
                                        <p:attrNameLst>
                                          <p:attrName>style.visibility</p:attrName>
                                        </p:attrNameLst>
                                      </p:cBhvr>
                                      <p:to>
                                        <p:strVal val="visible"/>
                                      </p:to>
                                    </p:set>
                                    <p:anim calcmode="lin" valueType="num">
                                      <p:cBhvr>
                                        <p:cTn id="11" dur="5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2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125">
                                            <p:txEl>
                                              <p:pRg st="1" end="1"/>
                                            </p:txEl>
                                          </p:spTgt>
                                        </p:tgtEl>
                                        <p:attrNameLst>
                                          <p:attrName>style.visibility</p:attrName>
                                        </p:attrNameLst>
                                      </p:cBhvr>
                                      <p:to>
                                        <p:strVal val="visible"/>
                                      </p:to>
                                    </p:set>
                                    <p:anim calcmode="lin" valueType="num">
                                      <p:cBhvr>
                                        <p:cTn id="16" dur="500" fill="hold"/>
                                        <p:tgtEl>
                                          <p:spTgt spid="125">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2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1" fill="hold">
                                  <p:stCondLst>
                                    <p:cond delay="0"/>
                                  </p:stCondLst>
                                  <p:iterate type="el" backwards="0">
                                    <p:tmAbs val="0"/>
                                  </p:iterate>
                                  <p:childTnLst>
                                    <p:set>
                                      <p:cBhvr>
                                        <p:cTn id="20" fill="hold"/>
                                        <p:tgtEl>
                                          <p:spTgt spid="125">
                                            <p:txEl>
                                              <p:pRg st="2" end="2"/>
                                            </p:txEl>
                                          </p:spTgt>
                                        </p:tgtEl>
                                        <p:attrNameLst>
                                          <p:attrName>style.visibility</p:attrName>
                                        </p:attrNameLst>
                                      </p:cBhvr>
                                      <p:to>
                                        <p:strVal val="visible"/>
                                      </p:to>
                                    </p:set>
                                    <p:anim calcmode="lin" valueType="num">
                                      <p:cBhvr>
                                        <p:cTn id="21" dur="500" fill="hold"/>
                                        <p:tgtEl>
                                          <p:spTgt spid="125">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125">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Class="entr" nodeType="afterEffect" presetSubtype="4" presetID="2" grpId="1" fill="hold">
                                  <p:stCondLst>
                                    <p:cond delay="0"/>
                                  </p:stCondLst>
                                  <p:iterate type="el" backwards="0">
                                    <p:tmAbs val="0"/>
                                  </p:iterate>
                                  <p:childTnLst>
                                    <p:set>
                                      <p:cBhvr>
                                        <p:cTn id="25" fill="hold"/>
                                        <p:tgtEl>
                                          <p:spTgt spid="125">
                                            <p:txEl>
                                              <p:pRg st="3" end="3"/>
                                            </p:txEl>
                                          </p:spTgt>
                                        </p:tgtEl>
                                        <p:attrNameLst>
                                          <p:attrName>style.visibility</p:attrName>
                                        </p:attrNameLst>
                                      </p:cBhvr>
                                      <p:to>
                                        <p:strVal val="visible"/>
                                      </p:to>
                                    </p:set>
                                    <p:anim calcmode="lin" valueType="num">
                                      <p:cBhvr>
                                        <p:cTn id="26" dur="500" fill="hold"/>
                                        <p:tgtEl>
                                          <p:spTgt spid="125">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25">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Class="entr" nodeType="afterEffect" presetSubtype="4" presetID="2" grpId="1" fill="hold">
                                  <p:stCondLst>
                                    <p:cond delay="0"/>
                                  </p:stCondLst>
                                  <p:iterate type="el" backwards="0">
                                    <p:tmAbs val="0"/>
                                  </p:iterate>
                                  <p:childTnLst>
                                    <p:set>
                                      <p:cBhvr>
                                        <p:cTn id="30" fill="hold"/>
                                        <p:tgtEl>
                                          <p:spTgt spid="125">
                                            <p:txEl>
                                              <p:pRg st="4" end="4"/>
                                            </p:txEl>
                                          </p:spTgt>
                                        </p:tgtEl>
                                        <p:attrNameLst>
                                          <p:attrName>style.visibility</p:attrName>
                                        </p:attrNameLst>
                                      </p:cBhvr>
                                      <p:to>
                                        <p:strVal val="visible"/>
                                      </p:to>
                                    </p:set>
                                    <p:anim calcmode="lin" valueType="num">
                                      <p:cBhvr>
                                        <p:cTn id="31" dur="500" fill="hold"/>
                                        <p:tgtEl>
                                          <p:spTgt spid="125">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125">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Class="entr" nodeType="afterEffect" presetSubtype="4" presetID="2" grpId="1" fill="hold">
                                  <p:stCondLst>
                                    <p:cond delay="0"/>
                                  </p:stCondLst>
                                  <p:iterate type="el" backwards="0">
                                    <p:tmAbs val="0"/>
                                  </p:iterate>
                                  <p:childTnLst>
                                    <p:set>
                                      <p:cBhvr>
                                        <p:cTn id="35" fill="hold"/>
                                        <p:tgtEl>
                                          <p:spTgt spid="125">
                                            <p:txEl>
                                              <p:pRg st="5" end="5"/>
                                            </p:txEl>
                                          </p:spTgt>
                                        </p:tgtEl>
                                        <p:attrNameLst>
                                          <p:attrName>style.visibility</p:attrName>
                                        </p:attrNameLst>
                                      </p:cBhvr>
                                      <p:to>
                                        <p:strVal val="visible"/>
                                      </p:to>
                                    </p:set>
                                    <p:anim calcmode="lin" valueType="num">
                                      <p:cBhvr>
                                        <p:cTn id="36" dur="500" fill="hold"/>
                                        <p:tgtEl>
                                          <p:spTgt spid="125">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125">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Class="entr" nodeType="afterEffect" presetSubtype="4" presetID="2" grpId="1" fill="hold">
                                  <p:stCondLst>
                                    <p:cond delay="0"/>
                                  </p:stCondLst>
                                  <p:iterate type="el" backwards="0">
                                    <p:tmAbs val="0"/>
                                  </p:iterate>
                                  <p:childTnLst>
                                    <p:set>
                                      <p:cBhvr>
                                        <p:cTn id="40" fill="hold"/>
                                        <p:tgtEl>
                                          <p:spTgt spid="125">
                                            <p:txEl>
                                              <p:pRg st="6" end="6"/>
                                            </p:txEl>
                                          </p:spTgt>
                                        </p:tgtEl>
                                        <p:attrNameLst>
                                          <p:attrName>style.visibility</p:attrName>
                                        </p:attrNameLst>
                                      </p:cBhvr>
                                      <p:to>
                                        <p:strVal val="visible"/>
                                      </p:to>
                                    </p:set>
                                    <p:anim calcmode="lin" valueType="num">
                                      <p:cBhvr>
                                        <p:cTn id="41" dur="500" fill="hold"/>
                                        <p:tgtEl>
                                          <p:spTgt spid="125">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12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125">
                                            <p:txEl>
                                              <p:pRg st="7" end="7"/>
                                            </p:txEl>
                                          </p:spTgt>
                                        </p:tgtEl>
                                        <p:attrNameLst>
                                          <p:attrName>style.visibility</p:attrName>
                                        </p:attrNameLst>
                                      </p:cBhvr>
                                      <p:to>
                                        <p:strVal val="visible"/>
                                      </p:to>
                                    </p:set>
                                    <p:anim calcmode="lin" valueType="num">
                                      <p:cBhvr>
                                        <p:cTn id="47" dur="500" fill="hold"/>
                                        <p:tgtEl>
                                          <p:spTgt spid="125">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125">
                                            <p:txEl>
                                              <p:pRg st="7" end="7"/>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Class="entr" nodeType="afterEffect" presetSubtype="4" presetID="2" grpId="1" fill="hold">
                                  <p:stCondLst>
                                    <p:cond delay="0"/>
                                  </p:stCondLst>
                                  <p:iterate type="el" backwards="0">
                                    <p:tmAbs val="0"/>
                                  </p:iterate>
                                  <p:childTnLst>
                                    <p:set>
                                      <p:cBhvr>
                                        <p:cTn id="51" fill="hold"/>
                                        <p:tgtEl>
                                          <p:spTgt spid="125">
                                            <p:txEl>
                                              <p:pRg st="8" end="8"/>
                                            </p:txEl>
                                          </p:spTgt>
                                        </p:tgtEl>
                                        <p:attrNameLst>
                                          <p:attrName>style.visibility</p:attrName>
                                        </p:attrNameLst>
                                      </p:cBhvr>
                                      <p:to>
                                        <p:strVal val="visible"/>
                                      </p:to>
                                    </p:set>
                                    <p:anim calcmode="lin" valueType="num">
                                      <p:cBhvr>
                                        <p:cTn id="52" dur="500" fill="hold"/>
                                        <p:tgtEl>
                                          <p:spTgt spid="125">
                                            <p:txEl>
                                              <p:pRg st="8" end="8"/>
                                            </p:txEl>
                                          </p:spTgt>
                                        </p:tgtEl>
                                        <p:attrNameLst>
                                          <p:attrName>ppt_x</p:attrName>
                                        </p:attrNameLst>
                                      </p:cBhvr>
                                      <p:tavLst>
                                        <p:tav tm="0">
                                          <p:val>
                                            <p:strVal val="#ppt_x"/>
                                          </p:val>
                                        </p:tav>
                                        <p:tav tm="100000">
                                          <p:val>
                                            <p:strVal val="#ppt_x"/>
                                          </p:val>
                                        </p:tav>
                                      </p:tavLst>
                                    </p:anim>
                                    <p:anim calcmode="lin" valueType="num">
                                      <p:cBhvr>
                                        <p:cTn id="53" dur="500" fill="hold"/>
                                        <p:tgtEl>
                                          <p:spTgt spid="125">
                                            <p:txEl>
                                              <p:pRg st="8" end="8"/>
                                            </p:txEl>
                                          </p:spTgt>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Class="entr" nodeType="afterEffect" presetSubtype="4" presetID="2" grpId="1" fill="hold">
                                  <p:stCondLst>
                                    <p:cond delay="0"/>
                                  </p:stCondLst>
                                  <p:iterate type="el" backwards="0">
                                    <p:tmAbs val="0"/>
                                  </p:iterate>
                                  <p:childTnLst>
                                    <p:set>
                                      <p:cBhvr>
                                        <p:cTn id="56" fill="hold"/>
                                        <p:tgtEl>
                                          <p:spTgt spid="125">
                                            <p:txEl>
                                              <p:pRg st="9" end="9"/>
                                            </p:txEl>
                                          </p:spTgt>
                                        </p:tgtEl>
                                        <p:attrNameLst>
                                          <p:attrName>style.visibility</p:attrName>
                                        </p:attrNameLst>
                                      </p:cBhvr>
                                      <p:to>
                                        <p:strVal val="visible"/>
                                      </p:to>
                                    </p:set>
                                    <p:anim calcmode="lin" valueType="num">
                                      <p:cBhvr>
                                        <p:cTn id="57" dur="500" fill="hold"/>
                                        <p:tgtEl>
                                          <p:spTgt spid="125">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125">
                                            <p:txEl>
                                              <p:pRg st="9" end="9"/>
                                            </p:txEl>
                                          </p:spTgt>
                                        </p:tgtEl>
                                        <p:attrNameLst>
                                          <p:attrName>ppt_y</p:attrName>
                                        </p:attrNameLst>
                                      </p:cBhvr>
                                      <p:tavLst>
                                        <p:tav tm="0">
                                          <p:val>
                                            <p:strVal val="1+#ppt_h/2"/>
                                          </p:val>
                                        </p:tav>
                                        <p:tav tm="100000">
                                          <p:val>
                                            <p:strVal val="#ppt_y"/>
                                          </p:val>
                                        </p:tav>
                                      </p:tavLst>
                                    </p:anim>
                                  </p:childTnLst>
                                </p:cTn>
                              </p:par>
                            </p:childTnLst>
                          </p:cTn>
                        </p:par>
                        <p:par>
                          <p:cTn id="59" fill="hold">
                            <p:stCondLst>
                              <p:cond delay="1500"/>
                            </p:stCondLst>
                            <p:childTnLst>
                              <p:par>
                                <p:cTn id="60" presetClass="entr" nodeType="afterEffect" presetSubtype="4" presetID="2" grpId="1" fill="hold">
                                  <p:stCondLst>
                                    <p:cond delay="0"/>
                                  </p:stCondLst>
                                  <p:iterate type="el" backwards="0">
                                    <p:tmAbs val="0"/>
                                  </p:iterate>
                                  <p:childTnLst>
                                    <p:set>
                                      <p:cBhvr>
                                        <p:cTn id="61" fill="hold"/>
                                        <p:tgtEl>
                                          <p:spTgt spid="125">
                                            <p:txEl>
                                              <p:pRg st="10" end="10"/>
                                            </p:txEl>
                                          </p:spTgt>
                                        </p:tgtEl>
                                        <p:attrNameLst>
                                          <p:attrName>style.visibility</p:attrName>
                                        </p:attrNameLst>
                                      </p:cBhvr>
                                      <p:to>
                                        <p:strVal val="visible"/>
                                      </p:to>
                                    </p:set>
                                    <p:anim calcmode="lin" valueType="num">
                                      <p:cBhvr>
                                        <p:cTn id="62" dur="500" fill="hold"/>
                                        <p:tgtEl>
                                          <p:spTgt spid="125">
                                            <p:txEl>
                                              <p:pRg st="10" end="10"/>
                                            </p:txEl>
                                          </p:spTgt>
                                        </p:tgtEl>
                                        <p:attrNameLst>
                                          <p:attrName>ppt_x</p:attrName>
                                        </p:attrNameLst>
                                      </p:cBhvr>
                                      <p:tavLst>
                                        <p:tav tm="0">
                                          <p:val>
                                            <p:strVal val="#ppt_x"/>
                                          </p:val>
                                        </p:tav>
                                        <p:tav tm="100000">
                                          <p:val>
                                            <p:strVal val="#ppt_x"/>
                                          </p:val>
                                        </p:tav>
                                      </p:tavLst>
                                    </p:anim>
                                    <p:anim calcmode="lin" valueType="num">
                                      <p:cBhvr>
                                        <p:cTn id="63" dur="500" fill="hold"/>
                                        <p:tgtEl>
                                          <p:spTgt spid="12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4" presetID="2" grpId="1" fill="hold">
                                  <p:stCondLst>
                                    <p:cond delay="0"/>
                                  </p:stCondLst>
                                  <p:iterate type="el" backwards="0">
                                    <p:tmAbs val="0"/>
                                  </p:iterate>
                                  <p:childTnLst>
                                    <p:set>
                                      <p:cBhvr>
                                        <p:cTn id="67" fill="hold"/>
                                        <p:tgtEl>
                                          <p:spTgt spid="125">
                                            <p:txEl>
                                              <p:pRg st="11" end="11"/>
                                            </p:txEl>
                                          </p:spTgt>
                                        </p:tgtEl>
                                        <p:attrNameLst>
                                          <p:attrName>style.visibility</p:attrName>
                                        </p:attrNameLst>
                                      </p:cBhvr>
                                      <p:to>
                                        <p:strVal val="visible"/>
                                      </p:to>
                                    </p:set>
                                    <p:anim calcmode="lin" valueType="num">
                                      <p:cBhvr>
                                        <p:cTn id="68" dur="500" fill="hold"/>
                                        <p:tgtEl>
                                          <p:spTgt spid="125">
                                            <p:txEl>
                                              <p:pRg st="11" end="11"/>
                                            </p:txEl>
                                          </p:spTgt>
                                        </p:tgtEl>
                                        <p:attrNameLst>
                                          <p:attrName>ppt_x</p:attrName>
                                        </p:attrNameLst>
                                      </p:cBhvr>
                                      <p:tavLst>
                                        <p:tav tm="0">
                                          <p:val>
                                            <p:strVal val="#ppt_x"/>
                                          </p:val>
                                        </p:tav>
                                        <p:tav tm="100000">
                                          <p:val>
                                            <p:strVal val="#ppt_x"/>
                                          </p:val>
                                        </p:tav>
                                      </p:tavLst>
                                    </p:anim>
                                    <p:anim calcmode="lin" valueType="num">
                                      <p:cBhvr>
                                        <p:cTn id="69" dur="500" fill="hold"/>
                                        <p:tgtEl>
                                          <p:spTgt spid="125">
                                            <p:txEl>
                                              <p:pRg st="11" end="11"/>
                                            </p:txEl>
                                          </p:spTgt>
                                        </p:tgtEl>
                                        <p:attrNameLst>
                                          <p:attrName>ppt_y</p:attrName>
                                        </p:attrNameLst>
                                      </p:cBhvr>
                                      <p:tavLst>
                                        <p:tav tm="0">
                                          <p:val>
                                            <p:strVal val="1+#ppt_h/2"/>
                                          </p:val>
                                        </p:tav>
                                        <p:tav tm="100000">
                                          <p:val>
                                            <p:strVal val="#ppt_y"/>
                                          </p:val>
                                        </p:tav>
                                      </p:tavLst>
                                    </p:anim>
                                  </p:childTnLst>
                                </p:cTn>
                              </p:par>
                            </p:childTnLst>
                          </p:cTn>
                        </p:par>
                        <p:par>
                          <p:cTn id="70" fill="hold">
                            <p:stCondLst>
                              <p:cond delay="500"/>
                            </p:stCondLst>
                            <p:childTnLst>
                              <p:par>
                                <p:cTn id="71" presetClass="entr" nodeType="afterEffect" presetSubtype="4" presetID="2" grpId="1" fill="hold">
                                  <p:stCondLst>
                                    <p:cond delay="0"/>
                                  </p:stCondLst>
                                  <p:iterate type="el" backwards="0">
                                    <p:tmAbs val="0"/>
                                  </p:iterate>
                                  <p:childTnLst>
                                    <p:set>
                                      <p:cBhvr>
                                        <p:cTn id="72" fill="hold"/>
                                        <p:tgtEl>
                                          <p:spTgt spid="125">
                                            <p:txEl>
                                              <p:pRg st="12" end="12"/>
                                            </p:txEl>
                                          </p:spTgt>
                                        </p:tgtEl>
                                        <p:attrNameLst>
                                          <p:attrName>style.visibility</p:attrName>
                                        </p:attrNameLst>
                                      </p:cBhvr>
                                      <p:to>
                                        <p:strVal val="visible"/>
                                      </p:to>
                                    </p:set>
                                    <p:anim calcmode="lin" valueType="num">
                                      <p:cBhvr>
                                        <p:cTn id="73" dur="500" fill="hold"/>
                                        <p:tgtEl>
                                          <p:spTgt spid="125">
                                            <p:txEl>
                                              <p:pRg st="12" end="12"/>
                                            </p:txEl>
                                          </p:spTgt>
                                        </p:tgtEl>
                                        <p:attrNameLst>
                                          <p:attrName>ppt_x</p:attrName>
                                        </p:attrNameLst>
                                      </p:cBhvr>
                                      <p:tavLst>
                                        <p:tav tm="0">
                                          <p:val>
                                            <p:strVal val="#ppt_x"/>
                                          </p:val>
                                        </p:tav>
                                        <p:tav tm="100000">
                                          <p:val>
                                            <p:strVal val="#ppt_x"/>
                                          </p:val>
                                        </p:tav>
                                      </p:tavLst>
                                    </p:anim>
                                    <p:anim calcmode="lin" valueType="num">
                                      <p:cBhvr>
                                        <p:cTn id="74" dur="500" fill="hold"/>
                                        <p:tgtEl>
                                          <p:spTgt spid="12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5"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Content Placeholder 5"/>
          <p:cNvSpPr txBox="1"/>
          <p:nvPr>
            <p:ph type="body" idx="1"/>
          </p:nvPr>
        </p:nvSpPr>
        <p:spPr>
          <a:xfrm>
            <a:off x="1066800" y="1566780"/>
            <a:ext cx="10058400" cy="4023362"/>
          </a:xfrm>
          <a:prstGeom prst="rect">
            <a:avLst/>
          </a:prstGeom>
        </p:spPr>
        <p:txBody>
          <a:bodyPr/>
          <a:lstStyle/>
          <a:p>
            <a:pPr marL="91438" indent="-91438">
              <a:buClrTx/>
              <a:buFont typeface="Arial"/>
              <a:buChar char="•"/>
              <a:defRPr sz="1900">
                <a:latin typeface="Arial"/>
                <a:ea typeface="Arial"/>
                <a:cs typeface="Arial"/>
                <a:sym typeface="Arial"/>
              </a:defRPr>
            </a:pPr>
            <a:r>
              <a:t>  Zen of Python</a:t>
            </a:r>
          </a:p>
          <a:p>
            <a:pPr lvl="1" marL="384047" indent="-182879">
              <a:spcBef>
                <a:spcPts val="400"/>
              </a:spcBef>
              <a:buClrTx/>
              <a:buFont typeface="Arial"/>
              <a:buChar char="•"/>
              <a:defRPr sz="1900">
                <a:latin typeface="Arial"/>
                <a:ea typeface="Arial"/>
                <a:cs typeface="Arial"/>
                <a:sym typeface="Arial"/>
              </a:defRPr>
            </a:pPr>
            <a:r>
              <a:t>Open your repl.it page</a:t>
            </a:r>
          </a:p>
          <a:p>
            <a:pPr lvl="1" marL="384047" indent="-182879">
              <a:spcBef>
                <a:spcPts val="400"/>
              </a:spcBef>
              <a:buClrTx/>
              <a:buFont typeface="Arial"/>
              <a:buChar char="•"/>
              <a:defRPr sz="1900">
                <a:latin typeface="Arial"/>
                <a:ea typeface="Arial"/>
                <a:cs typeface="Arial"/>
                <a:sym typeface="Arial"/>
              </a:defRPr>
            </a:pPr>
            <a:r>
              <a:t>Type below and press enter</a:t>
            </a:r>
          </a:p>
          <a:p>
            <a:pPr lvl="2" marL="566927" indent="-182879">
              <a:spcBef>
                <a:spcPts val="400"/>
              </a:spcBef>
              <a:buClrTx/>
              <a:buFont typeface="Arial"/>
              <a:buChar char="•"/>
              <a:defRPr b="1" sz="1900">
                <a:solidFill>
                  <a:srgbClr val="000000"/>
                </a:solidFill>
                <a:latin typeface="Courier New"/>
                <a:ea typeface="Courier New"/>
                <a:cs typeface="Courier New"/>
                <a:sym typeface="Courier New"/>
              </a:defRPr>
            </a:pPr>
            <a:r>
              <a:t>import this</a:t>
            </a:r>
          </a:p>
          <a:p>
            <a:pPr lvl="2" marL="566927" indent="-182879">
              <a:spcBef>
                <a:spcPts val="400"/>
              </a:spcBef>
              <a:defRPr sz="1900">
                <a:latin typeface="Arial"/>
                <a:ea typeface="Arial"/>
                <a:cs typeface="Arial"/>
                <a:sym typeface="Arial"/>
              </a:defRPr>
            </a:pPr>
          </a:p>
          <a:p>
            <a:pPr marL="91438" indent="-91438">
              <a:buClrTx/>
              <a:buFont typeface="Arial"/>
              <a:buChar char="•"/>
              <a:defRPr sz="1900">
                <a:latin typeface="Arial"/>
                <a:ea typeface="Arial"/>
                <a:cs typeface="Arial"/>
                <a:sym typeface="Arial"/>
              </a:defRPr>
            </a:pPr>
            <a:r>
              <a:t>  Comparing Python to Other Languages</a:t>
            </a:r>
          </a:p>
          <a:p>
            <a:pPr lvl="1" marL="384047" indent="-182879">
              <a:spcBef>
                <a:spcPts val="400"/>
              </a:spcBef>
              <a:buClrTx/>
              <a:buFont typeface="Arial"/>
              <a:buChar char="•"/>
              <a:defRPr sz="19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2" invalidUrl="" action="" tgtFrame="" tooltip="" history="1" highlightClick="0" endSnd="0"/>
              </a:rPr>
              <a:t>https://www.python.org/doc/essays/comparisons/</a:t>
            </a:r>
          </a:p>
        </p:txBody>
      </p:sp>
      <p:sp>
        <p:nvSpPr>
          <p:cNvPr id="131" name="Title 1"/>
          <p:cNvSpPr txBox="1"/>
          <p:nvPr>
            <p:ph type="title"/>
          </p:nvPr>
        </p:nvSpPr>
        <p:spPr>
          <a:xfrm>
            <a:off x="1097280" y="408099"/>
            <a:ext cx="8746808" cy="807616"/>
          </a:xfrm>
          <a:prstGeom prst="rect">
            <a:avLst/>
          </a:prstGeom>
        </p:spPr>
        <p:txBody>
          <a:bodyPr/>
          <a:lstStyle/>
          <a:p>
            <a:pPr defTabSz="878188">
              <a:defRPr b="1" spc="-98" sz="3822">
                <a:solidFill>
                  <a:srgbClr val="BA69B8"/>
                </a:solidFill>
                <a:latin typeface="+mn-lt"/>
                <a:ea typeface="+mn-ea"/>
                <a:cs typeface="+mn-cs"/>
                <a:sym typeface="Calibri"/>
              </a:defRPr>
            </a:pPr>
            <a:r>
              <a:t>What is Python? 					</a:t>
            </a:r>
            <a:r>
              <a:rPr b="0" spc="-98" sz="1862"/>
              <a:t>…</a:t>
            </a:r>
            <a:r>
              <a:rPr b="0" i="1" spc="-98" sz="1862"/>
              <a:t>continued</a:t>
            </a:r>
          </a:p>
        </p:txBody>
      </p:sp>
      <p:pic>
        <p:nvPicPr>
          <p:cNvPr id="132" name="Picture 9" descr="Picture 9"/>
          <p:cNvPicPr>
            <a:picLocks noChangeAspect="1"/>
          </p:cNvPicPr>
          <p:nvPr/>
        </p:nvPicPr>
        <p:blipFill>
          <a:blip r:embed="rId3">
            <a:extLst/>
          </a:blip>
          <a:stretch>
            <a:fillRect/>
          </a:stretch>
        </p:blipFill>
        <p:spPr>
          <a:xfrm>
            <a:off x="10718710" y="395834"/>
            <a:ext cx="1450661" cy="48999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30">
                                            <p:bg/>
                                          </p:spTgt>
                                        </p:tgtEl>
                                        <p:attrNameLst>
                                          <p:attrName>style.visibility</p:attrName>
                                        </p:attrNameLst>
                                      </p:cBhvr>
                                      <p:to>
                                        <p:strVal val="visible"/>
                                      </p:to>
                                    </p:set>
                                    <p:anim calcmode="lin" valueType="num">
                                      <p:cBhvr>
                                        <p:cTn id="7" dur="500" fill="hold"/>
                                        <p:tgtEl>
                                          <p:spTgt spid="130">
                                            <p:bg/>
                                          </p:spTgt>
                                        </p:tgtEl>
                                        <p:attrNameLst>
                                          <p:attrName>ppt_x</p:attrName>
                                        </p:attrNameLst>
                                      </p:cBhvr>
                                      <p:tavLst>
                                        <p:tav tm="0">
                                          <p:val>
                                            <p:strVal val="#ppt_x"/>
                                          </p:val>
                                        </p:tav>
                                        <p:tav tm="100000">
                                          <p:val>
                                            <p:strVal val="#ppt_x"/>
                                          </p:val>
                                        </p:tav>
                                      </p:tavLst>
                                    </p:anim>
                                    <p:anim calcmode="lin" valueType="num">
                                      <p:cBhvr>
                                        <p:cTn id="8" dur="500" fill="hold"/>
                                        <p:tgtEl>
                                          <p:spTgt spid="130">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30">
                                            <p:txEl>
                                              <p:pRg st="0" end="0"/>
                                            </p:txEl>
                                          </p:spTgt>
                                        </p:tgtEl>
                                        <p:attrNameLst>
                                          <p:attrName>style.visibility</p:attrName>
                                        </p:attrNameLst>
                                      </p:cBhvr>
                                      <p:to>
                                        <p:strVal val="visible"/>
                                      </p:to>
                                    </p:set>
                                    <p:anim calcmode="lin" valueType="num">
                                      <p:cBhvr>
                                        <p:cTn id="11" dur="500" fill="hold"/>
                                        <p:tgtEl>
                                          <p:spTgt spid="130">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3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130">
                                            <p:txEl>
                                              <p:pRg st="1" end="1"/>
                                            </p:txEl>
                                          </p:spTgt>
                                        </p:tgtEl>
                                        <p:attrNameLst>
                                          <p:attrName>style.visibility</p:attrName>
                                        </p:attrNameLst>
                                      </p:cBhvr>
                                      <p:to>
                                        <p:strVal val="visible"/>
                                      </p:to>
                                    </p:set>
                                    <p:anim calcmode="lin" valueType="num">
                                      <p:cBhvr>
                                        <p:cTn id="16" dur="500" fill="hold"/>
                                        <p:tgtEl>
                                          <p:spTgt spid="130">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30">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1" fill="hold">
                                  <p:stCondLst>
                                    <p:cond delay="0"/>
                                  </p:stCondLst>
                                  <p:iterate type="el" backwards="0">
                                    <p:tmAbs val="0"/>
                                  </p:iterate>
                                  <p:childTnLst>
                                    <p:set>
                                      <p:cBhvr>
                                        <p:cTn id="20" fill="hold"/>
                                        <p:tgtEl>
                                          <p:spTgt spid="130">
                                            <p:txEl>
                                              <p:pRg st="2" end="2"/>
                                            </p:txEl>
                                          </p:spTgt>
                                        </p:tgtEl>
                                        <p:attrNameLst>
                                          <p:attrName>style.visibility</p:attrName>
                                        </p:attrNameLst>
                                      </p:cBhvr>
                                      <p:to>
                                        <p:strVal val="visible"/>
                                      </p:to>
                                    </p:set>
                                    <p:anim calcmode="lin" valueType="num">
                                      <p:cBhvr>
                                        <p:cTn id="21" dur="500" fill="hold"/>
                                        <p:tgtEl>
                                          <p:spTgt spid="130">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130">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Class="entr" nodeType="afterEffect" presetSubtype="4" presetID="2" grpId="1" fill="hold">
                                  <p:stCondLst>
                                    <p:cond delay="0"/>
                                  </p:stCondLst>
                                  <p:iterate type="el" backwards="0">
                                    <p:tmAbs val="0"/>
                                  </p:iterate>
                                  <p:childTnLst>
                                    <p:set>
                                      <p:cBhvr>
                                        <p:cTn id="25" fill="hold"/>
                                        <p:tgtEl>
                                          <p:spTgt spid="130">
                                            <p:txEl>
                                              <p:pRg st="3" end="3"/>
                                            </p:txEl>
                                          </p:spTgt>
                                        </p:tgtEl>
                                        <p:attrNameLst>
                                          <p:attrName>style.visibility</p:attrName>
                                        </p:attrNameLst>
                                      </p:cBhvr>
                                      <p:to>
                                        <p:strVal val="visible"/>
                                      </p:to>
                                    </p:set>
                                    <p:anim calcmode="lin" valueType="num">
                                      <p:cBhvr>
                                        <p:cTn id="26" dur="500" fill="hold"/>
                                        <p:tgtEl>
                                          <p:spTgt spid="13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30">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Class="entr" nodeType="afterEffect" presetSubtype="4" presetID="2" grpId="1" fill="hold">
                                  <p:stCondLst>
                                    <p:cond delay="0"/>
                                  </p:stCondLst>
                                  <p:iterate type="el" backwards="0">
                                    <p:tmAbs val="0"/>
                                  </p:iterate>
                                  <p:childTnLst>
                                    <p:set>
                                      <p:cBhvr>
                                        <p:cTn id="30" fill="hold"/>
                                        <p:tgtEl>
                                          <p:spTgt spid="130">
                                            <p:txEl>
                                              <p:pRg st="4" end="4"/>
                                            </p:txEl>
                                          </p:spTgt>
                                        </p:tgtEl>
                                        <p:attrNameLst>
                                          <p:attrName>style.visibility</p:attrName>
                                        </p:attrNameLst>
                                      </p:cBhvr>
                                      <p:to>
                                        <p:strVal val="visible"/>
                                      </p:to>
                                    </p:set>
                                    <p:anim calcmode="lin" valueType="num">
                                      <p:cBhvr>
                                        <p:cTn id="31" dur="500" fill="hold"/>
                                        <p:tgtEl>
                                          <p:spTgt spid="130">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130">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Class="entr" nodeType="afterEffect" presetSubtype="4" presetID="2" grpId="1" fill="hold">
                                  <p:stCondLst>
                                    <p:cond delay="0"/>
                                  </p:stCondLst>
                                  <p:iterate type="el" backwards="0">
                                    <p:tmAbs val="0"/>
                                  </p:iterate>
                                  <p:childTnLst>
                                    <p:set>
                                      <p:cBhvr>
                                        <p:cTn id="35" fill="hold"/>
                                        <p:tgtEl>
                                          <p:spTgt spid="130">
                                            <p:txEl>
                                              <p:pRg st="5" end="5"/>
                                            </p:txEl>
                                          </p:spTgt>
                                        </p:tgtEl>
                                        <p:attrNameLst>
                                          <p:attrName>style.visibility</p:attrName>
                                        </p:attrNameLst>
                                      </p:cBhvr>
                                      <p:to>
                                        <p:strVal val="visible"/>
                                      </p:to>
                                    </p:set>
                                    <p:anim calcmode="lin" valueType="num">
                                      <p:cBhvr>
                                        <p:cTn id="36" dur="500" fill="hold"/>
                                        <p:tgtEl>
                                          <p:spTgt spid="130">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1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4" presetID="2" grpId="1" fill="hold">
                                  <p:stCondLst>
                                    <p:cond delay="0"/>
                                  </p:stCondLst>
                                  <p:iterate type="el" backwards="0">
                                    <p:tmAbs val="0"/>
                                  </p:iterate>
                                  <p:childTnLst>
                                    <p:set>
                                      <p:cBhvr>
                                        <p:cTn id="41" fill="hold"/>
                                        <p:tgtEl>
                                          <p:spTgt spid="130">
                                            <p:txEl>
                                              <p:pRg st="6" end="6"/>
                                            </p:txEl>
                                          </p:spTgt>
                                        </p:tgtEl>
                                        <p:attrNameLst>
                                          <p:attrName>style.visibility</p:attrName>
                                        </p:attrNameLst>
                                      </p:cBhvr>
                                      <p:to>
                                        <p:strVal val="visible"/>
                                      </p:to>
                                    </p:set>
                                    <p:anim calcmode="lin" valueType="num">
                                      <p:cBhvr>
                                        <p:cTn id="42" dur="500" fill="hold"/>
                                        <p:tgtEl>
                                          <p:spTgt spid="130">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1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0"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1097280" y="382698"/>
            <a:ext cx="10058401" cy="807616"/>
          </a:xfrm>
          <a:prstGeom prst="rect">
            <a:avLst/>
          </a:prstGeom>
        </p:spPr>
        <p:txBody>
          <a:bodyPr/>
          <a:lstStyle>
            <a:lvl1pPr>
              <a:defRPr b="1" spc="-100" sz="4000">
                <a:solidFill>
                  <a:srgbClr val="BA69B8"/>
                </a:solidFill>
                <a:latin typeface="+mn-lt"/>
                <a:ea typeface="+mn-ea"/>
                <a:cs typeface="+mn-cs"/>
                <a:sym typeface="Calibri"/>
              </a:defRPr>
            </a:lvl1pPr>
          </a:lstStyle>
          <a:p>
            <a:pPr/>
            <a:r>
              <a:t>Who is using Python?</a:t>
            </a:r>
          </a:p>
        </p:txBody>
      </p:sp>
      <p:sp>
        <p:nvSpPr>
          <p:cNvPr id="135" name="Content Placeholder 5"/>
          <p:cNvSpPr txBox="1"/>
          <p:nvPr>
            <p:ph type="body" sz="quarter" idx="1"/>
          </p:nvPr>
        </p:nvSpPr>
        <p:spPr>
          <a:xfrm>
            <a:off x="954405" y="6104730"/>
            <a:ext cx="6503669" cy="693739"/>
          </a:xfrm>
          <a:prstGeom prst="rect">
            <a:avLst/>
          </a:prstGeom>
        </p:spPr>
        <p:txBody>
          <a:bodyPr/>
          <a:lstStyle/>
          <a:p>
            <a:pPr marL="0" indent="0">
              <a:lnSpc>
                <a:spcPct val="81000"/>
              </a:lnSpc>
              <a:buSzTx/>
              <a:buNone/>
              <a:defRPr i="1" sz="1100">
                <a:latin typeface="Arial"/>
                <a:ea typeface="Arial"/>
                <a:cs typeface="Arial"/>
                <a:sym typeface="Arial"/>
              </a:defRPr>
            </a:pPr>
            <a:r>
              <a:t>Sources: </a:t>
            </a:r>
            <a:endParaRPr sz="1800"/>
          </a:p>
          <a:p>
            <a:pPr lvl="1" marL="384047" indent="-182879">
              <a:lnSpc>
                <a:spcPct val="81000"/>
              </a:lnSpc>
              <a:spcBef>
                <a:spcPts val="400"/>
              </a:spcBef>
              <a:defRPr i="1" sz="11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3" invalidUrl="" action="" tgtFrame="" tooltip="" history="1" highlightClick="0" endSnd="0"/>
              </a:rPr>
              <a:t>https://en.wikipedia.org/wiki/Python_(programming_language)</a:t>
            </a:r>
            <a:r>
              <a:rPr u="none">
                <a:solidFill>
                  <a:srgbClr val="404040"/>
                </a:solidFill>
                <a:uFillTx/>
              </a:rPr>
              <a:t>, </a:t>
            </a:r>
            <a:endParaRPr sz="1600"/>
          </a:p>
          <a:p>
            <a:pPr lvl="1" marL="384047" indent="-182879">
              <a:lnSpc>
                <a:spcPct val="81000"/>
              </a:lnSpc>
              <a:spcBef>
                <a:spcPts val="400"/>
              </a:spcBef>
              <a:defRPr i="1" sz="1100" u="sng">
                <a:solidFill>
                  <a:srgbClr val="0066FF"/>
                </a:solidFill>
                <a:uFill>
                  <a:solidFill>
                    <a:srgbClr val="0066FF"/>
                  </a:solidFill>
                </a:uFill>
                <a:latin typeface="Arial"/>
                <a:ea typeface="Arial"/>
                <a:cs typeface="Arial"/>
                <a:sym typeface="Arial"/>
              </a:defRPr>
            </a:pPr>
            <a:r>
              <a:rPr>
                <a:solidFill>
                  <a:srgbClr val="0000FF"/>
                </a:solidFill>
                <a:uFill>
                  <a:solidFill>
                    <a:srgbClr val="0000FF"/>
                  </a:solidFill>
                </a:uFill>
                <a:hlinkClick r:id="rId4" invalidUrl="" action="" tgtFrame="" tooltip="" history="1" highlightClick="0" endSnd="0"/>
              </a:rPr>
              <a:t>https://www.quora.com/What-top-tier-companies-use-Python</a:t>
            </a:r>
          </a:p>
        </p:txBody>
      </p:sp>
      <p:graphicFrame>
        <p:nvGraphicFramePr>
          <p:cNvPr id="136" name="Table 9"/>
          <p:cNvGraphicFramePr/>
          <p:nvPr/>
        </p:nvGraphicFramePr>
        <p:xfrm>
          <a:off x="1297305" y="1471612"/>
          <a:ext cx="10201276" cy="445770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400425"/>
                <a:gridCol w="2688908"/>
                <a:gridCol w="4111942"/>
              </a:tblGrid>
              <a:tr h="1114425">
                <a:tc>
                  <a:txBody>
                    <a:bodyPr/>
                    <a:lstStyle/>
                    <a:p>
                      <a:pPr algn="l" defTabSz="914400">
                        <a:defRPr sz="1800"/>
                      </a:pPr>
                    </a:p>
                  </a:txBody>
                  <a:tcPr marL="45720" marR="45720" marT="45720" marB="45720" anchor="t" anchorCtr="0" horzOverflow="overflow">
                    <a:lnT w="12700">
                      <a:miter lim="400000"/>
                    </a:lnT>
                    <a:lnB w="12700">
                      <a:miter lim="400000"/>
                    </a:lnB>
                    <a:noFill/>
                  </a:tcPr>
                </a:tc>
                <a:tc>
                  <a:txBody>
                    <a:bodyPr/>
                    <a:lstStyle/>
                    <a:p>
                      <a:pPr algn="l" defTabSz="914400">
                        <a:defRPr sz="1800"/>
                      </a:pPr>
                    </a:p>
                  </a:txBody>
                  <a:tcPr marL="45720" marR="45720" marT="45720" marB="45720" anchor="t" anchorCtr="0" horzOverflow="overflow">
                    <a:lnT w="12700">
                      <a:miter lim="400000"/>
                    </a:lnT>
                    <a:lnB w="12700">
                      <a:miter lim="400000"/>
                    </a:lnB>
                    <a:noFill/>
                  </a:tcPr>
                </a:tc>
                <a:tc>
                  <a:txBody>
                    <a:bodyPr/>
                    <a:lstStyle/>
                    <a:p>
                      <a:pPr algn="l" defTabSz="914400">
                        <a:defRPr sz="1800"/>
                      </a:pPr>
                    </a:p>
                  </a:txBody>
                  <a:tcPr marL="45720" marR="45720" marT="45720" marB="45720" anchor="t" anchorCtr="0" horzOverflow="overflow">
                    <a:lnT w="12700">
                      <a:miter lim="400000"/>
                    </a:lnT>
                    <a:lnB w="12700">
                      <a:miter lim="400000"/>
                    </a:lnB>
                    <a:noFill/>
                  </a:tcPr>
                </a:tc>
              </a:tr>
              <a:tr h="1114425">
                <a:tc>
                  <a:txBody>
                    <a:bodyPr/>
                    <a:lstStyle/>
                    <a:p>
                      <a:pPr algn="l" defTabSz="914400">
                        <a:defRPr sz="1800"/>
                      </a:pPr>
                    </a:p>
                  </a:txBody>
                  <a:tcPr marL="45720" marR="45720" marT="45720" marB="45720" anchor="t" anchorCtr="0" horzOverflow="overflow">
                    <a:lnT w="12700">
                      <a:miter lim="400000"/>
                    </a:lnT>
                  </a:tcPr>
                </a:tc>
                <a:tc>
                  <a:txBody>
                    <a:bodyPr/>
                    <a:lstStyle/>
                    <a:p>
                      <a:pPr algn="l" defTabSz="914400">
                        <a:defRPr sz="1800"/>
                      </a:pPr>
                    </a:p>
                  </a:txBody>
                  <a:tcPr marL="45720" marR="45720" marT="45720" marB="45720" anchor="t" anchorCtr="0" horzOverflow="overflow">
                    <a:lnT w="12700">
                      <a:miter lim="400000"/>
                    </a:lnT>
                  </a:tcPr>
                </a:tc>
                <a:tc>
                  <a:txBody>
                    <a:bodyPr/>
                    <a:lstStyle/>
                    <a:p>
                      <a:pPr algn="l" defTabSz="914400">
                        <a:defRPr sz="1800"/>
                      </a:pPr>
                    </a:p>
                  </a:txBody>
                  <a:tcPr marL="45720" marR="45720" marT="45720" marB="45720" anchor="t" anchorCtr="0" horzOverflow="overflow">
                    <a:lnT w="12700">
                      <a:miter lim="400000"/>
                    </a:lnT>
                  </a:tcPr>
                </a:tc>
              </a:tr>
              <a:tr h="1114425">
                <a:tc>
                  <a:txBody>
                    <a:bodyPr/>
                    <a:lstStyle/>
                    <a:p>
                      <a:pPr algn="l" defTabSz="914400">
                        <a:defRPr sz="1800"/>
                      </a:pPr>
                    </a:p>
                  </a:txBody>
                  <a:tcPr marL="45720" marR="45720" marT="45720" marB="45720" anchor="t" anchorCtr="0" horzOverflow="overflow"/>
                </a:tc>
                <a:tc>
                  <a:txBody>
                    <a:bodyPr/>
                    <a:lstStyle/>
                    <a:p>
                      <a:pPr algn="l" defTabSz="914400">
                        <a:defRPr sz="1800"/>
                      </a:pPr>
                    </a:p>
                  </a:txBody>
                  <a:tcPr marL="45720" marR="45720" marT="45720" marB="45720" anchor="t" anchorCtr="0" horzOverflow="overflow"/>
                </a:tc>
                <a:tc>
                  <a:txBody>
                    <a:bodyPr/>
                    <a:lstStyle/>
                    <a:p>
                      <a:pPr algn="l" defTabSz="914400">
                        <a:defRPr sz="1800"/>
                      </a:pPr>
                    </a:p>
                  </a:txBody>
                  <a:tcPr marL="45720" marR="45720" marT="45720" marB="45720" anchor="t" anchorCtr="0" horzOverflow="overflow"/>
                </a:tc>
              </a:tr>
              <a:tr h="1114425">
                <a:tc>
                  <a:txBody>
                    <a:bodyPr/>
                    <a:lstStyle/>
                    <a:p>
                      <a:pPr algn="l" defTabSz="914400">
                        <a:defRPr sz="1800"/>
                      </a:pPr>
                    </a:p>
                  </a:txBody>
                  <a:tcPr marL="45720" marR="45720" marT="45720" marB="45720" anchor="t" anchorCtr="0" horzOverflow="overflow"/>
                </a:tc>
                <a:tc>
                  <a:txBody>
                    <a:bodyPr/>
                    <a:lstStyle/>
                    <a:p>
                      <a:pPr algn="l" defTabSz="914400">
                        <a:defRPr sz="1800"/>
                      </a:pPr>
                    </a:p>
                  </a:txBody>
                  <a:tcPr marL="45720" marR="45720" marT="45720" marB="45720" anchor="t" anchorCtr="0" horzOverflow="overflow"/>
                </a:tc>
                <a:tc>
                  <a:txBody>
                    <a:bodyPr/>
                    <a:lstStyle/>
                    <a:p>
                      <a:pPr algn="l" defTabSz="914400">
                        <a:defRPr sz="1800"/>
                      </a:pPr>
                    </a:p>
                  </a:txBody>
                  <a:tcPr marL="45720" marR="45720" marT="45720" marB="45720" anchor="t" anchorCtr="0" horzOverflow="overflow"/>
                </a:tc>
              </a:tr>
            </a:tbl>
          </a:graphicData>
        </a:graphic>
      </p:graphicFrame>
      <p:pic>
        <p:nvPicPr>
          <p:cNvPr id="137" name="Picture 11" descr="Picture 11"/>
          <p:cNvPicPr>
            <a:picLocks noChangeAspect="1"/>
          </p:cNvPicPr>
          <p:nvPr/>
        </p:nvPicPr>
        <p:blipFill>
          <a:blip r:embed="rId5">
            <a:extLst/>
          </a:blip>
          <a:stretch>
            <a:fillRect/>
          </a:stretch>
        </p:blipFill>
        <p:spPr>
          <a:xfrm>
            <a:off x="2210417" y="1895943"/>
            <a:ext cx="1490589" cy="504171"/>
          </a:xfrm>
          <a:prstGeom prst="rect">
            <a:avLst/>
          </a:prstGeom>
          <a:ln w="12700">
            <a:miter lim="400000"/>
          </a:ln>
        </p:spPr>
      </p:pic>
      <p:pic>
        <p:nvPicPr>
          <p:cNvPr id="138" name="Picture 13" descr="Picture 13"/>
          <p:cNvPicPr>
            <a:picLocks noChangeAspect="1"/>
          </p:cNvPicPr>
          <p:nvPr/>
        </p:nvPicPr>
        <p:blipFill>
          <a:blip r:embed="rId6">
            <a:extLst/>
          </a:blip>
          <a:stretch>
            <a:fillRect/>
          </a:stretch>
        </p:blipFill>
        <p:spPr>
          <a:xfrm>
            <a:off x="4960072" y="1837227"/>
            <a:ext cx="1700786" cy="528192"/>
          </a:xfrm>
          <a:prstGeom prst="rect">
            <a:avLst/>
          </a:prstGeom>
          <a:ln w="12700">
            <a:miter lim="400000"/>
          </a:ln>
        </p:spPr>
      </p:pic>
      <p:pic>
        <p:nvPicPr>
          <p:cNvPr id="139" name="Picture 15" descr="Picture 15"/>
          <p:cNvPicPr>
            <a:picLocks noChangeAspect="1"/>
          </p:cNvPicPr>
          <p:nvPr/>
        </p:nvPicPr>
        <p:blipFill>
          <a:blip r:embed="rId7">
            <a:extLst/>
          </a:blip>
          <a:stretch>
            <a:fillRect/>
          </a:stretch>
        </p:blipFill>
        <p:spPr>
          <a:xfrm>
            <a:off x="7919925" y="1737549"/>
            <a:ext cx="1921790" cy="548012"/>
          </a:xfrm>
          <a:prstGeom prst="rect">
            <a:avLst/>
          </a:prstGeom>
          <a:ln w="12700">
            <a:miter lim="400000"/>
          </a:ln>
        </p:spPr>
      </p:pic>
      <p:pic>
        <p:nvPicPr>
          <p:cNvPr id="140" name="Picture 17" descr="Picture 17"/>
          <p:cNvPicPr>
            <a:picLocks noChangeAspect="1"/>
          </p:cNvPicPr>
          <p:nvPr/>
        </p:nvPicPr>
        <p:blipFill>
          <a:blip r:embed="rId8">
            <a:extLst/>
          </a:blip>
          <a:stretch>
            <a:fillRect/>
          </a:stretch>
        </p:blipFill>
        <p:spPr>
          <a:xfrm>
            <a:off x="4971069" y="2875794"/>
            <a:ext cx="1395653" cy="465219"/>
          </a:xfrm>
          <a:prstGeom prst="rect">
            <a:avLst/>
          </a:prstGeom>
          <a:ln w="12700">
            <a:miter lim="400000"/>
          </a:ln>
        </p:spPr>
      </p:pic>
      <p:pic>
        <p:nvPicPr>
          <p:cNvPr id="141" name="Picture 19" descr="Picture 19"/>
          <p:cNvPicPr>
            <a:picLocks noChangeAspect="1"/>
          </p:cNvPicPr>
          <p:nvPr/>
        </p:nvPicPr>
        <p:blipFill>
          <a:blip r:embed="rId9">
            <a:extLst/>
          </a:blip>
          <a:stretch>
            <a:fillRect/>
          </a:stretch>
        </p:blipFill>
        <p:spPr>
          <a:xfrm>
            <a:off x="5066993" y="4903427"/>
            <a:ext cx="1074852" cy="889533"/>
          </a:xfrm>
          <a:prstGeom prst="rect">
            <a:avLst/>
          </a:prstGeom>
          <a:ln w="12700">
            <a:miter lim="400000"/>
          </a:ln>
        </p:spPr>
      </p:pic>
      <p:pic>
        <p:nvPicPr>
          <p:cNvPr id="142" name="Picture 23" descr="Picture 23"/>
          <p:cNvPicPr>
            <a:picLocks noChangeAspect="1"/>
          </p:cNvPicPr>
          <p:nvPr/>
        </p:nvPicPr>
        <p:blipFill>
          <a:blip r:embed="rId10">
            <a:extLst/>
          </a:blip>
          <a:stretch>
            <a:fillRect/>
          </a:stretch>
        </p:blipFill>
        <p:spPr>
          <a:xfrm>
            <a:off x="2107201" y="2996849"/>
            <a:ext cx="1487849" cy="415553"/>
          </a:xfrm>
          <a:prstGeom prst="rect">
            <a:avLst/>
          </a:prstGeom>
          <a:ln w="12700">
            <a:miter lim="400000"/>
          </a:ln>
        </p:spPr>
      </p:pic>
      <p:pic>
        <p:nvPicPr>
          <p:cNvPr id="143" name="Picture 25" descr="Picture 25"/>
          <p:cNvPicPr>
            <a:picLocks noChangeAspect="1"/>
          </p:cNvPicPr>
          <p:nvPr/>
        </p:nvPicPr>
        <p:blipFill>
          <a:blip r:embed="rId11">
            <a:extLst/>
          </a:blip>
          <a:stretch>
            <a:fillRect/>
          </a:stretch>
        </p:blipFill>
        <p:spPr>
          <a:xfrm>
            <a:off x="8735182" y="3911987"/>
            <a:ext cx="500543" cy="500543"/>
          </a:xfrm>
          <a:prstGeom prst="rect">
            <a:avLst/>
          </a:prstGeom>
          <a:ln w="12700">
            <a:miter lim="400000"/>
          </a:ln>
        </p:spPr>
      </p:pic>
      <p:pic>
        <p:nvPicPr>
          <p:cNvPr id="144" name="Picture 27" descr="Picture 27"/>
          <p:cNvPicPr>
            <a:picLocks noChangeAspect="1"/>
          </p:cNvPicPr>
          <p:nvPr/>
        </p:nvPicPr>
        <p:blipFill>
          <a:blip r:embed="rId12">
            <a:extLst/>
          </a:blip>
          <a:stretch>
            <a:fillRect/>
          </a:stretch>
        </p:blipFill>
        <p:spPr>
          <a:xfrm>
            <a:off x="2203385" y="4113314"/>
            <a:ext cx="1054636" cy="421856"/>
          </a:xfrm>
          <a:prstGeom prst="rect">
            <a:avLst/>
          </a:prstGeom>
          <a:ln w="12700">
            <a:miter lim="400000"/>
          </a:ln>
        </p:spPr>
      </p:pic>
      <p:pic>
        <p:nvPicPr>
          <p:cNvPr id="145" name="Picture 29" descr="Picture 29"/>
          <p:cNvPicPr>
            <a:picLocks noChangeAspect="1"/>
          </p:cNvPicPr>
          <p:nvPr/>
        </p:nvPicPr>
        <p:blipFill>
          <a:blip r:embed="rId13">
            <a:extLst/>
          </a:blip>
          <a:stretch>
            <a:fillRect/>
          </a:stretch>
        </p:blipFill>
        <p:spPr>
          <a:xfrm>
            <a:off x="7990933" y="2826411"/>
            <a:ext cx="1401378" cy="326523"/>
          </a:xfrm>
          <a:prstGeom prst="rect">
            <a:avLst/>
          </a:prstGeom>
          <a:ln w="12700">
            <a:miter lim="400000"/>
          </a:ln>
        </p:spPr>
      </p:pic>
      <p:pic>
        <p:nvPicPr>
          <p:cNvPr id="146" name="Picture 31" descr="Picture 31"/>
          <p:cNvPicPr>
            <a:picLocks noChangeAspect="1"/>
          </p:cNvPicPr>
          <p:nvPr/>
        </p:nvPicPr>
        <p:blipFill>
          <a:blip r:embed="rId14">
            <a:extLst/>
          </a:blip>
          <a:stretch>
            <a:fillRect/>
          </a:stretch>
        </p:blipFill>
        <p:spPr>
          <a:xfrm>
            <a:off x="5066993" y="3957837"/>
            <a:ext cx="1593867" cy="366408"/>
          </a:xfrm>
          <a:prstGeom prst="rect">
            <a:avLst/>
          </a:prstGeom>
          <a:ln w="12700">
            <a:miter lim="400000"/>
          </a:ln>
        </p:spPr>
      </p:pic>
      <p:pic>
        <p:nvPicPr>
          <p:cNvPr id="147" name="Picture 18" descr="Picture 18"/>
          <p:cNvPicPr>
            <a:picLocks noChangeAspect="1"/>
          </p:cNvPicPr>
          <p:nvPr/>
        </p:nvPicPr>
        <p:blipFill>
          <a:blip r:embed="rId15">
            <a:extLst/>
          </a:blip>
          <a:stretch>
            <a:fillRect/>
          </a:stretch>
        </p:blipFill>
        <p:spPr>
          <a:xfrm>
            <a:off x="10718710" y="395834"/>
            <a:ext cx="1450661" cy="48999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1097280" y="379523"/>
            <a:ext cx="8503920" cy="807616"/>
          </a:xfrm>
          <a:prstGeom prst="rect">
            <a:avLst/>
          </a:prstGeom>
        </p:spPr>
        <p:txBody>
          <a:bodyPr/>
          <a:lstStyle>
            <a:lvl1pPr>
              <a:defRPr b="1" spc="-100" sz="3600">
                <a:solidFill>
                  <a:srgbClr val="BA69B8"/>
                </a:solidFill>
                <a:latin typeface="+mn-lt"/>
                <a:ea typeface="+mn-ea"/>
                <a:cs typeface="+mn-cs"/>
                <a:sym typeface="Calibri"/>
              </a:defRPr>
            </a:lvl1pPr>
          </a:lstStyle>
          <a:p>
            <a:pPr/>
            <a:r>
              <a:t>Why learn Python?</a:t>
            </a:r>
          </a:p>
        </p:txBody>
      </p:sp>
      <p:sp>
        <p:nvSpPr>
          <p:cNvPr id="152" name="TextBox 2"/>
          <p:cNvSpPr txBox="1"/>
          <p:nvPr/>
        </p:nvSpPr>
        <p:spPr>
          <a:xfrm>
            <a:off x="1097279" y="2057399"/>
            <a:ext cx="9644065" cy="31307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2100">
                <a:latin typeface="Arial"/>
                <a:ea typeface="Arial"/>
                <a:cs typeface="Arial"/>
                <a:sym typeface="Arial"/>
              </a:defRPr>
            </a:pPr>
            <a:r>
              <a:t>Simple syntax means it’s easy to learn and read.</a:t>
            </a:r>
          </a:p>
          <a:p>
            <a:pPr marL="285750" indent="-285750">
              <a:buSzPct val="100000"/>
              <a:buFont typeface="Arial"/>
              <a:buChar char="•"/>
              <a:defRPr sz="2100">
                <a:latin typeface="Arial"/>
                <a:ea typeface="Arial"/>
                <a:cs typeface="Arial"/>
                <a:sym typeface="Arial"/>
              </a:defRPr>
            </a:pPr>
          </a:p>
          <a:p>
            <a:pPr marL="285750" indent="-285750">
              <a:buSzPct val="100000"/>
              <a:buFont typeface="Arial"/>
              <a:buChar char="•"/>
              <a:defRPr sz="2100">
                <a:latin typeface="Arial"/>
                <a:ea typeface="Arial"/>
                <a:cs typeface="Arial"/>
                <a:sym typeface="Arial"/>
              </a:defRPr>
            </a:pPr>
            <a:r>
              <a:t>Excellent documentation &amp; very active and supportive community.</a:t>
            </a:r>
          </a:p>
          <a:p>
            <a:pPr marL="285750" indent="-285750">
              <a:buSzPct val="100000"/>
              <a:buFont typeface="Arial"/>
              <a:buChar char="•"/>
              <a:defRPr sz="2100">
                <a:latin typeface="Arial"/>
                <a:ea typeface="Arial"/>
                <a:cs typeface="Arial"/>
                <a:sym typeface="Arial"/>
              </a:defRPr>
            </a:pPr>
          </a:p>
          <a:p>
            <a:pPr marL="285750" indent="-285750">
              <a:buSzPct val="100000"/>
              <a:buFont typeface="Arial"/>
              <a:buChar char="•"/>
              <a:defRPr sz="2100">
                <a:latin typeface="Arial"/>
                <a:ea typeface="Arial"/>
                <a:cs typeface="Arial"/>
                <a:sym typeface="Arial"/>
              </a:defRPr>
            </a:pPr>
            <a:r>
              <a:t>Used for:</a:t>
            </a:r>
          </a:p>
          <a:p>
            <a:pPr lvl="1" marL="742950" indent="-285750">
              <a:buSzPct val="100000"/>
              <a:buFont typeface="Arial"/>
              <a:buChar char="•"/>
              <a:defRPr sz="2100">
                <a:latin typeface="Arial"/>
                <a:ea typeface="Arial"/>
                <a:cs typeface="Arial"/>
                <a:sym typeface="Arial"/>
              </a:defRPr>
            </a:pPr>
            <a:r>
              <a:t>Web Development</a:t>
            </a:r>
          </a:p>
          <a:p>
            <a:pPr lvl="1" marL="742950" indent="-285750">
              <a:buSzPct val="100000"/>
              <a:buFont typeface="Arial"/>
              <a:buChar char="•"/>
              <a:defRPr sz="2100">
                <a:latin typeface="Arial"/>
                <a:ea typeface="Arial"/>
                <a:cs typeface="Arial"/>
                <a:sym typeface="Arial"/>
              </a:defRPr>
            </a:pPr>
            <a:r>
              <a:t>Automation</a:t>
            </a:r>
          </a:p>
          <a:p>
            <a:pPr lvl="1" marL="742950" indent="-285750">
              <a:buSzPct val="100000"/>
              <a:buFont typeface="Arial"/>
              <a:buChar char="•"/>
              <a:defRPr sz="2100">
                <a:latin typeface="Arial"/>
                <a:ea typeface="Arial"/>
                <a:cs typeface="Arial"/>
                <a:sym typeface="Arial"/>
              </a:defRPr>
            </a:pPr>
            <a:r>
              <a:t>Data Science</a:t>
            </a:r>
          </a:p>
          <a:p>
            <a:pPr lvl="1" marL="742950" indent="-285750">
              <a:buSzPct val="100000"/>
              <a:buFont typeface="Arial"/>
              <a:buChar char="•"/>
              <a:defRPr sz="2100">
                <a:latin typeface="Arial"/>
                <a:ea typeface="Arial"/>
                <a:cs typeface="Arial"/>
                <a:sym typeface="Arial"/>
              </a:defRPr>
            </a:pPr>
            <a:r>
              <a:t>Machine Learning</a:t>
            </a:r>
          </a:p>
          <a:p>
            <a:pPr lvl="1" marL="742950" indent="-285750">
              <a:buSzPct val="100000"/>
              <a:buFont typeface="Arial"/>
              <a:buChar char="•"/>
              <a:defRPr sz="2100">
                <a:latin typeface="Arial"/>
                <a:ea typeface="Arial"/>
                <a:cs typeface="Arial"/>
                <a:sym typeface="Arial"/>
              </a:defRPr>
            </a:pPr>
            <a:r>
              <a:t>and almost anything else!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C0C0C0"/>
      </a:accent1>
      <a:accent2>
        <a:srgbClr val="B27EB5"/>
      </a:accent2>
      <a:accent3>
        <a:srgbClr val="755DD9"/>
      </a:accent3>
      <a:accent4>
        <a:srgbClr val="665EB8"/>
      </a:accent4>
      <a:accent5>
        <a:srgbClr val="45A5ED"/>
      </a:accent5>
      <a:accent6>
        <a:srgbClr val="5982DB"/>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C0C0C0"/>
      </a:accent1>
      <a:accent2>
        <a:srgbClr val="B27EB5"/>
      </a:accent2>
      <a:accent3>
        <a:srgbClr val="755DD9"/>
      </a:accent3>
      <a:accent4>
        <a:srgbClr val="665EB8"/>
      </a:accent4>
      <a:accent5>
        <a:srgbClr val="45A5ED"/>
      </a:accent5>
      <a:accent6>
        <a:srgbClr val="5982DB"/>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