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4" r:id="rId10"/>
    <p:sldId id="266" r:id="rId11"/>
    <p:sldId id="267" r:id="rId12"/>
    <p:sldId id="265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0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3C2F5F-7093-4CAB-9361-0C4620C00BF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1DAD9B-B002-4BBF-A4C2-AC984E798396}">
      <dgm:prSet/>
      <dgm:spPr/>
      <dgm:t>
        <a:bodyPr/>
        <a:lstStyle/>
        <a:p>
          <a:r>
            <a:rPr lang="uk-UA"/>
            <a:t>Задачі, що можуть бути розв’язані за допомогою цього алгоритму мають наступні властивості:</a:t>
          </a:r>
          <a:endParaRPr lang="en-US"/>
        </a:p>
      </dgm:t>
    </dgm:pt>
    <dgm:pt modelId="{704F7C59-2B72-45A2-A687-C8CBE30D6829}" type="parTrans" cxnId="{18451011-D135-43F0-8FE8-03306890C325}">
      <dgm:prSet/>
      <dgm:spPr/>
      <dgm:t>
        <a:bodyPr/>
        <a:lstStyle/>
        <a:p>
          <a:endParaRPr lang="en-US"/>
        </a:p>
      </dgm:t>
    </dgm:pt>
    <dgm:pt modelId="{E0665481-0061-4EA1-8D21-387A474389BE}" type="sibTrans" cxnId="{18451011-D135-43F0-8FE8-03306890C325}">
      <dgm:prSet/>
      <dgm:spPr/>
      <dgm:t>
        <a:bodyPr/>
        <a:lstStyle/>
        <a:p>
          <a:endParaRPr lang="en-US"/>
        </a:p>
      </dgm:t>
    </dgm:pt>
    <dgm:pt modelId="{6F492590-F7A2-4632-8512-115C5F1FEB17}">
      <dgm:prSet/>
      <dgm:spPr/>
      <dgm:t>
        <a:bodyPr/>
        <a:lstStyle/>
        <a:p>
          <a:r>
            <a:rPr lang="uk-UA"/>
            <a:t>Метою є покриття 2</a:t>
          </a:r>
          <a:r>
            <a:rPr lang="en-US"/>
            <a:t>D</a:t>
          </a:r>
          <a:r>
            <a:rPr lang="uk-UA"/>
            <a:t> сітки або графу</a:t>
          </a:r>
          <a:endParaRPr lang="en-US"/>
        </a:p>
      </dgm:t>
    </dgm:pt>
    <dgm:pt modelId="{E1C0C6C0-D59F-45E0-BAB4-47589A634342}" type="parTrans" cxnId="{B3CA3688-A76B-486B-925C-F2225EEA0953}">
      <dgm:prSet/>
      <dgm:spPr/>
      <dgm:t>
        <a:bodyPr/>
        <a:lstStyle/>
        <a:p>
          <a:endParaRPr lang="en-US"/>
        </a:p>
      </dgm:t>
    </dgm:pt>
    <dgm:pt modelId="{84713645-7CFE-4E14-BB90-C261B50ABD49}" type="sibTrans" cxnId="{B3CA3688-A76B-486B-925C-F2225EEA0953}">
      <dgm:prSet/>
      <dgm:spPr/>
      <dgm:t>
        <a:bodyPr/>
        <a:lstStyle/>
        <a:p>
          <a:endParaRPr lang="en-US"/>
        </a:p>
      </dgm:t>
    </dgm:pt>
    <dgm:pt modelId="{26E1DC89-BFC7-4067-96D2-2F7EAEBB5473}">
      <dgm:prSet/>
      <dgm:spPr/>
      <dgm:t>
        <a:bodyPr/>
        <a:lstStyle/>
        <a:p>
          <a:r>
            <a:rPr lang="uk-UA" dirty="0"/>
            <a:t>Один з вимірів сітки значно менший, ніж інший</a:t>
          </a:r>
          <a:endParaRPr lang="en-US" dirty="0"/>
        </a:p>
      </dgm:t>
    </dgm:pt>
    <dgm:pt modelId="{7BFC1E38-1A4D-4BED-B58F-4A0E04E58FFB}" type="parTrans" cxnId="{29520CA8-F95D-4C6B-8A3B-AB4692CF36F9}">
      <dgm:prSet/>
      <dgm:spPr/>
      <dgm:t>
        <a:bodyPr/>
        <a:lstStyle/>
        <a:p>
          <a:endParaRPr lang="en-US"/>
        </a:p>
      </dgm:t>
    </dgm:pt>
    <dgm:pt modelId="{5B33A58B-2D84-45BF-B4B7-7122DE513FAD}" type="sibTrans" cxnId="{29520CA8-F95D-4C6B-8A3B-AB4692CF36F9}">
      <dgm:prSet/>
      <dgm:spPr/>
      <dgm:t>
        <a:bodyPr/>
        <a:lstStyle/>
        <a:p>
          <a:endParaRPr lang="en-US"/>
        </a:p>
      </dgm:t>
    </dgm:pt>
    <dgm:pt modelId="{B2DD303A-4DD2-445F-8110-C903810CA073}">
      <dgm:prSet/>
      <dgm:spPr/>
      <dgm:t>
        <a:bodyPr/>
        <a:lstStyle/>
        <a:p>
          <a:r>
            <a:rPr lang="uk-UA" dirty="0"/>
            <a:t>Значення кожної клітинки сітки залежить тільки від значень суміжних клітинок</a:t>
          </a:r>
          <a:endParaRPr lang="en-US" dirty="0"/>
        </a:p>
      </dgm:t>
    </dgm:pt>
    <dgm:pt modelId="{56CB7CC5-57AC-4FF6-8F59-EF9394BE9678}" type="parTrans" cxnId="{6AEFBC74-8F04-4F4A-A77E-CA0264F61CF8}">
      <dgm:prSet/>
      <dgm:spPr/>
      <dgm:t>
        <a:bodyPr/>
        <a:lstStyle/>
        <a:p>
          <a:endParaRPr lang="en-US"/>
        </a:p>
      </dgm:t>
    </dgm:pt>
    <dgm:pt modelId="{29212955-7F54-4F63-8F76-952694761F7F}" type="sibTrans" cxnId="{6AEFBC74-8F04-4F4A-A77E-CA0264F61CF8}">
      <dgm:prSet/>
      <dgm:spPr/>
      <dgm:t>
        <a:bodyPr/>
        <a:lstStyle/>
        <a:p>
          <a:endParaRPr lang="en-US"/>
        </a:p>
      </dgm:t>
    </dgm:pt>
    <dgm:pt modelId="{4D2E8F9F-E0D9-4FB0-8B27-FDD196726CDB}">
      <dgm:prSet/>
      <dgm:spPr/>
      <dgm:t>
        <a:bodyPr/>
        <a:lstStyle/>
        <a:p>
          <a:r>
            <a:rPr lang="uk-UA" dirty="0"/>
            <a:t>Кожна клітинка може приймати невелику кількість значень(зазвичай 2)</a:t>
          </a:r>
          <a:endParaRPr lang="en-US" dirty="0"/>
        </a:p>
      </dgm:t>
    </dgm:pt>
    <dgm:pt modelId="{D5816041-47CC-4D70-B14A-7D4190FA81A5}" type="parTrans" cxnId="{535B01C2-F58C-4530-9253-F113A590C7C9}">
      <dgm:prSet/>
      <dgm:spPr/>
      <dgm:t>
        <a:bodyPr/>
        <a:lstStyle/>
        <a:p>
          <a:endParaRPr lang="en-US"/>
        </a:p>
      </dgm:t>
    </dgm:pt>
    <dgm:pt modelId="{E940D41E-95F7-4F0E-ABF9-75439828688D}" type="sibTrans" cxnId="{535B01C2-F58C-4530-9253-F113A590C7C9}">
      <dgm:prSet/>
      <dgm:spPr/>
      <dgm:t>
        <a:bodyPr/>
        <a:lstStyle/>
        <a:p>
          <a:endParaRPr lang="en-US"/>
        </a:p>
      </dgm:t>
    </dgm:pt>
    <dgm:pt modelId="{DDB5B774-9528-4ED3-8493-15AF20C44E72}" type="pres">
      <dgm:prSet presAssocID="{C63C2F5F-7093-4CAB-9361-0C4620C00BFB}" presName="diagram" presStyleCnt="0">
        <dgm:presLayoutVars>
          <dgm:dir/>
          <dgm:resizeHandles val="exact"/>
        </dgm:presLayoutVars>
      </dgm:prSet>
      <dgm:spPr/>
    </dgm:pt>
    <dgm:pt modelId="{AAB13A48-45EB-4202-ADC9-9F04280A896B}" type="pres">
      <dgm:prSet presAssocID="{F71DAD9B-B002-4BBF-A4C2-AC984E798396}" presName="node" presStyleLbl="node1" presStyleIdx="0" presStyleCnt="1" custScaleY="94766">
        <dgm:presLayoutVars>
          <dgm:bulletEnabled val="1"/>
        </dgm:presLayoutVars>
      </dgm:prSet>
      <dgm:spPr/>
    </dgm:pt>
  </dgm:ptLst>
  <dgm:cxnLst>
    <dgm:cxn modelId="{18451011-D135-43F0-8FE8-03306890C325}" srcId="{C63C2F5F-7093-4CAB-9361-0C4620C00BFB}" destId="{F71DAD9B-B002-4BBF-A4C2-AC984E798396}" srcOrd="0" destOrd="0" parTransId="{704F7C59-2B72-45A2-A687-C8CBE30D6829}" sibTransId="{E0665481-0061-4EA1-8D21-387A474389BE}"/>
    <dgm:cxn modelId="{5ECBD62C-676D-4C72-98E1-B411C8727C61}" type="presOf" srcId="{6F492590-F7A2-4632-8512-115C5F1FEB17}" destId="{AAB13A48-45EB-4202-ADC9-9F04280A896B}" srcOrd="0" destOrd="1" presId="urn:microsoft.com/office/officeart/2005/8/layout/default"/>
    <dgm:cxn modelId="{E3E4523A-A469-4E4F-89D5-03BB07FDEB3D}" type="presOf" srcId="{F71DAD9B-B002-4BBF-A4C2-AC984E798396}" destId="{AAB13A48-45EB-4202-ADC9-9F04280A896B}" srcOrd="0" destOrd="0" presId="urn:microsoft.com/office/officeart/2005/8/layout/default"/>
    <dgm:cxn modelId="{3550423E-E767-4505-8373-57CCA66F557A}" type="presOf" srcId="{C63C2F5F-7093-4CAB-9361-0C4620C00BFB}" destId="{DDB5B774-9528-4ED3-8493-15AF20C44E72}" srcOrd="0" destOrd="0" presId="urn:microsoft.com/office/officeart/2005/8/layout/default"/>
    <dgm:cxn modelId="{96D7FE4C-C92C-494E-91A9-792D4B30CD13}" type="presOf" srcId="{B2DD303A-4DD2-445F-8110-C903810CA073}" destId="{AAB13A48-45EB-4202-ADC9-9F04280A896B}" srcOrd="0" destOrd="3" presId="urn:microsoft.com/office/officeart/2005/8/layout/default"/>
    <dgm:cxn modelId="{6AEFBC74-8F04-4F4A-A77E-CA0264F61CF8}" srcId="{F71DAD9B-B002-4BBF-A4C2-AC984E798396}" destId="{B2DD303A-4DD2-445F-8110-C903810CA073}" srcOrd="2" destOrd="0" parTransId="{56CB7CC5-57AC-4FF6-8F59-EF9394BE9678}" sibTransId="{29212955-7F54-4F63-8F76-952694761F7F}"/>
    <dgm:cxn modelId="{6CB80977-995A-4DA7-B2CD-294A28ED8A7F}" type="presOf" srcId="{4D2E8F9F-E0D9-4FB0-8B27-FDD196726CDB}" destId="{AAB13A48-45EB-4202-ADC9-9F04280A896B}" srcOrd="0" destOrd="4" presId="urn:microsoft.com/office/officeart/2005/8/layout/default"/>
    <dgm:cxn modelId="{85715459-134A-448A-A1F3-6D74C53AF0DD}" type="presOf" srcId="{26E1DC89-BFC7-4067-96D2-2F7EAEBB5473}" destId="{AAB13A48-45EB-4202-ADC9-9F04280A896B}" srcOrd="0" destOrd="2" presId="urn:microsoft.com/office/officeart/2005/8/layout/default"/>
    <dgm:cxn modelId="{B3CA3688-A76B-486B-925C-F2225EEA0953}" srcId="{F71DAD9B-B002-4BBF-A4C2-AC984E798396}" destId="{6F492590-F7A2-4632-8512-115C5F1FEB17}" srcOrd="0" destOrd="0" parTransId="{E1C0C6C0-D59F-45E0-BAB4-47589A634342}" sibTransId="{84713645-7CFE-4E14-BB90-C261B50ABD49}"/>
    <dgm:cxn modelId="{29520CA8-F95D-4C6B-8A3B-AB4692CF36F9}" srcId="{F71DAD9B-B002-4BBF-A4C2-AC984E798396}" destId="{26E1DC89-BFC7-4067-96D2-2F7EAEBB5473}" srcOrd="1" destOrd="0" parTransId="{7BFC1E38-1A4D-4BED-B58F-4A0E04E58FFB}" sibTransId="{5B33A58B-2D84-45BF-B4B7-7122DE513FAD}"/>
    <dgm:cxn modelId="{535B01C2-F58C-4530-9253-F113A590C7C9}" srcId="{F71DAD9B-B002-4BBF-A4C2-AC984E798396}" destId="{4D2E8F9F-E0D9-4FB0-8B27-FDD196726CDB}" srcOrd="3" destOrd="0" parTransId="{D5816041-47CC-4D70-B14A-7D4190FA81A5}" sibTransId="{E940D41E-95F7-4F0E-ABF9-75439828688D}"/>
    <dgm:cxn modelId="{7221869C-A14C-4874-9749-26B3E39C56C6}" type="presParOf" srcId="{DDB5B774-9528-4ED3-8493-15AF20C44E72}" destId="{AAB13A48-45EB-4202-ADC9-9F04280A896B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B13A48-45EB-4202-ADC9-9F04280A896B}">
      <dsp:nvSpPr>
        <dsp:cNvPr id="0" name=""/>
        <dsp:cNvSpPr/>
      </dsp:nvSpPr>
      <dsp:spPr>
        <a:xfrm>
          <a:off x="0" y="4"/>
          <a:ext cx="6124100" cy="34821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700" kern="1200"/>
            <a:t>Задачі, що можуть бути розв’язані за допомогою цього алгоритму мають наступні властивості:</a:t>
          </a:r>
          <a:endParaRPr lang="en-US" sz="27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uk-UA" sz="2100" kern="1200"/>
            <a:t>Метою є покриття 2</a:t>
          </a:r>
          <a:r>
            <a:rPr lang="en-US" sz="2100" kern="1200"/>
            <a:t>D</a:t>
          </a:r>
          <a:r>
            <a:rPr lang="uk-UA" sz="2100" kern="1200"/>
            <a:t> сітки або графу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uk-UA" sz="2100" kern="1200" dirty="0"/>
            <a:t>Один з вимірів сітки значно менший, ніж інший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uk-UA" sz="2100" kern="1200" dirty="0"/>
            <a:t>Значення кожної клітинки сітки залежить тільки від значень суміжних клітинок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uk-UA" sz="2100" kern="1200" dirty="0"/>
            <a:t>Кожна клітинка може приймати невелику кількість значень(зазвичай 2)</a:t>
          </a:r>
          <a:endParaRPr lang="en-US" sz="2100" kern="1200" dirty="0"/>
        </a:p>
      </dsp:txBody>
      <dsp:txXfrm>
        <a:off x="0" y="4"/>
        <a:ext cx="6124100" cy="3482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78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54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06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00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61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2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51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6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65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2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07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26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D4B9DB0-00F2-312E-6F45-3AC09C93BC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896" r="-1" b="26685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0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5BAAA-5EF9-15B0-193F-B8A6C581C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uk-UA" sz="4400" dirty="0">
                <a:solidFill>
                  <a:schemeClr val="bg1"/>
                </a:solidFill>
              </a:rPr>
              <a:t>Динамічне програмування за профілем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89A50-D966-FC60-94C2-5524EA63F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uk-UA" sz="2000" dirty="0">
                <a:solidFill>
                  <a:schemeClr val="bg1"/>
                </a:solidFill>
              </a:rPr>
              <a:t>Презентацію підготував студент групи ІТІНФ-23-2 </a:t>
            </a:r>
          </a:p>
          <a:p>
            <a:r>
              <a:rPr lang="uk-UA" sz="2000" dirty="0">
                <a:solidFill>
                  <a:schemeClr val="bg1"/>
                </a:solidFill>
              </a:rPr>
              <a:t>Шепель Микита Олегович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6022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51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7336FC-3E71-F75F-23BA-9156DD746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BA82192-55AA-99E3-A611-6CE33F1C0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E7028A0-33AB-7A4A-EA6B-313E7D850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072" y="638176"/>
            <a:ext cx="11151471" cy="5581648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3A87ED-EA20-2B02-78A6-418A90246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3342" y="881506"/>
            <a:ext cx="9885316" cy="711203"/>
          </a:xfrm>
        </p:spPr>
        <p:txBody>
          <a:bodyPr anchor="b">
            <a:noAutofit/>
          </a:bodyPr>
          <a:lstStyle/>
          <a:p>
            <a:pPr algn="ctr"/>
            <a:r>
              <a:rPr lang="uk-UA" sz="4400" dirty="0"/>
              <a:t>Пояснення щодо замірів пам’яті та часу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04D138A-B4B9-895B-522E-571F640B8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1992" y="272416"/>
            <a:ext cx="128016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2D212B2-EFFB-CED3-517E-A4053A659558}"/>
              </a:ext>
            </a:extLst>
          </p:cNvPr>
          <p:cNvSpPr txBox="1">
            <a:spLocks/>
          </p:cNvSpPr>
          <p:nvPr/>
        </p:nvSpPr>
        <p:spPr>
          <a:xfrm>
            <a:off x="809562" y="2099506"/>
            <a:ext cx="10572875" cy="281044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uk-UA" sz="2400" kern="1200" dirty="0">
                <a:solidFill>
                  <a:srgbClr val="000000"/>
                </a:solidFill>
                <a:effectLst/>
                <a:latin typeface="Neue Haas Grotesk Text Pro" panose="020B0504020202020204" pitchFamily="34" charset="0"/>
                <a:ea typeface="+mn-ea"/>
                <a:cs typeface="+mn-cs"/>
              </a:rPr>
              <a:t>На наступних слайдах наведено результати вимірювання часу та пам’яті для алгоритму динаміки за профілем. </a:t>
            </a:r>
            <a:r>
              <a:rPr lang="uk-UA" sz="2400" dirty="0">
                <a:solidFill>
                  <a:srgbClr val="000000"/>
                </a:solidFill>
                <a:latin typeface="Neue Haas Grotesk Text Pro" panose="020B0504020202020204" pitchFamily="34" charset="0"/>
              </a:rPr>
              <a:t>Було використано 4 варіанти методу:</a:t>
            </a:r>
          </a:p>
          <a:p>
            <a:pPr marL="457200" indent="-457200">
              <a:lnSpc>
                <a:spcPct val="100000"/>
              </a:lnSpc>
              <a:buAutoNum type="arabicParenR"/>
            </a:pPr>
            <a:r>
              <a:rPr lang="en-US" sz="2400" kern="1200" dirty="0">
                <a:solidFill>
                  <a:srgbClr val="000000"/>
                </a:solidFill>
                <a:effectLst/>
                <a:latin typeface="Neue Haas Grotesk Text Pro" panose="020B0504020202020204" pitchFamily="34" charset="0"/>
                <a:ea typeface="+mn-ea"/>
                <a:cs typeface="+mn-cs"/>
              </a:rPr>
              <a:t>CalculateDP1 – </a:t>
            </a:r>
            <a:r>
              <a:rPr lang="uk-UA" sz="2400" dirty="0">
                <a:solidFill>
                  <a:srgbClr val="000000"/>
                </a:solidFill>
                <a:latin typeface="Neue Haas Grotesk Text Pro" panose="020B0504020202020204" pitchFamily="34" charset="0"/>
              </a:rPr>
              <a:t>метод без оптимізації по пам’яті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AutoNum type="arabicParenR"/>
            </a:pPr>
            <a:r>
              <a:rPr lang="en-US" sz="2400" kern="1200" dirty="0" err="1">
                <a:solidFill>
                  <a:srgbClr val="000000"/>
                </a:solidFill>
                <a:effectLst/>
                <a:latin typeface="Neue Haas Grotesk Text Pro" panose="020B0504020202020204" pitchFamily="34" charset="0"/>
                <a:ea typeface="+mn-ea"/>
                <a:cs typeface="+mn-cs"/>
              </a:rPr>
              <a:t>CalculateDP</a:t>
            </a:r>
            <a:r>
              <a:rPr lang="uk-UA" sz="2400" kern="1200" dirty="0">
                <a:solidFill>
                  <a:srgbClr val="000000"/>
                </a:solidFill>
                <a:effectLst/>
                <a:latin typeface="Neue Haas Grotesk Text Pro" panose="020B0504020202020204" pitchFamily="34" charset="0"/>
                <a:ea typeface="+mn-ea"/>
                <a:cs typeface="+mn-cs"/>
              </a:rPr>
              <a:t>2</a:t>
            </a:r>
            <a:r>
              <a:rPr lang="en-US" sz="2400" kern="1200" dirty="0">
                <a:solidFill>
                  <a:srgbClr val="000000"/>
                </a:solidFill>
                <a:effectLst/>
                <a:latin typeface="Neue Haas Grotesk Text Pro" panose="020B0504020202020204" pitchFamily="34" charset="0"/>
                <a:ea typeface="+mn-ea"/>
                <a:cs typeface="+mn-cs"/>
              </a:rPr>
              <a:t> – </a:t>
            </a:r>
            <a:r>
              <a:rPr lang="uk-UA" sz="2400" dirty="0">
                <a:solidFill>
                  <a:srgbClr val="000000"/>
                </a:solidFill>
                <a:latin typeface="Neue Haas Grotesk Text Pro" panose="020B0504020202020204" pitchFamily="34" charset="0"/>
              </a:rPr>
              <a:t>метод без використання масиву </a:t>
            </a:r>
            <a:r>
              <a:rPr lang="en-US" sz="2400" dirty="0">
                <a:solidFill>
                  <a:srgbClr val="000000"/>
                </a:solidFill>
                <a:latin typeface="Neue Haas Grotesk Text Pro" panose="020B0504020202020204" pitchFamily="34" charset="0"/>
              </a:rPr>
              <a:t>possible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AutoNum type="arabicParenR"/>
            </a:pPr>
            <a:r>
              <a:rPr lang="en-US" sz="2400" kern="1200" dirty="0">
                <a:solidFill>
                  <a:srgbClr val="000000"/>
                </a:solidFill>
                <a:effectLst/>
                <a:latin typeface="Neue Haas Grotesk Text Pro" panose="020B0504020202020204" pitchFamily="34" charset="0"/>
                <a:ea typeface="+mn-ea"/>
                <a:cs typeface="+mn-cs"/>
              </a:rPr>
              <a:t>CalculateDP3 – </a:t>
            </a:r>
            <a:r>
              <a:rPr lang="uk-UA" sz="2400" dirty="0">
                <a:solidFill>
                  <a:srgbClr val="000000"/>
                </a:solidFill>
                <a:latin typeface="Neue Haas Grotesk Text Pro" panose="020B0504020202020204" pitchFamily="34" charset="0"/>
              </a:rPr>
              <a:t>метод з оптимізацією масиву </a:t>
            </a:r>
            <a:r>
              <a:rPr lang="en-US" sz="2400" dirty="0">
                <a:solidFill>
                  <a:srgbClr val="000000"/>
                </a:solidFill>
                <a:latin typeface="Neue Haas Grotesk Text Pro" panose="020B0504020202020204" pitchFamily="34" charset="0"/>
              </a:rPr>
              <a:t>answer</a:t>
            </a:r>
            <a:endParaRPr lang="uk-UA" sz="2400" dirty="0">
              <a:solidFill>
                <a:srgbClr val="000000"/>
              </a:solidFill>
              <a:latin typeface="Neue Haas Grotesk Text Pro" panose="020B0504020202020204" pitchFamily="34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AutoNum type="arabicParenR"/>
            </a:pPr>
            <a:r>
              <a:rPr lang="en-US" sz="2400" dirty="0">
                <a:solidFill>
                  <a:srgbClr val="000000"/>
                </a:solidFill>
                <a:latin typeface="Neue Haas Grotesk Text Pro" panose="020B0504020202020204" pitchFamily="34" charset="0"/>
              </a:rPr>
              <a:t>CalculateDP4 – </a:t>
            </a:r>
            <a:r>
              <a:rPr lang="uk-UA" sz="2400" dirty="0">
                <a:solidFill>
                  <a:srgbClr val="000000"/>
                </a:solidFill>
                <a:latin typeface="Neue Haas Grotesk Text Pro" panose="020B0504020202020204" pitchFamily="34" charset="0"/>
              </a:rPr>
              <a:t>метод з оптимізацією масиву </a:t>
            </a:r>
            <a:r>
              <a:rPr lang="en-US" sz="2400" dirty="0">
                <a:solidFill>
                  <a:srgbClr val="000000"/>
                </a:solidFill>
                <a:latin typeface="Neue Haas Grotesk Text Pro" panose="020B0504020202020204" pitchFamily="34" charset="0"/>
              </a:rPr>
              <a:t>answer</a:t>
            </a:r>
            <a:r>
              <a:rPr lang="uk-UA" sz="2400" dirty="0">
                <a:solidFill>
                  <a:srgbClr val="000000"/>
                </a:solidFill>
                <a:latin typeface="Neue Haas Grotesk Text Pro" panose="020B0504020202020204" pitchFamily="34" charset="0"/>
              </a:rPr>
              <a:t> і без використання масиву </a:t>
            </a:r>
            <a:r>
              <a:rPr lang="en-US" sz="2400" dirty="0">
                <a:solidFill>
                  <a:srgbClr val="000000"/>
                </a:solidFill>
                <a:latin typeface="Neue Haas Grotesk Text Pro" panose="020B0504020202020204" pitchFamily="34" charset="0"/>
              </a:rPr>
              <a:t>possible</a:t>
            </a:r>
          </a:p>
          <a:p>
            <a:pPr>
              <a:lnSpc>
                <a:spcPct val="100000"/>
              </a:lnSpc>
            </a:pPr>
            <a:endParaRPr lang="uk-UA" sz="2400" dirty="0">
              <a:solidFill>
                <a:srgbClr val="000000"/>
              </a:solidFill>
              <a:latin typeface="Neue Haas Grotesk Text Pro" panose="020B0504020202020204" pitchFamily="34" charset="0"/>
            </a:endParaRPr>
          </a:p>
          <a:p>
            <a:pPr marL="457200" indent="-457200">
              <a:lnSpc>
                <a:spcPct val="100000"/>
              </a:lnSpc>
              <a:buAutoNum type="arabicParenR"/>
            </a:pPr>
            <a:endParaRPr lang="uk-UA" sz="2400" kern="1200" dirty="0">
              <a:solidFill>
                <a:srgbClr val="000000"/>
              </a:solidFill>
              <a:effectLst/>
              <a:latin typeface="Neue Haas Grotesk Text Pro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1888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51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ACCC0D-A7EC-E8EB-827E-659C8356F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5011AF3-51A6-169F-9525-24543F198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B933CCF-3A9E-7A76-40BA-54FDD894E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072" y="638176"/>
            <a:ext cx="11151471" cy="5581648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6A1881-6B33-CC31-F356-757AEC8E1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3342" y="881506"/>
            <a:ext cx="9885316" cy="711203"/>
          </a:xfrm>
        </p:spPr>
        <p:txBody>
          <a:bodyPr anchor="b">
            <a:noAutofit/>
          </a:bodyPr>
          <a:lstStyle/>
          <a:p>
            <a:pPr algn="ctr"/>
            <a:r>
              <a:rPr lang="uk-UA" sz="4400" dirty="0"/>
              <a:t>Умовні позначення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DCF47AC-F67B-7B4A-4317-805760B5A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1992" y="272416"/>
            <a:ext cx="128016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33D2B8B-08C8-76C4-1544-C15D3C4BE0B1}"/>
              </a:ext>
            </a:extLst>
          </p:cNvPr>
          <p:cNvSpPr txBox="1">
            <a:spLocks/>
          </p:cNvSpPr>
          <p:nvPr/>
        </p:nvSpPr>
        <p:spPr>
          <a:xfrm>
            <a:off x="809562" y="1772031"/>
            <a:ext cx="10572875" cy="413265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Neue Haas Grotesk Text Pro" panose="020B0504020202020204" pitchFamily="34" charset="0"/>
              </a:rPr>
              <a:t>1 ns </a:t>
            </a:r>
            <a:r>
              <a:rPr lang="uk-UA" sz="2400" dirty="0">
                <a:solidFill>
                  <a:srgbClr val="000000"/>
                </a:solidFill>
                <a:latin typeface="Neue Haas Grotesk Text Pro" panose="020B0504020202020204" pitchFamily="34" charset="0"/>
              </a:rPr>
              <a:t>– 1 наносекунда;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Neue Haas Grotesk Text Pro" panose="020B0504020202020204" pitchFamily="34" charset="0"/>
              </a:rPr>
              <a:t>Mean – </a:t>
            </a:r>
            <a:r>
              <a:rPr lang="uk-UA" sz="2400" dirty="0">
                <a:solidFill>
                  <a:srgbClr val="000000"/>
                </a:solidFill>
                <a:latin typeface="Neue Haas Grotesk Text Pro" panose="020B0504020202020204" pitchFamily="34" charset="0"/>
              </a:rPr>
              <a:t>середнє арифметичне за часом;</a:t>
            </a:r>
            <a:endParaRPr lang="en-US" sz="2400" dirty="0">
              <a:solidFill>
                <a:srgbClr val="000000"/>
              </a:solidFill>
              <a:latin typeface="Neue Haas Grotesk Text Pro" panose="020B05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Neue Haas Grotesk Text Pro" panose="020B0504020202020204" pitchFamily="34" charset="0"/>
              </a:rPr>
              <a:t>Error – </a:t>
            </a:r>
            <a:r>
              <a:rPr lang="uk-UA" sz="2400" dirty="0">
                <a:solidFill>
                  <a:srgbClr val="000000"/>
                </a:solidFill>
                <a:latin typeface="Neue Haas Grotesk Text Pro" panose="020B0504020202020204" pitchFamily="34" charset="0"/>
              </a:rPr>
              <a:t>довірчий інтервал;</a:t>
            </a:r>
          </a:p>
          <a:p>
            <a:pPr>
              <a:lnSpc>
                <a:spcPct val="100000"/>
              </a:lnSpc>
            </a:pPr>
            <a:r>
              <a:rPr lang="en-US" sz="2400" kern="1200" dirty="0">
                <a:solidFill>
                  <a:srgbClr val="000000"/>
                </a:solidFill>
                <a:effectLst/>
                <a:latin typeface="Neue Haas Grotesk Text Pro" panose="020B0504020202020204" pitchFamily="34" charset="0"/>
                <a:ea typeface="+mn-ea"/>
                <a:cs typeface="+mn-cs"/>
              </a:rPr>
              <a:t>StdDev – </a:t>
            </a:r>
            <a:r>
              <a:rPr lang="uk-UA" sz="2400" kern="1200" dirty="0">
                <a:solidFill>
                  <a:srgbClr val="000000"/>
                </a:solidFill>
                <a:effectLst/>
                <a:latin typeface="Neue Haas Grotesk Text Pro" panose="020B0504020202020204" pitchFamily="34" charset="0"/>
                <a:ea typeface="+mn-ea"/>
                <a:cs typeface="+mn-cs"/>
              </a:rPr>
              <a:t>середнє квадратичне відхилення;</a:t>
            </a:r>
          </a:p>
          <a:p>
            <a:pPr>
              <a:lnSpc>
                <a:spcPct val="100000"/>
              </a:lnSpc>
            </a:pPr>
            <a:r>
              <a:rPr lang="en-US" sz="2400" kern="1200" dirty="0">
                <a:solidFill>
                  <a:srgbClr val="000000"/>
                </a:solidFill>
                <a:effectLst/>
                <a:latin typeface="Neue Haas Grotesk Text Pro" panose="020B0504020202020204" pitchFamily="34" charset="0"/>
                <a:ea typeface="+mn-ea"/>
                <a:cs typeface="+mn-cs"/>
              </a:rPr>
              <a:t>Median – </a:t>
            </a:r>
            <a:r>
              <a:rPr lang="uk-UA" sz="2400" dirty="0">
                <a:solidFill>
                  <a:srgbClr val="000000"/>
                </a:solidFill>
                <a:latin typeface="Neue Haas Grotesk Text Pro" panose="020B0504020202020204" pitchFamily="34" charset="0"/>
              </a:rPr>
              <a:t>медіана;</a:t>
            </a:r>
          </a:p>
          <a:p>
            <a:pPr>
              <a:lnSpc>
                <a:spcPct val="100000"/>
              </a:lnSpc>
            </a:pPr>
            <a:r>
              <a:rPr lang="en-US" sz="2400" kern="1200" dirty="0">
                <a:solidFill>
                  <a:srgbClr val="000000"/>
                </a:solidFill>
                <a:effectLst/>
                <a:latin typeface="Neue Haas Grotesk Text Pro" panose="020B0504020202020204" pitchFamily="34" charset="0"/>
                <a:ea typeface="+mn-ea"/>
                <a:cs typeface="+mn-cs"/>
              </a:rPr>
              <a:t>Ratio – </a:t>
            </a:r>
            <a:r>
              <a:rPr lang="uk-UA" sz="2400" kern="1200" dirty="0">
                <a:solidFill>
                  <a:srgbClr val="000000"/>
                </a:solidFill>
                <a:effectLst/>
                <a:latin typeface="Neue Haas Grotesk Text Pro" panose="020B0504020202020204" pitchFamily="34" charset="0"/>
                <a:ea typeface="+mn-ea"/>
                <a:cs typeface="+mn-cs"/>
              </a:rPr>
              <a:t>відношення витраченого методом часу до витраченого часу першого варіанту методу(методу без оптимізації) з такими ж параметрами;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Neue Haas Grotesk Text Pro" panose="020B0504020202020204" pitchFamily="34" charset="0"/>
              </a:rPr>
              <a:t>Gen0, Gen1, Gen2 – </a:t>
            </a:r>
            <a:r>
              <a:rPr lang="uk-UA" sz="2400" dirty="0">
                <a:solidFill>
                  <a:srgbClr val="000000"/>
                </a:solidFill>
                <a:latin typeface="Neue Haas Grotesk Text Pro" panose="020B0504020202020204" pitchFamily="34" charset="0"/>
              </a:rPr>
              <a:t>кількість разів спрацьовування </a:t>
            </a:r>
            <a:r>
              <a:rPr lang="en-US" sz="2400" dirty="0">
                <a:solidFill>
                  <a:srgbClr val="000000"/>
                </a:solidFill>
                <a:latin typeface="Neue Haas Grotesk Text Pro" panose="020B0504020202020204" pitchFamily="34" charset="0"/>
              </a:rPr>
              <a:t>GC(Garbage collector) </a:t>
            </a:r>
            <a:r>
              <a:rPr lang="uk-UA" sz="2400" dirty="0">
                <a:solidFill>
                  <a:srgbClr val="000000"/>
                </a:solidFill>
                <a:latin typeface="Neue Haas Grotesk Text Pro" panose="020B0504020202020204" pitchFamily="34" charset="0"/>
              </a:rPr>
              <a:t>на 1000 операцій для об’єктів відповідного покоління.</a:t>
            </a:r>
            <a:endParaRPr lang="en-US" sz="2400" dirty="0">
              <a:solidFill>
                <a:srgbClr val="000000"/>
              </a:solidFill>
              <a:latin typeface="Neue Haas Grotesk Text Pro" panose="020B05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kern="1200" dirty="0">
                <a:solidFill>
                  <a:srgbClr val="000000"/>
                </a:solidFill>
                <a:effectLst/>
                <a:latin typeface="Neue Haas Grotesk Text Pro" panose="020B0504020202020204" pitchFamily="34" charset="0"/>
                <a:ea typeface="+mn-ea"/>
                <a:cs typeface="+mn-cs"/>
              </a:rPr>
              <a:t>Allocated – </a:t>
            </a:r>
            <a:r>
              <a:rPr lang="uk-UA" sz="2400" kern="1200" dirty="0">
                <a:solidFill>
                  <a:srgbClr val="000000"/>
                </a:solidFill>
                <a:effectLst/>
                <a:latin typeface="Neue Haas Grotesk Text Pro" panose="020B0504020202020204" pitchFamily="34" charset="0"/>
                <a:ea typeface="+mn-ea"/>
                <a:cs typeface="+mn-cs"/>
              </a:rPr>
              <a:t>кількість виділеної пам’яті на одну операцію;</a:t>
            </a:r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0000"/>
                </a:solidFill>
                <a:latin typeface="Neue Haas Grotesk Text Pro" panose="020B0504020202020204" pitchFamily="34" charset="0"/>
              </a:rPr>
              <a:t>Alloc</a:t>
            </a:r>
            <a:r>
              <a:rPr lang="en-US" sz="2400" dirty="0">
                <a:solidFill>
                  <a:srgbClr val="000000"/>
                </a:solidFill>
                <a:latin typeface="Neue Haas Grotesk Text Pro" panose="020B0504020202020204" pitchFamily="34" charset="0"/>
              </a:rPr>
              <a:t> Ratio - </a:t>
            </a:r>
            <a:r>
              <a:rPr lang="uk-UA" sz="2400" kern="1200" dirty="0">
                <a:solidFill>
                  <a:srgbClr val="000000"/>
                </a:solidFill>
                <a:effectLst/>
                <a:latin typeface="Neue Haas Grotesk Text Pro" panose="020B0504020202020204" pitchFamily="34" charset="0"/>
                <a:ea typeface="+mn-ea"/>
                <a:cs typeface="+mn-cs"/>
              </a:rPr>
              <a:t>відношення виділеної під час виконання методу пам’яті до виділеної пам’яті для першого варіанту методу(методу без оптимізації) з такими ж параметрами;</a:t>
            </a:r>
          </a:p>
        </p:txBody>
      </p:sp>
    </p:spTree>
    <p:extLst>
      <p:ext uri="{BB962C8B-B14F-4D97-AF65-F5344CB8AC3E}">
        <p14:creationId xmlns:p14="http://schemas.microsoft.com/office/powerpoint/2010/main" val="1434270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51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762E3A-AC2F-02C7-2DE0-DA0BCCF31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5B8D7D8-B9B9-8A8A-DB79-DCA33A839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F590BC2-FEDE-C26D-6AA0-834FF03FB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072" y="638176"/>
            <a:ext cx="11151471" cy="5581648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EE5263-ADFA-21CA-E20A-DE15B6DFC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264" y="729988"/>
            <a:ext cx="11151471" cy="621892"/>
          </a:xfrm>
        </p:spPr>
        <p:txBody>
          <a:bodyPr anchor="b">
            <a:noAutofit/>
          </a:bodyPr>
          <a:lstStyle/>
          <a:p>
            <a:pPr algn="ctr"/>
            <a:r>
              <a:rPr lang="uk-UA" sz="4400" dirty="0"/>
              <a:t>Заміри часу і пам’яті при різних значеннях </a:t>
            </a:r>
            <a:r>
              <a:rPr lang="en-US" sz="4400" dirty="0"/>
              <a:t>n</a:t>
            </a:r>
            <a:endParaRPr lang="uk-UA" sz="4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042E1-7DFB-150A-5973-B55EAED54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1992" y="272416"/>
            <a:ext cx="128016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CFD155-4957-BCCC-B097-809672039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456" y="1276352"/>
            <a:ext cx="8692702" cy="491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057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alpha val="51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EC1C04-3FBB-F1EF-ECC4-E53359BFA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E2B2583-F101-D32F-633F-D9BFE023E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F531584-5010-7C16-691C-BEA8685C1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072" y="638176"/>
            <a:ext cx="11151471" cy="5581648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1A5756-395C-B570-D8F6-61CA2D2A5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5" y="718469"/>
            <a:ext cx="10861184" cy="621892"/>
          </a:xfrm>
        </p:spPr>
        <p:txBody>
          <a:bodyPr anchor="b">
            <a:noAutofit/>
          </a:bodyPr>
          <a:lstStyle/>
          <a:p>
            <a:pPr algn="ctr"/>
            <a:r>
              <a:rPr lang="uk-UA" sz="4400" dirty="0"/>
              <a:t>Графіки часу при різних значеннях </a:t>
            </a:r>
            <a:r>
              <a:rPr lang="en-US" sz="4400" dirty="0"/>
              <a:t>n</a:t>
            </a:r>
            <a:endParaRPr lang="uk-UA" sz="4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838083-5D71-BA5B-6270-BD1748D9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1992" y="272416"/>
            <a:ext cx="128016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screen shot of a graph">
            <a:extLst>
              <a:ext uri="{FF2B5EF4-FFF2-40B4-BE49-F238E27FC236}">
                <a16:creationId xmlns:a16="http://schemas.microsoft.com/office/drawing/2014/main" id="{B3E22B12-E71F-8B44-BE59-6C822EE34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27" y="2230107"/>
            <a:ext cx="5536880" cy="3567577"/>
          </a:xfrm>
          <a:prstGeom prst="rect">
            <a:avLst/>
          </a:prstGeom>
        </p:spPr>
      </p:pic>
      <p:pic>
        <p:nvPicPr>
          <p:cNvPr id="7" name="Picture 6" descr="A graph of different colored bars">
            <a:extLst>
              <a:ext uri="{FF2B5EF4-FFF2-40B4-BE49-F238E27FC236}">
                <a16:creationId xmlns:a16="http://schemas.microsoft.com/office/drawing/2014/main" id="{EDD11079-986C-FC9A-0368-F9FA7ED43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807" y="2230106"/>
            <a:ext cx="5536880" cy="3567577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72CB3698-2157-4417-1E3C-0E040C3B6A4C}"/>
              </a:ext>
            </a:extLst>
          </p:cNvPr>
          <p:cNvSpPr txBox="1">
            <a:spLocks/>
          </p:cNvSpPr>
          <p:nvPr/>
        </p:nvSpPr>
        <p:spPr>
          <a:xfrm>
            <a:off x="2085808" y="5698818"/>
            <a:ext cx="2595119" cy="4880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uk-UA" sz="2400" dirty="0">
                <a:solidFill>
                  <a:srgbClr val="000000"/>
                </a:solidFill>
                <a:latin typeface="Neue Haas Grotesk Text Pro" panose="020B0504020202020204" pitchFamily="34" charset="0"/>
              </a:rPr>
              <a:t>Лінійний масштаб</a:t>
            </a:r>
            <a:endParaRPr lang="uk-UA" sz="2400" kern="1200" dirty="0">
              <a:solidFill>
                <a:srgbClr val="000000"/>
              </a:solidFill>
              <a:effectLst/>
              <a:latin typeface="Neue Haas Grotesk Tex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5CD64BFA-5A7A-E51C-5937-322CFD9524E1}"/>
              </a:ext>
            </a:extLst>
          </p:cNvPr>
          <p:cNvSpPr txBox="1">
            <a:spLocks/>
          </p:cNvSpPr>
          <p:nvPr/>
        </p:nvSpPr>
        <p:spPr>
          <a:xfrm>
            <a:off x="8162352" y="5692860"/>
            <a:ext cx="2595119" cy="4880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Neue Haas Grotesk Text Pro" panose="020B0504020202020204" pitchFamily="34" charset="0"/>
              </a:rPr>
              <a:t>log</a:t>
            </a:r>
            <a:r>
              <a:rPr lang="en-US" sz="2400" baseline="-25000" dirty="0">
                <a:solidFill>
                  <a:srgbClr val="000000"/>
                </a:solidFill>
                <a:latin typeface="Neue Haas Grotesk Text Pro" panose="020B0504020202020204" pitchFamily="34" charset="0"/>
              </a:rPr>
              <a:t>2</a:t>
            </a:r>
            <a:r>
              <a:rPr lang="uk-UA" sz="2400" dirty="0">
                <a:solidFill>
                  <a:srgbClr val="000000"/>
                </a:solidFill>
                <a:latin typeface="Neue Haas Grotesk Text Pro" panose="020B0504020202020204" pitchFamily="34" charset="0"/>
              </a:rPr>
              <a:t> масштаб</a:t>
            </a:r>
            <a:endParaRPr lang="uk-UA" sz="2400" kern="1200" dirty="0">
              <a:solidFill>
                <a:srgbClr val="000000"/>
              </a:solidFill>
              <a:effectLst/>
              <a:latin typeface="Neue Haas Grotesk Text Pro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6324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alpha val="51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6094B7-42B3-7F58-5B72-34C2C1C22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516F36E-AAE3-CBC8-F285-CF44BD9AC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F3563B0-0D8B-5324-9BE4-F64069D97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072" y="638176"/>
            <a:ext cx="11151471" cy="5581648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FBF7E0-3A84-6349-570F-2A4AB4668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5" y="718469"/>
            <a:ext cx="10861184" cy="621892"/>
          </a:xfrm>
        </p:spPr>
        <p:txBody>
          <a:bodyPr anchor="b">
            <a:noAutofit/>
          </a:bodyPr>
          <a:lstStyle/>
          <a:p>
            <a:pPr algn="ctr"/>
            <a:r>
              <a:rPr lang="uk-UA" sz="4400" dirty="0"/>
              <a:t>Графіки пам’яті при різних значеннях </a:t>
            </a:r>
            <a:r>
              <a:rPr lang="en-US" sz="4400" dirty="0"/>
              <a:t>n</a:t>
            </a:r>
            <a:endParaRPr lang="uk-UA" sz="4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64F1E0C-0EF8-CD78-52FE-B9E1028C3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1992" y="272416"/>
            <a:ext cx="128016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CD55CD18-0C96-348D-5D29-C51513BD8886}"/>
              </a:ext>
            </a:extLst>
          </p:cNvPr>
          <p:cNvSpPr txBox="1">
            <a:spLocks/>
          </p:cNvSpPr>
          <p:nvPr/>
        </p:nvSpPr>
        <p:spPr>
          <a:xfrm>
            <a:off x="2085808" y="5698818"/>
            <a:ext cx="2595119" cy="4880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uk-UA" sz="2400" dirty="0">
                <a:solidFill>
                  <a:srgbClr val="000000"/>
                </a:solidFill>
                <a:latin typeface="Neue Haas Grotesk Text Pro" panose="020B0504020202020204" pitchFamily="34" charset="0"/>
              </a:rPr>
              <a:t>Лінійний масштаб</a:t>
            </a:r>
            <a:endParaRPr lang="uk-UA" sz="2400" kern="1200" dirty="0">
              <a:solidFill>
                <a:srgbClr val="000000"/>
              </a:solidFill>
              <a:effectLst/>
              <a:latin typeface="Neue Haas Grotesk Tex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AAC39CB-E7BB-F3DA-6DB8-C8B5EAC8497E}"/>
              </a:ext>
            </a:extLst>
          </p:cNvPr>
          <p:cNvSpPr txBox="1">
            <a:spLocks/>
          </p:cNvSpPr>
          <p:nvPr/>
        </p:nvSpPr>
        <p:spPr>
          <a:xfrm>
            <a:off x="8162352" y="5692860"/>
            <a:ext cx="2595119" cy="4880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Neue Haas Grotesk Text Pro" panose="020B0504020202020204" pitchFamily="34" charset="0"/>
              </a:rPr>
              <a:t>log</a:t>
            </a:r>
            <a:r>
              <a:rPr lang="en-US" sz="2400" baseline="-25000" dirty="0">
                <a:solidFill>
                  <a:srgbClr val="000000"/>
                </a:solidFill>
                <a:latin typeface="Neue Haas Grotesk Text Pro" panose="020B0504020202020204" pitchFamily="34" charset="0"/>
              </a:rPr>
              <a:t>2</a:t>
            </a:r>
            <a:r>
              <a:rPr lang="uk-UA" sz="2400" dirty="0">
                <a:solidFill>
                  <a:srgbClr val="000000"/>
                </a:solidFill>
                <a:latin typeface="Neue Haas Grotesk Text Pro" panose="020B0504020202020204" pitchFamily="34" charset="0"/>
              </a:rPr>
              <a:t> масштаб</a:t>
            </a:r>
            <a:endParaRPr lang="uk-UA" sz="2400" kern="1200" dirty="0">
              <a:solidFill>
                <a:srgbClr val="000000"/>
              </a:solidFill>
              <a:effectLst/>
              <a:latin typeface="Neue Haas Grotesk Text Pro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Picture 4" descr="A graph of different colored bars">
            <a:extLst>
              <a:ext uri="{FF2B5EF4-FFF2-40B4-BE49-F238E27FC236}">
                <a16:creationId xmlns:a16="http://schemas.microsoft.com/office/drawing/2014/main" id="{A0C30A68-09C2-CB86-447C-3B92F71B7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158" y="2040098"/>
            <a:ext cx="5519927" cy="3556655"/>
          </a:xfrm>
          <a:prstGeom prst="rect">
            <a:avLst/>
          </a:prstGeom>
        </p:spPr>
      </p:pic>
      <p:pic>
        <p:nvPicPr>
          <p:cNvPr id="8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FBE42EE7-845D-DFB6-518B-E2A7906407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3" y="2040099"/>
            <a:ext cx="5519928" cy="355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17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51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7B23D8-2E7F-FDBA-00C1-7AD55785F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803FF22-8052-0C4D-CBC6-A7A2963F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184F3F5-4725-2981-D45B-151789674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072" y="638176"/>
            <a:ext cx="11151471" cy="5581648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993A99-5535-4516-07EB-74A00D258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977" y="718469"/>
            <a:ext cx="11251659" cy="621892"/>
          </a:xfrm>
        </p:spPr>
        <p:txBody>
          <a:bodyPr anchor="b">
            <a:noAutofit/>
          </a:bodyPr>
          <a:lstStyle/>
          <a:p>
            <a:pPr algn="ctr"/>
            <a:r>
              <a:rPr lang="uk-UA" sz="4400" dirty="0"/>
              <a:t>Заміри часу і пам’яті при різних значеннях </a:t>
            </a:r>
            <a:r>
              <a:rPr lang="en-US" sz="4400" dirty="0"/>
              <a:t>m</a:t>
            </a:r>
            <a:endParaRPr lang="uk-UA" sz="4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B0AC69-9516-44FD-0322-FD7051222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1992" y="272416"/>
            <a:ext cx="128016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FE7EF9-90F1-EA2C-C28E-F0C8F0F8C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672" y="1276352"/>
            <a:ext cx="7134430" cy="487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285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alpha val="51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D3FBB7-4101-F56C-9AC1-2A5F33A55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04958BC-A61D-2406-8D2A-B68E25C1C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5B67A61-C1F0-4D6E-87E9-ACFA4A6D1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072" y="638176"/>
            <a:ext cx="11151471" cy="5581648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8EFFD0-C759-C218-99DD-43098D50D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5" y="718469"/>
            <a:ext cx="10861184" cy="621892"/>
          </a:xfrm>
        </p:spPr>
        <p:txBody>
          <a:bodyPr anchor="b">
            <a:noAutofit/>
          </a:bodyPr>
          <a:lstStyle/>
          <a:p>
            <a:pPr algn="ctr"/>
            <a:r>
              <a:rPr lang="uk-UA" sz="4400" dirty="0"/>
              <a:t>Графік часу при різних значеннях </a:t>
            </a:r>
            <a:r>
              <a:rPr lang="en-US" sz="4400" dirty="0"/>
              <a:t>m</a:t>
            </a:r>
            <a:endParaRPr lang="uk-UA" sz="4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6446EB-3580-3DD7-5C7B-638BF5102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1992" y="272416"/>
            <a:ext cx="128016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501AC2B6-43D0-0FEE-54BD-8BAAD813E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216" y="1340360"/>
            <a:ext cx="7243568" cy="466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09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alpha val="51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6E2AC7-2F58-2AED-0AF6-AEA7C38E4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59E8D67-F514-E8B9-3B13-C9CABA7DA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1B1EC0B-3B3E-9854-8F45-2B7532AA9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072" y="638176"/>
            <a:ext cx="11151471" cy="5581648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8A44C6-A686-5CF3-2130-2C83CD843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5" y="718469"/>
            <a:ext cx="10861184" cy="621892"/>
          </a:xfrm>
        </p:spPr>
        <p:txBody>
          <a:bodyPr anchor="b">
            <a:noAutofit/>
          </a:bodyPr>
          <a:lstStyle/>
          <a:p>
            <a:pPr algn="ctr"/>
            <a:r>
              <a:rPr lang="uk-UA" sz="4400" dirty="0"/>
              <a:t>Графік пам’яті при різних значеннях </a:t>
            </a:r>
            <a:r>
              <a:rPr lang="en-US" sz="4400" dirty="0"/>
              <a:t>m</a:t>
            </a:r>
            <a:endParaRPr lang="uk-UA" sz="4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337C9A3-9FD8-649D-B45A-BBAE9A2A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1992" y="272416"/>
            <a:ext cx="128016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graph of different colored bars">
            <a:extLst>
              <a:ext uri="{FF2B5EF4-FFF2-40B4-BE49-F238E27FC236}">
                <a16:creationId xmlns:a16="http://schemas.microsoft.com/office/drawing/2014/main" id="{01AF724E-841A-242B-1815-EEECAD0B0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931" y="1420654"/>
            <a:ext cx="7422137" cy="478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60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51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6DE55D-8B1F-84DB-4AAE-910F156BAC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487A111-93C1-D47F-24F8-393D8470F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F53ED58-F825-4B8B-4AB1-4042C778F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072" y="638176"/>
            <a:ext cx="11151471" cy="5581648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7CAADA-5280-A4A1-31E6-15ECAF06E3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3342" y="881506"/>
            <a:ext cx="9885316" cy="762468"/>
          </a:xfrm>
        </p:spPr>
        <p:txBody>
          <a:bodyPr anchor="b">
            <a:noAutofit/>
          </a:bodyPr>
          <a:lstStyle/>
          <a:p>
            <a:pPr algn="ctr"/>
            <a:r>
              <a:rPr lang="uk-UA" sz="4400" dirty="0"/>
              <a:t>Висновок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9C5B1D-D5F8-24DB-28B9-2D06011BB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1992" y="272416"/>
            <a:ext cx="128016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3F12420-3961-D8E1-2D4E-C742BF9A38F2}"/>
              </a:ext>
            </a:extLst>
          </p:cNvPr>
          <p:cNvSpPr txBox="1">
            <a:spLocks/>
          </p:cNvSpPr>
          <p:nvPr/>
        </p:nvSpPr>
        <p:spPr>
          <a:xfrm>
            <a:off x="809562" y="2282150"/>
            <a:ext cx="10572875" cy="20152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uk-UA" sz="2400" dirty="0">
                <a:solidFill>
                  <a:srgbClr val="000000"/>
                </a:solidFill>
                <a:latin typeface="Neue Haas Grotesk Text Pro" panose="020B0504020202020204" pitchFamily="34" charset="0"/>
              </a:rPr>
              <a:t>У даному проекті було досліджено алгоритм динамічного програмування за профілем, зроблено заміри часу та пам’яті для різних варіантів реалізації алгоритму з різними наборами параметрів, створено графіки для </a:t>
            </a:r>
            <a:r>
              <a:rPr lang="uk-UA" sz="2400" dirty="0" err="1">
                <a:solidFill>
                  <a:srgbClr val="000000"/>
                </a:solidFill>
                <a:latin typeface="Neue Haas Grotesk Text Pro" panose="020B0504020202020204" pitchFamily="34" charset="0"/>
              </a:rPr>
              <a:t>візуалізаціх</a:t>
            </a:r>
            <a:r>
              <a:rPr lang="uk-UA" sz="2400" dirty="0">
                <a:solidFill>
                  <a:srgbClr val="000000"/>
                </a:solidFill>
                <a:latin typeface="Neue Haas Grotesk Text Pro" panose="020B0504020202020204" pitchFamily="34" charset="0"/>
              </a:rPr>
              <a:t> вимірювань пам’яті та часу, а також розроблено програму для візуалізації роботи алгоритму.</a:t>
            </a:r>
          </a:p>
          <a:p>
            <a:pPr>
              <a:lnSpc>
                <a:spcPct val="100000"/>
              </a:lnSpc>
            </a:pPr>
            <a:endParaRPr lang="uk-UA" sz="2400" dirty="0">
              <a:solidFill>
                <a:srgbClr val="000000"/>
              </a:solidFill>
              <a:latin typeface="Neue Haas Grotesk Text Pro" panose="020B0504020202020204" pitchFamily="34" charset="0"/>
            </a:endParaRPr>
          </a:p>
          <a:p>
            <a:pPr marL="457200" indent="-457200">
              <a:lnSpc>
                <a:spcPct val="100000"/>
              </a:lnSpc>
              <a:buAutoNum type="arabicParenR"/>
            </a:pPr>
            <a:endParaRPr lang="uk-UA" sz="2400" kern="1200" dirty="0">
              <a:solidFill>
                <a:srgbClr val="000000"/>
              </a:solidFill>
              <a:effectLst/>
              <a:latin typeface="Neue Haas Grotesk Text Pro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9959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51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EFA96D-CFFE-6454-8E04-89369D0C5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E3ED910-979B-508F-0B2C-9AC32A060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36EA369-C517-71AE-A333-1FAED0106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072" y="638176"/>
            <a:ext cx="11151471" cy="5581648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58A3E1-6B2E-C86C-F6BA-9C93E3850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0879" y="1055057"/>
            <a:ext cx="7690243" cy="1157766"/>
          </a:xfrm>
        </p:spPr>
        <p:txBody>
          <a:bodyPr anchor="b">
            <a:normAutofit/>
          </a:bodyPr>
          <a:lstStyle/>
          <a:p>
            <a:pPr algn="ctr"/>
            <a:r>
              <a:rPr lang="uk-UA" sz="6000" dirty="0"/>
              <a:t>Постановка задачі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5B023-4737-B323-0616-C3B89E35A0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2720" y="3182466"/>
            <a:ext cx="7326560" cy="1885646"/>
          </a:xfrm>
        </p:spPr>
        <p:txBody>
          <a:bodyPr anchor="t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uk-UA" sz="2400" dirty="0"/>
              <a:t>Метою цього проекту є дослідження алгоритму динамічного програмування за профілем, аналіз та перевірка його асимптотики, створення програми для його візуалізації.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80C1AD-8416-EEC2-E3FC-A6A726BED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1992" y="272416"/>
            <a:ext cx="128016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8485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51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E6603B-DECE-C29C-758C-B6D5F72D0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B5E5EE3-D29E-DC01-3C44-4497302DE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89527B7-04C6-DA5D-25A0-48B9FC65D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072" y="638176"/>
            <a:ext cx="11151471" cy="5581648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76EEC9-324A-9835-B8E8-E70F62D35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6685" y="868079"/>
            <a:ext cx="7690243" cy="936471"/>
          </a:xfrm>
        </p:spPr>
        <p:txBody>
          <a:bodyPr anchor="b">
            <a:normAutofit fontScale="90000"/>
          </a:bodyPr>
          <a:lstStyle/>
          <a:p>
            <a:pPr algn="ctr"/>
            <a:r>
              <a:rPr lang="uk-UA" sz="6000" dirty="0"/>
              <a:t>Призначення алгоритму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134D96-AA61-4152-5AE8-D8F325934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918" y="1925532"/>
            <a:ext cx="5314136" cy="2810446"/>
          </a:xfrm>
        </p:spPr>
        <p:txBody>
          <a:bodyPr anchor="t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uk-UA" sz="2400" dirty="0"/>
              <a:t>Алгоритм динамічного програмування за профілем призначений для ефективного розв’язання складних комбінаторних задач, що зазвичай стосуються розміщення або покриття об’єктів на сітці або графі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E0CEE8-9EB9-82F9-990B-ADED67DE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1992" y="272416"/>
            <a:ext cx="128016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0" name="Subtitle 2">
            <a:extLst>
              <a:ext uri="{FF2B5EF4-FFF2-40B4-BE49-F238E27FC236}">
                <a16:creationId xmlns:a16="http://schemas.microsoft.com/office/drawing/2014/main" id="{CADCEC9D-8C21-030F-B98A-120D7A0EC7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5232492"/>
              </p:ext>
            </p:extLst>
          </p:nvPr>
        </p:nvGraphicFramePr>
        <p:xfrm>
          <a:off x="6067900" y="1925532"/>
          <a:ext cx="6124100" cy="3482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5040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51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8E6190-B1AE-FEA3-E73B-63B3AE00F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F786D4F-4113-DA4F-FA10-F60D2765D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44BD73C-1672-72EA-093B-C402EA119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072" y="638176"/>
            <a:ext cx="11151471" cy="5581648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0B981-F007-60FC-0528-A115F3531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0879" y="1055057"/>
            <a:ext cx="7690243" cy="1157766"/>
          </a:xfrm>
        </p:spPr>
        <p:txBody>
          <a:bodyPr anchor="b">
            <a:normAutofit/>
          </a:bodyPr>
          <a:lstStyle/>
          <a:p>
            <a:pPr algn="ctr"/>
            <a:r>
              <a:rPr lang="uk-UA" sz="6000" dirty="0"/>
              <a:t>Загальний принцип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B8981C-639A-E49C-F796-12D666EF7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8004" y="2497059"/>
            <a:ext cx="9107606" cy="3485452"/>
          </a:xfrm>
        </p:spPr>
        <p:txBody>
          <a:bodyPr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uk-UA" sz="2000" dirty="0"/>
              <a:t>Зазвичай дано таблицю і треба порахувати кількість замощень цієї таблиці деякими фігурами. Можна перебрати всі варіанти і вибрати з них ті, що задовольняють умову. Але можна скористатися методом динамічного програмування за профілем і скоротити час по одній розмірності до лінійної. Потім нехай у нас є правило за яким треба заповнити і для нього нам треба k попередніх стовпців(або рядків) таблиці. Тоді можна перебрати всі замощення довжиною k × n . У підсумку потрібно заповнити цю таблицю цими замощеннями. Виходить, що якщо перебирати всі варіанти нам знадобиться O(a</a:t>
            </a:r>
            <a:r>
              <a:rPr lang="uk-UA" sz="2000" baseline="30000" dirty="0"/>
              <a:t>nm</a:t>
            </a:r>
            <a:r>
              <a:rPr lang="uk-UA" sz="2000" dirty="0"/>
              <a:t>)  часу, а якщо перебирати лише стани і переходити по ним нам знадобиться O(a</a:t>
            </a:r>
            <a:r>
              <a:rPr lang="uk-UA" sz="2000" baseline="30000" dirty="0"/>
              <a:t>kn</a:t>
            </a:r>
            <a:r>
              <a:rPr lang="uk-UA" sz="2000" dirty="0"/>
              <a:t> × m)  часу (де a  — кількість способів замощення однієї клітинки).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5EC2736-A18B-6EA4-3A7E-3FB1DA192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1992" y="272416"/>
            <a:ext cx="128016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5746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51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23B3F9-252D-9553-1DCE-3688142C9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DF06591-EA71-003B-5A10-2EC9F8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0A9252C-57DB-88E3-B3A6-9D5BCB3D4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072" y="638176"/>
            <a:ext cx="11151471" cy="5581648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056399-AA8A-A100-59BA-50CA750FE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0879" y="638176"/>
            <a:ext cx="7690243" cy="1574647"/>
          </a:xfrm>
        </p:spPr>
        <p:txBody>
          <a:bodyPr anchor="b">
            <a:normAutofit fontScale="90000"/>
          </a:bodyPr>
          <a:lstStyle/>
          <a:p>
            <a:pPr algn="ctr"/>
            <a:r>
              <a:rPr lang="uk-UA" sz="6000" dirty="0"/>
              <a:t>Задача про покриття доміно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A31F26-35C6-4830-2F02-CBD5ED29D7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153" y="2399782"/>
            <a:ext cx="6422772" cy="3305884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uk-UA" sz="2000" dirty="0"/>
              <a:t>Умова: знайти кількість способів замостити таблицю n×m за допомогою доміношок розмірами 1×2, 2×1.</a:t>
            </a:r>
          </a:p>
          <a:p>
            <a:pPr>
              <a:lnSpc>
                <a:spcPct val="100000"/>
              </a:lnSpc>
            </a:pPr>
            <a:r>
              <a:rPr lang="uk-UA" sz="2000" dirty="0"/>
              <a:t>Розв’язок: для зручності можна зберігати профілі у вигляді двійкових масок. Як стан динаміки будемо використовувати профілі розмірами n. У цьому профілі 1 позначатиме, що доміно лежить горизонтально і закінчується на цьому стовпчику, інакше 0. Таких профілів буде 2</a:t>
            </a:r>
            <a:r>
              <a:rPr lang="uk-UA" sz="2000" baseline="30000" dirty="0"/>
              <a:t>n</a:t>
            </a:r>
            <a:r>
              <a:rPr lang="uk-UA" sz="2000" dirty="0"/>
              <a:t>. Тепер перевіримо з якого профілю в який можна перейти.</a:t>
            </a:r>
          </a:p>
          <a:p>
            <a:pPr>
              <a:lnSpc>
                <a:spcPct val="100000"/>
              </a:lnSpc>
            </a:pPr>
            <a:r>
              <a:rPr lang="uk-UA" sz="2000" dirty="0"/>
              <a:t>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289550-A72F-C35B-46BA-258A82CD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1992" y="272416"/>
            <a:ext cx="128016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05EE8F-1D3E-AEBC-2AFE-353313F6CA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603" t="22388" r="9069" b="21124"/>
          <a:stretch/>
        </p:blipFill>
        <p:spPr>
          <a:xfrm rot="16200000">
            <a:off x="7779779" y="3895928"/>
            <a:ext cx="1186778" cy="2529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523F58-6423-4ECF-D8EA-C5562C92E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723304" y="3901303"/>
            <a:ext cx="1190791" cy="2381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0C164C-2ADC-3705-58AB-D79CAD102D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742410" y="3889395"/>
            <a:ext cx="1186780" cy="2596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5694DE-6E1E-E1B6-B076-7B12E4F5B31A}"/>
              </a:ext>
            </a:extLst>
          </p:cNvPr>
          <p:cNvSpPr txBox="1"/>
          <p:nvPr/>
        </p:nvSpPr>
        <p:spPr>
          <a:xfrm>
            <a:off x="7243886" y="2347245"/>
            <a:ext cx="4183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uk-UA" sz="1800" dirty="0"/>
              <a:t>Приклади профілів: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50042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51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8CA775-AD38-267D-DA33-137356595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C7D59C4-620F-2954-E217-DE490FA25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0A6FC84-550F-529C-2908-AE77D9AB9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072" y="638176"/>
            <a:ext cx="11151471" cy="5581648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42A64C-9853-A58A-BEA1-AACB50590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0879" y="638176"/>
            <a:ext cx="7690243" cy="986343"/>
          </a:xfrm>
        </p:spPr>
        <p:txBody>
          <a:bodyPr anchor="b">
            <a:normAutofit fontScale="90000"/>
          </a:bodyPr>
          <a:lstStyle/>
          <a:p>
            <a:pPr algn="ctr"/>
            <a:r>
              <a:rPr lang="uk-UA" sz="6000" dirty="0"/>
              <a:t>Перехід в інший профіль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6C97B9-F32F-1734-3675-E682644F2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7527" y="2360872"/>
            <a:ext cx="5751562" cy="3305884"/>
          </a:xfrm>
        </p:spPr>
        <p:txBody>
          <a:bodyPr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uk-UA" sz="2000"/>
              <a:t>Із профілю i у профіль j можна перейти, якщо виконуються умови:</a:t>
            </a:r>
          </a:p>
          <a:p>
            <a:pPr marL="285750" indent="-285750" algn="ctr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uk-UA" sz="2000" dirty="0"/>
              <a:t>Можна покласти горизонтальні доміно. Тобто там де в j профілі стоїть 1, в i профілі має стояти 0.</a:t>
            </a:r>
          </a:p>
          <a:p>
            <a:pPr marL="285750" indent="-285750" algn="ctr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uk-UA" sz="2000" dirty="0"/>
              <a:t>Можна докласти в клітини, що залишилися, вертикальні доміно. Тобто 0, що залишилися, в i профілі мають утворювати парні підрядки. При цьому в профілі j в відповідних клітинках повинні бути нулі.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A60F4F-95AD-B2B4-8D05-7079E1A19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1992" y="272416"/>
            <a:ext cx="128016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6632F2-5755-63EB-D1BE-A7F4BAE2F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8005376" y="2716818"/>
            <a:ext cx="1286054" cy="12288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385268-F8AE-C6BB-50E2-5B257B9D7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0037761" y="2731183"/>
            <a:ext cx="1333840" cy="12479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01437C-88C5-3C25-E9D7-012F900EA5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9909436" y="4595095"/>
            <a:ext cx="1595250" cy="12527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B78783-4464-DE20-0ACC-5D6293AC29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7862480" y="4618706"/>
            <a:ext cx="1552792" cy="12479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278268-3820-57CD-7B96-36D3DDA0CB0F}"/>
              </a:ext>
            </a:extLst>
          </p:cNvPr>
          <p:cNvSpPr txBox="1"/>
          <p:nvPr/>
        </p:nvSpPr>
        <p:spPr>
          <a:xfrm>
            <a:off x="6589077" y="1991540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uk-UA" sz="1800" dirty="0"/>
              <a:t>Приклади переходів: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040236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51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ED38A8-B999-A6AD-B036-CB0B04E89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B7E34D6-AE1B-F8DB-1407-044FF00E6C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A03061D-1BF1-8811-55E3-8BB60D547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072" y="638176"/>
            <a:ext cx="11151471" cy="5581648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C08F23-F8F5-FCBB-0FAB-E72BD1DC9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2823" y="638176"/>
            <a:ext cx="10886353" cy="1574647"/>
          </a:xfrm>
        </p:spPr>
        <p:txBody>
          <a:bodyPr anchor="b">
            <a:normAutofit fontScale="90000"/>
          </a:bodyPr>
          <a:lstStyle/>
          <a:p>
            <a:pPr algn="ctr"/>
            <a:r>
              <a:rPr lang="uk-UA" sz="6000" dirty="0"/>
              <a:t>Зберігання станів та рекурентна формула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BC06336E-DF90-8CF4-392F-6F1ECF256FC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31894" y="2448420"/>
                <a:ext cx="8333205" cy="3305884"/>
              </a:xfrm>
            </p:spPr>
            <p:txBody>
              <a:bodyPr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uk-UA" sz="2000" dirty="0"/>
                  <a:t>Нехай possible[i][j]=1 якщо з профілю i можна перейти в j-</a:t>
                </a:r>
                <a:r>
                  <a:rPr lang="uk-UA" sz="2000" dirty="0" err="1"/>
                  <a:t>ий</a:t>
                </a:r>
                <a:r>
                  <a:rPr lang="uk-UA" sz="2000" dirty="0"/>
                  <a:t>, інакше 0</a:t>
                </a:r>
              </a:p>
              <a:p>
                <a:pPr>
                  <a:lnSpc>
                    <a:spcPct val="100000"/>
                  </a:lnSpc>
                </a:pPr>
                <a:r>
                  <a:rPr lang="uk-UA" sz="2000" dirty="0"/>
                  <a:t>Нехай так само answer[k][i] - кількість способів замощення перших k-1 стовпців, що закінчувався на i-му профілі. </a:t>
                </a:r>
              </a:p>
              <a:p>
                <a:pPr>
                  <a:lnSpc>
                    <a:spcPct val="100000"/>
                  </a:lnSpc>
                </a:pPr>
                <a:r>
                  <a:rPr lang="uk-UA" sz="2000" dirty="0"/>
                  <a:t>Тоді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uk-UA" sz="2000" b="0" i="0" smtClean="0">
                        <a:latin typeface="Cambria Math" panose="02040503050406030204" pitchFamily="18" charset="0"/>
                      </a:rPr>
                      <m:t>answer</m:t>
                    </m:r>
                    <m:d>
                      <m:dPr>
                        <m:begChr m:val="["/>
                        <m:endChr m:val="]"/>
                        <m:ctrlPr>
                          <a:rPr lang="uk-UA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uk-UA" sz="20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uk-UA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uk-UA" sz="20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  <m:r>
                      <a:rPr lang="uk-UA" sz="20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uk-UA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uk-UA" sz="2000" b="0" i="0" smtClean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uk-UA" sz="2000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sSup>
                          <m:sSupPr>
                            <m:ctrlPr>
                              <a:rPr lang="uk-UA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uk-UA" sz="20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uk-UA" sz="20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</m:sSup>
                        <m:r>
                          <a:rPr lang="uk-UA" sz="20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uk-UA" sz="2000" b="0" i="0" smtClean="0">
                            <a:latin typeface="Cambria Math" panose="02040503050406030204" pitchFamily="18" charset="0"/>
                          </a:rPr>
                          <m:t>answer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uk-UA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uk-UA" sz="2000" b="0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uk-UA" sz="2000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uk-UA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uk-UA" sz="2000" b="0" i="0" smtClean="0">
                                <a:latin typeface="Cambria Math" panose="02040503050406030204" pitchFamily="18" charset="0"/>
                              </a:rPr>
                              <m:t>j</m:t>
                            </m:r>
                          </m:e>
                        </m:d>
                        <m:r>
                          <a:rPr lang="uk-UA" sz="20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uk-UA" sz="2000" b="0" i="0" smtClean="0">
                            <a:latin typeface="Cambria Math" panose="02040503050406030204" pitchFamily="18" charset="0"/>
                          </a:rPr>
                          <m:t>possible</m:t>
                        </m:r>
                        <m:r>
                          <a:rPr lang="uk-UA" sz="2000" b="0" i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uk-UA" sz="2000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uk-UA" sz="2000" b="0" i="0" smtClean="0">
                            <a:latin typeface="Cambria Math" panose="02040503050406030204" pitchFamily="18" charset="0"/>
                          </a:rPr>
                          <m:t>][</m:t>
                        </m:r>
                        <m:r>
                          <m:rPr>
                            <m:sty m:val="p"/>
                          </m:rPr>
                          <a:rPr lang="uk-UA" sz="20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e>
                    </m:nary>
                    <m:r>
                      <a:rPr lang="uk-UA" sz="20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uk-UA" sz="2000" b="0" dirty="0"/>
              </a:p>
              <a:p>
                <a:pPr>
                  <a:lnSpc>
                    <a:spcPct val="100000"/>
                  </a:lnSpc>
                </a:pPr>
                <a:r>
                  <a:rPr lang="uk-UA" sz="2000" dirty="0"/>
                  <a:t>Відповіддю буде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uk-UA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uk-UA" sz="2000" b="0" i="0" smtClean="0">
                            <a:latin typeface="Cambria Math" panose="02040503050406030204" pitchFamily="18" charset="0"/>
                          </a:rPr>
                          <m:t>answer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uk-UA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uk-UA" sz="2000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</m:d>
                        <m:r>
                          <a:rPr lang="uk-UA" sz="2000" b="0" i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uk-UA" sz="2000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uk-UA" sz="2000" b="0" i="0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uk-UA" sz="2000" dirty="0"/>
                  <a:t>,де i - профіль, який може бути останнім (тобто всі групи з 0 мають парні розміри). </a:t>
                </a:r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BC06336E-DF90-8CF4-392F-6F1ECF256F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31894" y="2448420"/>
                <a:ext cx="8333205" cy="3305884"/>
              </a:xfrm>
              <a:blipFill>
                <a:blip r:embed="rId2"/>
                <a:stretch>
                  <a:fillRect l="-732" t="-129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4F4CE753-F4EC-E985-A84B-0BD23DDA1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1992" y="272416"/>
            <a:ext cx="128016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3957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51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00E896-DF4D-D9F1-E946-55CE95C01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D2F1F53-3621-F5BE-9A24-7E742BC3E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95D3EA8-C444-5F5A-946A-8CEAAB344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072" y="638176"/>
            <a:ext cx="11151471" cy="5581648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59F5BE-AD80-67BC-2435-5A36CFCDC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6685" y="868079"/>
            <a:ext cx="7690243" cy="936471"/>
          </a:xfrm>
        </p:spPr>
        <p:txBody>
          <a:bodyPr anchor="b">
            <a:normAutofit/>
          </a:bodyPr>
          <a:lstStyle/>
          <a:p>
            <a:pPr algn="ctr"/>
            <a:r>
              <a:rPr lang="uk-UA" sz="6000" dirty="0"/>
              <a:t>Асимптотика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08F387-78F2-CD17-5F2C-9D6269C464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61760" y="2323243"/>
            <a:ext cx="5314136" cy="2810446"/>
          </a:xfrm>
        </p:spPr>
        <p:txBody>
          <a:bodyPr anchor="t">
            <a:normAutofit/>
          </a:bodyPr>
          <a:lstStyle/>
          <a:p>
            <a:pPr algn="ctr">
              <a:lnSpc>
                <a:spcPct val="100000"/>
              </a:lnSpc>
            </a:pPr>
            <a:endParaRPr lang="uk-UA" sz="2400" dirty="0"/>
          </a:p>
          <a:p>
            <a:pPr algn="ctr">
              <a:lnSpc>
                <a:spcPct val="100000"/>
              </a:lnSpc>
            </a:pPr>
            <a:r>
              <a:rPr lang="uk-UA" sz="2400" dirty="0"/>
              <a:t>За пам’яттю:</a:t>
            </a:r>
          </a:p>
          <a:p>
            <a:pPr algn="ctr">
              <a:lnSpc>
                <a:spcPct val="100000"/>
              </a:lnSpc>
            </a:pPr>
            <a:r>
              <a:rPr lang="uk-UA" sz="2400" dirty="0"/>
              <a:t>Масив </a:t>
            </a:r>
            <a:r>
              <a:rPr lang="en-US" sz="2400" dirty="0"/>
              <a:t>possible – 2</a:t>
            </a:r>
            <a:r>
              <a:rPr lang="en-US" sz="2400" baseline="30000" dirty="0"/>
              <a:t>2n</a:t>
            </a:r>
          </a:p>
          <a:p>
            <a:pPr algn="ctr">
              <a:lnSpc>
                <a:spcPct val="100000"/>
              </a:lnSpc>
            </a:pPr>
            <a:r>
              <a:rPr lang="uk-UA" sz="2400" dirty="0"/>
              <a:t>Масив </a:t>
            </a:r>
            <a:r>
              <a:rPr lang="en-US" sz="2400" dirty="0"/>
              <a:t>answer - 2</a:t>
            </a:r>
            <a:r>
              <a:rPr lang="en-US" sz="2400" baseline="30000" dirty="0"/>
              <a:t>n </a:t>
            </a:r>
            <a:r>
              <a:rPr lang="en-US" sz="2400" dirty="0"/>
              <a:t>* m</a:t>
            </a:r>
            <a:endParaRPr lang="uk-UA" sz="2400" dirty="0"/>
          </a:p>
          <a:p>
            <a:pPr algn="ctr">
              <a:lnSpc>
                <a:spcPct val="100000"/>
              </a:lnSpc>
            </a:pPr>
            <a:r>
              <a:rPr lang="uk-UA" sz="2400" dirty="0"/>
              <a:t>Загалом: О(</a:t>
            </a:r>
            <a:r>
              <a:rPr lang="en-US" sz="2400" dirty="0"/>
              <a:t>2</a:t>
            </a:r>
            <a:r>
              <a:rPr lang="en-US" sz="2400" baseline="30000" dirty="0"/>
              <a:t>2n</a:t>
            </a:r>
            <a:r>
              <a:rPr lang="en-US" sz="2400" dirty="0"/>
              <a:t> </a:t>
            </a:r>
            <a:r>
              <a:rPr lang="uk-UA" sz="2400" dirty="0"/>
              <a:t>+ </a:t>
            </a:r>
            <a:r>
              <a:rPr lang="en-US" sz="2400" dirty="0"/>
              <a:t>2</a:t>
            </a:r>
            <a:r>
              <a:rPr lang="en-US" sz="2400" baseline="30000" dirty="0"/>
              <a:t>n </a:t>
            </a:r>
            <a:r>
              <a:rPr lang="en-US" sz="2400" dirty="0"/>
              <a:t>* m</a:t>
            </a:r>
            <a:r>
              <a:rPr lang="uk-UA" sz="2400" dirty="0"/>
              <a:t>)</a:t>
            </a:r>
          </a:p>
          <a:p>
            <a:pPr algn="ctr">
              <a:lnSpc>
                <a:spcPct val="100000"/>
              </a:lnSpc>
            </a:pPr>
            <a:endParaRPr lang="uk-UA" sz="2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801BEE5-ECF7-6915-6AC6-C6C43BDC4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1992" y="272416"/>
            <a:ext cx="128016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2F6D9C5-41B6-8E7C-860E-FDBB7C096BBB}"/>
              </a:ext>
            </a:extLst>
          </p:cNvPr>
          <p:cNvSpPr txBox="1">
            <a:spLocks/>
          </p:cNvSpPr>
          <p:nvPr/>
        </p:nvSpPr>
        <p:spPr>
          <a:xfrm>
            <a:off x="837670" y="2323243"/>
            <a:ext cx="5314136" cy="28104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endParaRPr lang="uk-UA" sz="2400" dirty="0"/>
          </a:p>
          <a:p>
            <a:pPr algn="ctr">
              <a:lnSpc>
                <a:spcPct val="100000"/>
              </a:lnSpc>
            </a:pPr>
            <a:r>
              <a:rPr lang="uk-UA" sz="2400" dirty="0"/>
              <a:t>За часом:</a:t>
            </a:r>
          </a:p>
          <a:p>
            <a:pPr algn="ctr">
              <a:lnSpc>
                <a:spcPct val="100000"/>
              </a:lnSpc>
            </a:pPr>
            <a:r>
              <a:rPr lang="uk-UA" sz="2400" dirty="0"/>
              <a:t>Заповнення масиву </a:t>
            </a:r>
            <a:r>
              <a:rPr lang="en-US" sz="2400" dirty="0"/>
              <a:t>possible – 2</a:t>
            </a:r>
            <a:r>
              <a:rPr lang="en-US" sz="2400" baseline="30000" dirty="0"/>
              <a:t>2n</a:t>
            </a:r>
            <a:r>
              <a:rPr lang="en-US" sz="2400" dirty="0"/>
              <a:t> </a:t>
            </a:r>
            <a:r>
              <a:rPr lang="uk-UA" sz="2400" dirty="0"/>
              <a:t>*</a:t>
            </a:r>
            <a:r>
              <a:rPr lang="en-US" sz="2400" dirty="0"/>
              <a:t> n</a:t>
            </a:r>
            <a:endParaRPr lang="en-US" sz="2400" baseline="30000" dirty="0"/>
          </a:p>
          <a:p>
            <a:pPr algn="ctr">
              <a:lnSpc>
                <a:spcPct val="100000"/>
              </a:lnSpc>
            </a:pPr>
            <a:r>
              <a:rPr lang="uk-UA" sz="2400" dirty="0"/>
              <a:t>Заповнення масиву </a:t>
            </a:r>
            <a:r>
              <a:rPr lang="en-US" sz="2400" dirty="0"/>
              <a:t>answer – 2</a:t>
            </a:r>
            <a:r>
              <a:rPr lang="en-US" sz="2400" baseline="30000" dirty="0"/>
              <a:t>2n </a:t>
            </a:r>
            <a:r>
              <a:rPr lang="en-US" sz="2400" dirty="0"/>
              <a:t>* m</a:t>
            </a:r>
            <a:endParaRPr lang="uk-UA" sz="2400" dirty="0"/>
          </a:p>
          <a:p>
            <a:pPr algn="ctr">
              <a:lnSpc>
                <a:spcPct val="100000"/>
              </a:lnSpc>
            </a:pPr>
            <a:r>
              <a:rPr lang="uk-UA" sz="2400" dirty="0"/>
              <a:t>Загалом: О(</a:t>
            </a:r>
            <a:r>
              <a:rPr lang="en-US" sz="2400" dirty="0"/>
              <a:t>2</a:t>
            </a:r>
            <a:r>
              <a:rPr lang="en-US" sz="2400" baseline="30000" dirty="0"/>
              <a:t>2n</a:t>
            </a:r>
            <a:r>
              <a:rPr lang="en-US" sz="2400" dirty="0"/>
              <a:t> * (n </a:t>
            </a:r>
            <a:r>
              <a:rPr lang="uk-UA" sz="2400" dirty="0"/>
              <a:t>+ </a:t>
            </a:r>
            <a:r>
              <a:rPr lang="en-US" sz="2400" dirty="0"/>
              <a:t>m</a:t>
            </a:r>
            <a:r>
              <a:rPr lang="uk-UA" sz="2400" dirty="0"/>
              <a:t>)</a:t>
            </a:r>
            <a:r>
              <a:rPr lang="en-US" sz="2400" dirty="0"/>
              <a:t>)</a:t>
            </a:r>
            <a:endParaRPr lang="uk-UA" sz="2400" dirty="0"/>
          </a:p>
          <a:p>
            <a:pPr algn="ctr">
              <a:lnSpc>
                <a:spcPct val="100000"/>
              </a:lnSpc>
            </a:pP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993984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51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CF6F21-F3B2-2530-7B63-CB56B5F9F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C1F72EB-B808-62D6-3726-05889EB82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E98C3B9-D4CE-658C-EE44-85EF54292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072" y="638176"/>
            <a:ext cx="11151471" cy="5581648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F0E491-874C-1015-B529-15A64EC7D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6684" y="856340"/>
            <a:ext cx="7690243" cy="1434899"/>
          </a:xfrm>
        </p:spPr>
        <p:txBody>
          <a:bodyPr anchor="b">
            <a:normAutofit fontScale="90000"/>
          </a:bodyPr>
          <a:lstStyle/>
          <a:p>
            <a:pPr algn="ctr"/>
            <a:r>
              <a:rPr lang="uk-UA" sz="6000" dirty="0"/>
              <a:t>Оптимізація асимптотики по пам’яті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252DC7F-0F49-3500-9ED1-2AD0755F1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1992" y="272416"/>
            <a:ext cx="128016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2760A04-C55F-6EE1-7C3E-9ACE63010E7B}"/>
              </a:ext>
            </a:extLst>
          </p:cNvPr>
          <p:cNvSpPr txBox="1">
            <a:spLocks/>
          </p:cNvSpPr>
          <p:nvPr/>
        </p:nvSpPr>
        <p:spPr>
          <a:xfrm>
            <a:off x="837669" y="2323243"/>
            <a:ext cx="10572875" cy="281044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endParaRPr lang="uk-UA" sz="2400" dirty="0"/>
          </a:p>
          <a:p>
            <a:pPr marL="457200" indent="-457200" algn="ctr">
              <a:lnSpc>
                <a:spcPct val="100000"/>
              </a:lnSpc>
              <a:buAutoNum type="arabicParenR"/>
            </a:pPr>
            <a:r>
              <a:rPr lang="uk-UA" sz="2400" dirty="0"/>
              <a:t>Для розрахунку к-го рядка використовується лише попередній рядок. Тому можна зберігати лише поточний та попередній рядки. Асимптотика масиву </a:t>
            </a:r>
            <a:r>
              <a:rPr lang="en-US" sz="2400" dirty="0"/>
              <a:t>answer  </a:t>
            </a:r>
            <a:r>
              <a:rPr lang="uk-UA" sz="2400" dirty="0"/>
              <a:t>по пам’яті тоді дорівнюватиме </a:t>
            </a:r>
            <a:r>
              <a:rPr lang="en-US" sz="2400" dirty="0"/>
              <a:t>2</a:t>
            </a:r>
            <a:r>
              <a:rPr lang="en-US" sz="2400" baseline="30000" dirty="0"/>
              <a:t>n</a:t>
            </a:r>
            <a:r>
              <a:rPr lang="uk-UA" sz="2400" dirty="0"/>
              <a:t>, а загальна асимптотика - </a:t>
            </a:r>
            <a:r>
              <a:rPr lang="en-US" sz="2400" dirty="0"/>
              <a:t>2</a:t>
            </a:r>
            <a:r>
              <a:rPr lang="en-US" sz="2400" baseline="30000" dirty="0"/>
              <a:t>2n</a:t>
            </a:r>
            <a:r>
              <a:rPr lang="en-US" sz="2400" dirty="0"/>
              <a:t> </a:t>
            </a:r>
            <a:r>
              <a:rPr lang="uk-UA" sz="2400" dirty="0"/>
              <a:t>+ </a:t>
            </a:r>
            <a:r>
              <a:rPr lang="en-US" sz="2400" dirty="0"/>
              <a:t>2</a:t>
            </a:r>
            <a:r>
              <a:rPr lang="en-US" sz="2400" baseline="30000" dirty="0"/>
              <a:t>n</a:t>
            </a:r>
            <a:r>
              <a:rPr lang="uk-UA" sz="1800" kern="1200" dirty="0">
                <a:solidFill>
                  <a:srgbClr val="000000"/>
                </a:solidFill>
                <a:effectLst/>
                <a:latin typeface="Neue Haas Grotesk Text Pro" panose="020B0504020202020204" pitchFamily="34" charset="0"/>
                <a:ea typeface="+mn-ea"/>
                <a:cs typeface="+mn-cs"/>
              </a:rPr>
              <a:t> </a:t>
            </a:r>
            <a:endParaRPr lang="uk-UA" sz="2400" kern="1200" dirty="0">
              <a:solidFill>
                <a:srgbClr val="000000"/>
              </a:solidFill>
              <a:effectLst/>
              <a:latin typeface="Neue Haas Grotesk Text Pro" panose="020B0504020202020204" pitchFamily="34" charset="0"/>
              <a:ea typeface="+mn-ea"/>
              <a:cs typeface="+mn-cs"/>
            </a:endParaRPr>
          </a:p>
          <a:p>
            <a:pPr marL="457200" indent="-457200" algn="ctr">
              <a:lnSpc>
                <a:spcPct val="100000"/>
              </a:lnSpc>
              <a:buAutoNum type="arabicParenR"/>
            </a:pPr>
            <a:r>
              <a:rPr lang="uk-UA" sz="2400" dirty="0">
                <a:solidFill>
                  <a:srgbClr val="000000"/>
                </a:solidFill>
                <a:latin typeface="Neue Haas Grotesk Text Pro" panose="020B0504020202020204" pitchFamily="34" charset="0"/>
              </a:rPr>
              <a:t>Можна не зберігати масив </a:t>
            </a:r>
            <a:r>
              <a:rPr lang="en-US" sz="2400" dirty="0">
                <a:solidFill>
                  <a:srgbClr val="000000"/>
                </a:solidFill>
                <a:latin typeface="Neue Haas Grotesk Text Pro" panose="020B0504020202020204" pitchFamily="34" charset="0"/>
              </a:rPr>
              <a:t>possible,</a:t>
            </a:r>
            <a:r>
              <a:rPr lang="uk-UA" sz="2400" dirty="0">
                <a:solidFill>
                  <a:srgbClr val="000000"/>
                </a:solidFill>
                <a:latin typeface="Neue Haas Grotesk Text Pro" panose="020B0504020202020204" pitchFamily="34" charset="0"/>
              </a:rPr>
              <a:t> а кожного разу перевіряти, чи можливий перехід з одного профіля в інший. Тоді, з урахуванням попереднього пункту асимптотика за пам’яттю дорівнюватиме </a:t>
            </a:r>
            <a:r>
              <a:rPr lang="en-US" sz="1800" dirty="0"/>
              <a:t>2</a:t>
            </a:r>
            <a:r>
              <a:rPr lang="en-US" sz="1800" baseline="30000" dirty="0"/>
              <a:t>n</a:t>
            </a:r>
            <a:r>
              <a:rPr lang="uk-UA" sz="1800" kern="1200" dirty="0">
                <a:solidFill>
                  <a:srgbClr val="000000"/>
                </a:solidFill>
                <a:effectLst/>
                <a:latin typeface="Neue Haas Grotesk Text Pro" panose="020B0504020202020204" pitchFamily="34" charset="0"/>
                <a:ea typeface="+mn-ea"/>
                <a:cs typeface="+mn-cs"/>
              </a:rPr>
              <a:t> </a:t>
            </a:r>
            <a:r>
              <a:rPr lang="uk-UA" sz="2400" kern="1200" dirty="0">
                <a:solidFill>
                  <a:srgbClr val="000000"/>
                </a:solidFill>
                <a:effectLst/>
                <a:latin typeface="Neue Haas Grotesk Text Pro" panose="020B0504020202020204" pitchFamily="34" charset="0"/>
                <a:ea typeface="+mn-ea"/>
                <a:cs typeface="+mn-cs"/>
              </a:rPr>
              <a:t>, але  асимптотика за часом збільшиться до </a:t>
            </a:r>
            <a:r>
              <a:rPr lang="en-US" sz="2400" dirty="0"/>
              <a:t>2</a:t>
            </a:r>
            <a:r>
              <a:rPr lang="en-US" sz="2400" baseline="30000" dirty="0"/>
              <a:t>2n</a:t>
            </a:r>
            <a:r>
              <a:rPr lang="en-US" sz="2400" dirty="0"/>
              <a:t> * m * f(p, q), </a:t>
            </a:r>
            <a:r>
              <a:rPr lang="uk-UA" sz="2400" dirty="0"/>
              <a:t>де </a:t>
            </a:r>
            <a:r>
              <a:rPr lang="en-US" sz="2400" dirty="0"/>
              <a:t>f(p, q)</a:t>
            </a:r>
            <a:r>
              <a:rPr lang="uk-UA" sz="2400" dirty="0"/>
              <a:t> – час перевірки можливості переходу. Якщо </a:t>
            </a:r>
            <a:r>
              <a:rPr lang="en-US" sz="2400" dirty="0"/>
              <a:t>f(p, q) = n</a:t>
            </a:r>
            <a:r>
              <a:rPr lang="uk-UA" sz="2400" dirty="0"/>
              <a:t>, то загальна асимптотика за часом - </a:t>
            </a:r>
            <a:r>
              <a:rPr lang="en-US" sz="2400" dirty="0"/>
              <a:t>2</a:t>
            </a:r>
            <a:r>
              <a:rPr lang="en-US" sz="2400" baseline="30000" dirty="0"/>
              <a:t>2n</a:t>
            </a:r>
            <a:r>
              <a:rPr lang="en-US" sz="2400" dirty="0"/>
              <a:t> * m * n.</a:t>
            </a:r>
            <a:endParaRPr lang="uk-UA" sz="2400" kern="1200" dirty="0">
              <a:solidFill>
                <a:srgbClr val="000000"/>
              </a:solidFill>
              <a:effectLst/>
              <a:latin typeface="Neue Haas Grotesk Text Pro" panose="020B0504020202020204" pitchFamily="34" charset="0"/>
              <a:ea typeface="+mn-ea"/>
              <a:cs typeface="+mn-cs"/>
            </a:endParaRPr>
          </a:p>
          <a:p>
            <a:pPr algn="ctr">
              <a:lnSpc>
                <a:spcPct val="100000"/>
              </a:lnSpc>
            </a:pPr>
            <a:endParaRPr lang="uk-UA" sz="2400" kern="1200" dirty="0">
              <a:solidFill>
                <a:srgbClr val="000000"/>
              </a:solidFill>
              <a:effectLst/>
              <a:latin typeface="Neue Haas Grotesk Text Pro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03819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_2SEEDS">
      <a:dk1>
        <a:srgbClr val="000000"/>
      </a:dk1>
      <a:lt1>
        <a:srgbClr val="FFFFFF"/>
      </a:lt1>
      <a:dk2>
        <a:srgbClr val="412C24"/>
      </a:dk2>
      <a:lt2>
        <a:srgbClr val="E2E3E8"/>
      </a:lt2>
      <a:accent1>
        <a:srgbClr val="B79E35"/>
      </a:accent1>
      <a:accent2>
        <a:srgbClr val="C97947"/>
      </a:accent2>
      <a:accent3>
        <a:srgbClr val="92AB3C"/>
      </a:accent3>
      <a:accent4>
        <a:srgbClr val="54B735"/>
      </a:accent4>
      <a:accent5>
        <a:srgbClr val="40B656"/>
      </a:accent5>
      <a:accent6>
        <a:srgbClr val="35B581"/>
      </a:accent6>
      <a:hlink>
        <a:srgbClr val="30914D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2095</TotalTime>
  <Words>921</Words>
  <Application>Microsoft Office PowerPoint</Application>
  <PresentationFormat>Widescreen</PresentationFormat>
  <Paragraphs>72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 Math</vt:lpstr>
      <vt:lpstr>Neue Haas Grotesk Text Pro</vt:lpstr>
      <vt:lpstr>AccentBoxVTI</vt:lpstr>
      <vt:lpstr>Динамічне програмування за профілем</vt:lpstr>
      <vt:lpstr>Постановка задачі</vt:lpstr>
      <vt:lpstr>Призначення алгоритму</vt:lpstr>
      <vt:lpstr>Загальний принцип</vt:lpstr>
      <vt:lpstr>Задача про покриття доміно</vt:lpstr>
      <vt:lpstr>Перехід в інший профіль</vt:lpstr>
      <vt:lpstr>Зберігання станів та рекурентна формула</vt:lpstr>
      <vt:lpstr>Асимптотика</vt:lpstr>
      <vt:lpstr>Оптимізація асимптотики по пам’яті</vt:lpstr>
      <vt:lpstr>Пояснення щодо замірів пам’яті та часу</vt:lpstr>
      <vt:lpstr>Умовні позначення</vt:lpstr>
      <vt:lpstr>Заміри часу і пам’яті при різних значеннях n</vt:lpstr>
      <vt:lpstr>Графіки часу при різних значеннях n</vt:lpstr>
      <vt:lpstr>Графіки пам’яті при різних значеннях n</vt:lpstr>
      <vt:lpstr>Заміри часу і пам’яті при різних значеннях m</vt:lpstr>
      <vt:lpstr>Графік часу при різних значеннях m</vt:lpstr>
      <vt:lpstr>Графік пам’яті при різних значеннях m</vt:lpstr>
      <vt:lpstr>Висновок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Микита Шепель</dc:creator>
  <cp:lastModifiedBy>Микита Шепель</cp:lastModifiedBy>
  <cp:revision>4</cp:revision>
  <dcterms:created xsi:type="dcterms:W3CDTF">2025-01-06T12:08:48Z</dcterms:created>
  <dcterms:modified xsi:type="dcterms:W3CDTF">2025-01-10T16:14:11Z</dcterms:modified>
</cp:coreProperties>
</file>