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1" r:id="rId3"/>
    <p:sldId id="257" r:id="rId4"/>
    <p:sldId id="260" r:id="rId5"/>
    <p:sldId id="287" r:id="rId6"/>
    <p:sldId id="259" r:id="rId7"/>
    <p:sldId id="288" r:id="rId8"/>
    <p:sldId id="285" r:id="rId9"/>
    <p:sldId id="284" r:id="rId10"/>
    <p:sldId id="28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4E9A8-EAD3-4F7A-B552-D4C87255B787}" type="datetimeFigureOut">
              <a:rPr kumimoji="1" lang="ja-JP" altLang="en-US" smtClean="0"/>
              <a:t>2018/12/9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A78AF-E059-4F06-8BCC-0E47DBBDBC65}" type="slidenum">
              <a:rPr kumimoji="1" lang="ja-JP" altLang="en-US" smtClean="0"/>
              <a:t>‹#›</a:t>
            </a:fld>
            <a:endParaRPr kumimoji="1" lang="ja-JP" altLang="en-US"/>
          </a:p>
        </p:txBody>
      </p:sp>
    </p:spTree>
    <p:extLst>
      <p:ext uri="{BB962C8B-B14F-4D97-AF65-F5344CB8AC3E}">
        <p14:creationId xmlns:p14="http://schemas.microsoft.com/office/powerpoint/2010/main" val="2781881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スライド１</a:t>
            </a:r>
          </a:p>
          <a:p>
            <a:r>
              <a:rPr kumimoji="1" lang="ja-JP" altLang="ja-JP" sz="1200" kern="1200" dirty="0">
                <a:solidFill>
                  <a:schemeClr val="tx1"/>
                </a:solidFill>
                <a:effectLst/>
                <a:latin typeface="+mn-lt"/>
                <a:ea typeface="+mn-ea"/>
                <a:cs typeface="+mn-cs"/>
              </a:rPr>
              <a:t>今から、チーム</a:t>
            </a:r>
            <a:r>
              <a:rPr kumimoji="1" lang="en-US" altLang="ja-JP" sz="1200" kern="1200" dirty="0">
                <a:solidFill>
                  <a:schemeClr val="tx1"/>
                </a:solidFill>
                <a:effectLst/>
                <a:latin typeface="+mn-lt"/>
                <a:ea typeface="+mn-ea"/>
                <a:cs typeface="+mn-cs"/>
              </a:rPr>
              <a:t>She-</a:t>
            </a:r>
            <a:r>
              <a:rPr kumimoji="1" lang="en-US" altLang="ja-JP" sz="1200" kern="1200" dirty="0" err="1">
                <a:solidFill>
                  <a:schemeClr val="tx1"/>
                </a:solidFill>
                <a:effectLst/>
                <a:latin typeface="+mn-lt"/>
                <a:ea typeface="+mn-ea"/>
                <a:cs typeface="+mn-cs"/>
              </a:rPr>
              <a:t>muC</a:t>
            </a:r>
            <a:r>
              <a:rPr kumimoji="1" lang="ja-JP" altLang="ja-JP" sz="1200" kern="1200" dirty="0">
                <a:solidFill>
                  <a:schemeClr val="tx1"/>
                </a:solidFill>
                <a:effectLst/>
                <a:latin typeface="+mn-lt"/>
                <a:ea typeface="+mn-ea"/>
                <a:cs typeface="+mn-cs"/>
              </a:rPr>
              <a:t>のゲーム制作発表を始めます。</a:t>
            </a:r>
          </a:p>
          <a:p>
            <a:r>
              <a:rPr kumimoji="1" lang="ja-JP" altLang="ja-JP" sz="1200" kern="1200" dirty="0">
                <a:solidFill>
                  <a:schemeClr val="tx1"/>
                </a:solidFill>
                <a:effectLst/>
                <a:latin typeface="+mn-lt"/>
                <a:ea typeface="+mn-ea"/>
                <a:cs typeface="+mn-cs"/>
              </a:rPr>
              <a:t>メンバーの服部紘旭と木野陽彩と漆畑和真です。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a:solidFill>
                  <a:schemeClr val="tx1"/>
                </a:solidFill>
                <a:effectLst/>
                <a:latin typeface="+mn-lt"/>
                <a:ea typeface="+mn-ea"/>
                <a:cs typeface="+mn-cs"/>
              </a:rPr>
              <a:t>今回制作を行うゲームの名前はシーオブキメラプレデットランチです。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D83A78AF-E059-4F06-8BCC-0E47DBBDBC65}" type="slidenum">
              <a:rPr kumimoji="1" lang="ja-JP" altLang="en-US" smtClean="0"/>
              <a:t>1</a:t>
            </a:fld>
            <a:endParaRPr kumimoji="1" lang="ja-JP" altLang="en-US"/>
          </a:p>
        </p:txBody>
      </p:sp>
    </p:spTree>
    <p:extLst>
      <p:ext uri="{BB962C8B-B14F-4D97-AF65-F5344CB8AC3E}">
        <p14:creationId xmlns:p14="http://schemas.microsoft.com/office/powerpoint/2010/main" val="152297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スライド２</a:t>
            </a:r>
          </a:p>
          <a:p>
            <a:r>
              <a:rPr kumimoji="1" lang="ja-JP" altLang="ja-JP" sz="1200" kern="1200" dirty="0">
                <a:solidFill>
                  <a:schemeClr val="tx1"/>
                </a:solidFill>
                <a:effectLst/>
                <a:latin typeface="+mn-lt"/>
                <a:ea typeface="+mn-ea"/>
                <a:cs typeface="+mn-cs"/>
              </a:rPr>
              <a:t>次に、このゲームの概要について説明していきたいと思います。</a:t>
            </a:r>
          </a:p>
          <a:p>
            <a:r>
              <a:rPr kumimoji="1" lang="ja-JP" altLang="ja-JP" sz="1200" kern="1200" dirty="0">
                <a:solidFill>
                  <a:schemeClr val="tx1"/>
                </a:solidFill>
                <a:effectLst/>
                <a:latin typeface="+mn-lt"/>
                <a:ea typeface="+mn-ea"/>
                <a:cs typeface="+mn-cs"/>
              </a:rPr>
              <a:t>世界観は広大な草原の中にある牧場</a:t>
            </a:r>
          </a:p>
          <a:p>
            <a:r>
              <a:rPr kumimoji="1" lang="ja-JP" altLang="ja-JP" sz="1200" kern="1200" dirty="0">
                <a:solidFill>
                  <a:schemeClr val="tx1"/>
                </a:solidFill>
                <a:effectLst/>
                <a:latin typeface="+mn-lt"/>
                <a:ea typeface="+mn-ea"/>
                <a:cs typeface="+mn-cs"/>
              </a:rPr>
              <a:t>大まかなゲームの流れは、制限時間内に牧場内に放たれている動物たちを、プレイヤーであるキメラが捕食して一定数捕食に成功した場合新たな別のキメラを作っていくという流れになっています。</a:t>
            </a:r>
          </a:p>
          <a:p>
            <a:r>
              <a:rPr kumimoji="1" lang="ja-JP" altLang="ja-JP" sz="1200" kern="1200" dirty="0">
                <a:solidFill>
                  <a:schemeClr val="tx1"/>
                </a:solidFill>
                <a:effectLst/>
                <a:latin typeface="+mn-lt"/>
                <a:ea typeface="+mn-ea"/>
                <a:cs typeface="+mn-cs"/>
              </a:rPr>
              <a:t>クリアの条件は、飼育員に見つからなければクリアとなり、飼育員に捕まった時点で失敗になります。クリアまたは失敗が表示されるリザルト画面で、食べた動物の種類と名前が表示され、一定数に達していた場合新たなキメラを合成することができます。</a:t>
            </a:r>
          </a:p>
          <a:p>
            <a:r>
              <a:rPr kumimoji="1" lang="ja-JP" altLang="ja-JP" sz="1200" kern="1200" dirty="0">
                <a:solidFill>
                  <a:schemeClr val="tx1"/>
                </a:solidFill>
                <a:effectLst/>
                <a:latin typeface="+mn-lt"/>
                <a:ea typeface="+mn-ea"/>
                <a:cs typeface="+mn-cs"/>
              </a:rPr>
              <a:t>また、牧場内には飼育員が配置してあり食べる瞬間を飼育員にみられると牧場の出口まで逃げなければならないという、プレイ中の制限があります。</a:t>
            </a:r>
          </a:p>
          <a:p>
            <a:r>
              <a:rPr kumimoji="1" lang="ja-JP" altLang="ja-JP" sz="1200" kern="1200" dirty="0">
                <a:solidFill>
                  <a:schemeClr val="tx1"/>
                </a:solidFill>
                <a:effectLst/>
                <a:latin typeface="+mn-lt"/>
                <a:ea typeface="+mn-ea"/>
                <a:cs typeface="+mn-cs"/>
              </a:rPr>
              <a:t>今回のゲームでは、四段階難易度があり、難易度が上がるにつれて制限時間が短くなり飼育員の人数も増えていき、出てくる動物の種類も増える仕様になっています。</a:t>
            </a:r>
          </a:p>
          <a:p>
            <a:r>
              <a:rPr kumimoji="1" lang="ja-JP" altLang="ja-JP" sz="1200" kern="1200" dirty="0">
                <a:solidFill>
                  <a:schemeClr val="tx1"/>
                </a:solidFill>
                <a:effectLst/>
                <a:latin typeface="+mn-lt"/>
                <a:ea typeface="+mn-ea"/>
                <a:cs typeface="+mn-cs"/>
              </a:rPr>
              <a:t>しかしキメラが使えるスキルが存在し、種類によってそれが異なります。なので、スキルを活かしてもらうことで難易度とのバランスを保っています。</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83A78AF-E059-4F06-8BCC-0E47DBBDBC65}" type="slidenum">
              <a:rPr kumimoji="1" lang="ja-JP" altLang="en-US" smtClean="0"/>
              <a:t>2</a:t>
            </a:fld>
            <a:endParaRPr kumimoji="1" lang="ja-JP" altLang="en-US"/>
          </a:p>
        </p:txBody>
      </p:sp>
    </p:spTree>
    <p:extLst>
      <p:ext uri="{BB962C8B-B14F-4D97-AF65-F5344CB8AC3E}">
        <p14:creationId xmlns:p14="http://schemas.microsoft.com/office/powerpoint/2010/main" val="2291301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スライド３</a:t>
            </a:r>
          </a:p>
          <a:p>
            <a:r>
              <a:rPr kumimoji="1" lang="en-US" altLang="ja-JP" sz="1200" kern="1200" dirty="0">
                <a:solidFill>
                  <a:schemeClr val="tx1"/>
                </a:solidFill>
                <a:effectLst/>
                <a:latin typeface="+mn-lt"/>
                <a:ea typeface="+mn-ea"/>
                <a:cs typeface="+mn-cs"/>
              </a:rPr>
              <a:t>10</a:t>
            </a:r>
            <a:r>
              <a:rPr kumimoji="1" lang="ja-JP" altLang="ja-JP" sz="1200" kern="1200" dirty="0">
                <a:solidFill>
                  <a:schemeClr val="tx1"/>
                </a:solidFill>
                <a:effectLst/>
                <a:latin typeface="+mn-lt"/>
                <a:ea typeface="+mn-ea"/>
                <a:cs typeface="+mn-cs"/>
              </a:rPr>
              <a:t>代から</a:t>
            </a:r>
            <a:r>
              <a:rPr kumimoji="1" lang="en-US" altLang="ja-JP" sz="1200" kern="1200" dirty="0">
                <a:solidFill>
                  <a:schemeClr val="tx1"/>
                </a:solidFill>
                <a:effectLst/>
                <a:latin typeface="+mn-lt"/>
                <a:ea typeface="+mn-ea"/>
                <a:cs typeface="+mn-cs"/>
              </a:rPr>
              <a:t>20</a:t>
            </a:r>
            <a:r>
              <a:rPr kumimoji="1" lang="ja-JP" altLang="ja-JP" sz="1200" kern="1200" dirty="0">
                <a:solidFill>
                  <a:schemeClr val="tx1"/>
                </a:solidFill>
                <a:effectLst/>
                <a:latin typeface="+mn-lt"/>
                <a:ea typeface="+mn-ea"/>
                <a:cs typeface="+mn-cs"/>
              </a:rPr>
              <a:t>代の若年層をターゲットにして制作を行います。この年代の方々はスマホに触れている時間が多く、プレイしてもらいやすいと思ったので対応機種はスマートフォンに設定しました。</a:t>
            </a:r>
          </a:p>
          <a:p>
            <a:r>
              <a:rPr kumimoji="1" lang="ja-JP" altLang="ja-JP" sz="1200" kern="1200" dirty="0">
                <a:solidFill>
                  <a:schemeClr val="tx1"/>
                </a:solidFill>
                <a:effectLst/>
                <a:latin typeface="+mn-lt"/>
                <a:ea typeface="+mn-ea"/>
                <a:cs typeface="+mn-cs"/>
              </a:rPr>
              <a:t>今回僕たちは手軽に短時間で遊べるものを目標に作っていきたいと思いました。また、前期は</a:t>
            </a:r>
            <a:r>
              <a:rPr kumimoji="1" lang="en-US" altLang="ja-JP" sz="1200" kern="1200" dirty="0">
                <a:solidFill>
                  <a:schemeClr val="tx1"/>
                </a:solidFill>
                <a:effectLst/>
                <a:latin typeface="+mn-lt"/>
                <a:ea typeface="+mn-ea"/>
                <a:cs typeface="+mn-cs"/>
              </a:rPr>
              <a:t>2</a:t>
            </a:r>
            <a:r>
              <a:rPr kumimoji="1" lang="ja-JP" altLang="ja-JP" sz="1200" kern="1200" dirty="0" err="1">
                <a:solidFill>
                  <a:schemeClr val="tx1"/>
                </a:solidFill>
                <a:effectLst/>
                <a:latin typeface="+mn-lt"/>
                <a:ea typeface="+mn-ea"/>
                <a:cs typeface="+mn-cs"/>
              </a:rPr>
              <a:t>ｄ</a:t>
            </a:r>
            <a:r>
              <a:rPr kumimoji="1" lang="ja-JP" altLang="ja-JP" sz="1200" kern="1200" dirty="0">
                <a:solidFill>
                  <a:schemeClr val="tx1"/>
                </a:solidFill>
                <a:effectLst/>
                <a:latin typeface="+mn-lt"/>
                <a:ea typeface="+mn-ea"/>
                <a:cs typeface="+mn-cs"/>
              </a:rPr>
              <a:t>でのゲーム制作でしたので今回は、</a:t>
            </a:r>
            <a:r>
              <a:rPr kumimoji="1" lang="en-US" altLang="ja-JP" sz="1200" kern="1200" dirty="0">
                <a:solidFill>
                  <a:schemeClr val="tx1"/>
                </a:solidFill>
                <a:effectLst/>
                <a:latin typeface="+mn-lt"/>
                <a:ea typeface="+mn-ea"/>
                <a:cs typeface="+mn-cs"/>
              </a:rPr>
              <a:t>3</a:t>
            </a:r>
            <a:r>
              <a:rPr kumimoji="1" lang="ja-JP" altLang="ja-JP" sz="1200" kern="1200" dirty="0" err="1">
                <a:solidFill>
                  <a:schemeClr val="tx1"/>
                </a:solidFill>
                <a:effectLst/>
                <a:latin typeface="+mn-lt"/>
                <a:ea typeface="+mn-ea"/>
                <a:cs typeface="+mn-cs"/>
              </a:rPr>
              <a:t>ｄ</a:t>
            </a:r>
            <a:r>
              <a:rPr kumimoji="1" lang="ja-JP" altLang="ja-JP" sz="1200" kern="1200" dirty="0">
                <a:solidFill>
                  <a:schemeClr val="tx1"/>
                </a:solidFill>
                <a:effectLst/>
                <a:latin typeface="+mn-lt"/>
                <a:ea typeface="+mn-ea"/>
                <a:cs typeface="+mn-cs"/>
              </a:rPr>
              <a:t>で行い授業で行っているシネマ</a:t>
            </a:r>
            <a:r>
              <a:rPr kumimoji="1" lang="en-US" altLang="ja-JP" sz="1200" kern="1200" dirty="0">
                <a:solidFill>
                  <a:schemeClr val="tx1"/>
                </a:solidFill>
                <a:effectLst/>
                <a:latin typeface="+mn-lt"/>
                <a:ea typeface="+mn-ea"/>
                <a:cs typeface="+mn-cs"/>
              </a:rPr>
              <a:t>4</a:t>
            </a:r>
            <a:r>
              <a:rPr kumimoji="1" lang="ja-JP" altLang="ja-JP" sz="1200" kern="1200" dirty="0" err="1">
                <a:solidFill>
                  <a:schemeClr val="tx1"/>
                </a:solidFill>
                <a:effectLst/>
                <a:latin typeface="+mn-lt"/>
                <a:ea typeface="+mn-ea"/>
                <a:cs typeface="+mn-cs"/>
              </a:rPr>
              <a:t>ｄ</a:t>
            </a:r>
            <a:r>
              <a:rPr kumimoji="1" lang="ja-JP" altLang="ja-JP" sz="1200" kern="1200" dirty="0">
                <a:solidFill>
                  <a:schemeClr val="tx1"/>
                </a:solidFill>
                <a:effectLst/>
                <a:latin typeface="+mn-lt"/>
                <a:ea typeface="+mn-ea"/>
                <a:cs typeface="+mn-cs"/>
              </a:rPr>
              <a:t>を生かしたゲームを作りたいと思いました。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D83A78AF-E059-4F06-8BCC-0E47DBBDBC65}" type="slidenum">
              <a:rPr kumimoji="1" lang="ja-JP" altLang="en-US" smtClean="0"/>
              <a:t>3</a:t>
            </a:fld>
            <a:endParaRPr kumimoji="1" lang="ja-JP" altLang="en-US"/>
          </a:p>
        </p:txBody>
      </p:sp>
    </p:spTree>
    <p:extLst>
      <p:ext uri="{BB962C8B-B14F-4D97-AF65-F5344CB8AC3E}">
        <p14:creationId xmlns:p14="http://schemas.microsoft.com/office/powerpoint/2010/main" val="396676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次にこのゲームの売りについて説明していきます。</a:t>
            </a:r>
          </a:p>
          <a:p>
            <a:r>
              <a:rPr kumimoji="1" lang="ja-JP" altLang="ja-JP" sz="1200" kern="1200" dirty="0">
                <a:solidFill>
                  <a:schemeClr val="tx1"/>
                </a:solidFill>
                <a:effectLst/>
                <a:latin typeface="+mn-lt"/>
                <a:ea typeface="+mn-ea"/>
                <a:cs typeface="+mn-cs"/>
              </a:rPr>
              <a:t>一定数の動物を捕食することができなかったり、飼育員に捕まり失敗してしまったり条件を満たさなかった場合と、キメラをつくりそのキメラを使ってまた別の種類を作るためにもう一度プレイしたいトいう気持ちを持ってもらえることができると思います。そこがまず一つの売りで、</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スキルや見た目の異なる複数の種類のキメラが存在するので、コレクション性があり継続的にプレイしていただくことができると思います。</a:t>
            </a:r>
          </a:p>
          <a:p>
            <a:r>
              <a:rPr kumimoji="1" lang="ja-JP" altLang="ja-JP" sz="1200" kern="1200" dirty="0">
                <a:solidFill>
                  <a:schemeClr val="tx1"/>
                </a:solidFill>
                <a:effectLst/>
                <a:latin typeface="+mn-lt"/>
                <a:ea typeface="+mn-ea"/>
                <a:cs typeface="+mn-cs"/>
              </a:rPr>
              <a:t>また、プレイ中に制限時間を設けて飼育員に見つからないように制限時間内で捕食しなければならないというスリル感が味わえることが今回制作するゲームの大きな売り田と思います。</a:t>
            </a:r>
          </a:p>
          <a:p>
            <a:r>
              <a:rPr kumimoji="1" lang="ja-JP" altLang="ja-JP" sz="1200" kern="1200" dirty="0">
                <a:solidFill>
                  <a:schemeClr val="tx1"/>
                </a:solidFill>
                <a:effectLst/>
                <a:latin typeface="+mn-lt"/>
                <a:ea typeface="+mn-ea"/>
                <a:cs typeface="+mn-cs"/>
              </a:rPr>
              <a:t>次にこのゲームの売りについて説明していきます。</a:t>
            </a:r>
          </a:p>
          <a:p>
            <a:r>
              <a:rPr kumimoji="1" lang="ja-JP" altLang="ja-JP" sz="1200" kern="1200" dirty="0">
                <a:solidFill>
                  <a:schemeClr val="tx1"/>
                </a:solidFill>
                <a:effectLst/>
                <a:latin typeface="+mn-lt"/>
                <a:ea typeface="+mn-ea"/>
                <a:cs typeface="+mn-cs"/>
              </a:rPr>
              <a:t>一定数の動物を捕食することができなかったり、飼育員に捕まり失敗してしまったり条件を満たさなかった場合と、キメラをつくりそのキメラを使ってまた別の種類を作るためにもう一度プレイしたいトいう気持ちを持ってもらえることができると思います。そこがまず一つの売りで、</a:t>
            </a:r>
          </a:p>
          <a:p>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スキルや見た目の異なる複数の種類のキメラが存在するので、コレクション性があり継続的にプレイしていただくことができると思います。</a:t>
            </a:r>
          </a:p>
          <a:p>
            <a:r>
              <a:rPr kumimoji="1" lang="ja-JP" altLang="ja-JP" sz="1200" kern="1200" dirty="0">
                <a:solidFill>
                  <a:schemeClr val="tx1"/>
                </a:solidFill>
                <a:effectLst/>
                <a:latin typeface="+mn-lt"/>
                <a:ea typeface="+mn-ea"/>
                <a:cs typeface="+mn-cs"/>
              </a:rPr>
              <a:t>また、プレイ中に制限時間を設けて飼育員に見つからないように制限時間内で捕食しなければならないというスリル感が味わえることが今回制作するゲームの大きな売り田と思います。</a:t>
            </a:r>
          </a:p>
          <a:p>
            <a:endParaRPr kumimoji="1" lang="ja-JP" altLang="en-US" b="1" dirty="0"/>
          </a:p>
        </p:txBody>
      </p:sp>
      <p:sp>
        <p:nvSpPr>
          <p:cNvPr id="4" name="スライド番号プレースホルダー 3"/>
          <p:cNvSpPr>
            <a:spLocks noGrp="1"/>
          </p:cNvSpPr>
          <p:nvPr>
            <p:ph type="sldNum" sz="quarter" idx="5"/>
          </p:nvPr>
        </p:nvSpPr>
        <p:spPr/>
        <p:txBody>
          <a:bodyPr/>
          <a:lstStyle/>
          <a:p>
            <a:fld id="{D83A78AF-E059-4F06-8BCC-0E47DBBDBC65}" type="slidenum">
              <a:rPr kumimoji="1" lang="ja-JP" altLang="en-US" smtClean="0"/>
              <a:t>4</a:t>
            </a:fld>
            <a:endParaRPr kumimoji="1" lang="ja-JP" altLang="en-US"/>
          </a:p>
        </p:txBody>
      </p:sp>
    </p:spTree>
    <p:extLst>
      <p:ext uri="{BB962C8B-B14F-4D97-AF65-F5344CB8AC3E}">
        <p14:creationId xmlns:p14="http://schemas.microsoft.com/office/powerpoint/2010/main" val="28681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09A0A4-86A3-44FB-A32E-DACAF6E401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665EAD4-206A-4B10-9EFE-5C80CE86E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EECBF8F-059E-44DB-A65E-FFF3C89BE1A6}"/>
              </a:ext>
            </a:extLst>
          </p:cNvPr>
          <p:cNvSpPr>
            <a:spLocks noGrp="1"/>
          </p:cNvSpPr>
          <p:nvPr>
            <p:ph type="dt" sz="half" idx="10"/>
          </p:nvPr>
        </p:nvSpPr>
        <p:spPr/>
        <p:txBody>
          <a:bodyPr/>
          <a:lstStyle/>
          <a:p>
            <a:fld id="{4E070C92-FEE9-406B-8920-EC4917C638A3}"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02057BAC-DA8B-49E5-BCF7-21355CFEB3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A587AC-7011-41E6-B210-CDE87591074F}"/>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378103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53DE9D-40A4-4806-B922-11E69825D7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A39BA0B-1036-4EC3-852C-72FE4C2827D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951F57-B631-46D4-898E-B761D4D54675}"/>
              </a:ext>
            </a:extLst>
          </p:cNvPr>
          <p:cNvSpPr>
            <a:spLocks noGrp="1"/>
          </p:cNvSpPr>
          <p:nvPr>
            <p:ph type="dt" sz="half" idx="10"/>
          </p:nvPr>
        </p:nvSpPr>
        <p:spPr/>
        <p:txBody>
          <a:bodyPr/>
          <a:lstStyle/>
          <a:p>
            <a:fld id="{4E070C92-FEE9-406B-8920-EC4917C638A3}"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C84F058E-8960-4AB6-A90D-79C1B1F4AB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D26532-35F2-49D2-9EEC-491670B35787}"/>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393115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4439C08-4F45-4C9C-A280-F5483AEF7F0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9325E1-7D62-4273-83E9-D0C175C57FB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E86DE5E-4048-4A85-B945-52F206063C29}"/>
              </a:ext>
            </a:extLst>
          </p:cNvPr>
          <p:cNvSpPr>
            <a:spLocks noGrp="1"/>
          </p:cNvSpPr>
          <p:nvPr>
            <p:ph type="dt" sz="half" idx="10"/>
          </p:nvPr>
        </p:nvSpPr>
        <p:spPr/>
        <p:txBody>
          <a:bodyPr/>
          <a:lstStyle/>
          <a:p>
            <a:fld id="{4E070C92-FEE9-406B-8920-EC4917C638A3}"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04972A55-D6C5-4D05-9560-CD5A0868CB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6054EC-F5E9-4E95-921B-82E630DD48EE}"/>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22724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96B7C-B2D3-43EC-88DA-91DAC4ACF2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A4349E-3555-4C27-BBCE-23E9FCA6F7E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B3E7B8-7E4A-40D3-B71C-E9DB3AD46AB0}"/>
              </a:ext>
            </a:extLst>
          </p:cNvPr>
          <p:cNvSpPr>
            <a:spLocks noGrp="1"/>
          </p:cNvSpPr>
          <p:nvPr>
            <p:ph type="dt" sz="half" idx="10"/>
          </p:nvPr>
        </p:nvSpPr>
        <p:spPr/>
        <p:txBody>
          <a:bodyPr/>
          <a:lstStyle/>
          <a:p>
            <a:fld id="{4E070C92-FEE9-406B-8920-EC4917C638A3}"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D106B36F-BC36-4698-A75E-04A8A2CF64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36C0A2-A3EF-4B7A-90D9-9D8C743992D6}"/>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239381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39807-3096-46E6-90DD-A65BCEF3F12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984891-D23B-4AF5-9249-A86770D30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058FCC3-5AB0-4E30-BFEE-461D6AC7D525}"/>
              </a:ext>
            </a:extLst>
          </p:cNvPr>
          <p:cNvSpPr>
            <a:spLocks noGrp="1"/>
          </p:cNvSpPr>
          <p:nvPr>
            <p:ph type="dt" sz="half" idx="10"/>
          </p:nvPr>
        </p:nvSpPr>
        <p:spPr/>
        <p:txBody>
          <a:bodyPr/>
          <a:lstStyle/>
          <a:p>
            <a:fld id="{4E070C92-FEE9-406B-8920-EC4917C638A3}"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41B50DF4-5530-4630-8881-ED58C867C8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23E968-BF11-49E3-B775-B73BC73153B9}"/>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216714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5801F-407C-4F13-8CA7-3CBD622C7D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00DF8D3-FB5A-4DAD-849C-57B8464C86F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D17F23A-4630-4F99-A932-9ABC576EAF1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6C68C2C-CB92-498C-A95C-D840FF3F236D}"/>
              </a:ext>
            </a:extLst>
          </p:cNvPr>
          <p:cNvSpPr>
            <a:spLocks noGrp="1"/>
          </p:cNvSpPr>
          <p:nvPr>
            <p:ph type="dt" sz="half" idx="10"/>
          </p:nvPr>
        </p:nvSpPr>
        <p:spPr/>
        <p:txBody>
          <a:bodyPr/>
          <a:lstStyle/>
          <a:p>
            <a:fld id="{4E070C92-FEE9-406B-8920-EC4917C638A3}" type="datetimeFigureOut">
              <a:rPr kumimoji="1" lang="ja-JP" altLang="en-US" smtClean="0"/>
              <a:t>2018/12/9</a:t>
            </a:fld>
            <a:endParaRPr kumimoji="1" lang="ja-JP" altLang="en-US"/>
          </a:p>
        </p:txBody>
      </p:sp>
      <p:sp>
        <p:nvSpPr>
          <p:cNvPr id="6" name="フッター プレースホルダー 5">
            <a:extLst>
              <a:ext uri="{FF2B5EF4-FFF2-40B4-BE49-F238E27FC236}">
                <a16:creationId xmlns:a16="http://schemas.microsoft.com/office/drawing/2014/main" id="{823AD04A-3D3E-4998-AD42-D09497FE71F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68479F-E020-416A-BE2C-D7E116E8D5AF}"/>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138776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B9543-BA8B-4631-867A-5429ADD5EC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676857-9335-4893-A790-FD79A606B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FAF2722-B550-4CE0-AB67-6BA00CCE764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96644A7-7490-4952-B5DB-8C0022471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6C253F1-5B79-4EF1-A828-53C02C48B44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11BE6B3-7B40-4CD5-A527-3FEF0C1CF594}"/>
              </a:ext>
            </a:extLst>
          </p:cNvPr>
          <p:cNvSpPr>
            <a:spLocks noGrp="1"/>
          </p:cNvSpPr>
          <p:nvPr>
            <p:ph type="dt" sz="half" idx="10"/>
          </p:nvPr>
        </p:nvSpPr>
        <p:spPr/>
        <p:txBody>
          <a:bodyPr/>
          <a:lstStyle/>
          <a:p>
            <a:fld id="{4E070C92-FEE9-406B-8920-EC4917C638A3}" type="datetimeFigureOut">
              <a:rPr kumimoji="1" lang="ja-JP" altLang="en-US" smtClean="0"/>
              <a:t>2018/12/9</a:t>
            </a:fld>
            <a:endParaRPr kumimoji="1" lang="ja-JP" altLang="en-US"/>
          </a:p>
        </p:txBody>
      </p:sp>
      <p:sp>
        <p:nvSpPr>
          <p:cNvPr id="8" name="フッター プレースホルダー 7">
            <a:extLst>
              <a:ext uri="{FF2B5EF4-FFF2-40B4-BE49-F238E27FC236}">
                <a16:creationId xmlns:a16="http://schemas.microsoft.com/office/drawing/2014/main" id="{2D3E12DB-11C9-4C89-8160-BBB1BED6A1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FC54CDC-A6D5-4FE7-81C0-663D7BD0E66B}"/>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193107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355A2-5CAA-4CF6-912A-4E4CABFA987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AC0B1BD-F64D-4C74-B7BA-8671084C6F86}"/>
              </a:ext>
            </a:extLst>
          </p:cNvPr>
          <p:cNvSpPr>
            <a:spLocks noGrp="1"/>
          </p:cNvSpPr>
          <p:nvPr>
            <p:ph type="dt" sz="half" idx="10"/>
          </p:nvPr>
        </p:nvSpPr>
        <p:spPr/>
        <p:txBody>
          <a:bodyPr/>
          <a:lstStyle/>
          <a:p>
            <a:fld id="{4E070C92-FEE9-406B-8920-EC4917C638A3}" type="datetimeFigureOut">
              <a:rPr kumimoji="1" lang="ja-JP" altLang="en-US" smtClean="0"/>
              <a:t>2018/12/9</a:t>
            </a:fld>
            <a:endParaRPr kumimoji="1" lang="ja-JP" altLang="en-US"/>
          </a:p>
        </p:txBody>
      </p:sp>
      <p:sp>
        <p:nvSpPr>
          <p:cNvPr id="4" name="フッター プレースホルダー 3">
            <a:extLst>
              <a:ext uri="{FF2B5EF4-FFF2-40B4-BE49-F238E27FC236}">
                <a16:creationId xmlns:a16="http://schemas.microsoft.com/office/drawing/2014/main" id="{EB72F744-3128-4FA7-B9D4-192C72AF697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84E6AA1-EBF8-4D31-87ED-ED860E77F946}"/>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3247773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189B078-F479-46D7-8365-55F6C1077A09}"/>
              </a:ext>
            </a:extLst>
          </p:cNvPr>
          <p:cNvSpPr>
            <a:spLocks noGrp="1"/>
          </p:cNvSpPr>
          <p:nvPr>
            <p:ph type="dt" sz="half" idx="10"/>
          </p:nvPr>
        </p:nvSpPr>
        <p:spPr/>
        <p:txBody>
          <a:bodyPr/>
          <a:lstStyle/>
          <a:p>
            <a:fld id="{4E070C92-FEE9-406B-8920-EC4917C638A3}" type="datetimeFigureOut">
              <a:rPr kumimoji="1" lang="ja-JP" altLang="en-US" smtClean="0"/>
              <a:t>2018/12/9</a:t>
            </a:fld>
            <a:endParaRPr kumimoji="1" lang="ja-JP" altLang="en-US"/>
          </a:p>
        </p:txBody>
      </p:sp>
      <p:sp>
        <p:nvSpPr>
          <p:cNvPr id="3" name="フッター プレースホルダー 2">
            <a:extLst>
              <a:ext uri="{FF2B5EF4-FFF2-40B4-BE49-F238E27FC236}">
                <a16:creationId xmlns:a16="http://schemas.microsoft.com/office/drawing/2014/main" id="{7A033E85-74CF-48F9-B664-5794A6B9298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5472C30-F944-4C41-B42F-ACF390A93522}"/>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152817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ABFA5F-1E55-46AC-A808-C16D27015E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F3B9E5-3E5F-462D-977F-93425E70A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99F3534-8558-456C-A6A5-8A0488A31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344F39-9CE9-4A0B-9E2A-0E2DA7091D6B}"/>
              </a:ext>
            </a:extLst>
          </p:cNvPr>
          <p:cNvSpPr>
            <a:spLocks noGrp="1"/>
          </p:cNvSpPr>
          <p:nvPr>
            <p:ph type="dt" sz="half" idx="10"/>
          </p:nvPr>
        </p:nvSpPr>
        <p:spPr/>
        <p:txBody>
          <a:bodyPr/>
          <a:lstStyle/>
          <a:p>
            <a:fld id="{4E070C92-FEE9-406B-8920-EC4917C638A3}" type="datetimeFigureOut">
              <a:rPr kumimoji="1" lang="ja-JP" altLang="en-US" smtClean="0"/>
              <a:t>2018/12/9</a:t>
            </a:fld>
            <a:endParaRPr kumimoji="1" lang="ja-JP" altLang="en-US"/>
          </a:p>
        </p:txBody>
      </p:sp>
      <p:sp>
        <p:nvSpPr>
          <p:cNvPr id="6" name="フッター プレースホルダー 5">
            <a:extLst>
              <a:ext uri="{FF2B5EF4-FFF2-40B4-BE49-F238E27FC236}">
                <a16:creationId xmlns:a16="http://schemas.microsoft.com/office/drawing/2014/main" id="{87E5E54A-65A9-4FB5-9A02-35F236C9A6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EACCFB-80A4-4E0B-9C5E-4088C063E246}"/>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420948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3038A3-6B3E-4F48-BB63-18581EC731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FEA2146-3232-4506-990F-9878773F7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8FA2940-E37C-4A75-B8C9-7D0B9A2DC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87426A-37AD-4F2B-8017-9E3ADF671087}"/>
              </a:ext>
            </a:extLst>
          </p:cNvPr>
          <p:cNvSpPr>
            <a:spLocks noGrp="1"/>
          </p:cNvSpPr>
          <p:nvPr>
            <p:ph type="dt" sz="half" idx="10"/>
          </p:nvPr>
        </p:nvSpPr>
        <p:spPr/>
        <p:txBody>
          <a:bodyPr/>
          <a:lstStyle/>
          <a:p>
            <a:fld id="{4E070C92-FEE9-406B-8920-EC4917C638A3}" type="datetimeFigureOut">
              <a:rPr kumimoji="1" lang="ja-JP" altLang="en-US" smtClean="0"/>
              <a:t>2018/12/9</a:t>
            </a:fld>
            <a:endParaRPr kumimoji="1" lang="ja-JP" altLang="en-US"/>
          </a:p>
        </p:txBody>
      </p:sp>
      <p:sp>
        <p:nvSpPr>
          <p:cNvPr id="6" name="フッター プレースホルダー 5">
            <a:extLst>
              <a:ext uri="{FF2B5EF4-FFF2-40B4-BE49-F238E27FC236}">
                <a16:creationId xmlns:a16="http://schemas.microsoft.com/office/drawing/2014/main" id="{C17E54BA-9002-49DC-976B-BC4B7815AB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504673-CF17-4A04-9EBC-CE78B3C01E07}"/>
              </a:ext>
            </a:extLst>
          </p:cNvPr>
          <p:cNvSpPr>
            <a:spLocks noGrp="1"/>
          </p:cNvSpPr>
          <p:nvPr>
            <p:ph type="sldNum" sz="quarter" idx="12"/>
          </p:nvPr>
        </p:nvSpPr>
        <p:spPr/>
        <p:txBody>
          <a:body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2382957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AB2DCA-77E5-4754-B2D7-8DA692898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9924AF-C0BE-42B8-9B72-1D32FDA46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4AE305-E38B-4BE0-AC25-6103D1589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70C92-FEE9-406B-8920-EC4917C638A3}" type="datetimeFigureOut">
              <a:rPr kumimoji="1" lang="ja-JP" altLang="en-US" smtClean="0"/>
              <a:t>2018/12/9</a:t>
            </a:fld>
            <a:endParaRPr kumimoji="1" lang="ja-JP" altLang="en-US"/>
          </a:p>
        </p:txBody>
      </p:sp>
      <p:sp>
        <p:nvSpPr>
          <p:cNvPr id="5" name="フッター プレースホルダー 4">
            <a:extLst>
              <a:ext uri="{FF2B5EF4-FFF2-40B4-BE49-F238E27FC236}">
                <a16:creationId xmlns:a16="http://schemas.microsoft.com/office/drawing/2014/main" id="{6704B5E1-5657-459C-BF83-1B82FAC67A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0ACC8FB-2168-49F9-A66E-4F57711B5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F7D9C-E80B-41C2-9969-205CA3F40977}" type="slidenum">
              <a:rPr kumimoji="1" lang="ja-JP" altLang="en-US" smtClean="0"/>
              <a:t>‹#›</a:t>
            </a:fld>
            <a:endParaRPr kumimoji="1" lang="ja-JP" altLang="en-US"/>
          </a:p>
        </p:txBody>
      </p:sp>
    </p:spTree>
    <p:extLst>
      <p:ext uri="{BB962C8B-B14F-4D97-AF65-F5344CB8AC3E}">
        <p14:creationId xmlns:p14="http://schemas.microsoft.com/office/powerpoint/2010/main" val="404465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15800A-E727-4100-9CE5-6733846BC5CB}"/>
              </a:ext>
            </a:extLst>
          </p:cNvPr>
          <p:cNvSpPr>
            <a:spLocks noGrp="1"/>
          </p:cNvSpPr>
          <p:nvPr>
            <p:ph type="ctrTitle"/>
          </p:nvPr>
        </p:nvSpPr>
        <p:spPr>
          <a:xfrm>
            <a:off x="1524000" y="2157851"/>
            <a:ext cx="9144000" cy="2542297"/>
          </a:xfrm>
          <a:noFill/>
          <a:ln w="28575">
            <a:solidFill>
              <a:schemeClr val="tx1"/>
            </a:solidFill>
          </a:ln>
          <a:effectLst>
            <a:outerShdw blurRad="50800" dist="38100" dir="8100000" algn="tr" rotWithShape="0">
              <a:prstClr val="black">
                <a:alpha val="40000"/>
              </a:prstClr>
            </a:outerShdw>
          </a:effectLst>
        </p:spPr>
        <p:txBody>
          <a:bodyPr>
            <a:normAutofit/>
          </a:bodyPr>
          <a:lstStyle/>
          <a:p>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See of </a:t>
            </a:r>
            <a:r>
              <a:rPr lang="en-US" altLang="ja-JP" sz="8000" b="1" dirty="0">
                <a:gradFill>
                  <a:gsLst>
                    <a:gs pos="0">
                      <a:srgbClr val="418752"/>
                    </a:gs>
                    <a:gs pos="98000">
                      <a:schemeClr val="accent6">
                        <a:lumMod val="40000"/>
                        <a:lumOff val="60000"/>
                      </a:schemeClr>
                    </a:gs>
                    <a:gs pos="42000">
                      <a:srgbClr val="418752">
                        <a:alpha val="80000"/>
                      </a:srgbClr>
                    </a:gs>
                    <a:gs pos="81000">
                      <a:schemeClr val="tx1"/>
                    </a:gs>
                  </a:gsLst>
                  <a:lin ang="16200000" scaled="1"/>
                </a:gradFill>
                <a:latin typeface="Papyrus" panose="03070502060502030205" pitchFamily="66" charset="0"/>
              </a:rPr>
              <a:t>Chimera</a:t>
            </a:r>
            <a:r>
              <a:rPr lang="en-US" altLang="ja-JP" sz="8000" b="1" dirty="0">
                <a:latin typeface="Papyrus" panose="03070502060502030205" pitchFamily="66" charset="0"/>
              </a:rPr>
              <a:t> </a:t>
            </a:r>
            <a:br>
              <a:rPr lang="en-US" altLang="ja-JP" sz="8000" b="1" dirty="0">
                <a:latin typeface="Papyrus" panose="03070502060502030205" pitchFamily="66" charset="0"/>
              </a:rPr>
            </a:br>
            <a:r>
              <a:rPr lang="en-US" altLang="ja-JP" sz="8000" b="1" dirty="0">
                <a:latin typeface="Papyrus" panose="03070502060502030205" pitchFamily="66" charset="0"/>
              </a:rPr>
              <a:t> </a:t>
            </a:r>
            <a:r>
              <a:rPr lang="en-US" altLang="ja-JP" sz="8000" b="1" dirty="0" err="1">
                <a:gradFill flip="none" rotWithShape="1">
                  <a:gsLst>
                    <a:gs pos="0">
                      <a:srgbClr val="9E2222"/>
                    </a:gs>
                    <a:gs pos="27000">
                      <a:srgbClr val="C00000">
                        <a:lumMod val="90000"/>
                        <a:lumOff val="10000"/>
                      </a:srgbClr>
                    </a:gs>
                    <a:gs pos="100000">
                      <a:schemeClr val="tx1"/>
                    </a:gs>
                  </a:gsLst>
                  <a:lin ang="16200000" scaled="1"/>
                  <a:tileRect/>
                </a:gradFill>
                <a:latin typeface="Papyrus" panose="03070502060502030205" pitchFamily="66" charset="0"/>
              </a:rPr>
              <a:t>Predat</a:t>
            </a:r>
            <a:r>
              <a:rPr lang="en-US" altLang="ja-JP" sz="8000" b="1" dirty="0">
                <a:latin typeface="Papyrus" panose="03070502060502030205" pitchFamily="66" charset="0"/>
              </a:rPr>
              <a:t> </a:t>
            </a:r>
            <a:r>
              <a:rPr lang="en-US" altLang="ja-JP"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rPr>
              <a:t>Ranch</a:t>
            </a:r>
            <a:endParaRPr kumimoji="1" lang="ja-JP" altLang="en-US" sz="8000" b="1" dirty="0">
              <a:gradFill>
                <a:gsLst>
                  <a:gs pos="55000">
                    <a:srgbClr val="373737"/>
                  </a:gs>
                  <a:gs pos="30000">
                    <a:srgbClr val="6D6D6D"/>
                  </a:gs>
                  <a:gs pos="0">
                    <a:schemeClr val="bg1">
                      <a:lumMod val="85000"/>
                    </a:schemeClr>
                  </a:gs>
                  <a:gs pos="100000">
                    <a:schemeClr val="tx1"/>
                  </a:gs>
                </a:gsLst>
                <a:lin ang="16200000" scaled="1"/>
              </a:gradFill>
              <a:latin typeface="Papyrus" panose="03070502060502030205" pitchFamily="66" charset="0"/>
            </a:endParaRPr>
          </a:p>
        </p:txBody>
      </p:sp>
    </p:spTree>
    <p:extLst>
      <p:ext uri="{BB962C8B-B14F-4D97-AF65-F5344CB8AC3E}">
        <p14:creationId xmlns:p14="http://schemas.microsoft.com/office/powerpoint/2010/main" val="71685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A9E9694-2A6A-4479-B88E-496FFE0FEE37}"/>
              </a:ext>
            </a:extLst>
          </p:cNvPr>
          <p:cNvPicPr>
            <a:picLocks noChangeAspect="1"/>
          </p:cNvPicPr>
          <p:nvPr/>
        </p:nvPicPr>
        <p:blipFill rotWithShape="1">
          <a:blip r:embed="rId2">
            <a:extLst>
              <a:ext uri="{28A0092B-C50C-407E-A947-70E740481C1C}">
                <a14:useLocalDpi xmlns:a14="http://schemas.microsoft.com/office/drawing/2010/main" val="0"/>
              </a:ext>
            </a:extLst>
          </a:blip>
          <a:srcRect l="9794" t="12507" r="9794" b="7217"/>
          <a:stretch/>
        </p:blipFill>
        <p:spPr>
          <a:xfrm>
            <a:off x="1517716" y="1218475"/>
            <a:ext cx="9547757" cy="5361434"/>
          </a:xfrm>
          <a:prstGeom prst="rect">
            <a:avLst/>
          </a:prstGeom>
        </p:spPr>
      </p:pic>
      <p:sp>
        <p:nvSpPr>
          <p:cNvPr id="4" name="テキスト ボックス 3">
            <a:extLst>
              <a:ext uri="{FF2B5EF4-FFF2-40B4-BE49-F238E27FC236}">
                <a16:creationId xmlns:a16="http://schemas.microsoft.com/office/drawing/2014/main" id="{5920E089-2051-4218-8B43-A6B27BADFB5A}"/>
              </a:ext>
            </a:extLst>
          </p:cNvPr>
          <p:cNvSpPr txBox="1"/>
          <p:nvPr/>
        </p:nvSpPr>
        <p:spPr>
          <a:xfrm>
            <a:off x="895545" y="461913"/>
            <a:ext cx="8050491" cy="369332"/>
          </a:xfrm>
          <a:prstGeom prst="rect">
            <a:avLst/>
          </a:prstGeom>
          <a:noFill/>
        </p:spPr>
        <p:txBody>
          <a:bodyPr wrap="square" rtlCol="0">
            <a:spAutoFit/>
          </a:bodyPr>
          <a:lstStyle/>
          <a:p>
            <a:r>
              <a:rPr kumimoji="1" lang="ja-JP" altLang="en-US" dirty="0"/>
              <a:t>１～４</a:t>
            </a:r>
            <a:r>
              <a:rPr kumimoji="1" lang="en-US" altLang="ja-JP" dirty="0"/>
              <a:t>P</a:t>
            </a:r>
            <a:r>
              <a:rPr lang="ja-JP" altLang="en-US" dirty="0"/>
              <a:t>のスコアが表示され、中央に勝者（引き分け）を表示</a:t>
            </a:r>
            <a:endParaRPr kumimoji="1" lang="en-US" altLang="ja-JP" dirty="0"/>
          </a:p>
        </p:txBody>
      </p:sp>
    </p:spTree>
    <p:extLst>
      <p:ext uri="{BB962C8B-B14F-4D97-AF65-F5344CB8AC3E}">
        <p14:creationId xmlns:p14="http://schemas.microsoft.com/office/powerpoint/2010/main" val="156011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FD511B-5CB6-4A74-8360-6B0D9427461C}"/>
              </a:ext>
            </a:extLst>
          </p:cNvPr>
          <p:cNvSpPr>
            <a:spLocks noGrp="1"/>
          </p:cNvSpPr>
          <p:nvPr>
            <p:ph type="title"/>
          </p:nvPr>
        </p:nvSpPr>
        <p:spPr>
          <a:xfrm>
            <a:off x="275492" y="13433"/>
            <a:ext cx="10515600" cy="992407"/>
          </a:xfrm>
        </p:spPr>
        <p:txBody>
          <a:bodyPr>
            <a:normAutofit/>
          </a:bodyPr>
          <a:lstStyle/>
          <a:p>
            <a:r>
              <a:rPr kumimoji="1" lang="ja-JP" altLang="en-US" sz="3600" b="1" dirty="0"/>
              <a:t>ゲーム概要</a:t>
            </a:r>
          </a:p>
        </p:txBody>
      </p:sp>
      <p:sp>
        <p:nvSpPr>
          <p:cNvPr id="3" name="コンテンツ プレースホルダー 2">
            <a:extLst>
              <a:ext uri="{FF2B5EF4-FFF2-40B4-BE49-F238E27FC236}">
                <a16:creationId xmlns:a16="http://schemas.microsoft.com/office/drawing/2014/main" id="{CCBE2C6E-BCE9-4DF9-B01F-3A78962B2EE9}"/>
              </a:ext>
            </a:extLst>
          </p:cNvPr>
          <p:cNvSpPr>
            <a:spLocks noGrp="1"/>
          </p:cNvSpPr>
          <p:nvPr>
            <p:ph idx="1"/>
          </p:nvPr>
        </p:nvSpPr>
        <p:spPr>
          <a:xfrm>
            <a:off x="184053" y="1005840"/>
            <a:ext cx="11732455" cy="5852160"/>
          </a:xfrm>
        </p:spPr>
        <p:txBody>
          <a:bodyPr>
            <a:normAutofit/>
          </a:bodyPr>
          <a:lstStyle/>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D4F52A8B-09D3-46EA-9E09-10EBEDDD21AA}"/>
              </a:ext>
            </a:extLst>
          </p:cNvPr>
          <p:cNvSpPr/>
          <p:nvPr/>
        </p:nvSpPr>
        <p:spPr>
          <a:xfrm>
            <a:off x="5377379" y="2680455"/>
            <a:ext cx="14859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牧場</a:t>
            </a:r>
            <a:endParaRPr kumimoji="1" lang="ja-JP" altLang="en-US" b="1" dirty="0"/>
          </a:p>
        </p:txBody>
      </p:sp>
      <p:sp>
        <p:nvSpPr>
          <p:cNvPr id="5" name="正方形/長方形 4">
            <a:extLst>
              <a:ext uri="{FF2B5EF4-FFF2-40B4-BE49-F238E27FC236}">
                <a16:creationId xmlns:a16="http://schemas.microsoft.com/office/drawing/2014/main" id="{B8F7C61A-3888-40A3-B6BE-C0DB580DC888}"/>
              </a:ext>
            </a:extLst>
          </p:cNvPr>
          <p:cNvSpPr/>
          <p:nvPr/>
        </p:nvSpPr>
        <p:spPr>
          <a:xfrm>
            <a:off x="9078061" y="2698701"/>
            <a:ext cx="14859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000" b="1" dirty="0"/>
              <a:t>リザルト</a:t>
            </a:r>
            <a:endParaRPr kumimoji="1" lang="ja-JP" altLang="en-US" b="1" dirty="0"/>
          </a:p>
        </p:txBody>
      </p:sp>
      <p:sp>
        <p:nvSpPr>
          <p:cNvPr id="8" name="テキスト ボックス 7">
            <a:extLst>
              <a:ext uri="{FF2B5EF4-FFF2-40B4-BE49-F238E27FC236}">
                <a16:creationId xmlns:a16="http://schemas.microsoft.com/office/drawing/2014/main" id="{A3AAEE67-8F54-4EBB-AFED-9C65C887783C}"/>
              </a:ext>
            </a:extLst>
          </p:cNvPr>
          <p:cNvSpPr txBox="1"/>
          <p:nvPr/>
        </p:nvSpPr>
        <p:spPr>
          <a:xfrm>
            <a:off x="1586492" y="1226383"/>
            <a:ext cx="9019015" cy="461665"/>
          </a:xfrm>
          <a:prstGeom prst="rect">
            <a:avLst/>
          </a:prstGeom>
          <a:noFill/>
        </p:spPr>
        <p:txBody>
          <a:bodyPr wrap="square" rtlCol="0">
            <a:spAutoFit/>
          </a:bodyPr>
          <a:lstStyle/>
          <a:p>
            <a:r>
              <a:rPr kumimoji="1" lang="ja-JP" altLang="en-US" sz="2400" b="1" dirty="0"/>
              <a:t>飼育員に</a:t>
            </a:r>
            <a:r>
              <a:rPr lang="ja-JP" altLang="en-US" sz="2400" b="1" dirty="0"/>
              <a:t>捕まらずに</a:t>
            </a:r>
            <a:r>
              <a:rPr kumimoji="1" lang="ja-JP" altLang="en-US" sz="2400" b="1" dirty="0"/>
              <a:t>動物を捕食</a:t>
            </a:r>
            <a:r>
              <a:rPr lang="ja-JP" altLang="en-US" sz="2400" b="1" dirty="0"/>
              <a:t>、</a:t>
            </a:r>
            <a:r>
              <a:rPr kumimoji="1" lang="ja-JP" altLang="en-US" sz="2400" b="1" dirty="0"/>
              <a:t>他プレイヤーとスコアを競う</a:t>
            </a:r>
          </a:p>
        </p:txBody>
      </p:sp>
      <p:cxnSp>
        <p:nvCxnSpPr>
          <p:cNvPr id="13" name="直線矢印コネクタ 12">
            <a:extLst>
              <a:ext uri="{FF2B5EF4-FFF2-40B4-BE49-F238E27FC236}">
                <a16:creationId xmlns:a16="http://schemas.microsoft.com/office/drawing/2014/main" id="{1E4374BC-AF7B-4F90-BD42-71A18AB78DA9}"/>
              </a:ext>
            </a:extLst>
          </p:cNvPr>
          <p:cNvCxnSpPr>
            <a:cxnSpLocks/>
            <a:endCxn id="5" idx="1"/>
          </p:cNvCxnSpPr>
          <p:nvPr/>
        </p:nvCxnSpPr>
        <p:spPr>
          <a:xfrm flipV="1">
            <a:off x="6863279" y="3270201"/>
            <a:ext cx="2214782" cy="10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7230DA6-6BAC-4EB9-8F17-E36DC18A6AFC}"/>
              </a:ext>
            </a:extLst>
          </p:cNvPr>
          <p:cNvSpPr txBox="1"/>
          <p:nvPr/>
        </p:nvSpPr>
        <p:spPr>
          <a:xfrm>
            <a:off x="7131151" y="2447241"/>
            <a:ext cx="1722120" cy="707886"/>
          </a:xfrm>
          <a:prstGeom prst="rect">
            <a:avLst/>
          </a:prstGeom>
          <a:noFill/>
        </p:spPr>
        <p:txBody>
          <a:bodyPr wrap="square" rtlCol="0">
            <a:spAutoFit/>
          </a:bodyPr>
          <a:lstStyle/>
          <a:p>
            <a:r>
              <a:rPr kumimoji="1" lang="ja-JP" altLang="en-US" sz="2000" b="1" dirty="0"/>
              <a:t>飼育員に見つからなかった</a:t>
            </a:r>
          </a:p>
        </p:txBody>
      </p:sp>
      <p:sp>
        <p:nvSpPr>
          <p:cNvPr id="18" name="テキスト ボックス 17">
            <a:extLst>
              <a:ext uri="{FF2B5EF4-FFF2-40B4-BE49-F238E27FC236}">
                <a16:creationId xmlns:a16="http://schemas.microsoft.com/office/drawing/2014/main" id="{5C27098F-70DC-44DD-ACC9-3FA1B2E3CDE0}"/>
              </a:ext>
            </a:extLst>
          </p:cNvPr>
          <p:cNvSpPr txBox="1"/>
          <p:nvPr/>
        </p:nvSpPr>
        <p:spPr>
          <a:xfrm>
            <a:off x="5261379" y="3993173"/>
            <a:ext cx="3203800" cy="2246769"/>
          </a:xfrm>
          <a:prstGeom prst="rect">
            <a:avLst/>
          </a:prstGeom>
          <a:noFill/>
        </p:spPr>
        <p:txBody>
          <a:bodyPr wrap="square" rtlCol="0">
            <a:spAutoFit/>
          </a:bodyPr>
          <a:lstStyle/>
          <a:p>
            <a:r>
              <a:rPr kumimoji="1" lang="ja-JP" altLang="en-US" sz="2000" b="1" dirty="0"/>
              <a:t>・制限時間</a:t>
            </a:r>
            <a:endParaRPr kumimoji="1" lang="en-US" altLang="ja-JP" sz="2000" b="1" dirty="0"/>
          </a:p>
          <a:p>
            <a:r>
              <a:rPr kumimoji="1" lang="ja-JP" altLang="en-US" sz="2000" b="1" dirty="0"/>
              <a:t>・他プレイヤーと競う</a:t>
            </a:r>
            <a:endParaRPr kumimoji="1" lang="en-US" altLang="ja-JP" sz="2000" b="1" dirty="0"/>
          </a:p>
          <a:p>
            <a:endParaRPr lang="en-US" altLang="ja-JP" sz="2000" b="1" dirty="0"/>
          </a:p>
          <a:p>
            <a:r>
              <a:rPr lang="ja-JP" altLang="en-US" sz="2000" b="1" dirty="0"/>
              <a:t>・飼育員が捕まえにくる</a:t>
            </a:r>
            <a:endParaRPr lang="en-US" altLang="ja-JP" sz="2000" b="1" dirty="0"/>
          </a:p>
          <a:p>
            <a:endParaRPr lang="en-US" altLang="ja-JP" sz="2000" b="1" dirty="0"/>
          </a:p>
          <a:p>
            <a:r>
              <a:rPr lang="ja-JP" altLang="en-US" sz="2000" b="1" dirty="0"/>
              <a:t>・スキルを駆使してより　　多くのスコアを得る</a:t>
            </a:r>
            <a:endParaRPr lang="en-US" altLang="ja-JP" sz="2000" b="1" dirty="0"/>
          </a:p>
        </p:txBody>
      </p:sp>
      <p:sp>
        <p:nvSpPr>
          <p:cNvPr id="19" name="テキスト ボックス 18">
            <a:extLst>
              <a:ext uri="{FF2B5EF4-FFF2-40B4-BE49-F238E27FC236}">
                <a16:creationId xmlns:a16="http://schemas.microsoft.com/office/drawing/2014/main" id="{52848069-E7FF-40DE-8A6C-FA2D97B7582B}"/>
              </a:ext>
            </a:extLst>
          </p:cNvPr>
          <p:cNvSpPr txBox="1"/>
          <p:nvPr/>
        </p:nvSpPr>
        <p:spPr>
          <a:xfrm>
            <a:off x="8890464" y="4093160"/>
            <a:ext cx="2030598" cy="1323439"/>
          </a:xfrm>
          <a:prstGeom prst="rect">
            <a:avLst/>
          </a:prstGeom>
          <a:noFill/>
        </p:spPr>
        <p:txBody>
          <a:bodyPr wrap="square" rtlCol="0">
            <a:spAutoFit/>
          </a:bodyPr>
          <a:lstStyle/>
          <a:p>
            <a:r>
              <a:rPr lang="ja-JP" altLang="en-US" sz="2000" b="1" dirty="0"/>
              <a:t>・スコア表示</a:t>
            </a:r>
            <a:endParaRPr lang="en-US" altLang="ja-JP" sz="2000" b="1" dirty="0"/>
          </a:p>
          <a:p>
            <a:r>
              <a:rPr lang="ja-JP" altLang="en-US" sz="2000" b="1" dirty="0"/>
              <a:t>・勝者を表示する</a:t>
            </a:r>
            <a:endParaRPr lang="en-US" altLang="ja-JP" sz="2000" b="1" dirty="0"/>
          </a:p>
          <a:p>
            <a:endParaRPr lang="en-US" altLang="ja-JP" sz="2000" dirty="0"/>
          </a:p>
        </p:txBody>
      </p:sp>
      <p:sp>
        <p:nvSpPr>
          <p:cNvPr id="20" name="正方形/長方形 19">
            <a:extLst>
              <a:ext uri="{FF2B5EF4-FFF2-40B4-BE49-F238E27FC236}">
                <a16:creationId xmlns:a16="http://schemas.microsoft.com/office/drawing/2014/main" id="{2D8D4060-B4FB-4602-A7A3-953FBEFED8D4}"/>
              </a:ext>
            </a:extLst>
          </p:cNvPr>
          <p:cNvSpPr/>
          <p:nvPr/>
        </p:nvSpPr>
        <p:spPr>
          <a:xfrm>
            <a:off x="1586492" y="2709194"/>
            <a:ext cx="14859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キャラ選択</a:t>
            </a:r>
            <a:endParaRPr kumimoji="1" lang="ja-JP" altLang="en-US" b="1" dirty="0"/>
          </a:p>
        </p:txBody>
      </p:sp>
      <p:cxnSp>
        <p:nvCxnSpPr>
          <p:cNvPr id="21" name="直線矢印コネクタ 20">
            <a:extLst>
              <a:ext uri="{FF2B5EF4-FFF2-40B4-BE49-F238E27FC236}">
                <a16:creationId xmlns:a16="http://schemas.microsoft.com/office/drawing/2014/main" id="{E5D689FD-37E3-4FC9-8D4B-3395B64A5E93}"/>
              </a:ext>
            </a:extLst>
          </p:cNvPr>
          <p:cNvCxnSpPr>
            <a:cxnSpLocks/>
          </p:cNvCxnSpPr>
          <p:nvPr/>
        </p:nvCxnSpPr>
        <p:spPr>
          <a:xfrm flipV="1">
            <a:off x="3168344" y="3241462"/>
            <a:ext cx="2214782" cy="10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51FC89D1-4A1B-45D1-B40C-FA5FE449D29F}"/>
              </a:ext>
            </a:extLst>
          </p:cNvPr>
          <p:cNvSpPr txBox="1"/>
          <p:nvPr/>
        </p:nvSpPr>
        <p:spPr>
          <a:xfrm>
            <a:off x="1470492" y="4377421"/>
            <a:ext cx="3203800" cy="1015663"/>
          </a:xfrm>
          <a:prstGeom prst="rect">
            <a:avLst/>
          </a:prstGeom>
          <a:noFill/>
        </p:spPr>
        <p:txBody>
          <a:bodyPr wrap="square" rtlCol="0">
            <a:spAutoFit/>
          </a:bodyPr>
          <a:lstStyle/>
          <a:p>
            <a:r>
              <a:rPr lang="ja-JP" altLang="en-US" sz="2000" b="1" dirty="0"/>
              <a:t>・暫定４種類</a:t>
            </a:r>
            <a:endParaRPr lang="en-US" altLang="ja-JP" sz="2000" b="1" dirty="0"/>
          </a:p>
          <a:p>
            <a:r>
              <a:rPr lang="ja-JP" altLang="en-US" sz="2000" b="1" dirty="0"/>
              <a:t>・それぞれに長所短所</a:t>
            </a:r>
            <a:endParaRPr lang="en-US" altLang="ja-JP" sz="2000" b="1" dirty="0"/>
          </a:p>
          <a:p>
            <a:endParaRPr lang="en-US" altLang="ja-JP" sz="2000" b="1" dirty="0"/>
          </a:p>
        </p:txBody>
      </p:sp>
    </p:spTree>
    <p:extLst>
      <p:ext uri="{BB962C8B-B14F-4D97-AF65-F5344CB8AC3E}">
        <p14:creationId xmlns:p14="http://schemas.microsoft.com/office/powerpoint/2010/main" val="243399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AB793-D455-4B9D-B575-042132B95F72}"/>
              </a:ext>
            </a:extLst>
          </p:cNvPr>
          <p:cNvSpPr>
            <a:spLocks noGrp="1"/>
          </p:cNvSpPr>
          <p:nvPr>
            <p:ph type="title"/>
          </p:nvPr>
        </p:nvSpPr>
        <p:spPr>
          <a:xfrm>
            <a:off x="674025" y="3429000"/>
            <a:ext cx="10515600" cy="838200"/>
          </a:xfrm>
        </p:spPr>
        <p:txBody>
          <a:bodyPr>
            <a:normAutofit/>
          </a:bodyPr>
          <a:lstStyle/>
          <a:p>
            <a:r>
              <a:rPr kumimoji="1" lang="ja-JP" altLang="en-US" sz="3200" b="1" dirty="0"/>
              <a:t>制作理由</a:t>
            </a:r>
          </a:p>
        </p:txBody>
      </p:sp>
      <p:sp>
        <p:nvSpPr>
          <p:cNvPr id="3" name="コンテンツ プレースホルダー 2">
            <a:extLst>
              <a:ext uri="{FF2B5EF4-FFF2-40B4-BE49-F238E27FC236}">
                <a16:creationId xmlns:a16="http://schemas.microsoft.com/office/drawing/2014/main" id="{708985AE-FCE7-47E0-A337-F761230DAC1F}"/>
              </a:ext>
            </a:extLst>
          </p:cNvPr>
          <p:cNvSpPr>
            <a:spLocks noGrp="1"/>
          </p:cNvSpPr>
          <p:nvPr>
            <p:ph idx="1"/>
          </p:nvPr>
        </p:nvSpPr>
        <p:spPr>
          <a:xfrm>
            <a:off x="674025" y="4515678"/>
            <a:ext cx="10515600" cy="1792218"/>
          </a:xfrm>
        </p:spPr>
        <p:txBody>
          <a:bodyPr>
            <a:normAutofit/>
          </a:bodyPr>
          <a:lstStyle/>
          <a:p>
            <a:pPr marL="0" indent="0">
              <a:buNone/>
            </a:pPr>
            <a:r>
              <a:rPr kumimoji="1" lang="ja-JP" altLang="en-US" sz="3200" b="1" dirty="0"/>
              <a:t>・友人たちと１端末で楽しんでもらいたい</a:t>
            </a:r>
            <a:endParaRPr kumimoji="1" lang="en-US" altLang="ja-JP" sz="3200" b="1" dirty="0"/>
          </a:p>
          <a:p>
            <a:pPr marL="0" indent="0">
              <a:buNone/>
            </a:pPr>
            <a:endParaRPr lang="en-US" altLang="ja-JP" sz="3200" b="1" dirty="0"/>
          </a:p>
          <a:p>
            <a:pPr marL="0" indent="0">
              <a:buNone/>
            </a:pPr>
            <a:r>
              <a:rPr lang="ja-JP" altLang="en-US" sz="3200" b="1" dirty="0"/>
              <a:t>・作ったモデルを生かしたかった</a:t>
            </a:r>
            <a:endParaRPr lang="en-US" altLang="ja-JP" sz="3200" b="1" dirty="0"/>
          </a:p>
          <a:p>
            <a:pPr marL="0" indent="0">
              <a:buNone/>
            </a:pPr>
            <a:endParaRPr kumimoji="1" lang="en-US" altLang="ja-JP" sz="3600" b="1" dirty="0"/>
          </a:p>
          <a:p>
            <a:pPr marL="0" indent="0">
              <a:buNone/>
            </a:pPr>
            <a:endParaRPr kumimoji="1" lang="ja-JP" altLang="en-US" sz="3600" b="1" dirty="0"/>
          </a:p>
        </p:txBody>
      </p:sp>
      <p:sp>
        <p:nvSpPr>
          <p:cNvPr id="4" name="字幕 2">
            <a:extLst>
              <a:ext uri="{FF2B5EF4-FFF2-40B4-BE49-F238E27FC236}">
                <a16:creationId xmlns:a16="http://schemas.microsoft.com/office/drawing/2014/main" id="{69D3C0A2-5C79-450A-A05A-EC6CBDFA6DED}"/>
              </a:ext>
            </a:extLst>
          </p:cNvPr>
          <p:cNvSpPr txBox="1">
            <a:spLocks/>
          </p:cNvSpPr>
          <p:nvPr/>
        </p:nvSpPr>
        <p:spPr>
          <a:xfrm>
            <a:off x="674025" y="426949"/>
            <a:ext cx="7926636" cy="275357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400" b="1" dirty="0"/>
              <a:t>ターゲット層</a:t>
            </a:r>
            <a:endParaRPr lang="en-US" altLang="ja-JP" sz="4400" b="1" dirty="0"/>
          </a:p>
          <a:p>
            <a:endParaRPr lang="en-US" altLang="ja-JP" sz="4400" b="1" dirty="0"/>
          </a:p>
          <a:p>
            <a:pPr marL="0" indent="0">
              <a:buNone/>
            </a:pPr>
            <a:r>
              <a:rPr lang="ja-JP" altLang="en-US" sz="4400" b="1" dirty="0"/>
              <a:t>　</a:t>
            </a:r>
            <a:r>
              <a:rPr lang="en-US" altLang="ja-JP" sz="4400" b="1" dirty="0"/>
              <a:t>10</a:t>
            </a:r>
            <a:r>
              <a:rPr lang="ja-JP" altLang="en-US" sz="4400" b="1" dirty="0"/>
              <a:t>～</a:t>
            </a:r>
            <a:r>
              <a:rPr lang="en-US" altLang="ja-JP" sz="4400" b="1" dirty="0"/>
              <a:t>20</a:t>
            </a:r>
            <a:r>
              <a:rPr lang="ja-JP" altLang="en-US" sz="4400" b="1" dirty="0"/>
              <a:t>代</a:t>
            </a:r>
            <a:endParaRPr lang="en-US" altLang="ja-JP" sz="4400" b="1" dirty="0"/>
          </a:p>
          <a:p>
            <a:pPr marL="0" indent="0">
              <a:buNone/>
            </a:pPr>
            <a:endParaRPr lang="en-US" altLang="ja-JP" sz="4400" b="1" dirty="0"/>
          </a:p>
          <a:p>
            <a:r>
              <a:rPr lang="ja-JP" altLang="en-US" sz="4400" b="1" dirty="0"/>
              <a:t>対応ハード</a:t>
            </a:r>
            <a:endParaRPr lang="en-US" altLang="ja-JP" sz="4400" b="1" dirty="0"/>
          </a:p>
          <a:p>
            <a:pPr marL="0" indent="0">
              <a:buNone/>
            </a:pPr>
            <a:r>
              <a:rPr lang="ja-JP" altLang="en-US" sz="4400" b="1" dirty="0"/>
              <a:t>　</a:t>
            </a:r>
            <a:r>
              <a:rPr lang="en-US" altLang="ja-JP" sz="4400" b="1" dirty="0"/>
              <a:t>PC</a:t>
            </a:r>
            <a:r>
              <a:rPr lang="ja-JP" altLang="en-US" sz="4400" b="1" dirty="0"/>
              <a:t>（分割による１画面）</a:t>
            </a:r>
            <a:endParaRPr lang="en-US" altLang="ja-JP" sz="4400" b="1" dirty="0"/>
          </a:p>
          <a:p>
            <a:endParaRPr lang="ja-JP" altLang="en-US" sz="3200" dirty="0"/>
          </a:p>
        </p:txBody>
      </p:sp>
    </p:spTree>
    <p:extLst>
      <p:ext uri="{BB962C8B-B14F-4D97-AF65-F5344CB8AC3E}">
        <p14:creationId xmlns:p14="http://schemas.microsoft.com/office/powerpoint/2010/main" val="98028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2C655-56FA-4060-B16E-9A4D592B0960}"/>
              </a:ext>
            </a:extLst>
          </p:cNvPr>
          <p:cNvSpPr>
            <a:spLocks noGrp="1"/>
          </p:cNvSpPr>
          <p:nvPr>
            <p:ph type="title"/>
          </p:nvPr>
        </p:nvSpPr>
        <p:spPr/>
        <p:txBody>
          <a:bodyPr/>
          <a:lstStyle/>
          <a:p>
            <a:r>
              <a:rPr kumimoji="1" lang="ja-JP" altLang="en-US" b="1" dirty="0"/>
              <a:t>売り</a:t>
            </a:r>
          </a:p>
        </p:txBody>
      </p:sp>
      <p:sp>
        <p:nvSpPr>
          <p:cNvPr id="3" name="コンテンツ プレースホルダー 2">
            <a:extLst>
              <a:ext uri="{FF2B5EF4-FFF2-40B4-BE49-F238E27FC236}">
                <a16:creationId xmlns:a16="http://schemas.microsoft.com/office/drawing/2014/main" id="{197F6E17-E990-4CB2-B996-FFF346B57559}"/>
              </a:ext>
            </a:extLst>
          </p:cNvPr>
          <p:cNvSpPr>
            <a:spLocks noGrp="1"/>
          </p:cNvSpPr>
          <p:nvPr>
            <p:ph idx="1"/>
          </p:nvPr>
        </p:nvSpPr>
        <p:spPr/>
        <p:txBody>
          <a:bodyPr>
            <a:normAutofit fontScale="92500" lnSpcReduction="20000"/>
          </a:bodyPr>
          <a:lstStyle/>
          <a:p>
            <a:pPr marL="0" indent="0">
              <a:buNone/>
            </a:pPr>
            <a:r>
              <a:rPr lang="ja-JP" altLang="en-US" sz="4000" b="1" dirty="0"/>
              <a:t>・特徴的な外見の数種類のキメラ</a:t>
            </a:r>
            <a:endParaRPr lang="en-US" altLang="ja-JP" sz="4000" b="1" dirty="0"/>
          </a:p>
          <a:p>
            <a:pPr marL="0" indent="0">
              <a:buNone/>
            </a:pPr>
            <a:endParaRPr lang="en-US" altLang="ja-JP" sz="4000" b="1" dirty="0"/>
          </a:p>
          <a:p>
            <a:pPr marL="0" indent="0">
              <a:buNone/>
            </a:pPr>
            <a:r>
              <a:rPr lang="ja-JP" altLang="en-US" sz="4000" b="1" dirty="0"/>
              <a:t>・相手がプレイヤーなので毎回結果が変わる</a:t>
            </a:r>
            <a:endParaRPr lang="en-US" altLang="ja-JP" sz="4000" b="1" dirty="0"/>
          </a:p>
          <a:p>
            <a:pPr marL="0" indent="0">
              <a:buNone/>
            </a:pPr>
            <a:r>
              <a:rPr lang="ja-JP" altLang="en-US" sz="4000" b="1" dirty="0"/>
              <a:t>　　　　　　　　　　↓　</a:t>
            </a:r>
            <a:endParaRPr lang="en-US" altLang="ja-JP" sz="4000" b="1" dirty="0"/>
          </a:p>
          <a:p>
            <a:pPr marL="0" indent="0">
              <a:buNone/>
            </a:pPr>
            <a:r>
              <a:rPr lang="ja-JP" altLang="en-US" sz="4000" b="1" dirty="0"/>
              <a:t>　　　繰り返し遊んでもらうことを狙える</a:t>
            </a:r>
            <a:endParaRPr lang="en-US" altLang="ja-JP" sz="4000" b="1" dirty="0"/>
          </a:p>
          <a:p>
            <a:pPr marL="0" indent="0">
              <a:buNone/>
            </a:pPr>
            <a:endParaRPr lang="en-US" altLang="ja-JP" sz="4000" b="1" dirty="0"/>
          </a:p>
          <a:p>
            <a:pPr marL="0" indent="0">
              <a:buNone/>
            </a:pPr>
            <a:r>
              <a:rPr lang="ja-JP" altLang="en-US" sz="4000" b="1" dirty="0"/>
              <a:t>・飼育員に追いかけられていないかハラハラ感を感じてもらえる</a:t>
            </a:r>
            <a:endParaRPr lang="en-US" altLang="ja-JP" sz="4000" b="1"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53976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59D01B-96DE-4E7E-9D47-96F0DD1BB62B}"/>
              </a:ext>
            </a:extLst>
          </p:cNvPr>
          <p:cNvSpPr>
            <a:spLocks noGrp="1"/>
          </p:cNvSpPr>
          <p:nvPr>
            <p:ph type="title"/>
          </p:nvPr>
        </p:nvSpPr>
        <p:spPr/>
        <p:txBody>
          <a:bodyPr/>
          <a:lstStyle/>
          <a:p>
            <a:r>
              <a:rPr kumimoji="1" lang="ja-JP" altLang="en-US" dirty="0"/>
              <a:t>操作するキメラ（サンプル１体目）</a:t>
            </a:r>
          </a:p>
        </p:txBody>
      </p:sp>
      <p:pic>
        <p:nvPicPr>
          <p:cNvPr id="5" name="図 4">
            <a:extLst>
              <a:ext uri="{FF2B5EF4-FFF2-40B4-BE49-F238E27FC236}">
                <a16:creationId xmlns:a16="http://schemas.microsoft.com/office/drawing/2014/main" id="{4BB75B9C-CB17-4DCA-A1A1-914D06F9138C}"/>
              </a:ext>
            </a:extLst>
          </p:cNvPr>
          <p:cNvPicPr>
            <a:picLocks noChangeAspect="1"/>
          </p:cNvPicPr>
          <p:nvPr/>
        </p:nvPicPr>
        <p:blipFill rotWithShape="1">
          <a:blip r:embed="rId2">
            <a:extLst>
              <a:ext uri="{28A0092B-C50C-407E-A947-70E740481C1C}">
                <a14:useLocalDpi xmlns:a14="http://schemas.microsoft.com/office/drawing/2010/main" val="0"/>
              </a:ext>
            </a:extLst>
          </a:blip>
          <a:srcRect l="2629" t="12371" r="34201" b="27697"/>
          <a:stretch/>
        </p:blipFill>
        <p:spPr>
          <a:xfrm>
            <a:off x="1743957" y="1690688"/>
            <a:ext cx="9125148" cy="4869724"/>
          </a:xfrm>
          <a:prstGeom prst="rect">
            <a:avLst/>
          </a:prstGeom>
        </p:spPr>
      </p:pic>
    </p:spTree>
    <p:extLst>
      <p:ext uri="{BB962C8B-B14F-4D97-AF65-F5344CB8AC3E}">
        <p14:creationId xmlns:p14="http://schemas.microsoft.com/office/powerpoint/2010/main" val="40056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フローチャート: 処理 14">
            <a:extLst>
              <a:ext uri="{FF2B5EF4-FFF2-40B4-BE49-F238E27FC236}">
                <a16:creationId xmlns:a16="http://schemas.microsoft.com/office/drawing/2014/main" id="{BDD6C4FF-C5C9-4522-8C9D-30F3FD6D0725}"/>
              </a:ext>
            </a:extLst>
          </p:cNvPr>
          <p:cNvSpPr/>
          <p:nvPr/>
        </p:nvSpPr>
        <p:spPr>
          <a:xfrm>
            <a:off x="488731" y="2052002"/>
            <a:ext cx="6803891" cy="3341512"/>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506A06C-A37C-4C2D-8FBC-16458EF2F72B}"/>
              </a:ext>
            </a:extLst>
          </p:cNvPr>
          <p:cNvSpPr txBox="1"/>
          <p:nvPr/>
        </p:nvSpPr>
        <p:spPr>
          <a:xfrm>
            <a:off x="288255" y="2419270"/>
            <a:ext cx="7204841" cy="923330"/>
          </a:xfrm>
          <a:prstGeom prst="rect">
            <a:avLst/>
          </a:prstGeom>
          <a:noFill/>
        </p:spPr>
        <p:txBody>
          <a:bodyPr wrap="square" rtlCol="0">
            <a:spAutoFit/>
          </a:bodyPr>
          <a:lstStyle/>
          <a:p>
            <a:pPr algn="ctr"/>
            <a:r>
              <a:rPr kumimoji="1" lang="ja-JP" altLang="en-US" sz="5400" dirty="0"/>
              <a:t>タイトル</a:t>
            </a:r>
          </a:p>
        </p:txBody>
      </p:sp>
      <p:sp>
        <p:nvSpPr>
          <p:cNvPr id="5" name="テキスト ボックス 4">
            <a:extLst>
              <a:ext uri="{FF2B5EF4-FFF2-40B4-BE49-F238E27FC236}">
                <a16:creationId xmlns:a16="http://schemas.microsoft.com/office/drawing/2014/main" id="{A9EF3958-F137-408A-BB7B-9645B6D29FA5}"/>
              </a:ext>
            </a:extLst>
          </p:cNvPr>
          <p:cNvSpPr txBox="1"/>
          <p:nvPr/>
        </p:nvSpPr>
        <p:spPr>
          <a:xfrm>
            <a:off x="488731" y="472966"/>
            <a:ext cx="2743200" cy="584775"/>
          </a:xfrm>
          <a:prstGeom prst="rect">
            <a:avLst/>
          </a:prstGeom>
          <a:noFill/>
        </p:spPr>
        <p:txBody>
          <a:bodyPr wrap="square" rtlCol="0">
            <a:spAutoFit/>
          </a:bodyPr>
          <a:lstStyle/>
          <a:p>
            <a:r>
              <a:rPr kumimoji="1" lang="ja-JP" altLang="en-US" sz="3200" dirty="0"/>
              <a:t>タイトル画面</a:t>
            </a:r>
          </a:p>
        </p:txBody>
      </p:sp>
      <p:sp>
        <p:nvSpPr>
          <p:cNvPr id="7" name="テキスト ボックス 6">
            <a:extLst>
              <a:ext uri="{FF2B5EF4-FFF2-40B4-BE49-F238E27FC236}">
                <a16:creationId xmlns:a16="http://schemas.microsoft.com/office/drawing/2014/main" id="{64CC261A-3992-4B45-8BFF-040D087124DC}"/>
              </a:ext>
            </a:extLst>
          </p:cNvPr>
          <p:cNvSpPr txBox="1"/>
          <p:nvPr/>
        </p:nvSpPr>
        <p:spPr>
          <a:xfrm>
            <a:off x="2349175" y="3608409"/>
            <a:ext cx="3083000" cy="584775"/>
          </a:xfrm>
          <a:prstGeom prst="rect">
            <a:avLst/>
          </a:prstGeom>
          <a:noFill/>
        </p:spPr>
        <p:txBody>
          <a:bodyPr wrap="square" rtlCol="0">
            <a:spAutoFit/>
          </a:bodyPr>
          <a:lstStyle/>
          <a:p>
            <a:pPr algn="ctr"/>
            <a:r>
              <a:rPr kumimoji="1" lang="ja-JP" altLang="en-US" sz="3200" dirty="0"/>
              <a:t>ＳＴＡＲＴ</a:t>
            </a:r>
          </a:p>
        </p:txBody>
      </p:sp>
      <p:sp>
        <p:nvSpPr>
          <p:cNvPr id="9" name="テキスト ボックス 8">
            <a:extLst>
              <a:ext uri="{FF2B5EF4-FFF2-40B4-BE49-F238E27FC236}">
                <a16:creationId xmlns:a16="http://schemas.microsoft.com/office/drawing/2014/main" id="{B99787AC-C46D-4E25-83A7-16414BAB6947}"/>
              </a:ext>
            </a:extLst>
          </p:cNvPr>
          <p:cNvSpPr txBox="1"/>
          <p:nvPr/>
        </p:nvSpPr>
        <p:spPr>
          <a:xfrm>
            <a:off x="7981245" y="968521"/>
            <a:ext cx="4072759" cy="1692771"/>
          </a:xfrm>
          <a:prstGeom prst="rect">
            <a:avLst/>
          </a:prstGeom>
          <a:noFill/>
        </p:spPr>
        <p:txBody>
          <a:bodyPr wrap="square" rtlCol="0">
            <a:spAutoFit/>
          </a:bodyPr>
          <a:lstStyle/>
          <a:p>
            <a:r>
              <a:rPr kumimoji="1" lang="ja-JP" altLang="en-US" sz="4000" dirty="0"/>
              <a:t>ボタン</a:t>
            </a:r>
            <a:endParaRPr kumimoji="1" lang="en-US" altLang="ja-JP" sz="4000" dirty="0"/>
          </a:p>
          <a:p>
            <a:r>
              <a:rPr lang="ja-JP" altLang="en-US" sz="3200" dirty="0"/>
              <a:t>タップでキャラ選択画面へ</a:t>
            </a:r>
            <a:endParaRPr lang="en-US" altLang="ja-JP" sz="3200" dirty="0"/>
          </a:p>
        </p:txBody>
      </p:sp>
      <p:cxnSp>
        <p:nvCxnSpPr>
          <p:cNvPr id="11" name="直線コネクタ 10">
            <a:extLst>
              <a:ext uri="{FF2B5EF4-FFF2-40B4-BE49-F238E27FC236}">
                <a16:creationId xmlns:a16="http://schemas.microsoft.com/office/drawing/2014/main" id="{0FBD9088-A265-4FE6-8E4D-314D52CB74CA}"/>
              </a:ext>
            </a:extLst>
          </p:cNvPr>
          <p:cNvCxnSpPr>
            <a:cxnSpLocks/>
            <a:stCxn id="9" idx="1"/>
          </p:cNvCxnSpPr>
          <p:nvPr/>
        </p:nvCxnSpPr>
        <p:spPr>
          <a:xfrm flipH="1">
            <a:off x="5432175" y="1814907"/>
            <a:ext cx="2549070" cy="928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E208DB8-751E-4879-802E-A1E98BB8E259}"/>
              </a:ext>
            </a:extLst>
          </p:cNvPr>
          <p:cNvSpPr txBox="1"/>
          <p:nvPr/>
        </p:nvSpPr>
        <p:spPr>
          <a:xfrm>
            <a:off x="7319094" y="2346526"/>
            <a:ext cx="4734910" cy="3046988"/>
          </a:xfrm>
          <a:prstGeom prst="rect">
            <a:avLst/>
          </a:prstGeom>
          <a:noFill/>
        </p:spPr>
        <p:txBody>
          <a:bodyPr wrap="square" rtlCol="0">
            <a:spAutoFit/>
          </a:bodyPr>
          <a:lstStyle/>
          <a:p>
            <a:r>
              <a:rPr kumimoji="1" lang="ja-JP" altLang="en-US" sz="2400" dirty="0">
                <a:solidFill>
                  <a:srgbClr val="FF0000"/>
                </a:solidFill>
              </a:rPr>
              <a:t>必要な画像</a:t>
            </a:r>
            <a:r>
              <a:rPr kumimoji="1" lang="ja-JP" altLang="en-US" sz="2400" dirty="0"/>
              <a:t>：タイトルロゴとス</a:t>
            </a:r>
            <a:r>
              <a:rPr kumimoji="1" lang="en-US" altLang="ja-JP" sz="2400" dirty="0"/>
              <a:t>		</a:t>
            </a:r>
            <a:r>
              <a:rPr kumimoji="1" lang="ja-JP" altLang="en-US" sz="2400" dirty="0"/>
              <a:t>タート（シネマ</a:t>
            </a:r>
            <a:r>
              <a:rPr lang="ja-JP" altLang="en-US" sz="2400" dirty="0"/>
              <a:t>４</a:t>
            </a:r>
            <a:r>
              <a:rPr lang="en-US" altLang="ja-JP" sz="2400" dirty="0"/>
              <a:t>D		</a:t>
            </a:r>
            <a:r>
              <a:rPr kumimoji="1" lang="ja-JP" altLang="en-US" sz="2400" dirty="0"/>
              <a:t>で制作）</a:t>
            </a:r>
            <a:endParaRPr lang="en-US" altLang="ja-JP" sz="2400" dirty="0"/>
          </a:p>
          <a:p>
            <a:r>
              <a:rPr kumimoji="1" lang="ja-JP" altLang="en-US" sz="2400" dirty="0">
                <a:solidFill>
                  <a:srgbClr val="FF0000"/>
                </a:solidFill>
              </a:rPr>
              <a:t>必要な音</a:t>
            </a:r>
            <a:r>
              <a:rPr kumimoji="1" lang="ja-JP" altLang="en-US" sz="2400" dirty="0"/>
              <a:t>：タイトル</a:t>
            </a:r>
            <a:r>
              <a:rPr kumimoji="1" lang="en-US" altLang="ja-JP" sz="2400" dirty="0"/>
              <a:t>BGM15</a:t>
            </a:r>
            <a:r>
              <a:rPr kumimoji="1" lang="ja-JP" altLang="en-US" sz="2400" dirty="0"/>
              <a:t>秒</a:t>
            </a:r>
            <a:endParaRPr lang="en-US" altLang="ja-JP" sz="2400" dirty="0"/>
          </a:p>
          <a:p>
            <a:r>
              <a:rPr kumimoji="1" lang="ja-JP" altLang="en-US" sz="2400" dirty="0"/>
              <a:t>　　　　　ループ、ボタン効果　　　　</a:t>
            </a:r>
            <a:r>
              <a:rPr kumimoji="1" lang="en-US" altLang="ja-JP" sz="2400" dirty="0"/>
              <a:t>	</a:t>
            </a:r>
            <a:r>
              <a:rPr kumimoji="1" lang="ja-JP" altLang="en-US" sz="2400" dirty="0"/>
              <a:t>　　音ピコ</a:t>
            </a:r>
            <a:r>
              <a:rPr lang="ja-JP" altLang="en-US" sz="2400" dirty="0"/>
              <a:t>ンとなる</a:t>
            </a:r>
            <a:endParaRPr lang="en-US" altLang="ja-JP" sz="2400" dirty="0"/>
          </a:p>
          <a:p>
            <a:r>
              <a:rPr kumimoji="1" lang="ja-JP" altLang="en-US" sz="2400" dirty="0">
                <a:solidFill>
                  <a:srgbClr val="FF0000"/>
                </a:solidFill>
              </a:rPr>
              <a:t>背景</a:t>
            </a:r>
            <a:r>
              <a:rPr kumimoji="1" lang="ja-JP" altLang="en-US" sz="2400" dirty="0"/>
              <a:t>：</a:t>
            </a:r>
            <a:r>
              <a:rPr lang="ja-JP" altLang="en-US" sz="2400" dirty="0"/>
              <a:t>遠目でみた山岳の風景</a:t>
            </a:r>
            <a:endParaRPr lang="en-US" altLang="ja-JP" sz="2400" dirty="0"/>
          </a:p>
          <a:p>
            <a:r>
              <a:rPr kumimoji="1" lang="ja-JP" altLang="en-US" sz="2400" dirty="0"/>
              <a:t>　　　（</a:t>
            </a:r>
            <a:r>
              <a:rPr kumimoji="1" lang="en-US" altLang="ja-JP" sz="2400" dirty="0"/>
              <a:t>Terrain</a:t>
            </a:r>
            <a:r>
              <a:rPr kumimoji="1" lang="ja-JP" altLang="en-US" sz="2400" dirty="0"/>
              <a:t>）</a:t>
            </a:r>
            <a:endParaRPr kumimoji="1" lang="en-US" altLang="ja-JP" sz="2400" dirty="0"/>
          </a:p>
        </p:txBody>
      </p:sp>
      <p:cxnSp>
        <p:nvCxnSpPr>
          <p:cNvPr id="21" name="直線矢印コネクタ 20">
            <a:extLst>
              <a:ext uri="{FF2B5EF4-FFF2-40B4-BE49-F238E27FC236}">
                <a16:creationId xmlns:a16="http://schemas.microsoft.com/office/drawing/2014/main" id="{6377F12D-06A4-462D-967E-A6165AE491B5}"/>
              </a:ext>
            </a:extLst>
          </p:cNvPr>
          <p:cNvCxnSpPr>
            <a:cxnSpLocks/>
          </p:cNvCxnSpPr>
          <p:nvPr/>
        </p:nvCxnSpPr>
        <p:spPr>
          <a:xfrm flipH="1" flipV="1">
            <a:off x="4955059" y="3845227"/>
            <a:ext cx="2337560" cy="247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66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0EB5831-0CE8-4572-A687-6A3EC33F7954}"/>
              </a:ext>
            </a:extLst>
          </p:cNvPr>
          <p:cNvPicPr>
            <a:picLocks noChangeAspect="1"/>
          </p:cNvPicPr>
          <p:nvPr/>
        </p:nvPicPr>
        <p:blipFill rotWithShape="1">
          <a:blip r:embed="rId2">
            <a:extLst>
              <a:ext uri="{28A0092B-C50C-407E-A947-70E740481C1C}">
                <a14:useLocalDpi xmlns:a14="http://schemas.microsoft.com/office/drawing/2010/main" val="0"/>
              </a:ext>
            </a:extLst>
          </a:blip>
          <a:srcRect l="10129" t="12507" r="9768" b="6804"/>
          <a:stretch/>
        </p:blipFill>
        <p:spPr>
          <a:xfrm>
            <a:off x="2981842" y="1847654"/>
            <a:ext cx="8019237" cy="4543719"/>
          </a:xfrm>
          <a:prstGeom prst="rect">
            <a:avLst/>
          </a:prstGeom>
        </p:spPr>
      </p:pic>
      <p:sp>
        <p:nvSpPr>
          <p:cNvPr id="4" name="テキスト ボックス 3">
            <a:extLst>
              <a:ext uri="{FF2B5EF4-FFF2-40B4-BE49-F238E27FC236}">
                <a16:creationId xmlns:a16="http://schemas.microsoft.com/office/drawing/2014/main" id="{2CB96217-BADE-4915-8396-674D20BAE143}"/>
              </a:ext>
            </a:extLst>
          </p:cNvPr>
          <p:cNvSpPr txBox="1"/>
          <p:nvPr/>
        </p:nvSpPr>
        <p:spPr>
          <a:xfrm>
            <a:off x="772997" y="499621"/>
            <a:ext cx="4581427" cy="553998"/>
          </a:xfrm>
          <a:prstGeom prst="rect">
            <a:avLst/>
          </a:prstGeom>
          <a:noFill/>
        </p:spPr>
        <p:txBody>
          <a:bodyPr wrap="square" rtlCol="0">
            <a:spAutoFit/>
          </a:bodyPr>
          <a:lstStyle/>
          <a:p>
            <a:r>
              <a:rPr kumimoji="1" lang="ja-JP" altLang="en-US" sz="3000" b="1" dirty="0"/>
              <a:t>選択画面イメージ</a:t>
            </a:r>
          </a:p>
        </p:txBody>
      </p:sp>
      <p:sp>
        <p:nvSpPr>
          <p:cNvPr id="5" name="テキスト ボックス 4">
            <a:extLst>
              <a:ext uri="{FF2B5EF4-FFF2-40B4-BE49-F238E27FC236}">
                <a16:creationId xmlns:a16="http://schemas.microsoft.com/office/drawing/2014/main" id="{F7783160-69CB-4A18-862F-C0971C142B1E}"/>
              </a:ext>
            </a:extLst>
          </p:cNvPr>
          <p:cNvSpPr txBox="1"/>
          <p:nvPr/>
        </p:nvSpPr>
        <p:spPr>
          <a:xfrm>
            <a:off x="136517" y="5109327"/>
            <a:ext cx="2997724" cy="369332"/>
          </a:xfrm>
          <a:prstGeom prst="rect">
            <a:avLst/>
          </a:prstGeom>
          <a:noFill/>
        </p:spPr>
        <p:txBody>
          <a:bodyPr wrap="square" rtlCol="0">
            <a:spAutoFit/>
          </a:bodyPr>
          <a:lstStyle/>
          <a:p>
            <a:r>
              <a:rPr lang="ja-JP" altLang="en-US" dirty="0"/>
              <a:t>フレームに番号</a:t>
            </a:r>
            <a:r>
              <a:rPr lang="en-US" altLang="ja-JP" dirty="0"/>
              <a:t>P</a:t>
            </a:r>
            <a:r>
              <a:rPr lang="ja-JP" altLang="en-US" dirty="0"/>
              <a:t>を表示</a:t>
            </a:r>
            <a:endParaRPr kumimoji="1" lang="ja-JP" altLang="en-US" dirty="0"/>
          </a:p>
        </p:txBody>
      </p:sp>
      <p:sp>
        <p:nvSpPr>
          <p:cNvPr id="6" name="テキスト ボックス 5">
            <a:extLst>
              <a:ext uri="{FF2B5EF4-FFF2-40B4-BE49-F238E27FC236}">
                <a16:creationId xmlns:a16="http://schemas.microsoft.com/office/drawing/2014/main" id="{9554200E-20A4-4988-A287-DC656BE41050}"/>
              </a:ext>
            </a:extLst>
          </p:cNvPr>
          <p:cNvSpPr txBox="1"/>
          <p:nvPr/>
        </p:nvSpPr>
        <p:spPr>
          <a:xfrm>
            <a:off x="1635379" y="1302470"/>
            <a:ext cx="8705825" cy="369332"/>
          </a:xfrm>
          <a:prstGeom prst="rect">
            <a:avLst/>
          </a:prstGeom>
          <a:noFill/>
        </p:spPr>
        <p:txBody>
          <a:bodyPr wrap="square" rtlCol="0">
            <a:spAutoFit/>
          </a:bodyPr>
          <a:lstStyle/>
          <a:p>
            <a:r>
              <a:rPr kumimoji="1" lang="ja-JP" altLang="en-US" dirty="0"/>
              <a:t>全員確定したら中央にプレイ開始するかのテキストを表示　→　１</a:t>
            </a:r>
            <a:r>
              <a:rPr kumimoji="1" lang="en-US" altLang="ja-JP" dirty="0"/>
              <a:t>P</a:t>
            </a:r>
            <a:r>
              <a:rPr kumimoji="1" lang="ja-JP" altLang="en-US" dirty="0"/>
              <a:t>操作で開始</a:t>
            </a:r>
          </a:p>
        </p:txBody>
      </p:sp>
    </p:spTree>
    <p:extLst>
      <p:ext uri="{BB962C8B-B14F-4D97-AF65-F5344CB8AC3E}">
        <p14:creationId xmlns:p14="http://schemas.microsoft.com/office/powerpoint/2010/main" val="2133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A9019C8A-E17D-4E9A-B3A6-804E8B52C156}"/>
              </a:ext>
            </a:extLst>
          </p:cNvPr>
          <p:cNvSpPr/>
          <p:nvPr/>
        </p:nvSpPr>
        <p:spPr>
          <a:xfrm>
            <a:off x="205308" y="1973431"/>
            <a:ext cx="5659821" cy="46016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0625033-1D8A-49BB-B7E4-E8052D09892F}"/>
              </a:ext>
            </a:extLst>
          </p:cNvPr>
          <p:cNvSpPr txBox="1"/>
          <p:nvPr/>
        </p:nvSpPr>
        <p:spPr>
          <a:xfrm>
            <a:off x="353201" y="123382"/>
            <a:ext cx="4319751" cy="584775"/>
          </a:xfrm>
          <a:prstGeom prst="rect">
            <a:avLst/>
          </a:prstGeom>
          <a:noFill/>
        </p:spPr>
        <p:txBody>
          <a:bodyPr wrap="square" rtlCol="0">
            <a:spAutoFit/>
          </a:bodyPr>
          <a:lstStyle/>
          <a:p>
            <a:r>
              <a:rPr lang="ja-JP" altLang="en-US" sz="3200" dirty="0"/>
              <a:t>操作詳細</a:t>
            </a:r>
            <a:endParaRPr kumimoji="1" lang="ja-JP" altLang="en-US" sz="3200" dirty="0"/>
          </a:p>
        </p:txBody>
      </p:sp>
      <p:sp>
        <p:nvSpPr>
          <p:cNvPr id="5" name="スマイル 4">
            <a:extLst>
              <a:ext uri="{FF2B5EF4-FFF2-40B4-BE49-F238E27FC236}">
                <a16:creationId xmlns:a16="http://schemas.microsoft.com/office/drawing/2014/main" id="{A496485D-F7E5-45D6-94FB-9D06D654F26D}"/>
              </a:ext>
            </a:extLst>
          </p:cNvPr>
          <p:cNvSpPr/>
          <p:nvPr/>
        </p:nvSpPr>
        <p:spPr>
          <a:xfrm>
            <a:off x="2343233" y="4511401"/>
            <a:ext cx="1603974" cy="1447965"/>
          </a:xfrm>
          <a:prstGeom prst="smileyFac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ひし形 9">
            <a:extLst>
              <a:ext uri="{FF2B5EF4-FFF2-40B4-BE49-F238E27FC236}">
                <a16:creationId xmlns:a16="http://schemas.microsoft.com/office/drawing/2014/main" id="{0126E2C8-0478-48DE-86F9-FBBD916421D7}"/>
              </a:ext>
            </a:extLst>
          </p:cNvPr>
          <p:cNvSpPr/>
          <p:nvPr/>
        </p:nvSpPr>
        <p:spPr>
          <a:xfrm>
            <a:off x="1473301" y="3824942"/>
            <a:ext cx="445310" cy="4200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星: 5 pt 11">
            <a:extLst>
              <a:ext uri="{FF2B5EF4-FFF2-40B4-BE49-F238E27FC236}">
                <a16:creationId xmlns:a16="http://schemas.microsoft.com/office/drawing/2014/main" id="{66A0A12C-C9FC-40CF-92BC-623F98FACE0D}"/>
              </a:ext>
            </a:extLst>
          </p:cNvPr>
          <p:cNvSpPr/>
          <p:nvPr/>
        </p:nvSpPr>
        <p:spPr>
          <a:xfrm>
            <a:off x="7081508" y="5592629"/>
            <a:ext cx="526832" cy="713800"/>
          </a:xfrm>
          <a:prstGeom prst="star5">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9865F341-39D8-4407-8A0C-51FEB92B00FC}"/>
              </a:ext>
            </a:extLst>
          </p:cNvPr>
          <p:cNvSpPr txBox="1"/>
          <p:nvPr/>
        </p:nvSpPr>
        <p:spPr>
          <a:xfrm>
            <a:off x="6096000" y="2037615"/>
            <a:ext cx="6096000" cy="2246769"/>
          </a:xfrm>
          <a:prstGeom prst="rect">
            <a:avLst/>
          </a:prstGeom>
          <a:noFill/>
        </p:spPr>
        <p:txBody>
          <a:bodyPr wrap="square" rtlCol="0">
            <a:spAutoFit/>
          </a:bodyPr>
          <a:lstStyle/>
          <a:p>
            <a:r>
              <a:rPr kumimoji="1" lang="ja-JP" altLang="en-US" sz="2000" dirty="0"/>
              <a:t>操作方法</a:t>
            </a:r>
            <a:endParaRPr kumimoji="1" lang="en-US" altLang="ja-JP" sz="2000" dirty="0"/>
          </a:p>
          <a:p>
            <a:r>
              <a:rPr lang="ja-JP" altLang="en-US" sz="2000" dirty="0"/>
              <a:t>・コントローラで操作。左スティックで移動</a:t>
            </a:r>
            <a:endParaRPr lang="en-US" altLang="ja-JP" sz="2000" dirty="0"/>
          </a:p>
          <a:p>
            <a:r>
              <a:rPr lang="ja-JP" altLang="en-US" sz="2000" dirty="0"/>
              <a:t>　右スティックで視点移動</a:t>
            </a:r>
            <a:endParaRPr lang="en-US" altLang="ja-JP" sz="2000" dirty="0"/>
          </a:p>
          <a:p>
            <a:r>
              <a:rPr lang="ja-JP" altLang="en-US" sz="2000" dirty="0"/>
              <a:t>・捕食中は移動、スキルが使えない。</a:t>
            </a:r>
            <a:endParaRPr lang="en-US" altLang="ja-JP" sz="2000" dirty="0"/>
          </a:p>
          <a:p>
            <a:r>
              <a:rPr lang="ja-JP" altLang="en-US" sz="2000" dirty="0"/>
              <a:t>・スキルボタン押下でスキル発動</a:t>
            </a:r>
            <a:endParaRPr lang="en-US" altLang="ja-JP" sz="2000" dirty="0"/>
          </a:p>
          <a:p>
            <a:r>
              <a:rPr lang="ja-JP" altLang="en-US" sz="2000" dirty="0"/>
              <a:t>例：スピードアップ、正面にいる</a:t>
            </a:r>
            <a:r>
              <a:rPr lang="en-US" altLang="ja-JP" sz="2000" dirty="0"/>
              <a:t>MOB</a:t>
            </a:r>
            <a:r>
              <a:rPr lang="ja-JP" altLang="en-US" sz="2000" dirty="0"/>
              <a:t>（他プレイヤー、飼育員）を吹っ飛ばす</a:t>
            </a:r>
            <a:endParaRPr lang="en-US" altLang="ja-JP" sz="2000" dirty="0"/>
          </a:p>
        </p:txBody>
      </p:sp>
      <p:sp>
        <p:nvSpPr>
          <p:cNvPr id="3" name="フローチャート: 処理 2">
            <a:extLst>
              <a:ext uri="{FF2B5EF4-FFF2-40B4-BE49-F238E27FC236}">
                <a16:creationId xmlns:a16="http://schemas.microsoft.com/office/drawing/2014/main" id="{D966A7A2-945D-4AE4-8EE7-B148045ED69A}"/>
              </a:ext>
            </a:extLst>
          </p:cNvPr>
          <p:cNvSpPr/>
          <p:nvPr/>
        </p:nvSpPr>
        <p:spPr>
          <a:xfrm>
            <a:off x="428562" y="4719493"/>
            <a:ext cx="1736941" cy="1447965"/>
          </a:xfrm>
          <a:prstGeom prst="flowChartProcess">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移動</a:t>
            </a:r>
            <a:endParaRPr kumimoji="1" lang="en-US" altLang="ja-JP" dirty="0"/>
          </a:p>
        </p:txBody>
      </p:sp>
      <p:cxnSp>
        <p:nvCxnSpPr>
          <p:cNvPr id="22" name="直線矢印コネクタ 21">
            <a:extLst>
              <a:ext uri="{FF2B5EF4-FFF2-40B4-BE49-F238E27FC236}">
                <a16:creationId xmlns:a16="http://schemas.microsoft.com/office/drawing/2014/main" id="{C80C3A21-C2BD-4F06-BD48-10890F562D43}"/>
              </a:ext>
            </a:extLst>
          </p:cNvPr>
          <p:cNvCxnSpPr>
            <a:cxnSpLocks/>
          </p:cNvCxnSpPr>
          <p:nvPr/>
        </p:nvCxnSpPr>
        <p:spPr>
          <a:xfrm flipH="1">
            <a:off x="1569156" y="2549354"/>
            <a:ext cx="4636208" cy="210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フローチャート: 結合子 23">
            <a:extLst>
              <a:ext uri="{FF2B5EF4-FFF2-40B4-BE49-F238E27FC236}">
                <a16:creationId xmlns:a16="http://schemas.microsoft.com/office/drawing/2014/main" id="{B5FF6847-8E07-4D9B-9C2F-B74A0191E034}"/>
              </a:ext>
            </a:extLst>
          </p:cNvPr>
          <p:cNvSpPr/>
          <p:nvPr/>
        </p:nvSpPr>
        <p:spPr>
          <a:xfrm>
            <a:off x="4333379" y="4400405"/>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能</a:t>
            </a:r>
          </a:p>
        </p:txBody>
      </p:sp>
      <p:sp>
        <p:nvSpPr>
          <p:cNvPr id="25" name="フローチャート: 結合子 24">
            <a:extLst>
              <a:ext uri="{FF2B5EF4-FFF2-40B4-BE49-F238E27FC236}">
                <a16:creationId xmlns:a16="http://schemas.microsoft.com/office/drawing/2014/main" id="{48B52821-578D-46AD-9626-5686588572C3}"/>
              </a:ext>
            </a:extLst>
          </p:cNvPr>
          <p:cNvSpPr/>
          <p:nvPr/>
        </p:nvSpPr>
        <p:spPr>
          <a:xfrm>
            <a:off x="4032461" y="5235383"/>
            <a:ext cx="679147" cy="71449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超</a:t>
            </a:r>
          </a:p>
        </p:txBody>
      </p:sp>
      <p:sp>
        <p:nvSpPr>
          <p:cNvPr id="26" name="フローチャート: 結合子 25">
            <a:extLst>
              <a:ext uri="{FF2B5EF4-FFF2-40B4-BE49-F238E27FC236}">
                <a16:creationId xmlns:a16="http://schemas.microsoft.com/office/drawing/2014/main" id="{ACD5EBF4-E53E-44B2-BD81-99BD77E67178}"/>
              </a:ext>
            </a:extLst>
          </p:cNvPr>
          <p:cNvSpPr/>
          <p:nvPr/>
        </p:nvSpPr>
        <p:spPr>
          <a:xfrm>
            <a:off x="4945791" y="5026065"/>
            <a:ext cx="814950" cy="9357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捕食</a:t>
            </a:r>
            <a:endParaRPr kumimoji="1" lang="en-US" altLang="ja-JP" dirty="0"/>
          </a:p>
        </p:txBody>
      </p:sp>
      <p:sp>
        <p:nvSpPr>
          <p:cNvPr id="28" name="部分円 27">
            <a:extLst>
              <a:ext uri="{FF2B5EF4-FFF2-40B4-BE49-F238E27FC236}">
                <a16:creationId xmlns:a16="http://schemas.microsoft.com/office/drawing/2014/main" id="{545E588E-5B0C-4B23-94A5-ADAE05414D5E}"/>
              </a:ext>
            </a:extLst>
          </p:cNvPr>
          <p:cNvSpPr/>
          <p:nvPr/>
        </p:nvSpPr>
        <p:spPr>
          <a:xfrm rot="3198564">
            <a:off x="6068749" y="5249426"/>
            <a:ext cx="1432921" cy="1250665"/>
          </a:xfrm>
          <a:prstGeom prst="p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0" name="直線矢印コネクタ 29">
            <a:extLst>
              <a:ext uri="{FF2B5EF4-FFF2-40B4-BE49-F238E27FC236}">
                <a16:creationId xmlns:a16="http://schemas.microsoft.com/office/drawing/2014/main" id="{EC340F17-7728-4AAA-BEE8-A064CA094B65}"/>
              </a:ext>
            </a:extLst>
          </p:cNvPr>
          <p:cNvCxnSpPr/>
          <p:nvPr/>
        </p:nvCxnSpPr>
        <p:spPr>
          <a:xfrm flipH="1">
            <a:off x="5634259" y="3160889"/>
            <a:ext cx="653652" cy="914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7426A36-51FA-4D48-9AFB-0BC3A3E5B7C8}"/>
              </a:ext>
            </a:extLst>
          </p:cNvPr>
          <p:cNvCxnSpPr>
            <a:cxnSpLocks/>
          </p:cNvCxnSpPr>
          <p:nvPr/>
        </p:nvCxnSpPr>
        <p:spPr>
          <a:xfrm>
            <a:off x="5631639" y="5318325"/>
            <a:ext cx="528064" cy="29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CDC36055-1A51-4E9C-8080-F6B85D0C4A5F}"/>
              </a:ext>
            </a:extLst>
          </p:cNvPr>
          <p:cNvCxnSpPr>
            <a:cxnSpLocks/>
          </p:cNvCxnSpPr>
          <p:nvPr/>
        </p:nvCxnSpPr>
        <p:spPr>
          <a:xfrm flipV="1">
            <a:off x="514079" y="3839557"/>
            <a:ext cx="5146217" cy="3252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74EE6B-7B08-4B35-8E33-4D832A6A7BFD}"/>
              </a:ext>
            </a:extLst>
          </p:cNvPr>
          <p:cNvCxnSpPr/>
          <p:nvPr/>
        </p:nvCxnSpPr>
        <p:spPr>
          <a:xfrm flipH="1">
            <a:off x="4614044" y="2836730"/>
            <a:ext cx="1615178" cy="1002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円: 塗りつぶしなし 44">
            <a:extLst>
              <a:ext uri="{FF2B5EF4-FFF2-40B4-BE49-F238E27FC236}">
                <a16:creationId xmlns:a16="http://schemas.microsoft.com/office/drawing/2014/main" id="{D2DB6FCA-159E-4E74-9B63-8270434C8D9B}"/>
              </a:ext>
            </a:extLst>
          </p:cNvPr>
          <p:cNvSpPr/>
          <p:nvPr/>
        </p:nvSpPr>
        <p:spPr>
          <a:xfrm>
            <a:off x="675088" y="4833749"/>
            <a:ext cx="1168853" cy="1217286"/>
          </a:xfrm>
          <a:prstGeom prst="don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0B33E6E5-7821-474E-B5E6-924A96DA50FF}"/>
              </a:ext>
            </a:extLst>
          </p:cNvPr>
          <p:cNvSpPr txBox="1"/>
          <p:nvPr/>
        </p:nvSpPr>
        <p:spPr>
          <a:xfrm>
            <a:off x="2688962" y="2012648"/>
            <a:ext cx="806267" cy="338554"/>
          </a:xfrm>
          <a:prstGeom prst="rect">
            <a:avLst/>
          </a:prstGeom>
          <a:noFill/>
        </p:spPr>
        <p:txBody>
          <a:bodyPr wrap="square" rtlCol="0">
            <a:spAutoFit/>
          </a:bodyPr>
          <a:lstStyle/>
          <a:p>
            <a:r>
              <a:rPr kumimoji="1" lang="en-US" altLang="ja-JP" sz="1600" dirty="0"/>
              <a:t>1</a:t>
            </a:r>
            <a:r>
              <a:rPr kumimoji="1" lang="ja-JP" altLang="en-US" sz="1600" dirty="0"/>
              <a:t>：</a:t>
            </a:r>
            <a:r>
              <a:rPr kumimoji="1" lang="en-US" altLang="ja-JP" sz="1600" dirty="0"/>
              <a:t>50</a:t>
            </a:r>
            <a:endParaRPr kumimoji="1" lang="ja-JP" altLang="en-US" sz="1600" dirty="0"/>
          </a:p>
        </p:txBody>
      </p:sp>
      <p:sp>
        <p:nvSpPr>
          <p:cNvPr id="7" name="テキスト ボックス 6">
            <a:extLst>
              <a:ext uri="{FF2B5EF4-FFF2-40B4-BE49-F238E27FC236}">
                <a16:creationId xmlns:a16="http://schemas.microsoft.com/office/drawing/2014/main" id="{44B278E1-3DA6-4758-9CAA-F0AE4048D010}"/>
              </a:ext>
            </a:extLst>
          </p:cNvPr>
          <p:cNvSpPr txBox="1"/>
          <p:nvPr/>
        </p:nvSpPr>
        <p:spPr>
          <a:xfrm>
            <a:off x="335337" y="745865"/>
            <a:ext cx="2916032" cy="369332"/>
          </a:xfrm>
          <a:prstGeom prst="rect">
            <a:avLst/>
          </a:prstGeom>
          <a:noFill/>
        </p:spPr>
        <p:txBody>
          <a:bodyPr wrap="square" rtlCol="0">
            <a:spAutoFit/>
          </a:bodyPr>
          <a:lstStyle/>
          <a:p>
            <a:r>
              <a:rPr kumimoji="1" lang="ja-JP" altLang="en-US" dirty="0"/>
              <a:t>現時点での自分のスコア</a:t>
            </a:r>
          </a:p>
        </p:txBody>
      </p:sp>
      <p:cxnSp>
        <p:nvCxnSpPr>
          <p:cNvPr id="9" name="直線矢印コネクタ 8">
            <a:extLst>
              <a:ext uri="{FF2B5EF4-FFF2-40B4-BE49-F238E27FC236}">
                <a16:creationId xmlns:a16="http://schemas.microsoft.com/office/drawing/2014/main" id="{D6020C43-D785-4814-B180-4397E2BC9128}"/>
              </a:ext>
            </a:extLst>
          </p:cNvPr>
          <p:cNvCxnSpPr>
            <a:cxnSpLocks/>
            <a:stCxn id="7" idx="2"/>
          </p:cNvCxnSpPr>
          <p:nvPr/>
        </p:nvCxnSpPr>
        <p:spPr>
          <a:xfrm flipH="1">
            <a:off x="521789" y="1115197"/>
            <a:ext cx="1271564" cy="853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FFC95AF-84DE-4141-B55C-70A534B24104}"/>
              </a:ext>
            </a:extLst>
          </p:cNvPr>
          <p:cNvSpPr txBox="1"/>
          <p:nvPr/>
        </p:nvSpPr>
        <p:spPr>
          <a:xfrm>
            <a:off x="1618974" y="1321806"/>
            <a:ext cx="1876255" cy="383749"/>
          </a:xfrm>
          <a:prstGeom prst="rect">
            <a:avLst/>
          </a:prstGeom>
          <a:noFill/>
        </p:spPr>
        <p:txBody>
          <a:bodyPr wrap="square" rtlCol="0">
            <a:spAutoFit/>
          </a:bodyPr>
          <a:lstStyle/>
          <a:p>
            <a:r>
              <a:rPr kumimoji="1" lang="ja-JP" altLang="en-US" dirty="0"/>
              <a:t>残りの制限時間</a:t>
            </a:r>
          </a:p>
        </p:txBody>
      </p:sp>
      <p:cxnSp>
        <p:nvCxnSpPr>
          <p:cNvPr id="23" name="直線矢印コネクタ 22">
            <a:extLst>
              <a:ext uri="{FF2B5EF4-FFF2-40B4-BE49-F238E27FC236}">
                <a16:creationId xmlns:a16="http://schemas.microsoft.com/office/drawing/2014/main" id="{E38691D5-778C-4923-A80E-2A433059FC42}"/>
              </a:ext>
            </a:extLst>
          </p:cNvPr>
          <p:cNvCxnSpPr>
            <a:stCxn id="11" idx="2"/>
          </p:cNvCxnSpPr>
          <p:nvPr/>
        </p:nvCxnSpPr>
        <p:spPr>
          <a:xfrm>
            <a:off x="2557102" y="1705555"/>
            <a:ext cx="278251" cy="307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E641D6D6-D531-46B7-A3A9-E31E2DF177B1}"/>
              </a:ext>
            </a:extLst>
          </p:cNvPr>
          <p:cNvSpPr txBox="1"/>
          <p:nvPr/>
        </p:nvSpPr>
        <p:spPr>
          <a:xfrm>
            <a:off x="368954" y="2228241"/>
            <a:ext cx="1876255" cy="383749"/>
          </a:xfrm>
          <a:prstGeom prst="rect">
            <a:avLst/>
          </a:prstGeom>
          <a:noFill/>
        </p:spPr>
        <p:txBody>
          <a:bodyPr wrap="square" rtlCol="0">
            <a:spAutoFit/>
          </a:bodyPr>
          <a:lstStyle/>
          <a:p>
            <a:r>
              <a:rPr lang="en-US" altLang="ja-JP" dirty="0"/>
              <a:t>Score</a:t>
            </a:r>
            <a:r>
              <a:rPr lang="ja-JP" altLang="en-US" dirty="0"/>
              <a:t>：</a:t>
            </a:r>
            <a:r>
              <a:rPr lang="en-US" altLang="ja-JP" dirty="0"/>
              <a:t>0000</a:t>
            </a:r>
            <a:endParaRPr kumimoji="1" lang="ja-JP" altLang="en-US" dirty="0"/>
          </a:p>
        </p:txBody>
      </p:sp>
      <p:sp>
        <p:nvSpPr>
          <p:cNvPr id="39" name="ひし形 38">
            <a:extLst>
              <a:ext uri="{FF2B5EF4-FFF2-40B4-BE49-F238E27FC236}">
                <a16:creationId xmlns:a16="http://schemas.microsoft.com/office/drawing/2014/main" id="{C7C50091-96DA-474A-977A-57FF77A498F5}"/>
              </a:ext>
            </a:extLst>
          </p:cNvPr>
          <p:cNvSpPr/>
          <p:nvPr/>
        </p:nvSpPr>
        <p:spPr>
          <a:xfrm>
            <a:off x="3409622" y="3475674"/>
            <a:ext cx="445310" cy="4200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ひし形 39">
            <a:extLst>
              <a:ext uri="{FF2B5EF4-FFF2-40B4-BE49-F238E27FC236}">
                <a16:creationId xmlns:a16="http://schemas.microsoft.com/office/drawing/2014/main" id="{8B7FBEAF-B1C2-45C9-9926-0490A27CBF93}"/>
              </a:ext>
            </a:extLst>
          </p:cNvPr>
          <p:cNvSpPr/>
          <p:nvPr/>
        </p:nvSpPr>
        <p:spPr>
          <a:xfrm>
            <a:off x="4299604" y="3815350"/>
            <a:ext cx="445310" cy="4200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ひし形 40">
            <a:extLst>
              <a:ext uri="{FF2B5EF4-FFF2-40B4-BE49-F238E27FC236}">
                <a16:creationId xmlns:a16="http://schemas.microsoft.com/office/drawing/2014/main" id="{F2676F13-690A-4FEE-AE0D-D53A7AD5431B}"/>
              </a:ext>
            </a:extLst>
          </p:cNvPr>
          <p:cNvSpPr/>
          <p:nvPr/>
        </p:nvSpPr>
        <p:spPr>
          <a:xfrm>
            <a:off x="756900" y="3358353"/>
            <a:ext cx="445310" cy="42002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5765361F-418F-4A92-9BED-A1F3C051A6E7}"/>
              </a:ext>
            </a:extLst>
          </p:cNvPr>
          <p:cNvSpPr txBox="1"/>
          <p:nvPr/>
        </p:nvSpPr>
        <p:spPr>
          <a:xfrm>
            <a:off x="1618974" y="1322189"/>
            <a:ext cx="1876255" cy="383749"/>
          </a:xfrm>
          <a:prstGeom prst="rect">
            <a:avLst/>
          </a:prstGeom>
          <a:noFill/>
        </p:spPr>
        <p:txBody>
          <a:bodyPr wrap="square" rtlCol="0">
            <a:spAutoFit/>
          </a:bodyPr>
          <a:lstStyle/>
          <a:p>
            <a:r>
              <a:rPr kumimoji="1" lang="ja-JP" altLang="en-US" dirty="0"/>
              <a:t>残りの制限時間</a:t>
            </a:r>
          </a:p>
        </p:txBody>
      </p:sp>
      <p:sp>
        <p:nvSpPr>
          <p:cNvPr id="43" name="テキスト ボックス 42">
            <a:extLst>
              <a:ext uri="{FF2B5EF4-FFF2-40B4-BE49-F238E27FC236}">
                <a16:creationId xmlns:a16="http://schemas.microsoft.com/office/drawing/2014/main" id="{CCE28D52-2905-4D18-BA5B-1003B687D559}"/>
              </a:ext>
            </a:extLst>
          </p:cNvPr>
          <p:cNvSpPr txBox="1"/>
          <p:nvPr/>
        </p:nvSpPr>
        <p:spPr>
          <a:xfrm>
            <a:off x="5760741" y="1112113"/>
            <a:ext cx="3888922" cy="369332"/>
          </a:xfrm>
          <a:prstGeom prst="rect">
            <a:avLst/>
          </a:prstGeom>
          <a:noFill/>
        </p:spPr>
        <p:txBody>
          <a:bodyPr wrap="square" rtlCol="0">
            <a:spAutoFit/>
          </a:bodyPr>
          <a:lstStyle/>
          <a:p>
            <a:r>
              <a:rPr kumimoji="1" lang="ja-JP" altLang="en-US" dirty="0"/>
              <a:t>この画面が最大４分割で表示</a:t>
            </a:r>
          </a:p>
        </p:txBody>
      </p:sp>
    </p:spTree>
    <p:extLst>
      <p:ext uri="{BB962C8B-B14F-4D97-AF65-F5344CB8AC3E}">
        <p14:creationId xmlns:p14="http://schemas.microsoft.com/office/powerpoint/2010/main" val="2185601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219E9F3-B065-4412-8B22-99ACA17F4A84}"/>
              </a:ext>
            </a:extLst>
          </p:cNvPr>
          <p:cNvSpPr/>
          <p:nvPr/>
        </p:nvSpPr>
        <p:spPr>
          <a:xfrm>
            <a:off x="729048" y="778606"/>
            <a:ext cx="6128952" cy="375645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グラフィックス 1" descr="羊">
            <a:extLst>
              <a:ext uri="{FF2B5EF4-FFF2-40B4-BE49-F238E27FC236}">
                <a16:creationId xmlns:a16="http://schemas.microsoft.com/office/drawing/2014/main" id="{A850838B-6F7B-48BA-9B10-E4A0E1EF0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9573" y="3623937"/>
            <a:ext cx="1498427" cy="1105291"/>
          </a:xfrm>
          <a:prstGeom prst="rect">
            <a:avLst/>
          </a:prstGeom>
        </p:spPr>
      </p:pic>
      <p:sp>
        <p:nvSpPr>
          <p:cNvPr id="4" name="テキスト ボックス 3">
            <a:extLst>
              <a:ext uri="{FF2B5EF4-FFF2-40B4-BE49-F238E27FC236}">
                <a16:creationId xmlns:a16="http://schemas.microsoft.com/office/drawing/2014/main" id="{17C9EDE5-5C7A-47AD-AD0D-52E40E3770FE}"/>
              </a:ext>
            </a:extLst>
          </p:cNvPr>
          <p:cNvSpPr txBox="1"/>
          <p:nvPr/>
        </p:nvSpPr>
        <p:spPr>
          <a:xfrm>
            <a:off x="2514941" y="3884196"/>
            <a:ext cx="3815838" cy="584775"/>
          </a:xfrm>
          <a:prstGeom prst="rect">
            <a:avLst/>
          </a:prstGeom>
          <a:noFill/>
        </p:spPr>
        <p:txBody>
          <a:bodyPr wrap="square" rtlCol="0">
            <a:spAutoFit/>
          </a:bodyPr>
          <a:lstStyle/>
          <a:p>
            <a:r>
              <a:rPr lang="en-US" altLang="ja-JP" sz="3200" dirty="0"/>
              <a:t>Now Loading…</a:t>
            </a:r>
            <a:endParaRPr kumimoji="1" lang="ja-JP" altLang="en-US" sz="3200" dirty="0"/>
          </a:p>
        </p:txBody>
      </p:sp>
      <p:sp>
        <p:nvSpPr>
          <p:cNvPr id="5" name="テキスト ボックス 4">
            <a:extLst>
              <a:ext uri="{FF2B5EF4-FFF2-40B4-BE49-F238E27FC236}">
                <a16:creationId xmlns:a16="http://schemas.microsoft.com/office/drawing/2014/main" id="{534AE1EB-83FD-414A-80BC-6EF026E088EA}"/>
              </a:ext>
            </a:extLst>
          </p:cNvPr>
          <p:cNvSpPr txBox="1"/>
          <p:nvPr/>
        </p:nvSpPr>
        <p:spPr>
          <a:xfrm>
            <a:off x="729048" y="284205"/>
            <a:ext cx="3323967" cy="523220"/>
          </a:xfrm>
          <a:prstGeom prst="rect">
            <a:avLst/>
          </a:prstGeom>
          <a:noFill/>
        </p:spPr>
        <p:txBody>
          <a:bodyPr wrap="square" rtlCol="0">
            <a:spAutoFit/>
          </a:bodyPr>
          <a:lstStyle/>
          <a:p>
            <a:r>
              <a:rPr lang="ja-JP" altLang="en-US" sz="2800" dirty="0"/>
              <a:t>トランジション</a:t>
            </a:r>
            <a:endParaRPr kumimoji="1" lang="ja-JP" altLang="en-US" sz="2800" dirty="0"/>
          </a:p>
        </p:txBody>
      </p:sp>
      <p:sp>
        <p:nvSpPr>
          <p:cNvPr id="6" name="テキスト ボックス 5">
            <a:extLst>
              <a:ext uri="{FF2B5EF4-FFF2-40B4-BE49-F238E27FC236}">
                <a16:creationId xmlns:a16="http://schemas.microsoft.com/office/drawing/2014/main" id="{15D876AD-8CEE-46A2-8D93-5C1AD666B21E}"/>
              </a:ext>
            </a:extLst>
          </p:cNvPr>
          <p:cNvSpPr txBox="1"/>
          <p:nvPr/>
        </p:nvSpPr>
        <p:spPr>
          <a:xfrm>
            <a:off x="7228703" y="1882225"/>
            <a:ext cx="4868561" cy="2062103"/>
          </a:xfrm>
          <a:prstGeom prst="rect">
            <a:avLst/>
          </a:prstGeom>
          <a:noFill/>
        </p:spPr>
        <p:txBody>
          <a:bodyPr wrap="square" rtlCol="0">
            <a:spAutoFit/>
          </a:bodyPr>
          <a:lstStyle/>
          <a:p>
            <a:r>
              <a:rPr kumimoji="1" lang="en-US" altLang="ja-JP" sz="3200" dirty="0" err="1"/>
              <a:t>NowLoading</a:t>
            </a:r>
            <a:r>
              <a:rPr kumimoji="1" lang="ja-JP" altLang="en-US" sz="3200" dirty="0"/>
              <a:t>と表示ロードが終わると</a:t>
            </a:r>
            <a:r>
              <a:rPr lang="ja-JP" altLang="en-US" sz="3200" dirty="0"/>
              <a:t>画面をタップ表示タップで</a:t>
            </a:r>
            <a:r>
              <a:rPr kumimoji="1" lang="ja-JP" altLang="en-US" sz="3200" dirty="0"/>
              <a:t>画面遷移</a:t>
            </a:r>
            <a:endParaRPr kumimoji="1" lang="en-US" altLang="ja-JP" sz="3200" dirty="0"/>
          </a:p>
          <a:p>
            <a:r>
              <a:rPr lang="ja-JP" altLang="en-US" sz="3200" dirty="0"/>
              <a:t>（</a:t>
            </a:r>
            <a:r>
              <a:rPr lang="en-US" altLang="ja-JP" sz="3200" dirty="0"/>
              <a:t>3</a:t>
            </a:r>
            <a:r>
              <a:rPr lang="ja-JP" altLang="en-US" sz="3200" dirty="0"/>
              <a:t>秒）</a:t>
            </a:r>
            <a:endParaRPr kumimoji="1" lang="ja-JP" altLang="en-US" sz="3200" dirty="0"/>
          </a:p>
        </p:txBody>
      </p:sp>
      <p:sp>
        <p:nvSpPr>
          <p:cNvPr id="7" name="テキスト ボックス 6">
            <a:extLst>
              <a:ext uri="{FF2B5EF4-FFF2-40B4-BE49-F238E27FC236}">
                <a16:creationId xmlns:a16="http://schemas.microsoft.com/office/drawing/2014/main" id="{6FF5ECD7-1D3B-40A4-A854-1CF189C5A2A8}"/>
              </a:ext>
            </a:extLst>
          </p:cNvPr>
          <p:cNvSpPr txBox="1"/>
          <p:nvPr/>
        </p:nvSpPr>
        <p:spPr>
          <a:xfrm>
            <a:off x="7228704" y="809419"/>
            <a:ext cx="3842951" cy="1077218"/>
          </a:xfrm>
          <a:prstGeom prst="rect">
            <a:avLst/>
          </a:prstGeom>
          <a:noFill/>
        </p:spPr>
        <p:txBody>
          <a:bodyPr wrap="square" rtlCol="0">
            <a:spAutoFit/>
          </a:bodyPr>
          <a:lstStyle/>
          <a:p>
            <a:r>
              <a:rPr kumimoji="1" lang="ja-JP" altLang="en-US" sz="3200" dirty="0"/>
              <a:t>ブラックアウトからロード画面</a:t>
            </a:r>
          </a:p>
        </p:txBody>
      </p:sp>
      <p:sp>
        <p:nvSpPr>
          <p:cNvPr id="9" name="テキスト ボックス 8">
            <a:extLst>
              <a:ext uri="{FF2B5EF4-FFF2-40B4-BE49-F238E27FC236}">
                <a16:creationId xmlns:a16="http://schemas.microsoft.com/office/drawing/2014/main" id="{7093A484-59AE-4C5F-9AAE-A6EB456CA36A}"/>
              </a:ext>
            </a:extLst>
          </p:cNvPr>
          <p:cNvSpPr txBox="1"/>
          <p:nvPr/>
        </p:nvSpPr>
        <p:spPr>
          <a:xfrm>
            <a:off x="5090983" y="5133018"/>
            <a:ext cx="3534033" cy="369332"/>
          </a:xfrm>
          <a:prstGeom prst="rect">
            <a:avLst/>
          </a:prstGeom>
          <a:noFill/>
        </p:spPr>
        <p:txBody>
          <a:bodyPr wrap="square" rtlCol="0">
            <a:spAutoFit/>
          </a:bodyPr>
          <a:lstStyle/>
          <a:p>
            <a:r>
              <a:rPr kumimoji="1" lang="ja-JP" altLang="en-US" dirty="0"/>
              <a:t>キメラが走ってる</a:t>
            </a:r>
          </a:p>
        </p:txBody>
      </p:sp>
      <p:sp>
        <p:nvSpPr>
          <p:cNvPr id="13" name="矢印: 上 12">
            <a:extLst>
              <a:ext uri="{FF2B5EF4-FFF2-40B4-BE49-F238E27FC236}">
                <a16:creationId xmlns:a16="http://schemas.microsoft.com/office/drawing/2014/main" id="{F4F79998-3B1C-41E4-A5E0-1CEE37A867AD}"/>
              </a:ext>
            </a:extLst>
          </p:cNvPr>
          <p:cNvSpPr/>
          <p:nvPr/>
        </p:nvSpPr>
        <p:spPr>
          <a:xfrm>
            <a:off x="5779273" y="4573782"/>
            <a:ext cx="633454" cy="597958"/>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04D7301F-CBB5-400C-9B82-190BAD705AEC}"/>
              </a:ext>
            </a:extLst>
          </p:cNvPr>
          <p:cNvSpPr/>
          <p:nvPr/>
        </p:nvSpPr>
        <p:spPr>
          <a:xfrm>
            <a:off x="806447" y="4573782"/>
            <a:ext cx="3554628" cy="21172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7F2B3AF-DE45-482B-945B-7D0CB9B21DC6}"/>
              </a:ext>
            </a:extLst>
          </p:cNvPr>
          <p:cNvSpPr txBox="1"/>
          <p:nvPr/>
        </p:nvSpPr>
        <p:spPr>
          <a:xfrm>
            <a:off x="1256269" y="6150104"/>
            <a:ext cx="4103304" cy="584775"/>
          </a:xfrm>
          <a:prstGeom prst="rect">
            <a:avLst/>
          </a:prstGeom>
          <a:noFill/>
        </p:spPr>
        <p:txBody>
          <a:bodyPr wrap="square" rtlCol="0">
            <a:spAutoFit/>
          </a:bodyPr>
          <a:lstStyle/>
          <a:p>
            <a:r>
              <a:rPr kumimoji="1" lang="ja-JP" altLang="en-US" sz="3200" dirty="0"/>
              <a:t>画面をタップ</a:t>
            </a:r>
          </a:p>
        </p:txBody>
      </p:sp>
      <p:cxnSp>
        <p:nvCxnSpPr>
          <p:cNvPr id="17" name="コネクタ: カギ線 16">
            <a:extLst>
              <a:ext uri="{FF2B5EF4-FFF2-40B4-BE49-F238E27FC236}">
                <a16:creationId xmlns:a16="http://schemas.microsoft.com/office/drawing/2014/main" id="{343DDFB7-B8F9-4148-921E-044231F8F8A4}"/>
              </a:ext>
            </a:extLst>
          </p:cNvPr>
          <p:cNvCxnSpPr>
            <a:stCxn id="3" idx="1"/>
            <a:endCxn id="15" idx="1"/>
          </p:cNvCxnSpPr>
          <p:nvPr/>
        </p:nvCxnSpPr>
        <p:spPr>
          <a:xfrm rot="10800000" flipH="1" flipV="1">
            <a:off x="729047" y="2656832"/>
            <a:ext cx="77399" cy="2975577"/>
          </a:xfrm>
          <a:prstGeom prst="bentConnector3">
            <a:avLst>
              <a:gd name="adj1" fmla="val -502898"/>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5962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691</Words>
  <Application>Microsoft Office PowerPoint</Application>
  <PresentationFormat>ワイド画面</PresentationFormat>
  <Paragraphs>106</Paragraphs>
  <Slides>10</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Arial</vt:lpstr>
      <vt:lpstr>Papyrus</vt:lpstr>
      <vt:lpstr>Office テーマ</vt:lpstr>
      <vt:lpstr>See of Chimera   Predat Ranch</vt:lpstr>
      <vt:lpstr>ゲーム概要</vt:lpstr>
      <vt:lpstr>制作理由</vt:lpstr>
      <vt:lpstr>売り</vt:lpstr>
      <vt:lpstr>操作するキメラ（サンプル１体目）</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 of Chimera   Predat Ranch</dc:title>
  <dc:creator>kazuma1934@gmail.com</dc:creator>
  <cp:lastModifiedBy>陽彩 木野</cp:lastModifiedBy>
  <cp:revision>31</cp:revision>
  <dcterms:created xsi:type="dcterms:W3CDTF">2018-09-20T01:05:37Z</dcterms:created>
  <dcterms:modified xsi:type="dcterms:W3CDTF">2018-12-09T07:23:25Z</dcterms:modified>
</cp:coreProperties>
</file>