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97" r:id="rId5"/>
    <p:sldId id="304" r:id="rId6"/>
    <p:sldId id="260" r:id="rId7"/>
    <p:sldId id="261" r:id="rId8"/>
    <p:sldId id="305" r:id="rId9"/>
    <p:sldId id="262" r:id="rId10"/>
    <p:sldId id="299" r:id="rId11"/>
    <p:sldId id="277" r:id="rId12"/>
    <p:sldId id="284" r:id="rId13"/>
    <p:sldId id="300" r:id="rId14"/>
    <p:sldId id="264" r:id="rId15"/>
    <p:sldId id="301" r:id="rId16"/>
    <p:sldId id="302" r:id="rId17"/>
    <p:sldId id="303" r:id="rId18"/>
    <p:sldId id="283" r:id="rId19"/>
    <p:sldId id="298"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35" autoAdjust="0"/>
    <p:restoredTop sz="94660"/>
  </p:normalViewPr>
  <p:slideViewPr>
    <p:cSldViewPr snapToGrid="0">
      <p:cViewPr>
        <p:scale>
          <a:sx n="66" d="100"/>
          <a:sy n="66" d="100"/>
        </p:scale>
        <p:origin x="56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D37ABC-ED25-42A9-963B-943CDC3B15B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0521B89-767F-474B-BAE3-6DF0B94D7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2FFB320-0E65-4FEC-88C2-93C1F8F24D36}"/>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5" name="フッター プレースホルダー 4">
            <a:extLst>
              <a:ext uri="{FF2B5EF4-FFF2-40B4-BE49-F238E27FC236}">
                <a16:creationId xmlns:a16="http://schemas.microsoft.com/office/drawing/2014/main" id="{D254573B-3895-41A6-BCBD-DFBD5A1AFA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CD76BD-C7BD-4363-8706-6529159AEB7D}"/>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60100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0BE1D2-3C7D-472C-B99F-B188489BAE1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93301B-8B46-4170-8A05-65EFD497E6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A93116-20A5-4CEE-8162-F45776DD5776}"/>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5" name="フッター プレースホルダー 4">
            <a:extLst>
              <a:ext uri="{FF2B5EF4-FFF2-40B4-BE49-F238E27FC236}">
                <a16:creationId xmlns:a16="http://schemas.microsoft.com/office/drawing/2014/main" id="{DE29749B-2972-4799-BE8A-69B3A5693D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D21666-A731-4D08-84ED-DBD5738708E0}"/>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294719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E0EFB3-1AF7-4764-9555-F6C00A86FE9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69F888-A680-4476-AC26-FACEB90FED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1AC9ED-F39A-4A18-AA3E-276005BABCD7}"/>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5" name="フッター プレースホルダー 4">
            <a:extLst>
              <a:ext uri="{FF2B5EF4-FFF2-40B4-BE49-F238E27FC236}">
                <a16:creationId xmlns:a16="http://schemas.microsoft.com/office/drawing/2014/main" id="{962CA351-22C7-4DF5-8BBD-A3BDA4692B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2FDCC-C09B-4390-A6FD-E101A59599D6}"/>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28354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57FEB-0379-4B9F-8EBF-26661CBBDA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DC9EAF-AA09-44FB-8E98-0AC8CCF29B1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7FA9B6-E78C-48B9-853D-0B0A5F746D71}"/>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5" name="フッター プレースホルダー 4">
            <a:extLst>
              <a:ext uri="{FF2B5EF4-FFF2-40B4-BE49-F238E27FC236}">
                <a16:creationId xmlns:a16="http://schemas.microsoft.com/office/drawing/2014/main" id="{754A0463-7347-44F6-ADAE-6167AB582D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A35467-DE16-43C6-AA5F-B07FD8FB42AA}"/>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39711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DB435-3844-4BFA-9EB2-A15136AF016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317842-3AF9-43CA-B537-9A2937979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13B1744-0A38-4976-88C1-4F0280A989A0}"/>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5" name="フッター プレースホルダー 4">
            <a:extLst>
              <a:ext uri="{FF2B5EF4-FFF2-40B4-BE49-F238E27FC236}">
                <a16:creationId xmlns:a16="http://schemas.microsoft.com/office/drawing/2014/main" id="{B568F7BA-3CD0-4397-A622-ECFFA658A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F87BA0-3BFD-42C7-901A-72175F4C2046}"/>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205776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3B9B18-543F-4C86-B7D2-35D3BA8E9F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EACD40-01A6-4FE1-BB07-09C91003306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B0EED7D-239E-453B-A0A2-ECF204C5F5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EF290B-A48F-43CD-9CC7-D2BCFA4FE22A}"/>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6" name="フッター プレースホルダー 5">
            <a:extLst>
              <a:ext uri="{FF2B5EF4-FFF2-40B4-BE49-F238E27FC236}">
                <a16:creationId xmlns:a16="http://schemas.microsoft.com/office/drawing/2014/main" id="{0C60FF1A-C3FB-43B8-8FC0-0A0248D372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0FA6E2-DC4E-449B-80A9-04BCA7812520}"/>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330864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A3586-E96F-4733-85B8-995ECDD08F2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D8B2DF-820E-4384-AB75-92C7BD6CB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83213A6-2CBB-4655-AE0E-E6727205C0C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27772F2-D896-4E89-96E8-497124E38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33904E-64EF-44AA-B56F-6C1430583B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7CCB81-7E57-4F90-ACB1-DE07E1F2EE91}"/>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8" name="フッター プレースホルダー 7">
            <a:extLst>
              <a:ext uri="{FF2B5EF4-FFF2-40B4-BE49-F238E27FC236}">
                <a16:creationId xmlns:a16="http://schemas.microsoft.com/office/drawing/2014/main" id="{5D4087A8-E89A-4E56-AD71-E54A0684F2E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6BA7A28-55B2-4003-8C98-3059696939C5}"/>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64058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0E036-9113-480C-9474-198407BBCD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625A0AC-93F0-4B5C-98D5-84A37314562B}"/>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4" name="フッター プレースホルダー 3">
            <a:extLst>
              <a:ext uri="{FF2B5EF4-FFF2-40B4-BE49-F238E27FC236}">
                <a16:creationId xmlns:a16="http://schemas.microsoft.com/office/drawing/2014/main" id="{FA850964-E36D-41A7-9397-8A805C40DED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54E8A7-4C13-4BB3-8E98-12A16641265D}"/>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356201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8B87C6-97AC-4378-97BB-F95D0C8A76F2}"/>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3" name="フッター プレースホルダー 2">
            <a:extLst>
              <a:ext uri="{FF2B5EF4-FFF2-40B4-BE49-F238E27FC236}">
                <a16:creationId xmlns:a16="http://schemas.microsoft.com/office/drawing/2014/main" id="{F96C1D56-50E8-46E4-A97D-154414D26CC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393AF0-5F3E-4A61-9CCF-DAD4BBE9BF5F}"/>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149281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A0AA2-62B3-4E6F-9E78-FF44AD285B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5C2F62-1D17-4CD8-980F-8CC1A2BE7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550787-2D9C-4BD7-A1CB-D829FEAD0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052B00-5894-4BE5-BC83-618593723AFA}"/>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6" name="フッター プレースホルダー 5">
            <a:extLst>
              <a:ext uri="{FF2B5EF4-FFF2-40B4-BE49-F238E27FC236}">
                <a16:creationId xmlns:a16="http://schemas.microsoft.com/office/drawing/2014/main" id="{E0423EFB-10C1-4D14-BE31-908B7A616C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8793A6-FBC5-4C39-BDFD-019D638330E4}"/>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117672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F09519-5730-40C1-92C4-7CE31B27BB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0E4725-ABF4-40B1-8096-8C5EE3457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5D8B02-C4B3-4629-9DF4-158E20D50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834D05-608B-43CA-A3BC-4481277C4E0A}"/>
              </a:ext>
            </a:extLst>
          </p:cNvPr>
          <p:cNvSpPr>
            <a:spLocks noGrp="1"/>
          </p:cNvSpPr>
          <p:nvPr>
            <p:ph type="dt" sz="half" idx="10"/>
          </p:nvPr>
        </p:nvSpPr>
        <p:spPr/>
        <p:txBody>
          <a:bodyPr/>
          <a:lstStyle/>
          <a:p>
            <a:fld id="{0A20724A-2E98-4D1D-B1A1-91CBE48D97FE}" type="datetimeFigureOut">
              <a:rPr kumimoji="1" lang="ja-JP" altLang="en-US" smtClean="0"/>
              <a:t>2018/10/26</a:t>
            </a:fld>
            <a:endParaRPr kumimoji="1" lang="ja-JP" altLang="en-US"/>
          </a:p>
        </p:txBody>
      </p:sp>
      <p:sp>
        <p:nvSpPr>
          <p:cNvPr id="6" name="フッター プレースホルダー 5">
            <a:extLst>
              <a:ext uri="{FF2B5EF4-FFF2-40B4-BE49-F238E27FC236}">
                <a16:creationId xmlns:a16="http://schemas.microsoft.com/office/drawing/2014/main" id="{9FD3CB1B-415D-40FB-A2D3-F22DEBD48C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74A386-A209-4FDA-9AF6-CB177C891E85}"/>
              </a:ext>
            </a:extLst>
          </p:cNvPr>
          <p:cNvSpPr>
            <a:spLocks noGrp="1"/>
          </p:cNvSpPr>
          <p:nvPr>
            <p:ph type="sldNum" sz="quarter" idx="12"/>
          </p:nvPr>
        </p:nvSpPr>
        <p:spPr/>
        <p:txBody>
          <a:body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80968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DCDBD7-3471-4FF0-B51E-CB57BAB3D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E04790-6688-4C69-B238-DBEC250CF8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785055-B822-409F-9144-9E21D24CC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724A-2E98-4D1D-B1A1-91CBE48D97FE}" type="datetimeFigureOut">
              <a:rPr kumimoji="1" lang="ja-JP" altLang="en-US" smtClean="0"/>
              <a:t>2018/10/26</a:t>
            </a:fld>
            <a:endParaRPr kumimoji="1" lang="ja-JP" altLang="en-US"/>
          </a:p>
        </p:txBody>
      </p:sp>
      <p:sp>
        <p:nvSpPr>
          <p:cNvPr id="5" name="フッター プレースホルダー 4">
            <a:extLst>
              <a:ext uri="{FF2B5EF4-FFF2-40B4-BE49-F238E27FC236}">
                <a16:creationId xmlns:a16="http://schemas.microsoft.com/office/drawing/2014/main" id="{0829BDB1-F9FE-4AEE-BDB8-E0FD40205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1F1074-6F62-44C1-92D3-95EFE6071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1CDB6-E5E0-4D26-9842-35F2AE0B5DD1}" type="slidenum">
              <a:rPr kumimoji="1" lang="ja-JP" altLang="en-US" smtClean="0"/>
              <a:t>‹#›</a:t>
            </a:fld>
            <a:endParaRPr kumimoji="1" lang="ja-JP" altLang="en-US"/>
          </a:p>
        </p:txBody>
      </p:sp>
    </p:spTree>
    <p:extLst>
      <p:ext uri="{BB962C8B-B14F-4D97-AF65-F5344CB8AC3E}">
        <p14:creationId xmlns:p14="http://schemas.microsoft.com/office/powerpoint/2010/main" val="86289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E0084-7268-4D6C-A229-F18355304704}"/>
              </a:ext>
            </a:extLst>
          </p:cNvPr>
          <p:cNvSpPr>
            <a:spLocks noGrp="1"/>
          </p:cNvSpPr>
          <p:nvPr>
            <p:ph type="ctrTitle"/>
          </p:nvPr>
        </p:nvSpPr>
        <p:spPr>
          <a:xfrm>
            <a:off x="97654" y="106532"/>
            <a:ext cx="2370337" cy="974540"/>
          </a:xfrm>
        </p:spPr>
        <p:txBody>
          <a:bodyPr>
            <a:normAutofit fontScale="90000"/>
          </a:bodyPr>
          <a:lstStyle/>
          <a:p>
            <a:r>
              <a:rPr kumimoji="1" lang="ja-JP" altLang="en-US" dirty="0"/>
              <a:t>仕様書</a:t>
            </a:r>
          </a:p>
        </p:txBody>
      </p:sp>
      <p:sp>
        <p:nvSpPr>
          <p:cNvPr id="4" name="四角形: 角を丸くする 3">
            <a:extLst>
              <a:ext uri="{FF2B5EF4-FFF2-40B4-BE49-F238E27FC236}">
                <a16:creationId xmlns:a16="http://schemas.microsoft.com/office/drawing/2014/main" id="{D47BD973-DC7D-4A0B-81D4-602506494F1C}"/>
              </a:ext>
            </a:extLst>
          </p:cNvPr>
          <p:cNvSpPr/>
          <p:nvPr/>
        </p:nvSpPr>
        <p:spPr>
          <a:xfrm>
            <a:off x="8064177" y="30908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最終的なキメラの種類と数</a:t>
            </a:r>
            <a:endParaRPr kumimoji="1" lang="en-US" altLang="ja-JP" sz="1200" b="1" dirty="0">
              <a:solidFill>
                <a:srgbClr val="FF0000"/>
              </a:solidFill>
            </a:endParaRPr>
          </a:p>
          <a:p>
            <a:r>
              <a:rPr lang="ja-JP" altLang="en-US" sz="1200" b="1" dirty="0">
                <a:solidFill>
                  <a:srgbClr val="FF0000"/>
                </a:solidFill>
              </a:rPr>
              <a:t>合成パターン</a:t>
            </a:r>
            <a:endParaRPr lang="en-US" altLang="ja-JP" sz="1200" b="1" dirty="0">
              <a:solidFill>
                <a:srgbClr val="FF0000"/>
              </a:solidFill>
            </a:endParaRPr>
          </a:p>
          <a:p>
            <a:r>
              <a:rPr kumimoji="1" lang="ja-JP" altLang="en-US" sz="1200" b="1" dirty="0">
                <a:solidFill>
                  <a:srgbClr val="FF0000"/>
                </a:solidFill>
              </a:rPr>
              <a:t>動物の種類（種類。行動パターン）</a:t>
            </a:r>
            <a:endParaRPr kumimoji="1" lang="en-US" altLang="ja-JP" sz="1200" b="1" dirty="0">
              <a:solidFill>
                <a:srgbClr val="FF0000"/>
              </a:solidFill>
            </a:endParaRPr>
          </a:p>
          <a:p>
            <a:r>
              <a:rPr lang="ja-JP" altLang="en-US" sz="1200" b="1" dirty="0">
                <a:solidFill>
                  <a:srgbClr val="FF0000"/>
                </a:solidFill>
              </a:rPr>
              <a:t>飼育員の詳細（種類・行動パターン）</a:t>
            </a:r>
            <a:endParaRPr kumimoji="1" lang="en-US" altLang="ja-JP" sz="1200" b="1" dirty="0">
              <a:solidFill>
                <a:srgbClr val="FF0000"/>
              </a:solidFill>
            </a:endParaRPr>
          </a:p>
          <a:p>
            <a:endParaRPr kumimoji="1" lang="ja-JP" altLang="en-US" sz="1200" b="1" dirty="0">
              <a:solidFill>
                <a:srgbClr val="FF0000"/>
              </a:solidFill>
            </a:endParaRPr>
          </a:p>
        </p:txBody>
      </p:sp>
      <p:sp>
        <p:nvSpPr>
          <p:cNvPr id="5" name="タイトル 1">
            <a:extLst>
              <a:ext uri="{FF2B5EF4-FFF2-40B4-BE49-F238E27FC236}">
                <a16:creationId xmlns:a16="http://schemas.microsoft.com/office/drawing/2014/main" id="{291B6139-A3AE-4B0B-9444-A7636F455E8D}"/>
              </a:ext>
            </a:extLst>
          </p:cNvPr>
          <p:cNvSpPr txBox="1">
            <a:spLocks/>
          </p:cNvSpPr>
          <p:nvPr/>
        </p:nvSpPr>
        <p:spPr>
          <a:xfrm>
            <a:off x="1194045" y="1002113"/>
            <a:ext cx="9144000" cy="2542297"/>
          </a:xfrm>
          <a:prstGeom prst="rect">
            <a:avLst/>
          </a:prstGeom>
          <a:noFill/>
          <a:ln w="28575">
            <a:solidFill>
              <a:schemeClr val="tx1"/>
            </a:solidFill>
          </a:ln>
          <a:effectLst>
            <a:outerShdw blurRad="50800" dist="38100" dir="8100000" algn="tr"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dirty="0">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dirty="0">
                <a:latin typeface="Papyrus" panose="03070502060502030205" pitchFamily="66" charset="0"/>
              </a:rPr>
              <a:t> </a:t>
            </a:r>
            <a:br>
              <a:rPr lang="en-US" altLang="ja-JP" sz="8000" b="1" dirty="0">
                <a:latin typeface="Papyrus" panose="03070502060502030205" pitchFamily="66" charset="0"/>
              </a:rPr>
            </a:br>
            <a:r>
              <a:rPr lang="en-US" altLang="ja-JP" sz="8000" b="1" dirty="0">
                <a:latin typeface="Papyrus" panose="03070502060502030205" pitchFamily="66" charset="0"/>
              </a:rPr>
              <a:t> </a:t>
            </a:r>
            <a:r>
              <a:rPr lang="en-US" altLang="ja-JP" sz="8000" b="1" dirty="0" err="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dirty="0">
                <a:latin typeface="Papyrus" panose="03070502060502030205" pitchFamily="66" charset="0"/>
              </a:rPr>
              <a:t> </a:t>
            </a:r>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6" name="テキスト ボックス 5">
            <a:extLst>
              <a:ext uri="{FF2B5EF4-FFF2-40B4-BE49-F238E27FC236}">
                <a16:creationId xmlns:a16="http://schemas.microsoft.com/office/drawing/2014/main" id="{45FAB401-84FA-43B0-B614-CB2108AD8581}"/>
              </a:ext>
            </a:extLst>
          </p:cNvPr>
          <p:cNvSpPr txBox="1"/>
          <p:nvPr/>
        </p:nvSpPr>
        <p:spPr>
          <a:xfrm>
            <a:off x="3720667" y="4146702"/>
            <a:ext cx="4899550" cy="1015663"/>
          </a:xfrm>
          <a:prstGeom prst="rect">
            <a:avLst/>
          </a:prstGeom>
          <a:noFill/>
        </p:spPr>
        <p:txBody>
          <a:bodyPr wrap="square" rtlCol="0">
            <a:spAutoFit/>
          </a:bodyPr>
          <a:lstStyle/>
          <a:p>
            <a:r>
              <a:rPr lang="en-US" altLang="ja-JP" sz="6000" dirty="0">
                <a:latin typeface="Segoe Script" panose="030B0504020000000003" pitchFamily="66" charset="0"/>
              </a:rPr>
              <a:t>She-</a:t>
            </a:r>
            <a:r>
              <a:rPr lang="en-US" altLang="ja-JP" sz="6000" dirty="0" err="1">
                <a:latin typeface="Segoe Script" panose="030B0504020000000003" pitchFamily="66" charset="0"/>
              </a:rPr>
              <a:t>muC</a:t>
            </a:r>
            <a:endParaRPr kumimoji="1" lang="ja-JP" altLang="en-US" sz="6000" dirty="0">
              <a:latin typeface="Segoe Script" panose="030B0504020000000003" pitchFamily="66" charset="0"/>
            </a:endParaRPr>
          </a:p>
        </p:txBody>
      </p:sp>
      <p:sp>
        <p:nvSpPr>
          <p:cNvPr id="7" name="字幕 2">
            <a:extLst>
              <a:ext uri="{FF2B5EF4-FFF2-40B4-BE49-F238E27FC236}">
                <a16:creationId xmlns:a16="http://schemas.microsoft.com/office/drawing/2014/main" id="{99846FF8-F3C5-48F9-B23A-59D70F8253CA}"/>
              </a:ext>
            </a:extLst>
          </p:cNvPr>
          <p:cNvSpPr>
            <a:spLocks noGrp="1"/>
          </p:cNvSpPr>
          <p:nvPr>
            <p:ph type="subTitle" idx="1"/>
          </p:nvPr>
        </p:nvSpPr>
        <p:spPr>
          <a:xfrm>
            <a:off x="1124504" y="5162365"/>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Tree>
    <p:extLst>
      <p:ext uri="{BB962C8B-B14F-4D97-AF65-F5344CB8AC3E}">
        <p14:creationId xmlns:p14="http://schemas.microsoft.com/office/powerpoint/2010/main" val="338585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226323" y="1161362"/>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3508653"/>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lang="en-US" altLang="ja-JP" dirty="0"/>
          </a:p>
          <a:p>
            <a:r>
              <a:rPr kumimoji="1" lang="ja-JP" altLang="en-US" dirty="0"/>
              <a:t>背景</a:t>
            </a:r>
            <a:endParaRPr kumimoji="1" lang="en-US" altLang="ja-JP" dirty="0"/>
          </a:p>
          <a:p>
            <a:endParaRPr lang="en-US" altLang="ja-JP" dirty="0"/>
          </a:p>
          <a:p>
            <a:r>
              <a:rPr lang="ja-JP" altLang="en-US" dirty="0"/>
              <a:t>結果によって</a:t>
            </a:r>
            <a:r>
              <a:rPr kumimoji="1" lang="ja-JP" altLang="en-US" dirty="0"/>
              <a:t>キメラ変化</a:t>
            </a:r>
            <a:endParaRPr kumimoji="1" lang="en-US" altLang="ja-JP" dirty="0"/>
          </a:p>
          <a:p>
            <a:endParaRPr kumimoji="1" lang="en-US" altLang="ja-JP" dirty="0"/>
          </a:p>
        </p:txBody>
      </p: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a:off x="2780031" y="2929502"/>
            <a:ext cx="3223693" cy="1561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sp>
        <p:nvSpPr>
          <p:cNvPr id="20" name="正方形/長方形 19">
            <a:extLst>
              <a:ext uri="{FF2B5EF4-FFF2-40B4-BE49-F238E27FC236}">
                <a16:creationId xmlns:a16="http://schemas.microsoft.com/office/drawing/2014/main" id="{36788F1D-670D-4204-863C-B9FF2AEF7DE7}"/>
              </a:ext>
            </a:extLst>
          </p:cNvPr>
          <p:cNvSpPr/>
          <p:nvPr/>
        </p:nvSpPr>
        <p:spPr>
          <a:xfrm>
            <a:off x="3251200" y="2640018"/>
            <a:ext cx="2113710" cy="2638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000000"/>
                </a:highlight>
              </a:rPr>
              <a:t>キメラ表示</a:t>
            </a:r>
          </a:p>
        </p:txBody>
      </p:sp>
      <p:sp>
        <p:nvSpPr>
          <p:cNvPr id="21" name="楕円 20">
            <a:extLst>
              <a:ext uri="{FF2B5EF4-FFF2-40B4-BE49-F238E27FC236}">
                <a16:creationId xmlns:a16="http://schemas.microsoft.com/office/drawing/2014/main" id="{14606269-D9AF-4DCE-80D3-4919314CF7A4}"/>
              </a:ext>
            </a:extLst>
          </p:cNvPr>
          <p:cNvSpPr/>
          <p:nvPr/>
        </p:nvSpPr>
        <p:spPr>
          <a:xfrm>
            <a:off x="-1114556" y="-1501253"/>
            <a:ext cx="2962274" cy="2612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464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3785652"/>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：牧場（</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7" y="1933737"/>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3148" y="4803034"/>
            <a:ext cx="1384851" cy="1021514"/>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605698" y="5021404"/>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554545"/>
          </a:xfrm>
          <a:prstGeom prst="rect">
            <a:avLst/>
          </a:prstGeom>
          <a:noFill/>
        </p:spPr>
        <p:txBody>
          <a:bodyPr wrap="square" rtlCol="0">
            <a:spAutoFit/>
          </a:bodyPr>
          <a:lstStyle/>
          <a:p>
            <a:r>
              <a:rPr kumimoji="1" lang="en-US" altLang="ja-JP" sz="2000" dirty="0" err="1"/>
              <a:t>NowLoading</a:t>
            </a:r>
            <a:r>
              <a:rPr kumimoji="1" lang="ja-JP" altLang="en-US" sz="2000" dirty="0"/>
              <a:t>と表示</a:t>
            </a:r>
            <a:endParaRPr kumimoji="1" lang="en-US" altLang="ja-JP" sz="2000" dirty="0"/>
          </a:p>
          <a:p>
            <a:r>
              <a:rPr kumimoji="1" lang="ja-JP" altLang="en-US" sz="2000" dirty="0"/>
              <a:t>ロードが終わると画面遷移</a:t>
            </a:r>
            <a:endParaRPr kumimoji="1" lang="en-US" altLang="ja-JP" sz="2000" dirty="0"/>
          </a:p>
          <a:p>
            <a:r>
              <a:rPr lang="ja-JP" altLang="en-US" sz="2000" dirty="0"/>
              <a:t>（</a:t>
            </a:r>
            <a:r>
              <a:rPr lang="en-US" altLang="ja-JP" sz="2000" dirty="0"/>
              <a:t>3</a:t>
            </a:r>
            <a:r>
              <a:rPr lang="ja-JP" altLang="en-US" sz="2000" dirty="0"/>
              <a:t>秒）</a:t>
            </a:r>
            <a:endParaRPr lang="en-US" altLang="ja-JP" sz="2000" dirty="0"/>
          </a:p>
          <a:p>
            <a:endParaRPr kumimoji="1" lang="en-US" altLang="ja-JP" sz="2000" dirty="0"/>
          </a:p>
          <a:p>
            <a:r>
              <a:rPr kumimoji="1" lang="ja-JP" altLang="en-US" sz="2000" dirty="0"/>
              <a:t>キメラの走っているアニメーションを表示</a:t>
            </a:r>
            <a:endParaRPr kumimoji="1" lang="en-US" altLang="ja-JP" sz="2000" dirty="0"/>
          </a:p>
          <a:p>
            <a:endParaRPr lang="en-US" altLang="ja-JP" sz="2000" dirty="0"/>
          </a:p>
          <a:p>
            <a:endParaRPr kumimoji="1" lang="ja-JP" altLang="en-US" sz="20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830997"/>
          </a:xfrm>
          <a:prstGeom prst="rect">
            <a:avLst/>
          </a:prstGeom>
          <a:noFill/>
        </p:spPr>
        <p:txBody>
          <a:bodyPr wrap="square" rtlCol="0">
            <a:spAutoFit/>
          </a:bodyPr>
          <a:lstStyle/>
          <a:p>
            <a:r>
              <a:rPr kumimoji="1" lang="ja-JP" altLang="en-US" sz="24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6420327"/>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92059" y="5756280"/>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59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6F11B5-D928-4892-AFC8-DD3736FE5C33}"/>
              </a:ext>
            </a:extLst>
          </p:cNvPr>
          <p:cNvSpPr txBox="1"/>
          <p:nvPr/>
        </p:nvSpPr>
        <p:spPr>
          <a:xfrm>
            <a:off x="172278" y="238539"/>
            <a:ext cx="3829879" cy="584775"/>
          </a:xfrm>
          <a:prstGeom prst="rect">
            <a:avLst/>
          </a:prstGeom>
          <a:noFill/>
        </p:spPr>
        <p:txBody>
          <a:bodyPr wrap="square" rtlCol="0">
            <a:spAutoFit/>
          </a:bodyPr>
          <a:lstStyle/>
          <a:p>
            <a:r>
              <a:rPr kumimoji="1" lang="ja-JP" altLang="en-US" sz="3200" dirty="0"/>
              <a:t>モデル</a:t>
            </a:r>
          </a:p>
        </p:txBody>
      </p:sp>
      <p:sp>
        <p:nvSpPr>
          <p:cNvPr id="5" name="テキスト ボックス 4">
            <a:extLst>
              <a:ext uri="{FF2B5EF4-FFF2-40B4-BE49-F238E27FC236}">
                <a16:creationId xmlns:a16="http://schemas.microsoft.com/office/drawing/2014/main" id="{59A4CC14-1D9E-430B-9BDA-E34AF818E6DD}"/>
              </a:ext>
            </a:extLst>
          </p:cNvPr>
          <p:cNvSpPr txBox="1"/>
          <p:nvPr/>
        </p:nvSpPr>
        <p:spPr>
          <a:xfrm>
            <a:off x="172277" y="2144792"/>
            <a:ext cx="5698436" cy="461665"/>
          </a:xfrm>
          <a:prstGeom prst="rect">
            <a:avLst/>
          </a:prstGeom>
          <a:noFill/>
        </p:spPr>
        <p:txBody>
          <a:bodyPr wrap="square" rtlCol="0">
            <a:spAutoFit/>
          </a:bodyPr>
          <a:lstStyle/>
          <a:p>
            <a:r>
              <a:rPr kumimoji="1" lang="ja-JP" altLang="en-US" sz="2400" dirty="0"/>
              <a:t>胴：手（恐竜）　　　　　蛇</a:t>
            </a:r>
          </a:p>
        </p:txBody>
      </p:sp>
      <p:sp>
        <p:nvSpPr>
          <p:cNvPr id="6" name="テキスト ボックス 5">
            <a:extLst>
              <a:ext uri="{FF2B5EF4-FFF2-40B4-BE49-F238E27FC236}">
                <a16:creationId xmlns:a16="http://schemas.microsoft.com/office/drawing/2014/main" id="{9C2271DD-1646-45B1-BEC8-832B739C7388}"/>
              </a:ext>
            </a:extLst>
          </p:cNvPr>
          <p:cNvSpPr txBox="1"/>
          <p:nvPr/>
        </p:nvSpPr>
        <p:spPr>
          <a:xfrm>
            <a:off x="172277" y="1074847"/>
            <a:ext cx="6647623" cy="461666"/>
          </a:xfrm>
          <a:prstGeom prst="rect">
            <a:avLst/>
          </a:prstGeom>
          <a:noFill/>
        </p:spPr>
        <p:txBody>
          <a:bodyPr wrap="square" rtlCol="0">
            <a:spAutoFit/>
          </a:bodyPr>
          <a:lstStyle/>
          <a:p>
            <a:r>
              <a:rPr lang="ja-JP" altLang="en-US" sz="2400" dirty="0"/>
              <a:t>頭：角（アウラ風）　犬のたれ耳　　　</a:t>
            </a:r>
            <a:endParaRPr kumimoji="1" lang="ja-JP" altLang="en-US" sz="2400" dirty="0"/>
          </a:p>
        </p:txBody>
      </p:sp>
      <p:sp>
        <p:nvSpPr>
          <p:cNvPr id="7" name="テキスト ボックス 6">
            <a:extLst>
              <a:ext uri="{FF2B5EF4-FFF2-40B4-BE49-F238E27FC236}">
                <a16:creationId xmlns:a16="http://schemas.microsoft.com/office/drawing/2014/main" id="{F4E64590-9A5E-4201-9049-ACE31F3BDA49}"/>
              </a:ext>
            </a:extLst>
          </p:cNvPr>
          <p:cNvSpPr txBox="1"/>
          <p:nvPr/>
        </p:nvSpPr>
        <p:spPr>
          <a:xfrm>
            <a:off x="172277" y="3361349"/>
            <a:ext cx="5923723" cy="461665"/>
          </a:xfrm>
          <a:prstGeom prst="rect">
            <a:avLst/>
          </a:prstGeom>
          <a:noFill/>
        </p:spPr>
        <p:txBody>
          <a:bodyPr wrap="square" rtlCol="0">
            <a:spAutoFit/>
          </a:bodyPr>
          <a:lstStyle/>
          <a:p>
            <a:r>
              <a:rPr lang="ja-JP" altLang="en-US" sz="2400" dirty="0"/>
              <a:t>足：恐竜　　　　　　　　馬</a:t>
            </a:r>
            <a:endParaRPr kumimoji="1" lang="ja-JP" altLang="en-US" sz="2400" dirty="0"/>
          </a:p>
        </p:txBody>
      </p:sp>
    </p:spTree>
    <p:extLst>
      <p:ext uri="{BB962C8B-B14F-4D97-AF65-F5344CB8AC3E}">
        <p14:creationId xmlns:p14="http://schemas.microsoft.com/office/powerpoint/2010/main" val="10792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204354" y="1228397"/>
            <a:ext cx="11323413" cy="5016758"/>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必要なアニメーション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・アイドル（ループ）きょろきょろ</a:t>
            </a:r>
            <a:r>
              <a:rPr lang="en-US" altLang="ja-JP" sz="2000" dirty="0">
                <a:latin typeface="MS PGothic" charset="-128"/>
                <a:ea typeface="MS PGothic" charset="-128"/>
                <a:cs typeface="MS PGothic" charset="-128"/>
              </a:rPr>
              <a:t>3</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・歩く（ループ）</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・走る（ループ）</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r>
              <a:rPr lang="en-US" altLang="ja-JP" sz="2000" dirty="0">
                <a:latin typeface="MS PGothic" charset="-128"/>
                <a:ea typeface="MS PGothic" charset="-128"/>
                <a:cs typeface="MS PGothic" charset="-128"/>
              </a:rPr>
              <a:t>3</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アニメーションの遷移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・スライドパッドのスライドの強弱で走るアニメーションと歩くアニメーションの変化</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・スキル枠は</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つ。一つは時止か変わり身の術固定、もう一枠はキメラのパーツにより変わる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・スキルの種類：</a:t>
            </a:r>
            <a:r>
              <a:rPr lang="ja-JP" altLang="en-US" sz="2000" u="sng" dirty="0">
                <a:latin typeface="MS PGothic" charset="-128"/>
                <a:ea typeface="MS PGothic" charset="-128"/>
                <a:cs typeface="MS PGothic" charset="-128"/>
              </a:rPr>
              <a:t>スピードアップ</a:t>
            </a:r>
            <a:r>
              <a:rPr lang="ja-JP" altLang="en-US" sz="2000" dirty="0">
                <a:latin typeface="MS PGothic" charset="-128"/>
                <a:ea typeface="MS PGothic" charset="-128"/>
                <a:cs typeface="MS PGothic" charset="-128"/>
              </a:rPr>
              <a:t>、</a:t>
            </a:r>
            <a:r>
              <a:rPr lang="ja-JP" altLang="en-US" sz="2000" u="sng" dirty="0">
                <a:latin typeface="MS PGothic" charset="-128"/>
                <a:ea typeface="MS PGothic" charset="-128"/>
                <a:cs typeface="MS PGothic" charset="-128"/>
              </a:rPr>
              <a:t>突進</a:t>
            </a:r>
            <a:r>
              <a:rPr lang="ja-JP" altLang="en-US" sz="2000" dirty="0">
                <a:latin typeface="MS PGothic" charset="-128"/>
                <a:ea typeface="MS PGothic" charset="-128"/>
                <a:cs typeface="MS PGothic" charset="-128"/>
              </a:rPr>
              <a:t>、</a:t>
            </a:r>
            <a:r>
              <a:rPr lang="ja-JP" altLang="en-US" sz="2000" u="sng" dirty="0">
                <a:latin typeface="MS PGothic" charset="-128"/>
                <a:ea typeface="MS PGothic" charset="-128"/>
                <a:cs typeface="MS PGothic" charset="-128"/>
              </a:rPr>
              <a:t>時止め</a:t>
            </a:r>
            <a:r>
              <a:rPr lang="ja-JP" altLang="en-US" sz="2000" dirty="0">
                <a:latin typeface="MS PGothic" charset="-128"/>
                <a:ea typeface="MS PGothic" charset="-128"/>
                <a:cs typeface="MS PGothic" charset="-128"/>
              </a:rPr>
              <a:t>、</a:t>
            </a:r>
            <a:r>
              <a:rPr lang="ja-JP" altLang="en-US" sz="2000" u="sng" dirty="0">
                <a:latin typeface="MS PGothic" charset="-128"/>
                <a:ea typeface="MS PGothic" charset="-128"/>
                <a:cs typeface="MS PGothic" charset="-128"/>
              </a:rPr>
              <a:t>捕食速度アップ</a:t>
            </a:r>
            <a:r>
              <a:rPr lang="ja-JP" altLang="en-US" sz="2000" dirty="0">
                <a:latin typeface="MS PGothic" charset="-128"/>
                <a:ea typeface="MS PGothic" charset="-128"/>
                <a:cs typeface="MS PGothic" charset="-128"/>
              </a:rPr>
              <a:t>、</a:t>
            </a:r>
            <a:r>
              <a:rPr lang="ja-JP" altLang="en-US" sz="2000" u="sng" dirty="0">
                <a:latin typeface="MS PGothic" charset="-128"/>
                <a:ea typeface="MS PGothic" charset="-128"/>
                <a:cs typeface="MS PGothic" charset="-128"/>
              </a:rPr>
              <a:t>動物引き寄せ</a:t>
            </a:r>
            <a:r>
              <a:rPr lang="ja-JP" altLang="en-US" sz="2000" dirty="0">
                <a:latin typeface="MS PGothic" charset="-128"/>
                <a:ea typeface="MS PGothic" charset="-128"/>
                <a:cs typeface="MS PGothic" charset="-128"/>
              </a:rPr>
              <a:t>、</a:t>
            </a:r>
            <a:r>
              <a:rPr lang="ja-JP" altLang="en-US" sz="2000" u="sng" dirty="0">
                <a:latin typeface="MS PGothic" charset="-128"/>
                <a:ea typeface="MS PGothic" charset="-128"/>
                <a:cs typeface="MS PGothic" charset="-128"/>
              </a:rPr>
              <a:t>代わり身の術</a:t>
            </a:r>
            <a:endParaRPr lang="en-US" altLang="ja-JP" sz="2000" u="sng"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・カメラは三人称視点で、プレイヤーを追従。ボタン外の画面をスライドすることでカメラ操作可能。</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・スライドパッド操作でカメラの視点を初期位置に戻す。</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7889237F-4B15-4DF8-B1BF-D49AC25853C4}"/>
              </a:ext>
            </a:extLst>
          </p:cNvPr>
          <p:cNvGraphicFramePr>
            <a:graphicFrameLocks noGrp="1"/>
          </p:cNvGraphicFramePr>
          <p:nvPr>
            <p:extLst>
              <p:ext uri="{D42A27DB-BD31-4B8C-83A1-F6EECF244321}">
                <p14:modId xmlns:p14="http://schemas.microsoft.com/office/powerpoint/2010/main" val="1524031530"/>
              </p:ext>
            </p:extLst>
          </p:nvPr>
        </p:nvGraphicFramePr>
        <p:xfrm>
          <a:off x="96077" y="2135662"/>
          <a:ext cx="11999846" cy="2586675"/>
        </p:xfrm>
        <a:graphic>
          <a:graphicData uri="http://schemas.openxmlformats.org/drawingml/2006/table">
            <a:tbl>
              <a:tblPr firstRow="1" bandRow="1">
                <a:tableStyleId>{F5AB1C69-6EDB-4FF4-983F-18BD219EF322}</a:tableStyleId>
              </a:tblPr>
              <a:tblGrid>
                <a:gridCol w="1942962">
                  <a:extLst>
                    <a:ext uri="{9D8B030D-6E8A-4147-A177-3AD203B41FA5}">
                      <a16:colId xmlns:a16="http://schemas.microsoft.com/office/drawing/2014/main" val="288674749"/>
                    </a:ext>
                  </a:extLst>
                </a:gridCol>
                <a:gridCol w="8196016">
                  <a:extLst>
                    <a:ext uri="{9D8B030D-6E8A-4147-A177-3AD203B41FA5}">
                      <a16:colId xmlns:a16="http://schemas.microsoft.com/office/drawing/2014/main" val="3785862407"/>
                    </a:ext>
                  </a:extLst>
                </a:gridCol>
                <a:gridCol w="893592">
                  <a:extLst>
                    <a:ext uri="{9D8B030D-6E8A-4147-A177-3AD203B41FA5}">
                      <a16:colId xmlns:a16="http://schemas.microsoft.com/office/drawing/2014/main" val="1031335180"/>
                    </a:ext>
                  </a:extLst>
                </a:gridCol>
                <a:gridCol w="967276">
                  <a:extLst>
                    <a:ext uri="{9D8B030D-6E8A-4147-A177-3AD203B41FA5}">
                      <a16:colId xmlns:a16="http://schemas.microsoft.com/office/drawing/2014/main" val="3292798849"/>
                    </a:ext>
                  </a:extLst>
                </a:gridCol>
              </a:tblGrid>
              <a:tr h="369525">
                <a:tc>
                  <a:txBody>
                    <a:bodyPr/>
                    <a:lstStyle/>
                    <a:p>
                      <a:pPr algn="ctr"/>
                      <a:r>
                        <a:rPr kumimoji="1" lang="ja-JP" altLang="en-US" dirty="0"/>
                        <a:t>スキル名</a:t>
                      </a:r>
                    </a:p>
                  </a:txBody>
                  <a:tcPr/>
                </a:tc>
                <a:tc>
                  <a:txBody>
                    <a:bodyPr/>
                    <a:lstStyle/>
                    <a:p>
                      <a:pPr algn="ctr"/>
                      <a:r>
                        <a:rPr kumimoji="1" lang="ja-JP" altLang="en-US" dirty="0"/>
                        <a:t>説明</a:t>
                      </a:r>
                    </a:p>
                  </a:txBody>
                  <a:tcPr/>
                </a:tc>
                <a:tc>
                  <a:txBody>
                    <a:bodyPr/>
                    <a:lstStyle/>
                    <a:p>
                      <a:pPr algn="ctr"/>
                      <a:r>
                        <a:rPr kumimoji="1" lang="ja-JP" altLang="en-US" dirty="0"/>
                        <a:t>回数</a:t>
                      </a:r>
                    </a:p>
                  </a:txBody>
                  <a:tcPr/>
                </a:tc>
                <a:tc>
                  <a:txBody>
                    <a:bodyPr/>
                    <a:lstStyle/>
                    <a:p>
                      <a:pPr algn="ctr"/>
                      <a:r>
                        <a:rPr kumimoji="1" lang="ja-JP" altLang="en-US" dirty="0"/>
                        <a:t>時間</a:t>
                      </a:r>
                    </a:p>
                  </a:txBody>
                  <a:tcPr/>
                </a:tc>
                <a:extLst>
                  <a:ext uri="{0D108BD9-81ED-4DB2-BD59-A6C34878D82A}">
                    <a16:rowId xmlns:a16="http://schemas.microsoft.com/office/drawing/2014/main" val="2918020048"/>
                  </a:ext>
                </a:extLst>
              </a:tr>
              <a:tr h="369525">
                <a:tc>
                  <a:txBody>
                    <a:bodyPr/>
                    <a:lstStyle/>
                    <a:p>
                      <a:r>
                        <a:rPr kumimoji="1" lang="ja-JP" altLang="en-US" dirty="0"/>
                        <a:t>スピードアップ</a:t>
                      </a:r>
                    </a:p>
                  </a:txBody>
                  <a:tcPr/>
                </a:tc>
                <a:tc>
                  <a:txBody>
                    <a:bodyPr/>
                    <a:lstStyle/>
                    <a:p>
                      <a:r>
                        <a:rPr kumimoji="1" lang="en-US" altLang="ja-JP" dirty="0"/>
                        <a:t>10</a:t>
                      </a:r>
                      <a:r>
                        <a:rPr kumimoji="1" lang="ja-JP" altLang="en-US" dirty="0"/>
                        <a:t>秒間、移動速度が</a:t>
                      </a:r>
                      <a:r>
                        <a:rPr kumimoji="1" lang="en-US" altLang="ja-JP" dirty="0"/>
                        <a:t>1.5</a:t>
                      </a:r>
                      <a:r>
                        <a:rPr kumimoji="1" lang="ja-JP" altLang="en-US" dirty="0"/>
                        <a:t>倍になる。使用時に</a:t>
                      </a:r>
                      <a:r>
                        <a:rPr kumimoji="1" lang="en-US" altLang="ja-JP" dirty="0"/>
                        <a:t>RCT</a:t>
                      </a:r>
                      <a:r>
                        <a:rPr kumimoji="1" lang="ja-JP" altLang="en-US" dirty="0"/>
                        <a:t>が発生。</a:t>
                      </a:r>
                    </a:p>
                  </a:txBody>
                  <a:tcPr/>
                </a:tc>
                <a:tc>
                  <a:txBody>
                    <a:bodyPr/>
                    <a:lstStyle/>
                    <a:p>
                      <a:endParaRPr kumimoji="1" lang="ja-JP" altLang="en-US" dirty="0"/>
                    </a:p>
                  </a:txBody>
                  <a:tcPr/>
                </a:tc>
                <a:tc>
                  <a:txBody>
                    <a:bodyPr/>
                    <a:lstStyle/>
                    <a:p>
                      <a:r>
                        <a:rPr kumimoji="1" lang="en-US" altLang="ja-JP" dirty="0"/>
                        <a:t>30</a:t>
                      </a:r>
                      <a:r>
                        <a:rPr kumimoji="1" lang="ja-JP" altLang="en-US" dirty="0"/>
                        <a:t>秒</a:t>
                      </a:r>
                    </a:p>
                  </a:txBody>
                  <a:tcPr/>
                </a:tc>
                <a:extLst>
                  <a:ext uri="{0D108BD9-81ED-4DB2-BD59-A6C34878D82A}">
                    <a16:rowId xmlns:a16="http://schemas.microsoft.com/office/drawing/2014/main" val="3557372727"/>
                  </a:ext>
                </a:extLst>
              </a:tr>
              <a:tr h="369525">
                <a:tc>
                  <a:txBody>
                    <a:bodyPr/>
                    <a:lstStyle/>
                    <a:p>
                      <a:r>
                        <a:rPr kumimoji="1" lang="ja-JP" altLang="en-US" dirty="0"/>
                        <a:t>捕食速度アップ</a:t>
                      </a:r>
                    </a:p>
                  </a:txBody>
                  <a:tcPr/>
                </a:tc>
                <a:tc>
                  <a:txBody>
                    <a:bodyPr/>
                    <a:lstStyle/>
                    <a:p>
                      <a:r>
                        <a:rPr kumimoji="1" lang="ja-JP" altLang="en-US" dirty="0"/>
                        <a:t>５秒間、</a:t>
                      </a:r>
                      <a:r>
                        <a:rPr kumimoji="1" lang="en-US" altLang="ja-JP" dirty="0"/>
                        <a:t>1</a:t>
                      </a:r>
                      <a:r>
                        <a:rPr kumimoji="1" lang="ja-JP" altLang="en-US" dirty="0"/>
                        <a:t>秒で捕食可能になる。効果時間終了後に</a:t>
                      </a:r>
                      <a:r>
                        <a:rPr kumimoji="1" lang="en-US" altLang="ja-JP" dirty="0"/>
                        <a:t>RCT</a:t>
                      </a:r>
                      <a:r>
                        <a:rPr kumimoji="1" lang="ja-JP" altLang="en-US" dirty="0"/>
                        <a:t>が発生</a:t>
                      </a:r>
                    </a:p>
                  </a:txBody>
                  <a:tcPr/>
                </a:tc>
                <a:tc>
                  <a:txBody>
                    <a:bodyPr/>
                    <a:lstStyle/>
                    <a:p>
                      <a:endParaRPr kumimoji="1" lang="ja-JP" altLang="en-US" dirty="0"/>
                    </a:p>
                  </a:txBody>
                  <a:tcPr/>
                </a:tc>
                <a:tc>
                  <a:txBody>
                    <a:bodyPr/>
                    <a:lstStyle/>
                    <a:p>
                      <a:r>
                        <a:rPr kumimoji="1" lang="en-US" altLang="ja-JP" dirty="0"/>
                        <a:t>30</a:t>
                      </a:r>
                      <a:r>
                        <a:rPr kumimoji="1" lang="ja-JP" altLang="en-US" dirty="0"/>
                        <a:t>秒</a:t>
                      </a:r>
                    </a:p>
                  </a:txBody>
                  <a:tcPr/>
                </a:tc>
                <a:extLst>
                  <a:ext uri="{0D108BD9-81ED-4DB2-BD59-A6C34878D82A}">
                    <a16:rowId xmlns:a16="http://schemas.microsoft.com/office/drawing/2014/main" val="3866940612"/>
                  </a:ext>
                </a:extLst>
              </a:tr>
              <a:tr h="369525">
                <a:tc>
                  <a:txBody>
                    <a:bodyPr/>
                    <a:lstStyle/>
                    <a:p>
                      <a:r>
                        <a:rPr kumimoji="1" lang="ja-JP" altLang="en-US" dirty="0"/>
                        <a:t>突進</a:t>
                      </a:r>
                    </a:p>
                  </a:txBody>
                  <a:tcPr/>
                </a:tc>
                <a:tc>
                  <a:txBody>
                    <a:bodyPr/>
                    <a:lstStyle/>
                    <a:p>
                      <a:r>
                        <a:rPr kumimoji="1" lang="ja-JP" altLang="en-US" dirty="0"/>
                        <a:t>飼育員にあてることで</a:t>
                      </a:r>
                      <a:r>
                        <a:rPr kumimoji="1" lang="en-US" altLang="ja-JP" dirty="0"/>
                        <a:t>3</a:t>
                      </a:r>
                      <a:r>
                        <a:rPr kumimoji="1" lang="ja-JP" altLang="en-US" dirty="0"/>
                        <a:t>秒ひるませる。高速で５ｍ移動。使用時に</a:t>
                      </a:r>
                      <a:r>
                        <a:rPr kumimoji="1" lang="en-US" altLang="ja-JP" dirty="0"/>
                        <a:t>RCT</a:t>
                      </a:r>
                      <a:r>
                        <a:rPr kumimoji="1" lang="ja-JP" altLang="en-US" dirty="0"/>
                        <a:t>が発生</a:t>
                      </a:r>
                    </a:p>
                  </a:txBody>
                  <a:tcPr/>
                </a:tc>
                <a:tc>
                  <a:txBody>
                    <a:bodyPr/>
                    <a:lstStyle/>
                    <a:p>
                      <a:endParaRPr kumimoji="1" lang="ja-JP" altLang="en-US" dirty="0"/>
                    </a:p>
                  </a:txBody>
                  <a:tcPr/>
                </a:tc>
                <a:tc>
                  <a:txBody>
                    <a:bodyPr/>
                    <a:lstStyle/>
                    <a:p>
                      <a:r>
                        <a:rPr kumimoji="1" lang="en-US" altLang="ja-JP" dirty="0"/>
                        <a:t>20</a:t>
                      </a:r>
                      <a:r>
                        <a:rPr kumimoji="1" lang="ja-JP" altLang="en-US" dirty="0"/>
                        <a:t>秒</a:t>
                      </a:r>
                    </a:p>
                  </a:txBody>
                  <a:tcPr/>
                </a:tc>
                <a:extLst>
                  <a:ext uri="{0D108BD9-81ED-4DB2-BD59-A6C34878D82A}">
                    <a16:rowId xmlns:a16="http://schemas.microsoft.com/office/drawing/2014/main" val="547053680"/>
                  </a:ext>
                </a:extLst>
              </a:tr>
              <a:tr h="369525">
                <a:tc>
                  <a:txBody>
                    <a:bodyPr/>
                    <a:lstStyle/>
                    <a:p>
                      <a:r>
                        <a:rPr kumimoji="1" lang="ja-JP" altLang="en-US" dirty="0"/>
                        <a:t>時止め</a:t>
                      </a:r>
                    </a:p>
                  </a:txBody>
                  <a:tcPr/>
                </a:tc>
                <a:tc>
                  <a:txBody>
                    <a:bodyPr/>
                    <a:lstStyle/>
                    <a:p>
                      <a:r>
                        <a:rPr kumimoji="1" lang="en-US" altLang="ja-JP" dirty="0"/>
                        <a:t>5</a:t>
                      </a:r>
                      <a:r>
                        <a:rPr kumimoji="1" lang="ja-JP" altLang="en-US" dirty="0"/>
                        <a:t>秒間飼育員と動物の行動を止める。</a:t>
                      </a:r>
                      <a:endParaRPr kumimoji="1" lang="en-US" altLang="ja-JP" dirty="0"/>
                    </a:p>
                  </a:txBody>
                  <a:tcPr/>
                </a:tc>
                <a:tc>
                  <a:txBody>
                    <a:bodyPr/>
                    <a:lstStyle/>
                    <a:p>
                      <a:r>
                        <a:rPr kumimoji="1" lang="en-US" altLang="ja-JP" dirty="0"/>
                        <a:t>1</a:t>
                      </a:r>
                      <a:r>
                        <a:rPr kumimoji="1" lang="ja-JP" altLang="en-US" dirty="0"/>
                        <a:t>回</a:t>
                      </a:r>
                    </a:p>
                  </a:txBody>
                  <a:tcPr/>
                </a:tc>
                <a:tc>
                  <a:txBody>
                    <a:bodyPr/>
                    <a:lstStyle/>
                    <a:p>
                      <a:endParaRPr kumimoji="1" lang="ja-JP" altLang="en-US" dirty="0"/>
                    </a:p>
                  </a:txBody>
                  <a:tcPr/>
                </a:tc>
                <a:extLst>
                  <a:ext uri="{0D108BD9-81ED-4DB2-BD59-A6C34878D82A}">
                    <a16:rowId xmlns:a16="http://schemas.microsoft.com/office/drawing/2014/main" val="2986682055"/>
                  </a:ext>
                </a:extLst>
              </a:tr>
              <a:tr h="369525">
                <a:tc>
                  <a:txBody>
                    <a:bodyPr/>
                    <a:lstStyle/>
                    <a:p>
                      <a:r>
                        <a:rPr kumimoji="1" lang="ja-JP" altLang="en-US" dirty="0"/>
                        <a:t>動物引き寄せ</a:t>
                      </a:r>
                    </a:p>
                  </a:txBody>
                  <a:tcPr/>
                </a:tc>
                <a:tc>
                  <a:txBody>
                    <a:bodyPr/>
                    <a:lstStyle/>
                    <a:p>
                      <a:r>
                        <a:rPr kumimoji="1" lang="ja-JP" altLang="en-US" dirty="0"/>
                        <a:t>プレイヤーの正面一番手前の動物を引き寄せる。</a:t>
                      </a:r>
                      <a:endParaRPr kumimoji="1" lang="en-US" altLang="ja-JP" dirty="0"/>
                    </a:p>
                  </a:txBody>
                  <a:tcPr/>
                </a:tc>
                <a:tc>
                  <a:txBody>
                    <a:bodyPr/>
                    <a:lstStyle/>
                    <a:p>
                      <a:r>
                        <a:rPr kumimoji="1" lang="en-US" altLang="ja-JP" dirty="0"/>
                        <a:t>3</a:t>
                      </a:r>
                      <a:r>
                        <a:rPr kumimoji="1" lang="ja-JP" altLang="en-US" dirty="0"/>
                        <a:t>回</a:t>
                      </a:r>
                    </a:p>
                  </a:txBody>
                  <a:tcPr/>
                </a:tc>
                <a:tc>
                  <a:txBody>
                    <a:bodyPr/>
                    <a:lstStyle/>
                    <a:p>
                      <a:endParaRPr kumimoji="1" lang="ja-JP" altLang="en-US" dirty="0"/>
                    </a:p>
                  </a:txBody>
                  <a:tcPr/>
                </a:tc>
                <a:extLst>
                  <a:ext uri="{0D108BD9-81ED-4DB2-BD59-A6C34878D82A}">
                    <a16:rowId xmlns:a16="http://schemas.microsoft.com/office/drawing/2014/main" val="3507563613"/>
                  </a:ext>
                </a:extLst>
              </a:tr>
              <a:tr h="369525">
                <a:tc>
                  <a:txBody>
                    <a:bodyPr/>
                    <a:lstStyle/>
                    <a:p>
                      <a:r>
                        <a:rPr kumimoji="1" lang="ja-JP" altLang="en-US" dirty="0"/>
                        <a:t>変わり身</a:t>
                      </a:r>
                    </a:p>
                  </a:txBody>
                  <a:tcPr/>
                </a:tc>
                <a:tc>
                  <a:txBody>
                    <a:bodyPr/>
                    <a:lstStyle/>
                    <a:p>
                      <a:r>
                        <a:rPr kumimoji="1" lang="ja-JP" altLang="en-US" dirty="0"/>
                        <a:t>飼育員に捕まる時、脱出できる。</a:t>
                      </a:r>
                    </a:p>
                  </a:txBody>
                  <a:tcPr/>
                </a:tc>
                <a:tc>
                  <a:txBody>
                    <a:bodyPr/>
                    <a:lstStyle/>
                    <a:p>
                      <a:r>
                        <a:rPr kumimoji="1" lang="en-US" altLang="ja-JP" dirty="0"/>
                        <a:t>1</a:t>
                      </a:r>
                      <a:r>
                        <a:rPr kumimoji="1" lang="ja-JP" altLang="en-US" dirty="0"/>
                        <a:t>回</a:t>
                      </a:r>
                    </a:p>
                  </a:txBody>
                  <a:tcPr/>
                </a:tc>
                <a:tc>
                  <a:txBody>
                    <a:bodyPr/>
                    <a:lstStyle/>
                    <a:p>
                      <a:endParaRPr kumimoji="1" lang="ja-JP" altLang="en-US" dirty="0"/>
                    </a:p>
                  </a:txBody>
                  <a:tcPr/>
                </a:tc>
                <a:extLst>
                  <a:ext uri="{0D108BD9-81ED-4DB2-BD59-A6C34878D82A}">
                    <a16:rowId xmlns:a16="http://schemas.microsoft.com/office/drawing/2014/main" val="2511839116"/>
                  </a:ext>
                </a:extLst>
              </a:tr>
            </a:tbl>
          </a:graphicData>
        </a:graphic>
      </p:graphicFrame>
    </p:spTree>
    <p:extLst>
      <p:ext uri="{BB962C8B-B14F-4D97-AF65-F5344CB8AC3E}">
        <p14:creationId xmlns:p14="http://schemas.microsoft.com/office/powerpoint/2010/main" val="122112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6842DAA-BC37-4CF7-844D-D283FA4CB16D}"/>
              </a:ext>
            </a:extLst>
          </p:cNvPr>
          <p:cNvGraphicFramePr>
            <a:graphicFrameLocks noGrp="1"/>
          </p:cNvGraphicFramePr>
          <p:nvPr>
            <p:extLst>
              <p:ext uri="{D42A27DB-BD31-4B8C-83A1-F6EECF244321}">
                <p14:modId xmlns:p14="http://schemas.microsoft.com/office/powerpoint/2010/main" val="4189053057"/>
              </p:ext>
            </p:extLst>
          </p:nvPr>
        </p:nvGraphicFramePr>
        <p:xfrm>
          <a:off x="523460" y="877955"/>
          <a:ext cx="11145079" cy="5459802"/>
        </p:xfrm>
        <a:graphic>
          <a:graphicData uri="http://schemas.openxmlformats.org/drawingml/2006/table">
            <a:tbl>
              <a:tblPr firstRow="1" bandRow="1">
                <a:tableStyleId>{5C22544A-7EE6-4342-B048-85BDC9FD1C3A}</a:tableStyleId>
              </a:tblPr>
              <a:tblGrid>
                <a:gridCol w="1592153">
                  <a:extLst>
                    <a:ext uri="{9D8B030D-6E8A-4147-A177-3AD203B41FA5}">
                      <a16:colId xmlns:a16="http://schemas.microsoft.com/office/drawing/2014/main" val="2876987193"/>
                    </a:ext>
                  </a:extLst>
                </a:gridCol>
                <a:gridCol w="1141045">
                  <a:extLst>
                    <a:ext uri="{9D8B030D-6E8A-4147-A177-3AD203B41FA5}">
                      <a16:colId xmlns:a16="http://schemas.microsoft.com/office/drawing/2014/main" val="1828873521"/>
                    </a:ext>
                  </a:extLst>
                </a:gridCol>
                <a:gridCol w="1326795">
                  <a:extLst>
                    <a:ext uri="{9D8B030D-6E8A-4147-A177-3AD203B41FA5}">
                      <a16:colId xmlns:a16="http://schemas.microsoft.com/office/drawing/2014/main" val="3049792121"/>
                    </a:ext>
                  </a:extLst>
                </a:gridCol>
                <a:gridCol w="2083068">
                  <a:extLst>
                    <a:ext uri="{9D8B030D-6E8A-4147-A177-3AD203B41FA5}">
                      <a16:colId xmlns:a16="http://schemas.microsoft.com/office/drawing/2014/main" val="59515079"/>
                    </a:ext>
                  </a:extLst>
                </a:gridCol>
                <a:gridCol w="1976925">
                  <a:extLst>
                    <a:ext uri="{9D8B030D-6E8A-4147-A177-3AD203B41FA5}">
                      <a16:colId xmlns:a16="http://schemas.microsoft.com/office/drawing/2014/main" val="2192134547"/>
                    </a:ext>
                  </a:extLst>
                </a:gridCol>
                <a:gridCol w="1432939">
                  <a:extLst>
                    <a:ext uri="{9D8B030D-6E8A-4147-A177-3AD203B41FA5}">
                      <a16:colId xmlns:a16="http://schemas.microsoft.com/office/drawing/2014/main" val="3123037987"/>
                    </a:ext>
                  </a:extLst>
                </a:gridCol>
                <a:gridCol w="1592154">
                  <a:extLst>
                    <a:ext uri="{9D8B030D-6E8A-4147-A177-3AD203B41FA5}">
                      <a16:colId xmlns:a16="http://schemas.microsoft.com/office/drawing/2014/main" val="4192929127"/>
                    </a:ext>
                  </a:extLst>
                </a:gridCol>
              </a:tblGrid>
              <a:tr h="951074">
                <a:tc>
                  <a:txBody>
                    <a:bodyPr/>
                    <a:lstStyle/>
                    <a:p>
                      <a:pPr algn="ctr"/>
                      <a:endParaRPr kumimoji="1" lang="ja-JP" altLang="en-US" dirty="0"/>
                    </a:p>
                  </a:txBody>
                  <a:tcPr/>
                </a:tc>
                <a:tc>
                  <a:txBody>
                    <a:bodyPr/>
                    <a:lstStyle/>
                    <a:p>
                      <a:pPr algn="ctr"/>
                      <a:r>
                        <a:rPr kumimoji="1" lang="ja-JP" altLang="en-US" dirty="0"/>
                        <a:t>時止め</a:t>
                      </a:r>
                    </a:p>
                  </a:txBody>
                  <a:tcPr anchor="ctr"/>
                </a:tc>
                <a:tc>
                  <a:txBody>
                    <a:bodyPr/>
                    <a:lstStyle/>
                    <a:p>
                      <a:pPr algn="ctr"/>
                      <a:r>
                        <a:rPr kumimoji="1" lang="ja-JP" altLang="en-US" dirty="0"/>
                        <a:t>変わり身</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スピードアップ</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捕食速度アップ</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突進</a:t>
                      </a:r>
                    </a:p>
                  </a:txBody>
                  <a:tcPr anchor="ctr"/>
                </a:tc>
                <a:tc>
                  <a:txBody>
                    <a:bodyPr/>
                    <a:lstStyle/>
                    <a:p>
                      <a:pPr algn="ctr"/>
                      <a:r>
                        <a:rPr kumimoji="1" lang="ja-JP" altLang="en-US" dirty="0"/>
                        <a:t>動物引き寄せ</a:t>
                      </a:r>
                    </a:p>
                  </a:txBody>
                  <a:tcPr anchor="ctr"/>
                </a:tc>
                <a:extLst>
                  <a:ext uri="{0D108BD9-81ED-4DB2-BD59-A6C34878D82A}">
                    <a16:rowId xmlns:a16="http://schemas.microsoft.com/office/drawing/2014/main" val="3169767133"/>
                  </a:ext>
                </a:extLst>
              </a:tr>
              <a:tr h="461224">
                <a:tc>
                  <a:txBody>
                    <a:bodyPr/>
                    <a:lstStyle/>
                    <a:p>
                      <a:pPr algn="ctr"/>
                      <a:r>
                        <a:rPr kumimoji="1" lang="ja-JP" altLang="en-US" dirty="0"/>
                        <a:t>頭初期</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640612254"/>
                  </a:ext>
                </a:extLst>
              </a:tr>
              <a:tr h="461224">
                <a:tc>
                  <a:txBody>
                    <a:bodyPr/>
                    <a:lstStyle/>
                    <a:p>
                      <a:pPr algn="ctr"/>
                      <a:r>
                        <a:rPr kumimoji="1" lang="ja-JP" altLang="en-US" dirty="0"/>
                        <a:t>角</a:t>
                      </a:r>
                    </a:p>
                  </a:txBody>
                  <a:tcPr/>
                </a:tc>
                <a:tc>
                  <a:txBody>
                    <a:bodyPr/>
                    <a:lstStyle/>
                    <a:p>
                      <a:pPr algn="ctr"/>
                      <a:endParaRPr kumimoji="1" lang="ja-JP" altLang="en-US" dirty="0"/>
                    </a:p>
                  </a:txBody>
                  <a:tcPr/>
                </a:tc>
                <a:tc>
                  <a:txBody>
                    <a:bodyPr/>
                    <a:lstStyle/>
                    <a:p>
                      <a:pPr algn="ct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a:p>
                  </a:txBody>
                  <a:tcPr/>
                </a:tc>
                <a:extLst>
                  <a:ext uri="{0D108BD9-81ED-4DB2-BD59-A6C34878D82A}">
                    <a16:rowId xmlns:a16="http://schemas.microsoft.com/office/drawing/2014/main" val="780271364"/>
                  </a:ext>
                </a:extLst>
              </a:tr>
              <a:tr h="461224">
                <a:tc>
                  <a:txBody>
                    <a:bodyPr/>
                    <a:lstStyle/>
                    <a:p>
                      <a:pPr algn="ctr"/>
                      <a:r>
                        <a:rPr kumimoji="1" lang="ja-JP" altLang="en-US" dirty="0"/>
                        <a:t>たれ耳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33750351"/>
                  </a:ext>
                </a:extLst>
              </a:tr>
              <a:tr h="461224">
                <a:tc>
                  <a:txBody>
                    <a:bodyPr/>
                    <a:lstStyle/>
                    <a:p>
                      <a:pPr algn="ctr"/>
                      <a:r>
                        <a:rPr kumimoji="1" lang="ja-JP" altLang="en-US" dirty="0"/>
                        <a:t>胴初期</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extLst>
                  <a:ext uri="{0D108BD9-81ED-4DB2-BD59-A6C34878D82A}">
                    <a16:rowId xmlns:a16="http://schemas.microsoft.com/office/drawing/2014/main" val="1676827243"/>
                  </a:ext>
                </a:extLst>
              </a:tr>
              <a:tr h="461224">
                <a:tc>
                  <a:txBody>
                    <a:bodyPr/>
                    <a:lstStyle/>
                    <a:p>
                      <a:pPr algn="ctr"/>
                      <a:r>
                        <a:rPr kumimoji="1" lang="ja-JP" altLang="en-US" dirty="0"/>
                        <a:t>恐竜（手）</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213500028"/>
                  </a:ext>
                </a:extLst>
              </a:tr>
              <a:tr h="461224">
                <a:tc>
                  <a:txBody>
                    <a:bodyPr/>
                    <a:lstStyle/>
                    <a:p>
                      <a:pPr algn="ctr"/>
                      <a:r>
                        <a:rPr kumimoji="1" lang="ja-JP" altLang="en-US" dirty="0"/>
                        <a:t>ヘビ（手）</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algn="ct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extLst>
                  <a:ext uri="{0D108BD9-81ED-4DB2-BD59-A6C34878D82A}">
                    <a16:rowId xmlns:a16="http://schemas.microsoft.com/office/drawing/2014/main" val="2131970185"/>
                  </a:ext>
                </a:extLst>
              </a:tr>
              <a:tr h="461224">
                <a:tc>
                  <a:txBody>
                    <a:bodyPr/>
                    <a:lstStyle/>
                    <a:p>
                      <a:pPr algn="ctr"/>
                      <a:r>
                        <a:rPr kumimoji="1" lang="ja-JP" altLang="en-US" dirty="0"/>
                        <a:t>足初期</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634459579"/>
                  </a:ext>
                </a:extLst>
              </a:tr>
              <a:tr h="461224">
                <a:tc>
                  <a:txBody>
                    <a:bodyPr/>
                    <a:lstStyle/>
                    <a:p>
                      <a:pPr algn="ctr"/>
                      <a:r>
                        <a:rPr kumimoji="1" lang="ja-JP" altLang="en-US" dirty="0"/>
                        <a:t>恐竜（足）</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307487556"/>
                  </a:ext>
                </a:extLst>
              </a:tr>
              <a:tr h="461224">
                <a:tc>
                  <a:txBody>
                    <a:bodyPr/>
                    <a:lstStyle/>
                    <a:p>
                      <a:pPr algn="ctr"/>
                      <a:r>
                        <a:rPr kumimoji="1" lang="ja-JP" altLang="en-US" dirty="0"/>
                        <a:t>馬</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211315645"/>
                  </a:ext>
                </a:extLst>
              </a:tr>
            </a:tbl>
          </a:graphicData>
        </a:graphic>
      </p:graphicFrame>
    </p:spTree>
    <p:extLst>
      <p:ext uri="{BB962C8B-B14F-4D97-AF65-F5344CB8AC3E}">
        <p14:creationId xmlns:p14="http://schemas.microsoft.com/office/powerpoint/2010/main" val="52859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3FC87F1-9CDB-45E2-8374-71C195265B26}"/>
              </a:ext>
            </a:extLst>
          </p:cNvPr>
          <p:cNvSpPr txBox="1"/>
          <p:nvPr/>
        </p:nvSpPr>
        <p:spPr>
          <a:xfrm>
            <a:off x="444500" y="939801"/>
            <a:ext cx="3644900" cy="461665"/>
          </a:xfrm>
          <a:prstGeom prst="rect">
            <a:avLst/>
          </a:prstGeom>
          <a:noFill/>
        </p:spPr>
        <p:txBody>
          <a:bodyPr wrap="square" rtlCol="0">
            <a:spAutoFit/>
          </a:bodyPr>
          <a:lstStyle/>
          <a:p>
            <a:r>
              <a:rPr kumimoji="1" lang="ja-JP" altLang="en-US" sz="2400" dirty="0"/>
              <a:t>プレイヤーのスキル仕様</a:t>
            </a:r>
          </a:p>
        </p:txBody>
      </p:sp>
      <p:sp>
        <p:nvSpPr>
          <p:cNvPr id="4" name="テキスト ボックス 3">
            <a:extLst>
              <a:ext uri="{FF2B5EF4-FFF2-40B4-BE49-F238E27FC236}">
                <a16:creationId xmlns:a16="http://schemas.microsoft.com/office/drawing/2014/main" id="{B9491FE2-6751-4F91-A265-5FED321D671D}"/>
              </a:ext>
            </a:extLst>
          </p:cNvPr>
          <p:cNvSpPr txBox="1"/>
          <p:nvPr/>
        </p:nvSpPr>
        <p:spPr>
          <a:xfrm>
            <a:off x="444500" y="1524000"/>
            <a:ext cx="10172700" cy="2308324"/>
          </a:xfrm>
          <a:prstGeom prst="rect">
            <a:avLst/>
          </a:prstGeom>
          <a:noFill/>
        </p:spPr>
        <p:txBody>
          <a:bodyPr wrap="square" rtlCol="0">
            <a:spAutoFit/>
          </a:bodyPr>
          <a:lstStyle/>
          <a:p>
            <a:r>
              <a:rPr kumimoji="1" lang="ja-JP" altLang="en-US" sz="2400" dirty="0"/>
              <a:t>・スキル枠は</a:t>
            </a:r>
            <a:r>
              <a:rPr kumimoji="1" lang="en-US" altLang="ja-JP" sz="2400" dirty="0"/>
              <a:t>2</a:t>
            </a:r>
            <a:r>
              <a:rPr kumimoji="1" lang="ja-JP" altLang="en-US" sz="2400" dirty="0"/>
              <a:t>つ</a:t>
            </a:r>
            <a:endParaRPr kumimoji="1" lang="en-US" altLang="ja-JP" sz="2400" dirty="0"/>
          </a:p>
          <a:p>
            <a:r>
              <a:rPr lang="ja-JP" altLang="en-US" sz="2400" dirty="0"/>
              <a:t>・スキル保有パーツが</a:t>
            </a:r>
            <a:r>
              <a:rPr lang="en-US" altLang="ja-JP" sz="2400" dirty="0"/>
              <a:t>3</a:t>
            </a:r>
            <a:r>
              <a:rPr lang="ja-JP" altLang="en-US" sz="2400" dirty="0"/>
              <a:t>部位の場合、頭の所有スキルが一枠確定。残りの胴と足の二種類のスキルはランダムでどちらかのスキルが</a:t>
            </a:r>
            <a:r>
              <a:rPr lang="en-US" altLang="ja-JP" sz="2400" dirty="0"/>
              <a:t>2</a:t>
            </a:r>
            <a:r>
              <a:rPr lang="ja-JP" altLang="en-US" sz="2400" dirty="0"/>
              <a:t>枠目に選出される。</a:t>
            </a:r>
            <a:endParaRPr lang="en-US" altLang="ja-JP" sz="2400" dirty="0"/>
          </a:p>
          <a:p>
            <a:r>
              <a:rPr lang="ja-JP" altLang="en-US" sz="2400" dirty="0"/>
              <a:t>・</a:t>
            </a:r>
            <a:r>
              <a:rPr lang="en-US" altLang="ja-JP" sz="2400" dirty="0"/>
              <a:t>3</a:t>
            </a:r>
            <a:r>
              <a:rPr lang="ja-JP" altLang="en-US" sz="2400" dirty="0"/>
              <a:t>部位とも同じスキルが重なった場合は、スキル枠は一つになる。</a:t>
            </a:r>
            <a:endParaRPr lang="en-US" altLang="ja-JP" sz="2400" dirty="0"/>
          </a:p>
          <a:p>
            <a:r>
              <a:rPr kumimoji="1" lang="ja-JP" altLang="en-US" sz="2400" dirty="0"/>
              <a:t>・選ばれたスキルがわかるのはゲーム開始時</a:t>
            </a:r>
            <a:r>
              <a:rPr lang="ja-JP" altLang="en-US" sz="2400" dirty="0"/>
              <a:t>。</a:t>
            </a:r>
            <a:endParaRPr lang="en-US" altLang="ja-JP" sz="2400" dirty="0"/>
          </a:p>
        </p:txBody>
      </p:sp>
    </p:spTree>
    <p:extLst>
      <p:ext uri="{BB962C8B-B14F-4D97-AF65-F5344CB8AC3E}">
        <p14:creationId xmlns:p14="http://schemas.microsoft.com/office/powerpoint/2010/main" val="242980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5016758"/>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必要なアニメーション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　</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・歩く（ループ）　</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・走る（ループ）　</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・捕まえる　</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・ノックバック　</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行動パターン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・ゲーム開始時はアイドル状態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・ルート巡回</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a:t>
            </a:r>
            <a:r>
              <a:rPr lang="en-US" altLang="ja-JP" sz="2000" dirty="0">
                <a:latin typeface="MS PGothic" charset="-128"/>
                <a:ea typeface="MS PGothic" charset="-128"/>
                <a:cs typeface="MS PGothic" charset="-128"/>
              </a:rPr>
              <a:t>10</a:t>
            </a:r>
            <a:r>
              <a:rPr lang="ja-JP" altLang="en-US" sz="2000" dirty="0">
                <a:latin typeface="MS PGothic" charset="-128"/>
                <a:ea typeface="MS PGothic" charset="-128"/>
                <a:cs typeface="MS PGothic" charset="-128"/>
              </a:rPr>
              <a:t>秒間隔で見渡すアニメーションを挟む</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・プレイヤーが視野（角度</a:t>
            </a:r>
            <a:r>
              <a:rPr lang="en-US" altLang="ja-JP" sz="2000" dirty="0">
                <a:latin typeface="MS PGothic" charset="-128"/>
                <a:ea typeface="MS PGothic" charset="-128"/>
                <a:cs typeface="MS PGothic" charset="-128"/>
              </a:rPr>
              <a:t>90</a:t>
            </a:r>
            <a:r>
              <a:rPr lang="ja-JP" altLang="en-US" sz="2000" dirty="0">
                <a:latin typeface="MS PGothic" charset="-128"/>
                <a:ea typeface="MS PGothic" charset="-128"/>
                <a:cs typeface="MS PGothic" charset="-128"/>
              </a:rPr>
              <a:t>度、距離</a:t>
            </a:r>
            <a:r>
              <a:rPr lang="en-US" altLang="ja-JP" sz="2000" dirty="0">
                <a:latin typeface="MS PGothic" charset="-128"/>
                <a:ea typeface="MS PGothic" charset="-128"/>
                <a:cs typeface="MS PGothic" charset="-128"/>
              </a:rPr>
              <a:t>10m</a:t>
            </a:r>
            <a:r>
              <a:rPr lang="ja-JP" altLang="en-US" sz="2000" dirty="0">
                <a:latin typeface="MS PGothic" charset="-128"/>
                <a:ea typeface="MS PGothic" charset="-128"/>
                <a:cs typeface="MS PGothic" charset="-128"/>
              </a:rPr>
              <a:t>）に入った時、走るアニメーションで追尾</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・走るアニメーション中にプレイヤーとの距離が</a:t>
            </a:r>
            <a:r>
              <a:rPr lang="en-US" altLang="ja-JP" sz="2000" dirty="0">
                <a:latin typeface="MS PGothic" charset="-128"/>
                <a:ea typeface="MS PGothic" charset="-128"/>
                <a:cs typeface="MS PGothic" charset="-128"/>
              </a:rPr>
              <a:t>1m</a:t>
            </a:r>
            <a:r>
              <a:rPr lang="ja-JP" altLang="en-US" sz="2000" dirty="0">
                <a:latin typeface="MS PGothic" charset="-128"/>
                <a:ea typeface="MS PGothic" charset="-128"/>
                <a:cs typeface="MS PGothic" charset="-128"/>
              </a:rPr>
              <a:t>以内になったら捕まえるアニメーション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・プレイヤーが追われているとき以外に飼育員に接触するとノックバック</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・見渡す振れ幅は、</a:t>
            </a:r>
            <a:r>
              <a:rPr lang="en-US" altLang="ja-JP" sz="2000" dirty="0">
                <a:latin typeface="MS PGothic" charset="-128"/>
                <a:ea typeface="MS PGothic" charset="-128"/>
                <a:cs typeface="MS PGothic" charset="-128"/>
              </a:rPr>
              <a:t>90</a:t>
            </a:r>
            <a:r>
              <a:rPr lang="ja-JP" altLang="en-US" sz="2000" dirty="0">
                <a:latin typeface="MS PGothic" charset="-128"/>
                <a:ea typeface="MS PGothic" charset="-128"/>
                <a:cs typeface="MS PGothic" charset="-128"/>
              </a:rPr>
              <a:t>度。アイドルアニメーションの飼育員ごと回転させる。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・プレイヤーのスキル（時止め）の最中はマテリアルのカラーアニメーション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・プレイヤーのスキル（変わり身の術）保持中のプレイヤーを捕まえたときに巡回に戻る。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必要なアニメーション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　</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・歩く（ループ）　</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・走る（ループ）　</a:t>
            </a:r>
            <a:r>
              <a:rPr lang="en-US" altLang="ja-JP" sz="2000" dirty="0">
                <a:latin typeface="MS PGothic" charset="-128"/>
                <a:ea typeface="MS PGothic" charset="-128"/>
                <a:cs typeface="MS PGothic" charset="-128"/>
              </a:rPr>
              <a:t>0.5</a:t>
            </a:r>
          </a:p>
          <a:p>
            <a:r>
              <a:rPr lang="ja-JP" altLang="en-US" sz="2000" dirty="0">
                <a:latin typeface="MS PGothic" charset="-128"/>
                <a:ea typeface="MS PGothic" charset="-128"/>
                <a:cs typeface="MS PGothic" charset="-128"/>
              </a:rPr>
              <a:t>・食べられるときは別のエフェクト（</a:t>
            </a:r>
            <a:r>
              <a:rPr lang="en-US" altLang="ja-JP" sz="2000" dirty="0">
                <a:latin typeface="MS PGothic" charset="-128"/>
                <a:ea typeface="MS PGothic" charset="-128"/>
                <a:cs typeface="MS PGothic" charset="-128"/>
              </a:rPr>
              <a:t>3</a:t>
            </a:r>
            <a:r>
              <a:rPr lang="ja-JP" altLang="en-US" sz="2000" dirty="0">
                <a:latin typeface="MS PGothic" charset="-128"/>
                <a:ea typeface="MS PGothic" charset="-128"/>
                <a:cs typeface="MS PGothic" charset="-128"/>
              </a:rPr>
              <a:t>秒）で対応</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行動パターン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・ゲーム開始時はアイドル状態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・ランダム移動</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・基本はアイドルアニメーション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秒間隔で歩くアニメーション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・動物の目の前でプレイヤーが捕食アニメーションをすると走るアニメーションでランダム移動</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・プレイヤーのスキル（時止め）の最中はマテリアルのカラーアニメーション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・プレイヤーのスキル（引き寄せ）でプレイヤーの前に移動</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動物仕様</a:t>
            </a:r>
          </a:p>
        </p:txBody>
      </p:sp>
    </p:spTree>
    <p:extLst>
      <p:ext uri="{BB962C8B-B14F-4D97-AF65-F5344CB8AC3E}">
        <p14:creationId xmlns:p14="http://schemas.microsoft.com/office/powerpoint/2010/main" val="30078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3959C-18C1-41F4-BA8F-CAEBDEEE716F}"/>
              </a:ext>
            </a:extLst>
          </p:cNvPr>
          <p:cNvSpPr>
            <a:spLocks noGrp="1"/>
          </p:cNvSpPr>
          <p:nvPr>
            <p:ph type="ctrTitle"/>
          </p:nvPr>
        </p:nvSpPr>
        <p:spPr>
          <a:xfrm>
            <a:off x="499241" y="520263"/>
            <a:ext cx="2511972" cy="504496"/>
          </a:xfrm>
        </p:spPr>
        <p:txBody>
          <a:bodyPr>
            <a:normAutofit/>
          </a:bodyPr>
          <a:lstStyle/>
          <a:p>
            <a:r>
              <a:rPr kumimoji="1" lang="ja-JP" altLang="en-US" sz="2800" dirty="0"/>
              <a:t>ゲーム概要</a:t>
            </a:r>
          </a:p>
        </p:txBody>
      </p:sp>
      <p:sp>
        <p:nvSpPr>
          <p:cNvPr id="3" name="字幕 2">
            <a:extLst>
              <a:ext uri="{FF2B5EF4-FFF2-40B4-BE49-F238E27FC236}">
                <a16:creationId xmlns:a16="http://schemas.microsoft.com/office/drawing/2014/main" id="{4EEF6575-708A-479B-AD3D-3EA44BFD325A}"/>
              </a:ext>
            </a:extLst>
          </p:cNvPr>
          <p:cNvSpPr>
            <a:spLocks noGrp="1"/>
          </p:cNvSpPr>
          <p:nvPr>
            <p:ph type="subTitle" idx="1"/>
          </p:nvPr>
        </p:nvSpPr>
        <p:spPr>
          <a:xfrm>
            <a:off x="1524000" y="1623848"/>
            <a:ext cx="9144000" cy="3633952"/>
          </a:xfrm>
        </p:spPr>
        <p:txBody>
          <a:bodyPr>
            <a:normAutofit lnSpcReduction="10000"/>
          </a:bodyPr>
          <a:lstStyle/>
          <a:p>
            <a:pPr algn="l"/>
            <a:r>
              <a:rPr lang="ja-JP" altLang="en-US" sz="3200" dirty="0"/>
              <a:t>・ターゲット層</a:t>
            </a:r>
            <a:endParaRPr lang="en-US" altLang="ja-JP" sz="3200" dirty="0"/>
          </a:p>
          <a:p>
            <a:pPr algn="l"/>
            <a:r>
              <a:rPr kumimoji="1" lang="ja-JP" altLang="en-US" sz="3200" dirty="0"/>
              <a:t>　　高校生</a:t>
            </a:r>
            <a:endParaRPr kumimoji="1" lang="en-US" altLang="ja-JP" sz="3200" dirty="0"/>
          </a:p>
          <a:p>
            <a:pPr algn="l"/>
            <a:r>
              <a:rPr kumimoji="1" lang="ja-JP" altLang="en-US" sz="3200" dirty="0"/>
              <a:t>・対応ハード</a:t>
            </a:r>
            <a:endParaRPr kumimoji="1" lang="en-US" altLang="ja-JP" sz="3200" dirty="0"/>
          </a:p>
          <a:p>
            <a:pPr algn="l"/>
            <a:r>
              <a:rPr lang="ja-JP" altLang="en-US" sz="3200" dirty="0"/>
              <a:t>　　スマホ</a:t>
            </a:r>
            <a:endParaRPr lang="en-US" altLang="ja-JP" sz="3200" dirty="0"/>
          </a:p>
          <a:p>
            <a:pPr algn="l"/>
            <a:r>
              <a:rPr lang="ja-JP" altLang="en-US" sz="3200" dirty="0"/>
              <a:t>・ゲーム概要</a:t>
            </a:r>
            <a:endParaRPr lang="en-US" altLang="ja-JP" sz="3200" dirty="0"/>
          </a:p>
          <a:p>
            <a:pPr algn="l"/>
            <a:r>
              <a:rPr lang="ja-JP" altLang="en-US" sz="3200" dirty="0"/>
              <a:t>　</a:t>
            </a:r>
            <a:r>
              <a:rPr kumimoji="1" lang="ja-JP" altLang="en-US" sz="3200" dirty="0"/>
              <a:t>人に見つからず動物を捕食しキメラを増やす</a:t>
            </a:r>
            <a:endParaRPr kumimoji="1" lang="en-US" altLang="ja-JP" sz="3200" dirty="0"/>
          </a:p>
          <a:p>
            <a:pPr algn="l"/>
            <a:r>
              <a:rPr lang="ja-JP" altLang="en-US" sz="3200" dirty="0"/>
              <a:t>・コンセプト</a:t>
            </a:r>
            <a:endParaRPr lang="en-US" altLang="ja-JP" sz="3200" dirty="0"/>
          </a:p>
          <a:p>
            <a:pPr algn="l"/>
            <a:endParaRPr kumimoji="1" lang="en-US" altLang="ja-JP" sz="3200" dirty="0"/>
          </a:p>
          <a:p>
            <a:pPr algn="l"/>
            <a:endParaRPr kumimoji="1" lang="ja-JP" altLang="en-US" sz="3200" dirty="0"/>
          </a:p>
        </p:txBody>
      </p:sp>
      <p:sp>
        <p:nvSpPr>
          <p:cNvPr id="4" name="楕円 3">
            <a:extLst>
              <a:ext uri="{FF2B5EF4-FFF2-40B4-BE49-F238E27FC236}">
                <a16:creationId xmlns:a16="http://schemas.microsoft.com/office/drawing/2014/main" id="{9528CAF3-05A7-40D2-8867-E50DC7C88197}"/>
              </a:ext>
            </a:extLst>
          </p:cNvPr>
          <p:cNvSpPr/>
          <p:nvPr/>
        </p:nvSpPr>
        <p:spPr>
          <a:xfrm>
            <a:off x="3169328" y="4918229"/>
            <a:ext cx="976544" cy="11281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509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rgbClr val="00B0F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endParaRPr kumimoji="1" lang="en-US" altLang="ja-JP" dirty="0"/>
          </a:p>
          <a:p>
            <a:pPr algn="ctr"/>
            <a:r>
              <a:rPr lang="ja-JP" altLang="en-US" dirty="0"/>
              <a:t>キメラ詳細</a:t>
            </a:r>
            <a:endParaRPr kumimoji="1" lang="ja-JP" altLang="en-US" dirty="0"/>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solidFill>
            <a:srgbClr val="00B0F0"/>
          </a:solid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rgbClr val="00B0F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 name="正方形/長方形 2">
            <a:extLst>
              <a:ext uri="{FF2B5EF4-FFF2-40B4-BE49-F238E27FC236}">
                <a16:creationId xmlns:a16="http://schemas.microsoft.com/office/drawing/2014/main" id="{2C342955-3FEE-4787-A33E-79FCB9968596}"/>
              </a:ext>
            </a:extLst>
          </p:cNvPr>
          <p:cNvSpPr/>
          <p:nvPr/>
        </p:nvSpPr>
        <p:spPr>
          <a:xfrm>
            <a:off x="3307886" y="580292"/>
            <a:ext cx="578314" cy="388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A158200-84A7-45F7-838E-473829D38723}"/>
              </a:ext>
            </a:extLst>
          </p:cNvPr>
          <p:cNvSpPr txBox="1"/>
          <p:nvPr/>
        </p:nvSpPr>
        <p:spPr>
          <a:xfrm>
            <a:off x="3996259" y="580292"/>
            <a:ext cx="3104975" cy="369332"/>
          </a:xfrm>
          <a:prstGeom prst="rect">
            <a:avLst/>
          </a:prstGeom>
          <a:noFill/>
        </p:spPr>
        <p:txBody>
          <a:bodyPr wrap="square" rtlCol="0">
            <a:spAutoFit/>
          </a:bodyPr>
          <a:lstStyle/>
          <a:p>
            <a:r>
              <a:rPr kumimoji="1" lang="en-US" altLang="ja-JP" dirty="0"/>
              <a:t>…α</a:t>
            </a:r>
            <a:r>
              <a:rPr kumimoji="1" lang="ja-JP" altLang="en-US" dirty="0"/>
              <a:t>版では制作しない画面</a:t>
            </a:r>
          </a:p>
        </p:txBody>
      </p:sp>
      <p:cxnSp>
        <p:nvCxnSpPr>
          <p:cNvPr id="17" name="コネクタ: カギ線 16">
            <a:extLst>
              <a:ext uri="{FF2B5EF4-FFF2-40B4-BE49-F238E27FC236}">
                <a16:creationId xmlns:a16="http://schemas.microsoft.com/office/drawing/2014/main" id="{A52801CB-3125-4B26-A702-6FA8AF068238}"/>
              </a:ext>
            </a:extLst>
          </p:cNvPr>
          <p:cNvCxnSpPr>
            <a:cxnSpLocks/>
            <a:stCxn id="49" idx="2"/>
          </p:cNvCxnSpPr>
          <p:nvPr/>
        </p:nvCxnSpPr>
        <p:spPr>
          <a:xfrm rot="5400000">
            <a:off x="4070603" y="2864566"/>
            <a:ext cx="242098" cy="1767531"/>
          </a:xfrm>
          <a:prstGeom prst="bentConnector2">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5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493096" y="0"/>
            <a:ext cx="4560908" cy="1200329"/>
          </a:xfrm>
          <a:prstGeom prst="rect">
            <a:avLst/>
          </a:prstGeom>
          <a:noFill/>
        </p:spPr>
        <p:txBody>
          <a:bodyPr wrap="square" rtlCol="0">
            <a:spAutoFit/>
          </a:bodyPr>
          <a:lstStyle/>
          <a:p>
            <a:r>
              <a:rPr lang="ja-JP" altLang="en-US" sz="2400" dirty="0"/>
              <a:t>タイトル画面が出てくる</a:t>
            </a:r>
            <a:endParaRPr lang="en-US" altLang="ja-JP" sz="2400" dirty="0"/>
          </a:p>
          <a:p>
            <a:r>
              <a:rPr lang="ja-JP" altLang="en-US" sz="2400" dirty="0"/>
              <a:t>スタートをタップでトランジション</a:t>
            </a:r>
            <a:endParaRPr lang="en-US" altLang="ja-JP" sz="24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4" y="600165"/>
            <a:ext cx="2060922" cy="2143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1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フローチャート: 抜出し 49">
            <a:extLst>
              <a:ext uri="{FF2B5EF4-FFF2-40B4-BE49-F238E27FC236}">
                <a16:creationId xmlns:a16="http://schemas.microsoft.com/office/drawing/2014/main" id="{9BED56E7-EE45-4052-956D-D10D28DCE401}"/>
              </a:ext>
            </a:extLst>
          </p:cNvPr>
          <p:cNvSpPr/>
          <p:nvPr/>
        </p:nvSpPr>
        <p:spPr>
          <a:xfrm>
            <a:off x="1597177" y="4953956"/>
            <a:ext cx="1371086" cy="1133592"/>
          </a:xfrm>
          <a:prstGeom prst="flowChartExtra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2FB27EF-3EA6-4AE3-8B40-3221880C6F21}"/>
              </a:ext>
            </a:extLst>
          </p:cNvPr>
          <p:cNvSpPr>
            <a:spLocks noGrp="1"/>
          </p:cNvSpPr>
          <p:nvPr>
            <p:ph type="title"/>
          </p:nvPr>
        </p:nvSpPr>
        <p:spPr>
          <a:xfrm>
            <a:off x="317500" y="706496"/>
            <a:ext cx="4443186" cy="561502"/>
          </a:xfrm>
        </p:spPr>
        <p:txBody>
          <a:bodyPr>
            <a:noAutofit/>
          </a:bodyPr>
          <a:lstStyle/>
          <a:p>
            <a:r>
              <a:rPr kumimoji="1" lang="ja-JP" altLang="en-US" sz="3200" b="1" dirty="0"/>
              <a:t>ゲームスタート演出</a:t>
            </a:r>
          </a:p>
        </p:txBody>
      </p:sp>
      <p:sp>
        <p:nvSpPr>
          <p:cNvPr id="3" name="コンテンツ プレースホルダー 2">
            <a:extLst>
              <a:ext uri="{FF2B5EF4-FFF2-40B4-BE49-F238E27FC236}">
                <a16:creationId xmlns:a16="http://schemas.microsoft.com/office/drawing/2014/main" id="{66FFE8F2-B236-4E93-B351-CAC459AD4E4C}"/>
              </a:ext>
            </a:extLst>
          </p:cNvPr>
          <p:cNvSpPr>
            <a:spLocks noGrp="1"/>
          </p:cNvSpPr>
          <p:nvPr>
            <p:ph idx="1"/>
          </p:nvPr>
        </p:nvSpPr>
        <p:spPr>
          <a:xfrm>
            <a:off x="254000" y="1825624"/>
            <a:ext cx="11252200" cy="1031875"/>
          </a:xfrm>
        </p:spPr>
        <p:txBody>
          <a:bodyPr>
            <a:normAutofit/>
          </a:bodyPr>
          <a:lstStyle/>
          <a:p>
            <a:r>
              <a:rPr lang="ja-JP" altLang="en-US" dirty="0"/>
              <a:t>開始時はプレイヤーと対面しているアングルからプレイヤーを軸に回り込み最終的に三人称視点になる。</a:t>
            </a:r>
            <a:r>
              <a:rPr lang="en-US" altLang="ja-JP" dirty="0"/>
              <a:t>3</a:t>
            </a:r>
            <a:r>
              <a:rPr lang="ja-JP" altLang="en-US" dirty="0"/>
              <a:t>秒</a:t>
            </a:r>
          </a:p>
        </p:txBody>
      </p:sp>
      <p:sp>
        <p:nvSpPr>
          <p:cNvPr id="6" name="コンテンツ プレースホルダー 2">
            <a:extLst>
              <a:ext uri="{FF2B5EF4-FFF2-40B4-BE49-F238E27FC236}">
                <a16:creationId xmlns:a16="http://schemas.microsoft.com/office/drawing/2014/main" id="{63EF1D0B-28E1-418A-A5E9-12822E8C4DA3}"/>
              </a:ext>
            </a:extLst>
          </p:cNvPr>
          <p:cNvSpPr txBox="1">
            <a:spLocks/>
          </p:cNvSpPr>
          <p:nvPr/>
        </p:nvSpPr>
        <p:spPr>
          <a:xfrm>
            <a:off x="317500" y="3057526"/>
            <a:ext cx="11188700" cy="942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a:t>
            </a:r>
            <a:r>
              <a:rPr lang="en-US" altLang="ja-JP" dirty="0"/>
              <a:t>START!</a:t>
            </a:r>
            <a:r>
              <a:rPr lang="ja-JP" altLang="en-US" dirty="0"/>
              <a:t>」のテキスト表示（</a:t>
            </a:r>
            <a:r>
              <a:rPr lang="en-US" altLang="ja-JP" dirty="0"/>
              <a:t>3</a:t>
            </a:r>
            <a:r>
              <a:rPr lang="ja-JP" altLang="en-US" dirty="0"/>
              <a:t>秒）と同時にボタンなどの</a:t>
            </a:r>
            <a:r>
              <a:rPr lang="en-US" altLang="ja-JP" dirty="0"/>
              <a:t>UI</a:t>
            </a:r>
            <a:r>
              <a:rPr lang="ja-JP" altLang="en-US" dirty="0"/>
              <a:t>が表示され、ゲーム開始になる。</a:t>
            </a:r>
          </a:p>
        </p:txBody>
      </p:sp>
      <p:sp>
        <p:nvSpPr>
          <p:cNvPr id="7" name="正方形/長方形 6">
            <a:extLst>
              <a:ext uri="{FF2B5EF4-FFF2-40B4-BE49-F238E27FC236}">
                <a16:creationId xmlns:a16="http://schemas.microsoft.com/office/drawing/2014/main" id="{90FB1E55-C6C8-4DE9-BC6C-4F18F2E782D8}"/>
              </a:ext>
            </a:extLst>
          </p:cNvPr>
          <p:cNvSpPr/>
          <p:nvPr/>
        </p:nvSpPr>
        <p:spPr>
          <a:xfrm>
            <a:off x="546100" y="4000502"/>
            <a:ext cx="3543300" cy="2666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星: 8 pt 7">
            <a:extLst>
              <a:ext uri="{FF2B5EF4-FFF2-40B4-BE49-F238E27FC236}">
                <a16:creationId xmlns:a16="http://schemas.microsoft.com/office/drawing/2014/main" id="{4893A209-6F1D-45C6-8F2B-C96C5F173870}"/>
              </a:ext>
            </a:extLst>
          </p:cNvPr>
          <p:cNvSpPr/>
          <p:nvPr/>
        </p:nvSpPr>
        <p:spPr>
          <a:xfrm>
            <a:off x="1993900" y="5714778"/>
            <a:ext cx="546100" cy="520700"/>
          </a:xfrm>
          <a:prstGeom prst="star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a:t>
            </a:r>
          </a:p>
        </p:txBody>
      </p:sp>
      <p:sp>
        <p:nvSpPr>
          <p:cNvPr id="9" name="フローチャート: 抜出し 8">
            <a:extLst>
              <a:ext uri="{FF2B5EF4-FFF2-40B4-BE49-F238E27FC236}">
                <a16:creationId xmlns:a16="http://schemas.microsoft.com/office/drawing/2014/main" id="{707E96C4-A76C-43B7-99C1-61C1AB600705}"/>
              </a:ext>
            </a:extLst>
          </p:cNvPr>
          <p:cNvSpPr/>
          <p:nvPr/>
        </p:nvSpPr>
        <p:spPr>
          <a:xfrm>
            <a:off x="2079520" y="4937822"/>
            <a:ext cx="406400" cy="203200"/>
          </a:xfrm>
          <a:prstGeom prst="flowChartExtra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カーブ 9">
            <a:extLst>
              <a:ext uri="{FF2B5EF4-FFF2-40B4-BE49-F238E27FC236}">
                <a16:creationId xmlns:a16="http://schemas.microsoft.com/office/drawing/2014/main" id="{CC143D7F-D9A0-4AB5-A0CB-B59E5C70757B}"/>
              </a:ext>
            </a:extLst>
          </p:cNvPr>
          <p:cNvSpPr/>
          <p:nvPr/>
        </p:nvSpPr>
        <p:spPr>
          <a:xfrm>
            <a:off x="1225550" y="5334001"/>
            <a:ext cx="546100" cy="12064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63EEE276-992B-4B8A-8807-980639452E58}"/>
              </a:ext>
            </a:extLst>
          </p:cNvPr>
          <p:cNvSpPr/>
          <p:nvPr/>
        </p:nvSpPr>
        <p:spPr>
          <a:xfrm>
            <a:off x="5667676" y="4092935"/>
            <a:ext cx="3883929" cy="2574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スマイル 29">
            <a:extLst>
              <a:ext uri="{FF2B5EF4-FFF2-40B4-BE49-F238E27FC236}">
                <a16:creationId xmlns:a16="http://schemas.microsoft.com/office/drawing/2014/main" id="{9F370FCC-384B-4F37-BEDD-64727D6FDCF8}"/>
              </a:ext>
            </a:extLst>
          </p:cNvPr>
          <p:cNvSpPr/>
          <p:nvPr/>
        </p:nvSpPr>
        <p:spPr>
          <a:xfrm>
            <a:off x="6977671" y="5760261"/>
            <a:ext cx="1100692" cy="81012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ひし形 30">
            <a:extLst>
              <a:ext uri="{FF2B5EF4-FFF2-40B4-BE49-F238E27FC236}">
                <a16:creationId xmlns:a16="http://schemas.microsoft.com/office/drawing/2014/main" id="{CB997F79-DB56-4F53-B684-20FD62EF4859}"/>
              </a:ext>
            </a:extLst>
          </p:cNvPr>
          <p:cNvSpPr/>
          <p:nvPr/>
        </p:nvSpPr>
        <p:spPr>
          <a:xfrm>
            <a:off x="6532478" y="4853613"/>
            <a:ext cx="305584" cy="234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二等辺三角形 31">
            <a:extLst>
              <a:ext uri="{FF2B5EF4-FFF2-40B4-BE49-F238E27FC236}">
                <a16:creationId xmlns:a16="http://schemas.microsoft.com/office/drawing/2014/main" id="{AE177F46-944D-463A-8052-6BF77BB3FEF7}"/>
              </a:ext>
            </a:extLst>
          </p:cNvPr>
          <p:cNvSpPr/>
          <p:nvPr/>
        </p:nvSpPr>
        <p:spPr>
          <a:xfrm>
            <a:off x="7276680" y="4556666"/>
            <a:ext cx="477503" cy="51187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星: 10 pt 32">
            <a:extLst>
              <a:ext uri="{FF2B5EF4-FFF2-40B4-BE49-F238E27FC236}">
                <a16:creationId xmlns:a16="http://schemas.microsoft.com/office/drawing/2014/main" id="{6B9A241D-9504-44B1-A9FB-5AB61DAD8DDC}"/>
              </a:ext>
            </a:extLst>
          </p:cNvPr>
          <p:cNvSpPr/>
          <p:nvPr/>
        </p:nvSpPr>
        <p:spPr>
          <a:xfrm>
            <a:off x="5911850" y="4799298"/>
            <a:ext cx="457999" cy="38106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フローチャート: 処理 33">
            <a:extLst>
              <a:ext uri="{FF2B5EF4-FFF2-40B4-BE49-F238E27FC236}">
                <a16:creationId xmlns:a16="http://schemas.microsoft.com/office/drawing/2014/main" id="{62E300EF-9B59-4EF4-A936-2BF73E18B8E2}"/>
              </a:ext>
            </a:extLst>
          </p:cNvPr>
          <p:cNvSpPr/>
          <p:nvPr/>
        </p:nvSpPr>
        <p:spPr>
          <a:xfrm>
            <a:off x="5716387" y="5835653"/>
            <a:ext cx="1100692" cy="796461"/>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sp>
        <p:nvSpPr>
          <p:cNvPr id="35" name="フローチャート: 結合子 34">
            <a:extLst>
              <a:ext uri="{FF2B5EF4-FFF2-40B4-BE49-F238E27FC236}">
                <a16:creationId xmlns:a16="http://schemas.microsoft.com/office/drawing/2014/main" id="{E74F33EE-33A3-41C1-AF6C-1E7A234D76B1}"/>
              </a:ext>
            </a:extLst>
          </p:cNvPr>
          <p:cNvSpPr/>
          <p:nvPr/>
        </p:nvSpPr>
        <p:spPr>
          <a:xfrm>
            <a:off x="8390532" y="5659744"/>
            <a:ext cx="466050" cy="3997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b="1" dirty="0"/>
              <a:t>スキル</a:t>
            </a:r>
          </a:p>
        </p:txBody>
      </p:sp>
      <p:sp>
        <p:nvSpPr>
          <p:cNvPr id="36" name="フローチャート: 結合子 35">
            <a:extLst>
              <a:ext uri="{FF2B5EF4-FFF2-40B4-BE49-F238E27FC236}">
                <a16:creationId xmlns:a16="http://schemas.microsoft.com/office/drawing/2014/main" id="{22CEA03C-61D2-4381-808E-490B5C3A6FAC}"/>
              </a:ext>
            </a:extLst>
          </p:cNvPr>
          <p:cNvSpPr/>
          <p:nvPr/>
        </p:nvSpPr>
        <p:spPr>
          <a:xfrm>
            <a:off x="8150754" y="6175346"/>
            <a:ext cx="506657" cy="3997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b="1" dirty="0"/>
              <a:t>スキル</a:t>
            </a:r>
            <a:endParaRPr kumimoji="1" lang="ja-JP" altLang="en-US" dirty="0"/>
          </a:p>
        </p:txBody>
      </p:sp>
      <p:sp>
        <p:nvSpPr>
          <p:cNvPr id="37" name="フローチャート: 結合子 36">
            <a:extLst>
              <a:ext uri="{FF2B5EF4-FFF2-40B4-BE49-F238E27FC236}">
                <a16:creationId xmlns:a16="http://schemas.microsoft.com/office/drawing/2014/main" id="{28F1CBD2-B3AC-46AB-8F05-66BB8C0AB1F1}"/>
              </a:ext>
            </a:extLst>
          </p:cNvPr>
          <p:cNvSpPr/>
          <p:nvPr/>
        </p:nvSpPr>
        <p:spPr>
          <a:xfrm>
            <a:off x="8856582" y="6051553"/>
            <a:ext cx="559242" cy="52354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40" name="正方形/長方形 39">
            <a:extLst>
              <a:ext uri="{FF2B5EF4-FFF2-40B4-BE49-F238E27FC236}">
                <a16:creationId xmlns:a16="http://schemas.microsoft.com/office/drawing/2014/main" id="{9959D048-7D80-46D7-9F3E-B3C9FB6FD009}"/>
              </a:ext>
            </a:extLst>
          </p:cNvPr>
          <p:cNvSpPr/>
          <p:nvPr/>
        </p:nvSpPr>
        <p:spPr>
          <a:xfrm>
            <a:off x="8657411" y="4744231"/>
            <a:ext cx="858590" cy="4036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1" name="円: 塗りつぶしなし 40">
            <a:extLst>
              <a:ext uri="{FF2B5EF4-FFF2-40B4-BE49-F238E27FC236}">
                <a16:creationId xmlns:a16="http://schemas.microsoft.com/office/drawing/2014/main" id="{E3D0976A-28A4-4B05-9D72-04C16E757F84}"/>
              </a:ext>
            </a:extLst>
          </p:cNvPr>
          <p:cNvSpPr/>
          <p:nvPr/>
        </p:nvSpPr>
        <p:spPr>
          <a:xfrm>
            <a:off x="5835583" y="5876267"/>
            <a:ext cx="802100" cy="68105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03B8C667-7713-4C77-84AB-3359DE331691}"/>
              </a:ext>
            </a:extLst>
          </p:cNvPr>
          <p:cNvSpPr txBox="1"/>
          <p:nvPr/>
        </p:nvSpPr>
        <p:spPr>
          <a:xfrm>
            <a:off x="7124883" y="4092935"/>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30</a:t>
            </a:r>
            <a:endParaRPr kumimoji="1" lang="ja-JP" altLang="en-US" sz="1600" dirty="0"/>
          </a:p>
        </p:txBody>
      </p:sp>
      <p:sp>
        <p:nvSpPr>
          <p:cNvPr id="49" name="矢印: 右 48">
            <a:extLst>
              <a:ext uri="{FF2B5EF4-FFF2-40B4-BE49-F238E27FC236}">
                <a16:creationId xmlns:a16="http://schemas.microsoft.com/office/drawing/2014/main" id="{345F3F34-56CE-4E3A-BFF1-4EED08278B33}"/>
              </a:ext>
            </a:extLst>
          </p:cNvPr>
          <p:cNvSpPr/>
          <p:nvPr/>
        </p:nvSpPr>
        <p:spPr>
          <a:xfrm>
            <a:off x="4273751" y="5170433"/>
            <a:ext cx="1263247" cy="419569"/>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85A9C04C-6069-43E8-AA70-E4C559CDE77F}"/>
              </a:ext>
            </a:extLst>
          </p:cNvPr>
          <p:cNvSpPr txBox="1"/>
          <p:nvPr/>
        </p:nvSpPr>
        <p:spPr>
          <a:xfrm>
            <a:off x="546100" y="4092935"/>
            <a:ext cx="927100" cy="261610"/>
          </a:xfrm>
          <a:prstGeom prst="rect">
            <a:avLst/>
          </a:prstGeom>
          <a:noFill/>
        </p:spPr>
        <p:txBody>
          <a:bodyPr wrap="square" rtlCol="0">
            <a:spAutoFit/>
          </a:bodyPr>
          <a:lstStyle/>
          <a:p>
            <a:r>
              <a:rPr kumimoji="1" lang="ja-JP" altLang="en-US" sz="1100" dirty="0"/>
              <a:t>上からの図</a:t>
            </a:r>
          </a:p>
        </p:txBody>
      </p:sp>
      <p:sp>
        <p:nvSpPr>
          <p:cNvPr id="52" name="テキスト ボックス 51">
            <a:extLst>
              <a:ext uri="{FF2B5EF4-FFF2-40B4-BE49-F238E27FC236}">
                <a16:creationId xmlns:a16="http://schemas.microsoft.com/office/drawing/2014/main" id="{BD7BBD74-99F4-4ADA-A271-529827DD2B70}"/>
              </a:ext>
            </a:extLst>
          </p:cNvPr>
          <p:cNvSpPr txBox="1"/>
          <p:nvPr/>
        </p:nvSpPr>
        <p:spPr>
          <a:xfrm>
            <a:off x="1993900" y="4750882"/>
            <a:ext cx="635000" cy="253916"/>
          </a:xfrm>
          <a:prstGeom prst="rect">
            <a:avLst/>
          </a:prstGeom>
          <a:noFill/>
        </p:spPr>
        <p:txBody>
          <a:bodyPr wrap="square" rtlCol="0">
            <a:spAutoFit/>
          </a:bodyPr>
          <a:lstStyle/>
          <a:p>
            <a:r>
              <a:rPr kumimoji="1" lang="ja-JP" altLang="en-US" sz="1050" dirty="0"/>
              <a:t>カメラ</a:t>
            </a:r>
          </a:p>
        </p:txBody>
      </p:sp>
    </p:spTree>
    <p:extLst>
      <p:ext uri="{BB962C8B-B14F-4D97-AF65-F5344CB8AC3E}">
        <p14:creationId xmlns:p14="http://schemas.microsoft.com/office/powerpoint/2010/main" val="85802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1" y="1767631"/>
            <a:ext cx="4972970"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5328743" y="916888"/>
            <a:ext cx="6647394" cy="6401753"/>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・移動ルートはランダム。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392672" y="1767631"/>
            <a:ext cx="895609"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kumimoji="1" lang="ja-JP" altLang="en-US" sz="3200" dirty="0"/>
              <a:t>画面詳細</a:t>
            </a:r>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554545"/>
          </a:xfrm>
          <a:prstGeom prst="rect">
            <a:avLst/>
          </a:prstGeom>
          <a:noFill/>
        </p:spPr>
        <p:txBody>
          <a:bodyPr wrap="square" rtlCol="0">
            <a:spAutoFit/>
          </a:bodyPr>
          <a:lstStyle/>
          <a:p>
            <a:r>
              <a:rPr lang="ja-JP" altLang="en-US" sz="2000" dirty="0"/>
              <a:t>・動物の捕食数を保持して表示する。</a:t>
            </a:r>
            <a:endParaRPr lang="en-US" altLang="ja-JP" sz="2000" dirty="0"/>
          </a:p>
          <a:p>
            <a:r>
              <a:rPr lang="ja-JP" altLang="en-US" sz="2000" dirty="0"/>
              <a:t>・出てくる動物によって変わる捕食数</a:t>
            </a:r>
            <a:r>
              <a:rPr lang="en-US" altLang="ja-JP" sz="2000" dirty="0"/>
              <a:t>UI</a:t>
            </a:r>
          </a:p>
          <a:p>
            <a:r>
              <a:rPr lang="ja-JP" altLang="en-US" sz="2000" dirty="0"/>
              <a:t>・制限時間を表示（０になったらゲーム終了）</a:t>
            </a:r>
            <a:endParaRPr lang="en-US" altLang="ja-JP" sz="2000" dirty="0"/>
          </a:p>
          <a:p>
            <a:r>
              <a:rPr lang="ja-JP" altLang="en-US" sz="2000" dirty="0"/>
              <a:t>・</a:t>
            </a:r>
            <a:r>
              <a:rPr lang="ja-JP" altLang="en-US" sz="2000" dirty="0">
                <a:latin typeface="MS PGothic" charset="-128"/>
                <a:ea typeface="MS PGothic" charset="-128"/>
                <a:cs typeface="MS PGothic" charset="-128"/>
              </a:rPr>
              <a:t>ボタン外の画面をスライドすることでカメラ操作可能。</a:t>
            </a:r>
            <a:endParaRPr lang="en-US" altLang="ja-JP" sz="2000" dirty="0">
              <a:latin typeface="MS PGothic" charset="-128"/>
              <a:ea typeface="MS PGothic" charset="-128"/>
              <a:cs typeface="MS PGothic" charset="-128"/>
            </a:endParaRPr>
          </a:p>
          <a:p>
            <a:r>
              <a:rPr lang="ja-JP" altLang="en-US" sz="2000" dirty="0"/>
              <a:t>・対応したボタンを押すことでそれぞれのアクショ　　　　　　ンを行う</a:t>
            </a:r>
            <a:endParaRPr lang="en-US" altLang="ja-JP" sz="2000" dirty="0"/>
          </a:p>
          <a:p>
            <a:r>
              <a:rPr lang="ja-JP" altLang="en-US" sz="2000" dirty="0"/>
              <a:t>・</a:t>
            </a:r>
            <a:endParaRPr lang="en-US" altLang="ja-JP" sz="2000" dirty="0"/>
          </a:p>
          <a:p>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b="1" dirty="0"/>
              <a:t>スキル</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738322"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b="1" dirty="0"/>
              <a:t>スキル</a:t>
            </a:r>
            <a:endParaRPr kumimoji="1" lang="ja-JP" altLang="en-US" dirty="0"/>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588215" y="3087677"/>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30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359E23-6E1E-4F27-8A0E-C1C0567F9C0F}"/>
              </a:ext>
            </a:extLst>
          </p:cNvPr>
          <p:cNvSpPr txBox="1"/>
          <p:nvPr/>
        </p:nvSpPr>
        <p:spPr>
          <a:xfrm>
            <a:off x="449941" y="385596"/>
            <a:ext cx="2220685" cy="461665"/>
          </a:xfrm>
          <a:prstGeom prst="rect">
            <a:avLst/>
          </a:prstGeom>
          <a:noFill/>
        </p:spPr>
        <p:txBody>
          <a:bodyPr wrap="square" rtlCol="0">
            <a:spAutoFit/>
          </a:bodyPr>
          <a:lstStyle/>
          <a:p>
            <a:r>
              <a:rPr kumimoji="1" lang="ja-JP" altLang="en-US" sz="2400" b="1" dirty="0"/>
              <a:t>ゲームクリア</a:t>
            </a:r>
            <a:endParaRPr kumimoji="1" lang="ja-JP" altLang="en-US" sz="1600" b="1" dirty="0"/>
          </a:p>
        </p:txBody>
      </p:sp>
      <p:sp>
        <p:nvSpPr>
          <p:cNvPr id="3" name="テキスト ボックス 2">
            <a:extLst>
              <a:ext uri="{FF2B5EF4-FFF2-40B4-BE49-F238E27FC236}">
                <a16:creationId xmlns:a16="http://schemas.microsoft.com/office/drawing/2014/main" id="{DC2B8581-A5B3-4D97-9928-0B9F0A6F40F2}"/>
              </a:ext>
            </a:extLst>
          </p:cNvPr>
          <p:cNvSpPr txBox="1"/>
          <p:nvPr/>
        </p:nvSpPr>
        <p:spPr>
          <a:xfrm>
            <a:off x="449941" y="848944"/>
            <a:ext cx="10842171" cy="830997"/>
          </a:xfrm>
          <a:prstGeom prst="rect">
            <a:avLst/>
          </a:prstGeom>
          <a:noFill/>
        </p:spPr>
        <p:txBody>
          <a:bodyPr wrap="square" rtlCol="0">
            <a:spAutoFit/>
          </a:bodyPr>
          <a:lstStyle/>
          <a:p>
            <a:r>
              <a:rPr lang="ja-JP" altLang="en-US" sz="2400" dirty="0"/>
              <a:t>・タイマーが</a:t>
            </a:r>
            <a:r>
              <a:rPr lang="en-US" altLang="ja-JP" sz="2400" dirty="0"/>
              <a:t>0</a:t>
            </a:r>
            <a:r>
              <a:rPr lang="ja-JP" altLang="en-US" sz="2400" dirty="0"/>
              <a:t>になったら終了のテキスト（</a:t>
            </a:r>
            <a:r>
              <a:rPr lang="en-US" altLang="ja-JP" sz="2400" dirty="0"/>
              <a:t>3</a:t>
            </a:r>
            <a:r>
              <a:rPr lang="ja-JP" altLang="en-US" sz="2400" dirty="0"/>
              <a:t>秒）を表示して、画面がフェードアウトしてリザルト画面へ遷移</a:t>
            </a:r>
            <a:endParaRPr kumimoji="1" lang="ja-JP" altLang="en-US" sz="2400" dirty="0"/>
          </a:p>
        </p:txBody>
      </p:sp>
      <p:sp>
        <p:nvSpPr>
          <p:cNvPr id="4" name="テキスト ボックス 3">
            <a:extLst>
              <a:ext uri="{FF2B5EF4-FFF2-40B4-BE49-F238E27FC236}">
                <a16:creationId xmlns:a16="http://schemas.microsoft.com/office/drawing/2014/main" id="{15A920CE-6C93-46A4-92D5-A628F06F20EE}"/>
              </a:ext>
            </a:extLst>
          </p:cNvPr>
          <p:cNvSpPr txBox="1"/>
          <p:nvPr/>
        </p:nvSpPr>
        <p:spPr>
          <a:xfrm>
            <a:off x="326571" y="5485836"/>
            <a:ext cx="10842171" cy="461665"/>
          </a:xfrm>
          <a:prstGeom prst="rect">
            <a:avLst/>
          </a:prstGeom>
          <a:noFill/>
        </p:spPr>
        <p:txBody>
          <a:bodyPr wrap="square" rtlCol="0">
            <a:spAutoFit/>
          </a:bodyPr>
          <a:lstStyle/>
          <a:p>
            <a:r>
              <a:rPr kumimoji="1" lang="ja-JP" altLang="en-US" sz="2400" dirty="0"/>
              <a:t>・リザルト画面で成功か失敗かを表示</a:t>
            </a:r>
          </a:p>
        </p:txBody>
      </p:sp>
      <p:sp>
        <p:nvSpPr>
          <p:cNvPr id="5" name="テキスト ボックス 4">
            <a:extLst>
              <a:ext uri="{FF2B5EF4-FFF2-40B4-BE49-F238E27FC236}">
                <a16:creationId xmlns:a16="http://schemas.microsoft.com/office/drawing/2014/main" id="{90FB3F16-2B41-4B97-84C0-053B9E67D01A}"/>
              </a:ext>
            </a:extLst>
          </p:cNvPr>
          <p:cNvSpPr txBox="1"/>
          <p:nvPr/>
        </p:nvSpPr>
        <p:spPr>
          <a:xfrm>
            <a:off x="326570" y="3429001"/>
            <a:ext cx="2344055" cy="461666"/>
          </a:xfrm>
          <a:prstGeom prst="rect">
            <a:avLst/>
          </a:prstGeom>
          <a:noFill/>
        </p:spPr>
        <p:txBody>
          <a:bodyPr wrap="square" rtlCol="0">
            <a:spAutoFit/>
          </a:bodyPr>
          <a:lstStyle/>
          <a:p>
            <a:r>
              <a:rPr kumimoji="1" lang="ja-JP" altLang="en-US" sz="2400" b="1" dirty="0"/>
              <a:t>ゲームオーバー</a:t>
            </a:r>
          </a:p>
        </p:txBody>
      </p:sp>
      <p:sp>
        <p:nvSpPr>
          <p:cNvPr id="6" name="テキスト ボックス 5">
            <a:extLst>
              <a:ext uri="{FF2B5EF4-FFF2-40B4-BE49-F238E27FC236}">
                <a16:creationId xmlns:a16="http://schemas.microsoft.com/office/drawing/2014/main" id="{D7873CA5-2393-4CAB-B725-8BC4EEDC1DD5}"/>
              </a:ext>
            </a:extLst>
          </p:cNvPr>
          <p:cNvSpPr txBox="1"/>
          <p:nvPr/>
        </p:nvSpPr>
        <p:spPr>
          <a:xfrm>
            <a:off x="326571" y="4066581"/>
            <a:ext cx="11538858" cy="1200329"/>
          </a:xfrm>
          <a:prstGeom prst="rect">
            <a:avLst/>
          </a:prstGeom>
          <a:noFill/>
        </p:spPr>
        <p:txBody>
          <a:bodyPr wrap="square" rtlCol="0">
            <a:spAutoFit/>
          </a:bodyPr>
          <a:lstStyle/>
          <a:p>
            <a:r>
              <a:rPr kumimoji="1" lang="ja-JP" altLang="en-US" sz="2400" dirty="0"/>
              <a:t>・飼育員に捕まった場合はタイマーが</a:t>
            </a:r>
            <a:r>
              <a:rPr kumimoji="1" lang="en-US" altLang="ja-JP" sz="2400" dirty="0"/>
              <a:t>0</a:t>
            </a:r>
            <a:r>
              <a:rPr kumimoji="1" lang="ja-JP" altLang="en-US" sz="2400" dirty="0"/>
              <a:t>じゃなくても「捕まっちゃった！」のテキストを表示（</a:t>
            </a:r>
            <a:r>
              <a:rPr kumimoji="1" lang="en-US" altLang="ja-JP" sz="2400" dirty="0"/>
              <a:t>3</a:t>
            </a:r>
            <a:r>
              <a:rPr kumimoji="1" lang="ja-JP" altLang="en-US" sz="2400" dirty="0"/>
              <a:t>秒）したあとに、コンテニューするかを問いて「はい」を押下で牧場へ、「いいえ」を押下でタイトル画面へ遷移</a:t>
            </a:r>
          </a:p>
        </p:txBody>
      </p:sp>
      <p:sp>
        <p:nvSpPr>
          <p:cNvPr id="7" name="テキスト ボックス 6">
            <a:extLst>
              <a:ext uri="{FF2B5EF4-FFF2-40B4-BE49-F238E27FC236}">
                <a16:creationId xmlns:a16="http://schemas.microsoft.com/office/drawing/2014/main" id="{312A538A-57D8-46CA-834D-F8A2CBB1C145}"/>
              </a:ext>
            </a:extLst>
          </p:cNvPr>
          <p:cNvSpPr txBox="1"/>
          <p:nvPr/>
        </p:nvSpPr>
        <p:spPr>
          <a:xfrm>
            <a:off x="449940" y="1837313"/>
            <a:ext cx="10842171" cy="830997"/>
          </a:xfrm>
          <a:prstGeom prst="rect">
            <a:avLst/>
          </a:prstGeom>
          <a:noFill/>
        </p:spPr>
        <p:txBody>
          <a:bodyPr wrap="square" rtlCol="0">
            <a:spAutoFit/>
          </a:bodyPr>
          <a:lstStyle/>
          <a:p>
            <a:r>
              <a:rPr lang="ja-JP" altLang="en-US" sz="2400" dirty="0"/>
              <a:t>・飼育員に追いかけられている状態で出口まで逃げることができれば、「逃げ切った！」を表示し、リザルト画面へ遷移</a:t>
            </a:r>
            <a:endParaRPr kumimoji="1" lang="ja-JP" altLang="en-US" sz="2400" dirty="0"/>
          </a:p>
        </p:txBody>
      </p:sp>
    </p:spTree>
    <p:extLst>
      <p:ext uri="{BB962C8B-B14F-4D97-AF65-F5344CB8AC3E}">
        <p14:creationId xmlns:p14="http://schemas.microsoft.com/office/powerpoint/2010/main" val="390136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1169</Words>
  <Application>Microsoft Office PowerPoint</Application>
  <PresentationFormat>ワイド画面</PresentationFormat>
  <Paragraphs>295</Paragraphs>
  <Slides>19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MS PGothic</vt:lpstr>
      <vt:lpstr>游ゴシック</vt:lpstr>
      <vt:lpstr>游ゴシック Light</vt:lpstr>
      <vt:lpstr>Arial</vt:lpstr>
      <vt:lpstr>Papyrus</vt:lpstr>
      <vt:lpstr>Segoe Script</vt:lpstr>
      <vt:lpstr>Office テーマ</vt:lpstr>
      <vt:lpstr>仕様書</vt:lpstr>
      <vt:lpstr>ゲーム概要</vt:lpstr>
      <vt:lpstr>ゲームフロー</vt:lpstr>
      <vt:lpstr>PowerPoint プレゼンテーション</vt:lpstr>
      <vt:lpstr>ゲームスタート演出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仕様書</dc:title>
  <dc:creator>kazuma1934@gmail.com</dc:creator>
  <cp:lastModifiedBy>kazuma1934@gmail.com</cp:lastModifiedBy>
  <cp:revision>38</cp:revision>
  <dcterms:created xsi:type="dcterms:W3CDTF">2018-10-25T02:35:47Z</dcterms:created>
  <dcterms:modified xsi:type="dcterms:W3CDTF">2018-10-26T07:13:19Z</dcterms:modified>
</cp:coreProperties>
</file>