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6" r:id="rId6"/>
    <p:sldId id="277" r:id="rId7"/>
    <p:sldId id="284" r:id="rId8"/>
    <p:sldId id="263" r:id="rId9"/>
    <p:sldId id="285" r:id="rId10"/>
    <p:sldId id="265" r:id="rId11"/>
    <p:sldId id="278" r:id="rId12"/>
    <p:sldId id="286" r:id="rId13"/>
    <p:sldId id="267" r:id="rId14"/>
    <p:sldId id="287" r:id="rId15"/>
    <p:sldId id="271" r:id="rId16"/>
    <p:sldId id="288" r:id="rId17"/>
    <p:sldId id="266" r:id="rId18"/>
    <p:sldId id="289" r:id="rId19"/>
    <p:sldId id="262" r:id="rId20"/>
    <p:sldId id="290" r:id="rId21"/>
    <p:sldId id="291" r:id="rId22"/>
    <p:sldId id="272" r:id="rId23"/>
    <p:sldId id="292" r:id="rId24"/>
    <p:sldId id="274" r:id="rId25"/>
    <p:sldId id="275" r:id="rId26"/>
    <p:sldId id="293" r:id="rId27"/>
    <p:sldId id="268" r:id="rId28"/>
    <p:sldId id="294" r:id="rId29"/>
    <p:sldId id="273" r:id="rId30"/>
    <p:sldId id="295" r:id="rId31"/>
    <p:sldId id="260" r:id="rId32"/>
    <p:sldId id="296" r:id="rId33"/>
    <p:sldId id="261" r:id="rId34"/>
    <p:sldId id="264" r:id="rId35"/>
    <p:sldId id="282" r:id="rId36"/>
    <p:sldId id="283" r:id="rId3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8752"/>
    <a:srgbClr val="9E22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4" d="100"/>
          <a:sy n="54" d="100"/>
        </p:scale>
        <p:origin x="86" y="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8A28CF-DC0E-4131-9917-98EB66F87EE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40ED684-C99D-432A-B917-3423540921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5C7BE88-36AB-4C6A-A217-5ED79FE273A7}"/>
              </a:ext>
            </a:extLst>
          </p:cNvPr>
          <p:cNvSpPr>
            <a:spLocks noGrp="1"/>
          </p:cNvSpPr>
          <p:nvPr>
            <p:ph type="dt" sz="half" idx="10"/>
          </p:nvPr>
        </p:nvSpPr>
        <p:spPr/>
        <p:txBody>
          <a:bodyPr/>
          <a:lstStyle/>
          <a:p>
            <a:fld id="{8B554094-7717-4062-ADC7-F42F97816137}" type="datetimeFigureOut">
              <a:rPr kumimoji="1" lang="ja-JP" altLang="en-US" smtClean="0"/>
              <a:t>2018/10/11</a:t>
            </a:fld>
            <a:endParaRPr kumimoji="1" lang="ja-JP" altLang="en-US"/>
          </a:p>
        </p:txBody>
      </p:sp>
      <p:sp>
        <p:nvSpPr>
          <p:cNvPr id="5" name="フッター プレースホルダー 4">
            <a:extLst>
              <a:ext uri="{FF2B5EF4-FFF2-40B4-BE49-F238E27FC236}">
                <a16:creationId xmlns:a16="http://schemas.microsoft.com/office/drawing/2014/main" id="{6241E812-238E-41DC-9A26-49E6D2A7F6A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287DD9-4852-4AD2-AA8D-B2C437DA9A5F}"/>
              </a:ext>
            </a:extLst>
          </p:cNvPr>
          <p:cNvSpPr>
            <a:spLocks noGrp="1"/>
          </p:cNvSpPr>
          <p:nvPr>
            <p:ph type="sldNum" sz="quarter" idx="12"/>
          </p:nvPr>
        </p:nvSpPr>
        <p:spPr/>
        <p:txBody>
          <a:bodyPr/>
          <a:lstStyle/>
          <a:p>
            <a:fld id="{707EC53B-C4EE-432F-8A83-47A1677B9A4E}" type="slidenum">
              <a:rPr kumimoji="1" lang="ja-JP" altLang="en-US" smtClean="0"/>
              <a:t>‹#›</a:t>
            </a:fld>
            <a:endParaRPr kumimoji="1" lang="ja-JP" altLang="en-US"/>
          </a:p>
        </p:txBody>
      </p:sp>
    </p:spTree>
    <p:extLst>
      <p:ext uri="{BB962C8B-B14F-4D97-AF65-F5344CB8AC3E}">
        <p14:creationId xmlns:p14="http://schemas.microsoft.com/office/powerpoint/2010/main" val="65190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54737D-ED0E-4B2F-B664-7A575297F8A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130D5D2-A822-4C15-9423-60DE4DF56E8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254AA3-DE1E-4184-BA98-1A8CABC92058}"/>
              </a:ext>
            </a:extLst>
          </p:cNvPr>
          <p:cNvSpPr>
            <a:spLocks noGrp="1"/>
          </p:cNvSpPr>
          <p:nvPr>
            <p:ph type="dt" sz="half" idx="10"/>
          </p:nvPr>
        </p:nvSpPr>
        <p:spPr/>
        <p:txBody>
          <a:bodyPr/>
          <a:lstStyle/>
          <a:p>
            <a:fld id="{8B554094-7717-4062-ADC7-F42F97816137}" type="datetimeFigureOut">
              <a:rPr kumimoji="1" lang="ja-JP" altLang="en-US" smtClean="0"/>
              <a:t>2018/10/11</a:t>
            </a:fld>
            <a:endParaRPr kumimoji="1" lang="ja-JP" altLang="en-US"/>
          </a:p>
        </p:txBody>
      </p:sp>
      <p:sp>
        <p:nvSpPr>
          <p:cNvPr id="5" name="フッター プレースホルダー 4">
            <a:extLst>
              <a:ext uri="{FF2B5EF4-FFF2-40B4-BE49-F238E27FC236}">
                <a16:creationId xmlns:a16="http://schemas.microsoft.com/office/drawing/2014/main" id="{577C7565-7325-400F-822B-5A47AB9F55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D0ED97-7178-4BAD-85B1-81778CD82856}"/>
              </a:ext>
            </a:extLst>
          </p:cNvPr>
          <p:cNvSpPr>
            <a:spLocks noGrp="1"/>
          </p:cNvSpPr>
          <p:nvPr>
            <p:ph type="sldNum" sz="quarter" idx="12"/>
          </p:nvPr>
        </p:nvSpPr>
        <p:spPr/>
        <p:txBody>
          <a:bodyPr/>
          <a:lstStyle/>
          <a:p>
            <a:fld id="{707EC53B-C4EE-432F-8A83-47A1677B9A4E}" type="slidenum">
              <a:rPr kumimoji="1" lang="ja-JP" altLang="en-US" smtClean="0"/>
              <a:t>‹#›</a:t>
            </a:fld>
            <a:endParaRPr kumimoji="1" lang="ja-JP" altLang="en-US"/>
          </a:p>
        </p:txBody>
      </p:sp>
    </p:spTree>
    <p:extLst>
      <p:ext uri="{BB962C8B-B14F-4D97-AF65-F5344CB8AC3E}">
        <p14:creationId xmlns:p14="http://schemas.microsoft.com/office/powerpoint/2010/main" val="87821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9649C13-7216-437A-A012-8F7A46E6E9B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EF17E0-4F9E-42BD-AEE0-1AB09152495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F7DB3C5-1131-4B8E-8B77-54C0C3C10A27}"/>
              </a:ext>
            </a:extLst>
          </p:cNvPr>
          <p:cNvSpPr>
            <a:spLocks noGrp="1"/>
          </p:cNvSpPr>
          <p:nvPr>
            <p:ph type="dt" sz="half" idx="10"/>
          </p:nvPr>
        </p:nvSpPr>
        <p:spPr/>
        <p:txBody>
          <a:bodyPr/>
          <a:lstStyle/>
          <a:p>
            <a:fld id="{8B554094-7717-4062-ADC7-F42F97816137}" type="datetimeFigureOut">
              <a:rPr kumimoji="1" lang="ja-JP" altLang="en-US" smtClean="0"/>
              <a:t>2018/10/11</a:t>
            </a:fld>
            <a:endParaRPr kumimoji="1" lang="ja-JP" altLang="en-US"/>
          </a:p>
        </p:txBody>
      </p:sp>
      <p:sp>
        <p:nvSpPr>
          <p:cNvPr id="5" name="フッター プレースホルダー 4">
            <a:extLst>
              <a:ext uri="{FF2B5EF4-FFF2-40B4-BE49-F238E27FC236}">
                <a16:creationId xmlns:a16="http://schemas.microsoft.com/office/drawing/2014/main" id="{C0E7C235-D806-4DB9-9650-15FBE452CF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C1C12F5-98EF-42AA-9020-70FF8ECD3C09}"/>
              </a:ext>
            </a:extLst>
          </p:cNvPr>
          <p:cNvSpPr>
            <a:spLocks noGrp="1"/>
          </p:cNvSpPr>
          <p:nvPr>
            <p:ph type="sldNum" sz="quarter" idx="12"/>
          </p:nvPr>
        </p:nvSpPr>
        <p:spPr/>
        <p:txBody>
          <a:bodyPr/>
          <a:lstStyle/>
          <a:p>
            <a:fld id="{707EC53B-C4EE-432F-8A83-47A1677B9A4E}" type="slidenum">
              <a:rPr kumimoji="1" lang="ja-JP" altLang="en-US" smtClean="0"/>
              <a:t>‹#›</a:t>
            </a:fld>
            <a:endParaRPr kumimoji="1" lang="ja-JP" altLang="en-US"/>
          </a:p>
        </p:txBody>
      </p:sp>
    </p:spTree>
    <p:extLst>
      <p:ext uri="{BB962C8B-B14F-4D97-AF65-F5344CB8AC3E}">
        <p14:creationId xmlns:p14="http://schemas.microsoft.com/office/powerpoint/2010/main" val="221091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C84020-B64F-478F-97A7-427A040579A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CEDD553-0A26-4601-92E9-2CBEE85C9C5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4F5614-784E-4AC2-BBD8-01A762175C56}"/>
              </a:ext>
            </a:extLst>
          </p:cNvPr>
          <p:cNvSpPr>
            <a:spLocks noGrp="1"/>
          </p:cNvSpPr>
          <p:nvPr>
            <p:ph type="dt" sz="half" idx="10"/>
          </p:nvPr>
        </p:nvSpPr>
        <p:spPr/>
        <p:txBody>
          <a:bodyPr/>
          <a:lstStyle/>
          <a:p>
            <a:fld id="{8B554094-7717-4062-ADC7-F42F97816137}" type="datetimeFigureOut">
              <a:rPr kumimoji="1" lang="ja-JP" altLang="en-US" smtClean="0"/>
              <a:t>2018/10/11</a:t>
            </a:fld>
            <a:endParaRPr kumimoji="1" lang="ja-JP" altLang="en-US"/>
          </a:p>
        </p:txBody>
      </p:sp>
      <p:sp>
        <p:nvSpPr>
          <p:cNvPr id="5" name="フッター プレースホルダー 4">
            <a:extLst>
              <a:ext uri="{FF2B5EF4-FFF2-40B4-BE49-F238E27FC236}">
                <a16:creationId xmlns:a16="http://schemas.microsoft.com/office/drawing/2014/main" id="{9095CA31-32FC-4039-9A1A-F80076A206A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145D257-0763-4241-AD3D-ECAD46968E2A}"/>
              </a:ext>
            </a:extLst>
          </p:cNvPr>
          <p:cNvSpPr>
            <a:spLocks noGrp="1"/>
          </p:cNvSpPr>
          <p:nvPr>
            <p:ph type="sldNum" sz="quarter" idx="12"/>
          </p:nvPr>
        </p:nvSpPr>
        <p:spPr/>
        <p:txBody>
          <a:bodyPr/>
          <a:lstStyle/>
          <a:p>
            <a:fld id="{707EC53B-C4EE-432F-8A83-47A1677B9A4E}" type="slidenum">
              <a:rPr kumimoji="1" lang="ja-JP" altLang="en-US" smtClean="0"/>
              <a:t>‹#›</a:t>
            </a:fld>
            <a:endParaRPr kumimoji="1" lang="ja-JP" altLang="en-US"/>
          </a:p>
        </p:txBody>
      </p:sp>
    </p:spTree>
    <p:extLst>
      <p:ext uri="{BB962C8B-B14F-4D97-AF65-F5344CB8AC3E}">
        <p14:creationId xmlns:p14="http://schemas.microsoft.com/office/powerpoint/2010/main" val="1937682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4903BA-6CC9-4CE6-AA87-EE4FA3A9DB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B167FE1-B94C-40B3-9CB5-BD1A37DA4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9F74A63-925F-4B29-A999-6B88FFDEF3F5}"/>
              </a:ext>
            </a:extLst>
          </p:cNvPr>
          <p:cNvSpPr>
            <a:spLocks noGrp="1"/>
          </p:cNvSpPr>
          <p:nvPr>
            <p:ph type="dt" sz="half" idx="10"/>
          </p:nvPr>
        </p:nvSpPr>
        <p:spPr/>
        <p:txBody>
          <a:bodyPr/>
          <a:lstStyle/>
          <a:p>
            <a:fld id="{8B554094-7717-4062-ADC7-F42F97816137}" type="datetimeFigureOut">
              <a:rPr kumimoji="1" lang="ja-JP" altLang="en-US" smtClean="0"/>
              <a:t>2018/10/11</a:t>
            </a:fld>
            <a:endParaRPr kumimoji="1" lang="ja-JP" altLang="en-US"/>
          </a:p>
        </p:txBody>
      </p:sp>
      <p:sp>
        <p:nvSpPr>
          <p:cNvPr id="5" name="フッター プレースホルダー 4">
            <a:extLst>
              <a:ext uri="{FF2B5EF4-FFF2-40B4-BE49-F238E27FC236}">
                <a16:creationId xmlns:a16="http://schemas.microsoft.com/office/drawing/2014/main" id="{5DA62C21-F476-4C56-B221-15DD070494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A01485-8BFB-4935-A685-8353188DA4EC}"/>
              </a:ext>
            </a:extLst>
          </p:cNvPr>
          <p:cNvSpPr>
            <a:spLocks noGrp="1"/>
          </p:cNvSpPr>
          <p:nvPr>
            <p:ph type="sldNum" sz="quarter" idx="12"/>
          </p:nvPr>
        </p:nvSpPr>
        <p:spPr/>
        <p:txBody>
          <a:bodyPr/>
          <a:lstStyle/>
          <a:p>
            <a:fld id="{707EC53B-C4EE-432F-8A83-47A1677B9A4E}" type="slidenum">
              <a:rPr kumimoji="1" lang="ja-JP" altLang="en-US" smtClean="0"/>
              <a:t>‹#›</a:t>
            </a:fld>
            <a:endParaRPr kumimoji="1" lang="ja-JP" altLang="en-US"/>
          </a:p>
        </p:txBody>
      </p:sp>
    </p:spTree>
    <p:extLst>
      <p:ext uri="{BB962C8B-B14F-4D97-AF65-F5344CB8AC3E}">
        <p14:creationId xmlns:p14="http://schemas.microsoft.com/office/powerpoint/2010/main" val="37262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C5460C-10D0-4A65-B90C-49C03E953A4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0B6A029-F403-43A0-A7F0-F9AA2788061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EAB4732-87F5-44AC-A7C5-C93E61D92EA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75F737E-0E9E-4290-88DC-1B774E0F7FC6}"/>
              </a:ext>
            </a:extLst>
          </p:cNvPr>
          <p:cNvSpPr>
            <a:spLocks noGrp="1"/>
          </p:cNvSpPr>
          <p:nvPr>
            <p:ph type="dt" sz="half" idx="10"/>
          </p:nvPr>
        </p:nvSpPr>
        <p:spPr/>
        <p:txBody>
          <a:bodyPr/>
          <a:lstStyle/>
          <a:p>
            <a:fld id="{8B554094-7717-4062-ADC7-F42F97816137}" type="datetimeFigureOut">
              <a:rPr kumimoji="1" lang="ja-JP" altLang="en-US" smtClean="0"/>
              <a:t>2018/10/11</a:t>
            </a:fld>
            <a:endParaRPr kumimoji="1" lang="ja-JP" altLang="en-US"/>
          </a:p>
        </p:txBody>
      </p:sp>
      <p:sp>
        <p:nvSpPr>
          <p:cNvPr id="6" name="フッター プレースホルダー 5">
            <a:extLst>
              <a:ext uri="{FF2B5EF4-FFF2-40B4-BE49-F238E27FC236}">
                <a16:creationId xmlns:a16="http://schemas.microsoft.com/office/drawing/2014/main" id="{B1611819-F749-4FEB-BE39-FB8CCC58755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C9593B4-685F-45A1-8B5C-951293B02995}"/>
              </a:ext>
            </a:extLst>
          </p:cNvPr>
          <p:cNvSpPr>
            <a:spLocks noGrp="1"/>
          </p:cNvSpPr>
          <p:nvPr>
            <p:ph type="sldNum" sz="quarter" idx="12"/>
          </p:nvPr>
        </p:nvSpPr>
        <p:spPr/>
        <p:txBody>
          <a:bodyPr/>
          <a:lstStyle/>
          <a:p>
            <a:fld id="{707EC53B-C4EE-432F-8A83-47A1677B9A4E}" type="slidenum">
              <a:rPr kumimoji="1" lang="ja-JP" altLang="en-US" smtClean="0"/>
              <a:t>‹#›</a:t>
            </a:fld>
            <a:endParaRPr kumimoji="1" lang="ja-JP" altLang="en-US"/>
          </a:p>
        </p:txBody>
      </p:sp>
    </p:spTree>
    <p:extLst>
      <p:ext uri="{BB962C8B-B14F-4D97-AF65-F5344CB8AC3E}">
        <p14:creationId xmlns:p14="http://schemas.microsoft.com/office/powerpoint/2010/main" val="1230187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BCF0CA-449B-4D34-8B16-7FED1F14107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9BB486A-8DA1-4364-A649-2FB8E33A90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7DE5075-88BC-433B-9247-5B8C4042192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E4A937-F2CF-4D8B-BC2C-B71D9A9A2B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7DDD938-052E-4CC8-A5FC-0238EB9C18F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8C4940E-CAB4-48C1-BB1C-9DB1D693A416}"/>
              </a:ext>
            </a:extLst>
          </p:cNvPr>
          <p:cNvSpPr>
            <a:spLocks noGrp="1"/>
          </p:cNvSpPr>
          <p:nvPr>
            <p:ph type="dt" sz="half" idx="10"/>
          </p:nvPr>
        </p:nvSpPr>
        <p:spPr/>
        <p:txBody>
          <a:bodyPr/>
          <a:lstStyle/>
          <a:p>
            <a:fld id="{8B554094-7717-4062-ADC7-F42F97816137}" type="datetimeFigureOut">
              <a:rPr kumimoji="1" lang="ja-JP" altLang="en-US" smtClean="0"/>
              <a:t>2018/10/11</a:t>
            </a:fld>
            <a:endParaRPr kumimoji="1" lang="ja-JP" altLang="en-US"/>
          </a:p>
        </p:txBody>
      </p:sp>
      <p:sp>
        <p:nvSpPr>
          <p:cNvPr id="8" name="フッター プレースホルダー 7">
            <a:extLst>
              <a:ext uri="{FF2B5EF4-FFF2-40B4-BE49-F238E27FC236}">
                <a16:creationId xmlns:a16="http://schemas.microsoft.com/office/drawing/2014/main" id="{AF1A9727-2DC0-4BA4-A9C5-6A395C0D752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8A02CDE-7958-4114-8071-77DD1A4FE55C}"/>
              </a:ext>
            </a:extLst>
          </p:cNvPr>
          <p:cNvSpPr>
            <a:spLocks noGrp="1"/>
          </p:cNvSpPr>
          <p:nvPr>
            <p:ph type="sldNum" sz="quarter" idx="12"/>
          </p:nvPr>
        </p:nvSpPr>
        <p:spPr/>
        <p:txBody>
          <a:bodyPr/>
          <a:lstStyle/>
          <a:p>
            <a:fld id="{707EC53B-C4EE-432F-8A83-47A1677B9A4E}" type="slidenum">
              <a:rPr kumimoji="1" lang="ja-JP" altLang="en-US" smtClean="0"/>
              <a:t>‹#›</a:t>
            </a:fld>
            <a:endParaRPr kumimoji="1" lang="ja-JP" altLang="en-US"/>
          </a:p>
        </p:txBody>
      </p:sp>
    </p:spTree>
    <p:extLst>
      <p:ext uri="{BB962C8B-B14F-4D97-AF65-F5344CB8AC3E}">
        <p14:creationId xmlns:p14="http://schemas.microsoft.com/office/powerpoint/2010/main" val="1027004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E260DF-E1A7-496C-A3AD-5F271C96E2E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EA41358-5DA2-4801-B0B1-1B7E9E9B6969}"/>
              </a:ext>
            </a:extLst>
          </p:cNvPr>
          <p:cNvSpPr>
            <a:spLocks noGrp="1"/>
          </p:cNvSpPr>
          <p:nvPr>
            <p:ph type="dt" sz="half" idx="10"/>
          </p:nvPr>
        </p:nvSpPr>
        <p:spPr/>
        <p:txBody>
          <a:bodyPr/>
          <a:lstStyle/>
          <a:p>
            <a:fld id="{8B554094-7717-4062-ADC7-F42F97816137}" type="datetimeFigureOut">
              <a:rPr kumimoji="1" lang="ja-JP" altLang="en-US" smtClean="0"/>
              <a:t>2018/10/11</a:t>
            </a:fld>
            <a:endParaRPr kumimoji="1" lang="ja-JP" altLang="en-US"/>
          </a:p>
        </p:txBody>
      </p:sp>
      <p:sp>
        <p:nvSpPr>
          <p:cNvPr id="4" name="フッター プレースホルダー 3">
            <a:extLst>
              <a:ext uri="{FF2B5EF4-FFF2-40B4-BE49-F238E27FC236}">
                <a16:creationId xmlns:a16="http://schemas.microsoft.com/office/drawing/2014/main" id="{70979C10-46D7-4CFE-BA87-B16E829E15A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24EE3F6-A588-4015-A28D-A596CB3F48D5}"/>
              </a:ext>
            </a:extLst>
          </p:cNvPr>
          <p:cNvSpPr>
            <a:spLocks noGrp="1"/>
          </p:cNvSpPr>
          <p:nvPr>
            <p:ph type="sldNum" sz="quarter" idx="12"/>
          </p:nvPr>
        </p:nvSpPr>
        <p:spPr/>
        <p:txBody>
          <a:bodyPr/>
          <a:lstStyle/>
          <a:p>
            <a:fld id="{707EC53B-C4EE-432F-8A83-47A1677B9A4E}" type="slidenum">
              <a:rPr kumimoji="1" lang="ja-JP" altLang="en-US" smtClean="0"/>
              <a:t>‹#›</a:t>
            </a:fld>
            <a:endParaRPr kumimoji="1" lang="ja-JP" altLang="en-US"/>
          </a:p>
        </p:txBody>
      </p:sp>
    </p:spTree>
    <p:extLst>
      <p:ext uri="{BB962C8B-B14F-4D97-AF65-F5344CB8AC3E}">
        <p14:creationId xmlns:p14="http://schemas.microsoft.com/office/powerpoint/2010/main" val="810313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D0FDC33-8A62-4F6C-9902-A3DCE0140090}"/>
              </a:ext>
            </a:extLst>
          </p:cNvPr>
          <p:cNvSpPr>
            <a:spLocks noGrp="1"/>
          </p:cNvSpPr>
          <p:nvPr>
            <p:ph type="dt" sz="half" idx="10"/>
          </p:nvPr>
        </p:nvSpPr>
        <p:spPr/>
        <p:txBody>
          <a:bodyPr/>
          <a:lstStyle/>
          <a:p>
            <a:fld id="{8B554094-7717-4062-ADC7-F42F97816137}" type="datetimeFigureOut">
              <a:rPr kumimoji="1" lang="ja-JP" altLang="en-US" smtClean="0"/>
              <a:t>2018/10/11</a:t>
            </a:fld>
            <a:endParaRPr kumimoji="1" lang="ja-JP" altLang="en-US"/>
          </a:p>
        </p:txBody>
      </p:sp>
      <p:sp>
        <p:nvSpPr>
          <p:cNvPr id="3" name="フッター プレースホルダー 2">
            <a:extLst>
              <a:ext uri="{FF2B5EF4-FFF2-40B4-BE49-F238E27FC236}">
                <a16:creationId xmlns:a16="http://schemas.microsoft.com/office/drawing/2014/main" id="{B68211E6-9D96-4848-81DE-76FA13C3EA8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F74A3D0-CFFC-4FF8-86EE-37E1F3E3173A}"/>
              </a:ext>
            </a:extLst>
          </p:cNvPr>
          <p:cNvSpPr>
            <a:spLocks noGrp="1"/>
          </p:cNvSpPr>
          <p:nvPr>
            <p:ph type="sldNum" sz="quarter" idx="12"/>
          </p:nvPr>
        </p:nvSpPr>
        <p:spPr/>
        <p:txBody>
          <a:bodyPr/>
          <a:lstStyle/>
          <a:p>
            <a:fld id="{707EC53B-C4EE-432F-8A83-47A1677B9A4E}" type="slidenum">
              <a:rPr kumimoji="1" lang="ja-JP" altLang="en-US" smtClean="0"/>
              <a:t>‹#›</a:t>
            </a:fld>
            <a:endParaRPr kumimoji="1" lang="ja-JP" altLang="en-US"/>
          </a:p>
        </p:txBody>
      </p:sp>
    </p:spTree>
    <p:extLst>
      <p:ext uri="{BB962C8B-B14F-4D97-AF65-F5344CB8AC3E}">
        <p14:creationId xmlns:p14="http://schemas.microsoft.com/office/powerpoint/2010/main" val="998266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9E577A-6879-4BC8-9377-C6A38256D13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4D655B2-2BCA-4A02-9114-9CB30B34E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263DCE1-51FB-4DDA-B987-BFB901059E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EC24EF5-ABE9-43E8-9D66-B93E3E126A21}"/>
              </a:ext>
            </a:extLst>
          </p:cNvPr>
          <p:cNvSpPr>
            <a:spLocks noGrp="1"/>
          </p:cNvSpPr>
          <p:nvPr>
            <p:ph type="dt" sz="half" idx="10"/>
          </p:nvPr>
        </p:nvSpPr>
        <p:spPr/>
        <p:txBody>
          <a:bodyPr/>
          <a:lstStyle/>
          <a:p>
            <a:fld id="{8B554094-7717-4062-ADC7-F42F97816137}" type="datetimeFigureOut">
              <a:rPr kumimoji="1" lang="ja-JP" altLang="en-US" smtClean="0"/>
              <a:t>2018/10/11</a:t>
            </a:fld>
            <a:endParaRPr kumimoji="1" lang="ja-JP" altLang="en-US"/>
          </a:p>
        </p:txBody>
      </p:sp>
      <p:sp>
        <p:nvSpPr>
          <p:cNvPr id="6" name="フッター プレースホルダー 5">
            <a:extLst>
              <a:ext uri="{FF2B5EF4-FFF2-40B4-BE49-F238E27FC236}">
                <a16:creationId xmlns:a16="http://schemas.microsoft.com/office/drawing/2014/main" id="{27066270-314D-4695-BD63-431D689E5D5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6CA00DF-6A10-4ADE-92CE-04D706E09C92}"/>
              </a:ext>
            </a:extLst>
          </p:cNvPr>
          <p:cNvSpPr>
            <a:spLocks noGrp="1"/>
          </p:cNvSpPr>
          <p:nvPr>
            <p:ph type="sldNum" sz="quarter" idx="12"/>
          </p:nvPr>
        </p:nvSpPr>
        <p:spPr/>
        <p:txBody>
          <a:bodyPr/>
          <a:lstStyle/>
          <a:p>
            <a:fld id="{707EC53B-C4EE-432F-8A83-47A1677B9A4E}" type="slidenum">
              <a:rPr kumimoji="1" lang="ja-JP" altLang="en-US" smtClean="0"/>
              <a:t>‹#›</a:t>
            </a:fld>
            <a:endParaRPr kumimoji="1" lang="ja-JP" altLang="en-US"/>
          </a:p>
        </p:txBody>
      </p:sp>
    </p:spTree>
    <p:extLst>
      <p:ext uri="{BB962C8B-B14F-4D97-AF65-F5344CB8AC3E}">
        <p14:creationId xmlns:p14="http://schemas.microsoft.com/office/powerpoint/2010/main" val="372969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27536A-81AA-423E-81C6-C5796A84F56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434E256-B536-487D-8A4B-80B1BDEE58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A7ACC72-D4ED-4F66-918E-768F03AA8F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198DA22-6381-4EC2-9A63-7D7D1C7505BF}"/>
              </a:ext>
            </a:extLst>
          </p:cNvPr>
          <p:cNvSpPr>
            <a:spLocks noGrp="1"/>
          </p:cNvSpPr>
          <p:nvPr>
            <p:ph type="dt" sz="half" idx="10"/>
          </p:nvPr>
        </p:nvSpPr>
        <p:spPr/>
        <p:txBody>
          <a:bodyPr/>
          <a:lstStyle/>
          <a:p>
            <a:fld id="{8B554094-7717-4062-ADC7-F42F97816137}" type="datetimeFigureOut">
              <a:rPr kumimoji="1" lang="ja-JP" altLang="en-US" smtClean="0"/>
              <a:t>2018/10/11</a:t>
            </a:fld>
            <a:endParaRPr kumimoji="1" lang="ja-JP" altLang="en-US"/>
          </a:p>
        </p:txBody>
      </p:sp>
      <p:sp>
        <p:nvSpPr>
          <p:cNvPr id="6" name="フッター プレースホルダー 5">
            <a:extLst>
              <a:ext uri="{FF2B5EF4-FFF2-40B4-BE49-F238E27FC236}">
                <a16:creationId xmlns:a16="http://schemas.microsoft.com/office/drawing/2014/main" id="{BF0F5E9F-1E48-4B3A-AF55-4E58B295540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4DE6E3B-B966-41AE-A1C1-248924DDC035}"/>
              </a:ext>
            </a:extLst>
          </p:cNvPr>
          <p:cNvSpPr>
            <a:spLocks noGrp="1"/>
          </p:cNvSpPr>
          <p:nvPr>
            <p:ph type="sldNum" sz="quarter" idx="12"/>
          </p:nvPr>
        </p:nvSpPr>
        <p:spPr/>
        <p:txBody>
          <a:bodyPr/>
          <a:lstStyle/>
          <a:p>
            <a:fld id="{707EC53B-C4EE-432F-8A83-47A1677B9A4E}" type="slidenum">
              <a:rPr kumimoji="1" lang="ja-JP" altLang="en-US" smtClean="0"/>
              <a:t>‹#›</a:t>
            </a:fld>
            <a:endParaRPr kumimoji="1" lang="ja-JP" altLang="en-US"/>
          </a:p>
        </p:txBody>
      </p:sp>
    </p:spTree>
    <p:extLst>
      <p:ext uri="{BB962C8B-B14F-4D97-AF65-F5344CB8AC3E}">
        <p14:creationId xmlns:p14="http://schemas.microsoft.com/office/powerpoint/2010/main" val="1180520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AC6CD6E-6AB6-4CC7-A7B2-C8770C459B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45613F2-DC7E-47E3-BF46-C13B4B0D7F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AC3E5B4-4AC5-41FE-8AAB-A298617A7F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554094-7717-4062-ADC7-F42F97816137}" type="datetimeFigureOut">
              <a:rPr kumimoji="1" lang="ja-JP" altLang="en-US" smtClean="0"/>
              <a:t>2018/10/11</a:t>
            </a:fld>
            <a:endParaRPr kumimoji="1" lang="ja-JP" altLang="en-US"/>
          </a:p>
        </p:txBody>
      </p:sp>
      <p:sp>
        <p:nvSpPr>
          <p:cNvPr id="5" name="フッター プレースホルダー 4">
            <a:extLst>
              <a:ext uri="{FF2B5EF4-FFF2-40B4-BE49-F238E27FC236}">
                <a16:creationId xmlns:a16="http://schemas.microsoft.com/office/drawing/2014/main" id="{78D377C5-1D55-44B5-BCB5-6E7067E1CD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D59ADE5-248F-4DE3-9D2F-B9AE081688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EC53B-C4EE-432F-8A83-47A1677B9A4E}" type="slidenum">
              <a:rPr kumimoji="1" lang="ja-JP" altLang="en-US" smtClean="0"/>
              <a:t>‹#›</a:t>
            </a:fld>
            <a:endParaRPr kumimoji="1" lang="ja-JP" altLang="en-US"/>
          </a:p>
        </p:txBody>
      </p:sp>
    </p:spTree>
    <p:extLst>
      <p:ext uri="{BB962C8B-B14F-4D97-AF65-F5344CB8AC3E}">
        <p14:creationId xmlns:p14="http://schemas.microsoft.com/office/powerpoint/2010/main" val="2309876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15800A-E727-4100-9CE5-6733846BC5CB}"/>
              </a:ext>
            </a:extLst>
          </p:cNvPr>
          <p:cNvSpPr>
            <a:spLocks noGrp="1"/>
          </p:cNvSpPr>
          <p:nvPr>
            <p:ph type="ctrTitle"/>
          </p:nvPr>
        </p:nvSpPr>
        <p:spPr>
          <a:xfrm>
            <a:off x="1524000" y="967666"/>
            <a:ext cx="9144000" cy="2542297"/>
          </a:xfrm>
          <a:noFill/>
          <a:ln w="28575">
            <a:solidFill>
              <a:schemeClr val="tx1"/>
            </a:solidFill>
          </a:ln>
          <a:effectLst>
            <a:outerShdw blurRad="50800" dist="38100" dir="8100000" algn="tr" rotWithShape="0">
              <a:prstClr val="black">
                <a:alpha val="40000"/>
              </a:prstClr>
            </a:outerShdw>
          </a:effectLst>
        </p:spPr>
        <p:txBody>
          <a:bodyPr>
            <a:normAutofit/>
          </a:bodyPr>
          <a:lstStyle/>
          <a:p>
            <a:r>
              <a:rPr lang="en-US" altLang="ja-JP" sz="8000" b="1" dirty="0">
                <a:gradFill>
                  <a:gsLst>
                    <a:gs pos="55000">
                      <a:srgbClr val="373737"/>
                    </a:gs>
                    <a:gs pos="30000">
                      <a:srgbClr val="6D6D6D"/>
                    </a:gs>
                    <a:gs pos="0">
                      <a:schemeClr val="bg1">
                        <a:lumMod val="85000"/>
                      </a:schemeClr>
                    </a:gs>
                    <a:gs pos="100000">
                      <a:schemeClr val="tx1"/>
                    </a:gs>
                  </a:gsLst>
                  <a:lin ang="16200000" scaled="1"/>
                </a:gradFill>
                <a:latin typeface="Papyrus" panose="03070502060502030205" pitchFamily="66" charset="0"/>
              </a:rPr>
              <a:t>See of </a:t>
            </a:r>
            <a:r>
              <a:rPr lang="en-US" altLang="ja-JP" sz="8000" b="1" dirty="0">
                <a:gradFill>
                  <a:gsLst>
                    <a:gs pos="0">
                      <a:srgbClr val="418752"/>
                    </a:gs>
                    <a:gs pos="98000">
                      <a:schemeClr val="accent6">
                        <a:lumMod val="40000"/>
                        <a:lumOff val="60000"/>
                      </a:schemeClr>
                    </a:gs>
                    <a:gs pos="42000">
                      <a:srgbClr val="418752">
                        <a:alpha val="80000"/>
                      </a:srgbClr>
                    </a:gs>
                    <a:gs pos="81000">
                      <a:schemeClr val="tx1"/>
                    </a:gs>
                  </a:gsLst>
                  <a:lin ang="16200000" scaled="1"/>
                </a:gradFill>
                <a:latin typeface="Papyrus" panose="03070502060502030205" pitchFamily="66" charset="0"/>
              </a:rPr>
              <a:t>Chimera</a:t>
            </a:r>
            <a:r>
              <a:rPr lang="en-US" altLang="ja-JP" sz="8000" b="1" dirty="0">
                <a:latin typeface="Papyrus" panose="03070502060502030205" pitchFamily="66" charset="0"/>
              </a:rPr>
              <a:t> </a:t>
            </a:r>
            <a:br>
              <a:rPr lang="en-US" altLang="ja-JP" sz="8000" b="1" dirty="0">
                <a:latin typeface="Papyrus" panose="03070502060502030205" pitchFamily="66" charset="0"/>
              </a:rPr>
            </a:br>
            <a:r>
              <a:rPr lang="en-US" altLang="ja-JP" sz="8000" b="1" dirty="0">
                <a:latin typeface="Papyrus" panose="03070502060502030205" pitchFamily="66" charset="0"/>
              </a:rPr>
              <a:t> </a:t>
            </a:r>
            <a:r>
              <a:rPr lang="en-US" altLang="ja-JP" sz="8000" b="1" dirty="0" err="1">
                <a:gradFill flip="none" rotWithShape="1">
                  <a:gsLst>
                    <a:gs pos="0">
                      <a:srgbClr val="9E2222"/>
                    </a:gs>
                    <a:gs pos="27000">
                      <a:srgbClr val="C00000">
                        <a:lumMod val="90000"/>
                        <a:lumOff val="10000"/>
                      </a:srgbClr>
                    </a:gs>
                    <a:gs pos="100000">
                      <a:schemeClr val="tx1"/>
                    </a:gs>
                  </a:gsLst>
                  <a:lin ang="16200000" scaled="1"/>
                  <a:tileRect/>
                </a:gradFill>
                <a:latin typeface="Papyrus" panose="03070502060502030205" pitchFamily="66" charset="0"/>
              </a:rPr>
              <a:t>Predat</a:t>
            </a:r>
            <a:r>
              <a:rPr lang="en-US" altLang="ja-JP" sz="8000" b="1" dirty="0">
                <a:latin typeface="Papyrus" panose="03070502060502030205" pitchFamily="66" charset="0"/>
              </a:rPr>
              <a:t> </a:t>
            </a:r>
            <a:r>
              <a:rPr lang="en-US" altLang="ja-JP" sz="8000" b="1" dirty="0">
                <a:gradFill>
                  <a:gsLst>
                    <a:gs pos="55000">
                      <a:srgbClr val="373737"/>
                    </a:gs>
                    <a:gs pos="30000">
                      <a:srgbClr val="6D6D6D"/>
                    </a:gs>
                    <a:gs pos="0">
                      <a:schemeClr val="bg1">
                        <a:lumMod val="85000"/>
                      </a:schemeClr>
                    </a:gs>
                    <a:gs pos="100000">
                      <a:schemeClr val="tx1"/>
                    </a:gs>
                  </a:gsLst>
                  <a:lin ang="16200000" scaled="1"/>
                </a:gradFill>
                <a:latin typeface="Papyrus" panose="03070502060502030205" pitchFamily="66" charset="0"/>
              </a:rPr>
              <a:t>Ranch</a:t>
            </a:r>
            <a:endParaRPr kumimoji="1" lang="ja-JP" altLang="en-US" sz="8000" b="1" dirty="0">
              <a:gradFill>
                <a:gsLst>
                  <a:gs pos="55000">
                    <a:srgbClr val="373737"/>
                  </a:gs>
                  <a:gs pos="30000">
                    <a:srgbClr val="6D6D6D"/>
                  </a:gs>
                  <a:gs pos="0">
                    <a:schemeClr val="bg1">
                      <a:lumMod val="85000"/>
                    </a:schemeClr>
                  </a:gs>
                  <a:gs pos="100000">
                    <a:schemeClr val="tx1"/>
                  </a:gs>
                </a:gsLst>
                <a:lin ang="16200000" scaled="1"/>
              </a:gradFill>
              <a:latin typeface="Papyrus" panose="03070502060502030205" pitchFamily="66" charset="0"/>
            </a:endParaRPr>
          </a:p>
        </p:txBody>
      </p:sp>
      <p:sp>
        <p:nvSpPr>
          <p:cNvPr id="3" name="字幕 2">
            <a:extLst>
              <a:ext uri="{FF2B5EF4-FFF2-40B4-BE49-F238E27FC236}">
                <a16:creationId xmlns:a16="http://schemas.microsoft.com/office/drawing/2014/main" id="{6FBB572E-463C-4393-9144-066770C03BA3}"/>
              </a:ext>
            </a:extLst>
          </p:cNvPr>
          <p:cNvSpPr>
            <a:spLocks noGrp="1"/>
          </p:cNvSpPr>
          <p:nvPr>
            <p:ph type="subTitle" idx="1"/>
          </p:nvPr>
        </p:nvSpPr>
        <p:spPr>
          <a:xfrm>
            <a:off x="1524000" y="5890334"/>
            <a:ext cx="9144000" cy="440573"/>
          </a:xfrm>
        </p:spPr>
        <p:txBody>
          <a:bodyPr/>
          <a:lstStyle/>
          <a:p>
            <a:r>
              <a:rPr kumimoji="1" lang="en-US" altLang="ja-JP" i="1" u="sng" dirty="0">
                <a:latin typeface="Segoe Script" panose="030B0504020000000003" pitchFamily="66" charset="0"/>
              </a:rPr>
              <a:t>Hiroki</a:t>
            </a:r>
            <a:r>
              <a:rPr kumimoji="1" lang="en-US" altLang="ja-JP" dirty="0">
                <a:latin typeface="Segoe Script" panose="030B0504020000000003" pitchFamily="66" charset="0"/>
              </a:rPr>
              <a:t> </a:t>
            </a:r>
            <a:r>
              <a:rPr lang="en-US" altLang="ja-JP" dirty="0">
                <a:latin typeface="Segoe Script" panose="030B0504020000000003" pitchFamily="66" charset="0"/>
              </a:rPr>
              <a:t>/ </a:t>
            </a:r>
            <a:r>
              <a:rPr kumimoji="1" lang="en-US" altLang="ja-JP" i="1" u="sng" dirty="0">
                <a:latin typeface="Segoe Script" panose="030B0504020000000003" pitchFamily="66" charset="0"/>
              </a:rPr>
              <a:t>Kazuma</a:t>
            </a:r>
            <a:r>
              <a:rPr kumimoji="1" lang="en-US" altLang="ja-JP" dirty="0">
                <a:latin typeface="Segoe Script" panose="030B0504020000000003" pitchFamily="66" charset="0"/>
              </a:rPr>
              <a:t> </a:t>
            </a:r>
            <a:r>
              <a:rPr lang="en-US" altLang="ja-JP" dirty="0">
                <a:latin typeface="Segoe Script" panose="030B0504020000000003" pitchFamily="66" charset="0"/>
              </a:rPr>
              <a:t>/ </a:t>
            </a:r>
            <a:r>
              <a:rPr lang="en-US" altLang="ja-JP" i="1" u="sng" dirty="0" err="1">
                <a:latin typeface="Segoe Script" panose="030B0504020000000003" pitchFamily="66" charset="0"/>
              </a:rPr>
              <a:t>H</a:t>
            </a:r>
            <a:r>
              <a:rPr kumimoji="1" lang="en-US" altLang="ja-JP" i="1" u="sng" dirty="0" err="1">
                <a:latin typeface="Segoe Script" panose="030B0504020000000003" pitchFamily="66" charset="0"/>
              </a:rPr>
              <a:t>iiro</a:t>
            </a:r>
            <a:endParaRPr kumimoji="1" lang="ja-JP" altLang="en-US" i="1" u="sng" dirty="0">
              <a:latin typeface="Segoe Script" panose="030B0504020000000003" pitchFamily="66" charset="0"/>
            </a:endParaRPr>
          </a:p>
        </p:txBody>
      </p:sp>
      <p:sp>
        <p:nvSpPr>
          <p:cNvPr id="5" name="テキスト ボックス 4">
            <a:extLst>
              <a:ext uri="{FF2B5EF4-FFF2-40B4-BE49-F238E27FC236}">
                <a16:creationId xmlns:a16="http://schemas.microsoft.com/office/drawing/2014/main" id="{2C5843EF-68D3-40FE-A40E-5749FDD646E0}"/>
              </a:ext>
            </a:extLst>
          </p:cNvPr>
          <p:cNvSpPr txBox="1"/>
          <p:nvPr/>
        </p:nvSpPr>
        <p:spPr>
          <a:xfrm>
            <a:off x="4248334" y="5028560"/>
            <a:ext cx="3695331" cy="861774"/>
          </a:xfrm>
          <a:prstGeom prst="rect">
            <a:avLst/>
          </a:prstGeom>
          <a:noFill/>
        </p:spPr>
        <p:txBody>
          <a:bodyPr wrap="square" rtlCol="0">
            <a:spAutoFit/>
          </a:bodyPr>
          <a:lstStyle/>
          <a:p>
            <a:r>
              <a:rPr lang="en-US" altLang="ja-JP" sz="5000" dirty="0">
                <a:latin typeface="Segoe Script" panose="030B0504020000000003" pitchFamily="66" charset="0"/>
              </a:rPr>
              <a:t>She-</a:t>
            </a:r>
            <a:r>
              <a:rPr lang="en-US" altLang="ja-JP" sz="5000" dirty="0" err="1">
                <a:latin typeface="Segoe Script" panose="030B0504020000000003" pitchFamily="66" charset="0"/>
              </a:rPr>
              <a:t>muC</a:t>
            </a:r>
            <a:endParaRPr kumimoji="1" lang="ja-JP" altLang="en-US" sz="5000" dirty="0">
              <a:latin typeface="Segoe Script" panose="030B0504020000000003" pitchFamily="66" charset="0"/>
            </a:endParaRPr>
          </a:p>
        </p:txBody>
      </p:sp>
      <p:sp>
        <p:nvSpPr>
          <p:cNvPr id="4" name="テキスト ボックス 3">
            <a:extLst>
              <a:ext uri="{FF2B5EF4-FFF2-40B4-BE49-F238E27FC236}">
                <a16:creationId xmlns:a16="http://schemas.microsoft.com/office/drawing/2014/main" id="{45B4CF4D-F11C-4D29-87F2-8663B827522C}"/>
              </a:ext>
            </a:extLst>
          </p:cNvPr>
          <p:cNvSpPr txBox="1"/>
          <p:nvPr/>
        </p:nvSpPr>
        <p:spPr>
          <a:xfrm>
            <a:off x="5030678" y="3838374"/>
            <a:ext cx="2130641" cy="861774"/>
          </a:xfrm>
          <a:prstGeom prst="rect">
            <a:avLst/>
          </a:prstGeom>
          <a:noFill/>
        </p:spPr>
        <p:txBody>
          <a:bodyPr wrap="square" rtlCol="0">
            <a:spAutoFit/>
          </a:bodyPr>
          <a:lstStyle/>
          <a:p>
            <a:r>
              <a:rPr kumimoji="1" lang="ja-JP" altLang="en-US" sz="5000" dirty="0">
                <a:latin typeface="HGP創英ﾌﾟﾚｾﾞﾝｽEB" panose="02020800000000000000" pitchFamily="18" charset="-128"/>
                <a:ea typeface="HGP創英ﾌﾟﾚｾﾞﾝｽEB" panose="02020800000000000000" pitchFamily="18" charset="-128"/>
              </a:rPr>
              <a:t>企画書</a:t>
            </a:r>
          </a:p>
        </p:txBody>
      </p:sp>
    </p:spTree>
    <p:extLst>
      <p:ext uri="{BB962C8B-B14F-4D97-AF65-F5344CB8AC3E}">
        <p14:creationId xmlns:p14="http://schemas.microsoft.com/office/powerpoint/2010/main" val="716858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04B057D-58B0-413C-BCB5-6311B1E8AA3A}"/>
              </a:ext>
            </a:extLst>
          </p:cNvPr>
          <p:cNvSpPr txBox="1"/>
          <p:nvPr/>
        </p:nvSpPr>
        <p:spPr>
          <a:xfrm>
            <a:off x="45001" y="103973"/>
            <a:ext cx="2388710" cy="461665"/>
          </a:xfrm>
          <a:prstGeom prst="rect">
            <a:avLst/>
          </a:prstGeom>
          <a:noFill/>
        </p:spPr>
        <p:txBody>
          <a:bodyPr wrap="square" rtlCol="0">
            <a:spAutoFit/>
          </a:bodyPr>
          <a:lstStyle/>
          <a:p>
            <a:r>
              <a:rPr kumimoji="1" lang="ja-JP" altLang="en-US" sz="2400" dirty="0"/>
              <a:t>難易度選択画面</a:t>
            </a:r>
          </a:p>
        </p:txBody>
      </p:sp>
      <p:sp>
        <p:nvSpPr>
          <p:cNvPr id="4" name="フローチャート: 処理 3">
            <a:extLst>
              <a:ext uri="{FF2B5EF4-FFF2-40B4-BE49-F238E27FC236}">
                <a16:creationId xmlns:a16="http://schemas.microsoft.com/office/drawing/2014/main" id="{E3324798-1D6D-41D6-B585-1A0533E8BB57}"/>
              </a:ext>
            </a:extLst>
          </p:cNvPr>
          <p:cNvSpPr/>
          <p:nvPr/>
        </p:nvSpPr>
        <p:spPr>
          <a:xfrm>
            <a:off x="395024" y="1357580"/>
            <a:ext cx="7123289" cy="4650324"/>
          </a:xfrm>
          <a:prstGeom prst="flowChartProcess">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1433ACC6-7359-4F75-BC63-1F084F5F8B69}"/>
              </a:ext>
            </a:extLst>
          </p:cNvPr>
          <p:cNvSpPr txBox="1"/>
          <p:nvPr/>
        </p:nvSpPr>
        <p:spPr>
          <a:xfrm>
            <a:off x="1179688" y="1874728"/>
            <a:ext cx="3194756" cy="3970318"/>
          </a:xfrm>
          <a:prstGeom prst="rect">
            <a:avLst/>
          </a:prstGeom>
          <a:noFill/>
        </p:spPr>
        <p:txBody>
          <a:bodyPr wrap="square" rtlCol="0">
            <a:spAutoFit/>
          </a:bodyPr>
          <a:lstStyle/>
          <a:p>
            <a:r>
              <a:rPr lang="ja-JP" altLang="en-US" sz="2800" dirty="0"/>
              <a:t>平和</a:t>
            </a:r>
            <a:endParaRPr kumimoji="1" lang="en-US" altLang="ja-JP" sz="2800" dirty="0"/>
          </a:p>
          <a:p>
            <a:endParaRPr kumimoji="1" lang="en-US" altLang="ja-JP" sz="2800" dirty="0"/>
          </a:p>
          <a:p>
            <a:r>
              <a:rPr lang="ja-JP" altLang="en-US" sz="2800" dirty="0"/>
              <a:t>不穏</a:t>
            </a:r>
            <a:endParaRPr lang="en-US" altLang="ja-JP" sz="2800" dirty="0"/>
          </a:p>
          <a:p>
            <a:endParaRPr lang="en-US" altLang="ja-JP" sz="2800" dirty="0"/>
          </a:p>
          <a:p>
            <a:r>
              <a:rPr kumimoji="1" lang="ja-JP" altLang="en-US" sz="2800" dirty="0"/>
              <a:t>厳重</a:t>
            </a:r>
            <a:endParaRPr kumimoji="1" lang="en-US" altLang="ja-JP" sz="2800" dirty="0"/>
          </a:p>
          <a:p>
            <a:endParaRPr kumimoji="1" lang="en-US" altLang="ja-JP" sz="2800" dirty="0"/>
          </a:p>
          <a:p>
            <a:r>
              <a:rPr lang="ja-JP" altLang="en-US" sz="2800" dirty="0"/>
              <a:t>もこうさ</a:t>
            </a:r>
            <a:endParaRPr lang="en-US" altLang="ja-JP" sz="2800" dirty="0"/>
          </a:p>
          <a:p>
            <a:endParaRPr lang="en-US" altLang="ja-JP" sz="2800" dirty="0"/>
          </a:p>
          <a:p>
            <a:r>
              <a:rPr kumimoji="1" lang="ja-JP" altLang="en-US" sz="2800" dirty="0"/>
              <a:t>選択画面へ</a:t>
            </a:r>
          </a:p>
        </p:txBody>
      </p:sp>
      <p:sp>
        <p:nvSpPr>
          <p:cNvPr id="6" name="テキスト ボックス 5">
            <a:extLst>
              <a:ext uri="{FF2B5EF4-FFF2-40B4-BE49-F238E27FC236}">
                <a16:creationId xmlns:a16="http://schemas.microsoft.com/office/drawing/2014/main" id="{C86ECC96-2A7C-4072-BEC0-095A2F101882}"/>
              </a:ext>
            </a:extLst>
          </p:cNvPr>
          <p:cNvSpPr txBox="1"/>
          <p:nvPr/>
        </p:nvSpPr>
        <p:spPr>
          <a:xfrm>
            <a:off x="3661490" y="2226324"/>
            <a:ext cx="3386668" cy="2369880"/>
          </a:xfrm>
          <a:prstGeom prst="rect">
            <a:avLst/>
          </a:prstGeom>
          <a:noFill/>
        </p:spPr>
        <p:txBody>
          <a:bodyPr wrap="square" rtlCol="0">
            <a:spAutoFit/>
          </a:bodyPr>
          <a:lstStyle/>
          <a:p>
            <a:r>
              <a:rPr lang="ja-JP" altLang="en-US" sz="3600" dirty="0"/>
              <a:t>難易度：平和</a:t>
            </a:r>
            <a:endParaRPr lang="en-US" altLang="ja-JP" sz="3600" dirty="0"/>
          </a:p>
          <a:p>
            <a:r>
              <a:rPr lang="ja-JP" altLang="en-US" sz="1600" dirty="0"/>
              <a:t>心地よいそよ風が吹き、雲は流れる。今日も動物たちは元気に走り回っている。</a:t>
            </a:r>
            <a:endParaRPr lang="en-US" altLang="ja-JP" sz="1600" dirty="0"/>
          </a:p>
          <a:p>
            <a:endParaRPr lang="en-US" altLang="ja-JP" sz="1600" dirty="0"/>
          </a:p>
          <a:p>
            <a:r>
              <a:rPr lang="ja-JP" altLang="en-US" sz="1600" dirty="0"/>
              <a:t>飼育員　１人</a:t>
            </a:r>
            <a:endParaRPr lang="en-US" altLang="ja-JP" sz="1600" dirty="0"/>
          </a:p>
          <a:p>
            <a:r>
              <a:rPr lang="ja-JP" altLang="en-US" sz="1600" dirty="0"/>
              <a:t>制限時間　３：００</a:t>
            </a:r>
            <a:endParaRPr lang="en-US" altLang="ja-JP" sz="1600" dirty="0"/>
          </a:p>
          <a:p>
            <a:r>
              <a:rPr lang="ja-JP" altLang="en-US" sz="1600" dirty="0"/>
              <a:t>放牧動物　兎・羊・鶏</a:t>
            </a:r>
            <a:endParaRPr lang="en-US" altLang="ja-JP" sz="1600" dirty="0"/>
          </a:p>
        </p:txBody>
      </p:sp>
      <p:sp>
        <p:nvSpPr>
          <p:cNvPr id="7" name="テキスト ボックス 6">
            <a:extLst>
              <a:ext uri="{FF2B5EF4-FFF2-40B4-BE49-F238E27FC236}">
                <a16:creationId xmlns:a16="http://schemas.microsoft.com/office/drawing/2014/main" id="{6679DE29-6DC0-46B0-9AC9-919A9B139DFC}"/>
              </a:ext>
            </a:extLst>
          </p:cNvPr>
          <p:cNvSpPr txBox="1"/>
          <p:nvPr/>
        </p:nvSpPr>
        <p:spPr>
          <a:xfrm>
            <a:off x="7862187" y="30494"/>
            <a:ext cx="3646311" cy="830997"/>
          </a:xfrm>
          <a:prstGeom prst="rect">
            <a:avLst/>
          </a:prstGeom>
          <a:noFill/>
        </p:spPr>
        <p:txBody>
          <a:bodyPr wrap="square" rtlCol="0">
            <a:spAutoFit/>
          </a:bodyPr>
          <a:lstStyle/>
          <a:p>
            <a:r>
              <a:rPr kumimoji="1" lang="ja-JP" altLang="en-US" sz="2400" dirty="0"/>
              <a:t>難易度によって何がかかるか説明</a:t>
            </a:r>
          </a:p>
        </p:txBody>
      </p:sp>
      <p:sp>
        <p:nvSpPr>
          <p:cNvPr id="8" name="テキスト ボックス 7">
            <a:extLst>
              <a:ext uri="{FF2B5EF4-FFF2-40B4-BE49-F238E27FC236}">
                <a16:creationId xmlns:a16="http://schemas.microsoft.com/office/drawing/2014/main" id="{77E436A5-A8CE-40F5-9EEE-ACAEFD33D42B}"/>
              </a:ext>
            </a:extLst>
          </p:cNvPr>
          <p:cNvSpPr txBox="1"/>
          <p:nvPr/>
        </p:nvSpPr>
        <p:spPr>
          <a:xfrm>
            <a:off x="7888340" y="761418"/>
            <a:ext cx="3646310" cy="1200329"/>
          </a:xfrm>
          <a:prstGeom prst="rect">
            <a:avLst/>
          </a:prstGeom>
          <a:noFill/>
        </p:spPr>
        <p:txBody>
          <a:bodyPr wrap="square" rtlCol="0">
            <a:spAutoFit/>
          </a:bodyPr>
          <a:lstStyle/>
          <a:p>
            <a:r>
              <a:rPr kumimoji="1" lang="ja-JP" altLang="en-US" sz="2400" dirty="0"/>
              <a:t>例：平和を選んだ状態でスタートを押すと</a:t>
            </a:r>
            <a:r>
              <a:rPr lang="ja-JP" altLang="en-US" sz="2400" dirty="0"/>
              <a:t>平和</a:t>
            </a:r>
            <a:r>
              <a:rPr kumimoji="1" lang="ja-JP" altLang="en-US" sz="2400" dirty="0"/>
              <a:t>でゲームスタート</a:t>
            </a:r>
          </a:p>
        </p:txBody>
      </p:sp>
      <p:cxnSp>
        <p:nvCxnSpPr>
          <p:cNvPr id="10" name="直線矢印コネクタ 9">
            <a:extLst>
              <a:ext uri="{FF2B5EF4-FFF2-40B4-BE49-F238E27FC236}">
                <a16:creationId xmlns:a16="http://schemas.microsoft.com/office/drawing/2014/main" id="{A08E6015-92FE-403C-A3D8-220187F84836}"/>
              </a:ext>
            </a:extLst>
          </p:cNvPr>
          <p:cNvCxnSpPr>
            <a:cxnSpLocks/>
          </p:cNvCxnSpPr>
          <p:nvPr/>
        </p:nvCxnSpPr>
        <p:spPr>
          <a:xfrm flipH="1">
            <a:off x="6736340" y="1629142"/>
            <a:ext cx="1016000" cy="29550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629B9C32-E265-4BC4-B15D-3CF8FEB80294}"/>
              </a:ext>
            </a:extLst>
          </p:cNvPr>
          <p:cNvCxnSpPr>
            <a:cxnSpLocks/>
            <a:stCxn id="7" idx="1"/>
          </p:cNvCxnSpPr>
          <p:nvPr/>
        </p:nvCxnSpPr>
        <p:spPr>
          <a:xfrm flipH="1">
            <a:off x="6518811" y="445993"/>
            <a:ext cx="1343376" cy="21087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11E0BEBB-E6A4-401E-9B96-C508A4DFB7F7}"/>
              </a:ext>
            </a:extLst>
          </p:cNvPr>
          <p:cNvCxnSpPr>
            <a:cxnSpLocks/>
          </p:cNvCxnSpPr>
          <p:nvPr/>
        </p:nvCxnSpPr>
        <p:spPr>
          <a:xfrm rot="5400000">
            <a:off x="357074" y="5188720"/>
            <a:ext cx="1340432" cy="632179"/>
          </a:xfrm>
          <a:prstGeom prst="bentConnector3">
            <a:avLst>
              <a:gd name="adj1" fmla="val 3399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CA271410-6B4B-4C1F-AF75-61B849F72C0A}"/>
              </a:ext>
            </a:extLst>
          </p:cNvPr>
          <p:cNvSpPr txBox="1"/>
          <p:nvPr/>
        </p:nvSpPr>
        <p:spPr>
          <a:xfrm>
            <a:off x="301980" y="6126270"/>
            <a:ext cx="3081867" cy="646331"/>
          </a:xfrm>
          <a:prstGeom prst="rect">
            <a:avLst/>
          </a:prstGeom>
          <a:noFill/>
        </p:spPr>
        <p:txBody>
          <a:bodyPr wrap="square" rtlCol="0">
            <a:spAutoFit/>
          </a:bodyPr>
          <a:lstStyle/>
          <a:p>
            <a:r>
              <a:rPr kumimoji="1" lang="ja-JP" altLang="en-US" dirty="0"/>
              <a:t>最初はロックがしてある</a:t>
            </a:r>
            <a:endParaRPr kumimoji="1" lang="en-US" altLang="ja-JP" dirty="0"/>
          </a:p>
          <a:p>
            <a:r>
              <a:rPr lang="en-US" altLang="ja-JP" dirty="0"/>
              <a:t>HARD</a:t>
            </a:r>
            <a:r>
              <a:rPr lang="ja-JP" altLang="en-US" dirty="0"/>
              <a:t>をクリアしたら開放</a:t>
            </a:r>
            <a:endParaRPr kumimoji="1" lang="ja-JP" altLang="en-US" dirty="0"/>
          </a:p>
        </p:txBody>
      </p:sp>
      <p:sp>
        <p:nvSpPr>
          <p:cNvPr id="21" name="&quot;禁止&quot;マーク 20">
            <a:extLst>
              <a:ext uri="{FF2B5EF4-FFF2-40B4-BE49-F238E27FC236}">
                <a16:creationId xmlns:a16="http://schemas.microsoft.com/office/drawing/2014/main" id="{6B44DAD5-7AFA-490B-83B0-E10B7167C327}"/>
              </a:ext>
            </a:extLst>
          </p:cNvPr>
          <p:cNvSpPr/>
          <p:nvPr/>
        </p:nvSpPr>
        <p:spPr>
          <a:xfrm>
            <a:off x="880533" y="4423097"/>
            <a:ext cx="440267" cy="511678"/>
          </a:xfrm>
          <a:prstGeom prst="noSmoking">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2" name="正方形/長方形 1">
            <a:extLst>
              <a:ext uri="{FF2B5EF4-FFF2-40B4-BE49-F238E27FC236}">
                <a16:creationId xmlns:a16="http://schemas.microsoft.com/office/drawing/2014/main" id="{B92DF8E0-3DB5-4878-85AD-87241B7A088A}"/>
              </a:ext>
            </a:extLst>
          </p:cNvPr>
          <p:cNvSpPr/>
          <p:nvPr/>
        </p:nvSpPr>
        <p:spPr>
          <a:xfrm>
            <a:off x="911579" y="1865870"/>
            <a:ext cx="1343376" cy="5116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410ABBC-BAAA-44B8-863E-47B95BA3E93F}"/>
              </a:ext>
            </a:extLst>
          </p:cNvPr>
          <p:cNvSpPr/>
          <p:nvPr/>
        </p:nvSpPr>
        <p:spPr>
          <a:xfrm>
            <a:off x="4374444" y="488249"/>
            <a:ext cx="901891" cy="5247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37B7B3B-9144-432A-8BB0-ED37D517F807}"/>
              </a:ext>
            </a:extLst>
          </p:cNvPr>
          <p:cNvSpPr txBox="1"/>
          <p:nvPr/>
        </p:nvSpPr>
        <p:spPr>
          <a:xfrm>
            <a:off x="5358560" y="576752"/>
            <a:ext cx="1639332" cy="369332"/>
          </a:xfrm>
          <a:prstGeom prst="rect">
            <a:avLst/>
          </a:prstGeom>
          <a:noFill/>
        </p:spPr>
        <p:txBody>
          <a:bodyPr wrap="square" rtlCol="0">
            <a:spAutoFit/>
          </a:bodyPr>
          <a:lstStyle/>
          <a:p>
            <a:r>
              <a:rPr kumimoji="1" lang="en-US" altLang="ja-JP" dirty="0"/>
              <a:t>…</a:t>
            </a:r>
            <a:r>
              <a:rPr kumimoji="1" lang="ja-JP" altLang="en-US" dirty="0"/>
              <a:t>選択状態</a:t>
            </a:r>
          </a:p>
        </p:txBody>
      </p:sp>
      <p:sp>
        <p:nvSpPr>
          <p:cNvPr id="14" name="四角形: 角を丸くする 13">
            <a:extLst>
              <a:ext uri="{FF2B5EF4-FFF2-40B4-BE49-F238E27FC236}">
                <a16:creationId xmlns:a16="http://schemas.microsoft.com/office/drawing/2014/main" id="{9A19AF04-0CAF-48DC-AB04-E5402174067A}"/>
              </a:ext>
            </a:extLst>
          </p:cNvPr>
          <p:cNvSpPr/>
          <p:nvPr/>
        </p:nvSpPr>
        <p:spPr>
          <a:xfrm>
            <a:off x="3826934" y="259492"/>
            <a:ext cx="3055780" cy="9561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C747AD0C-CE66-41E2-97F1-EE17B750DDDC}"/>
              </a:ext>
            </a:extLst>
          </p:cNvPr>
          <p:cNvSpPr txBox="1"/>
          <p:nvPr/>
        </p:nvSpPr>
        <p:spPr>
          <a:xfrm>
            <a:off x="4431956" y="5076744"/>
            <a:ext cx="2387983" cy="707886"/>
          </a:xfrm>
          <a:prstGeom prst="rect">
            <a:avLst/>
          </a:prstGeom>
          <a:noFill/>
        </p:spPr>
        <p:txBody>
          <a:bodyPr wrap="square" rtlCol="0">
            <a:spAutoFit/>
          </a:bodyPr>
          <a:lstStyle/>
          <a:p>
            <a:r>
              <a:rPr kumimoji="1" lang="ja-JP" altLang="en-US" sz="4000" dirty="0">
                <a:solidFill>
                  <a:srgbClr val="FF0000"/>
                </a:solidFill>
              </a:rPr>
              <a:t>牧場へ</a:t>
            </a:r>
          </a:p>
        </p:txBody>
      </p:sp>
      <p:sp>
        <p:nvSpPr>
          <p:cNvPr id="18" name="矢印: 右 17">
            <a:extLst>
              <a:ext uri="{FF2B5EF4-FFF2-40B4-BE49-F238E27FC236}">
                <a16:creationId xmlns:a16="http://schemas.microsoft.com/office/drawing/2014/main" id="{8E4A523D-70BE-4D56-AB51-25501E8654C4}"/>
              </a:ext>
            </a:extLst>
          </p:cNvPr>
          <p:cNvSpPr/>
          <p:nvPr/>
        </p:nvSpPr>
        <p:spPr>
          <a:xfrm>
            <a:off x="6258201" y="5134728"/>
            <a:ext cx="617571" cy="49881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7B7D9379-2714-457C-9107-B7F7E5CBA1E7}"/>
              </a:ext>
            </a:extLst>
          </p:cNvPr>
          <p:cNvSpPr txBox="1"/>
          <p:nvPr/>
        </p:nvSpPr>
        <p:spPr>
          <a:xfrm>
            <a:off x="7986801" y="1961747"/>
            <a:ext cx="4171547" cy="4154984"/>
          </a:xfrm>
          <a:prstGeom prst="rect">
            <a:avLst/>
          </a:prstGeom>
          <a:noFill/>
        </p:spPr>
        <p:txBody>
          <a:bodyPr wrap="square" rtlCol="0">
            <a:spAutoFit/>
          </a:bodyPr>
          <a:lstStyle/>
          <a:p>
            <a:r>
              <a:rPr kumimoji="1" lang="ja-JP" altLang="en-US" dirty="0"/>
              <a:t>難易度について</a:t>
            </a:r>
            <a:endParaRPr kumimoji="1" lang="en-US" altLang="ja-JP" dirty="0"/>
          </a:p>
          <a:p>
            <a:r>
              <a:rPr lang="ja-JP" altLang="en-US" dirty="0">
                <a:solidFill>
                  <a:srgbClr val="FF0000"/>
                </a:solidFill>
              </a:rPr>
              <a:t>不穏の場合</a:t>
            </a:r>
            <a:endParaRPr lang="en-US" altLang="ja-JP" dirty="0">
              <a:solidFill>
                <a:srgbClr val="FF0000"/>
              </a:solidFill>
            </a:endParaRPr>
          </a:p>
          <a:p>
            <a:r>
              <a:rPr lang="ja-JP" altLang="en-US" sz="1400" dirty="0">
                <a:solidFill>
                  <a:srgbClr val="0070C0"/>
                </a:solidFill>
              </a:rPr>
              <a:t>飼</a:t>
            </a:r>
            <a:r>
              <a:rPr lang="en-US" altLang="ja-JP" sz="1400" dirty="0">
                <a:solidFill>
                  <a:srgbClr val="0070C0"/>
                </a:solidFill>
              </a:rPr>
              <a:t>A</a:t>
            </a:r>
            <a:r>
              <a:rPr lang="ja-JP" altLang="en-US" sz="1400" dirty="0"/>
              <a:t>：</a:t>
            </a:r>
            <a:r>
              <a:rPr kumimoji="1" lang="ja-JP" altLang="en-US" sz="1400" dirty="0"/>
              <a:t>なあ、最近牧場の動物が減ってないか？</a:t>
            </a:r>
            <a:endParaRPr kumimoji="1" lang="en-US" altLang="ja-JP" sz="1400" dirty="0"/>
          </a:p>
          <a:p>
            <a:r>
              <a:rPr lang="ja-JP" altLang="en-US" sz="1400" dirty="0">
                <a:solidFill>
                  <a:srgbClr val="0070C0"/>
                </a:solidFill>
              </a:rPr>
              <a:t>飼</a:t>
            </a:r>
            <a:r>
              <a:rPr lang="en-US" altLang="ja-JP" sz="1400" dirty="0">
                <a:solidFill>
                  <a:srgbClr val="0070C0"/>
                </a:solidFill>
              </a:rPr>
              <a:t>B</a:t>
            </a:r>
            <a:r>
              <a:rPr lang="ja-JP" altLang="en-US" sz="1400" dirty="0"/>
              <a:t>：いや、気のせいじゃないか・・・？</a:t>
            </a:r>
            <a:endParaRPr lang="en-US" altLang="ja-JP" sz="1400" dirty="0"/>
          </a:p>
          <a:p>
            <a:r>
              <a:rPr lang="ja-JP" altLang="en-US" sz="1400" dirty="0"/>
              <a:t>飼育員　２人</a:t>
            </a:r>
            <a:endParaRPr lang="en-US" altLang="ja-JP" sz="1400" dirty="0"/>
          </a:p>
          <a:p>
            <a:r>
              <a:rPr lang="ja-JP" altLang="en-US" sz="1400" dirty="0"/>
              <a:t>制限時間　２：５０</a:t>
            </a:r>
            <a:endParaRPr lang="en-US" altLang="ja-JP" sz="1400" dirty="0"/>
          </a:p>
          <a:p>
            <a:r>
              <a:rPr lang="ja-JP" altLang="en-US" sz="1400" dirty="0"/>
              <a:t>放牧動物　兎・？・？</a:t>
            </a:r>
            <a:endParaRPr lang="en-US" altLang="ja-JP" sz="1400" dirty="0"/>
          </a:p>
          <a:p>
            <a:r>
              <a:rPr kumimoji="1" lang="ja-JP" altLang="en-US" dirty="0">
                <a:solidFill>
                  <a:srgbClr val="FF0000"/>
                </a:solidFill>
              </a:rPr>
              <a:t>厳重</a:t>
            </a:r>
            <a:r>
              <a:rPr lang="ja-JP" altLang="en-US" dirty="0">
                <a:solidFill>
                  <a:srgbClr val="FF0000"/>
                </a:solidFill>
              </a:rPr>
              <a:t>の場合</a:t>
            </a:r>
            <a:endParaRPr lang="en-US" altLang="ja-JP" dirty="0">
              <a:solidFill>
                <a:srgbClr val="FF0000"/>
              </a:solidFill>
            </a:endParaRPr>
          </a:p>
          <a:p>
            <a:r>
              <a:rPr lang="ja-JP" altLang="en-US" sz="1400" dirty="0">
                <a:solidFill>
                  <a:srgbClr val="0070C0"/>
                </a:solidFill>
              </a:rPr>
              <a:t>飼</a:t>
            </a:r>
            <a:r>
              <a:rPr lang="en-US" altLang="ja-JP" sz="1400" dirty="0">
                <a:solidFill>
                  <a:srgbClr val="0070C0"/>
                </a:solidFill>
              </a:rPr>
              <a:t>A</a:t>
            </a:r>
            <a:r>
              <a:rPr lang="ja-JP" altLang="en-US" sz="1400" dirty="0"/>
              <a:t>：やっぱりおかしい</a:t>
            </a:r>
            <a:endParaRPr lang="en-US" altLang="ja-JP" sz="1400" dirty="0"/>
          </a:p>
          <a:p>
            <a:r>
              <a:rPr lang="ja-JP" altLang="en-US" sz="1400" dirty="0">
                <a:solidFill>
                  <a:srgbClr val="0070C0"/>
                </a:solidFill>
              </a:rPr>
              <a:t>飼</a:t>
            </a:r>
            <a:r>
              <a:rPr lang="en-US" altLang="ja-JP" sz="1400" dirty="0">
                <a:solidFill>
                  <a:srgbClr val="0070C0"/>
                </a:solidFill>
              </a:rPr>
              <a:t>B</a:t>
            </a:r>
            <a:r>
              <a:rPr lang="ja-JP" altLang="en-US" sz="1400" dirty="0"/>
              <a:t>：一体だれが何のために</a:t>
            </a:r>
            <a:endParaRPr lang="en-US" altLang="ja-JP" sz="1400" dirty="0"/>
          </a:p>
          <a:p>
            <a:r>
              <a:rPr lang="ja-JP" altLang="en-US" sz="1400" dirty="0">
                <a:solidFill>
                  <a:srgbClr val="0070C0"/>
                </a:solidFill>
              </a:rPr>
              <a:t>牧主</a:t>
            </a:r>
            <a:r>
              <a:rPr lang="ja-JP" altLang="en-US" sz="1400" dirty="0"/>
              <a:t>：正体を見つけ次第即刻報告するのだ</a:t>
            </a:r>
            <a:endParaRPr lang="en-US" altLang="ja-JP" sz="1400" dirty="0"/>
          </a:p>
          <a:p>
            <a:r>
              <a:rPr lang="ja-JP" altLang="en-US" sz="1400" dirty="0"/>
              <a:t>飼育員　３人</a:t>
            </a:r>
            <a:endParaRPr lang="en-US" altLang="ja-JP" sz="1400" dirty="0"/>
          </a:p>
          <a:p>
            <a:r>
              <a:rPr lang="ja-JP" altLang="en-US" sz="1400" dirty="0"/>
              <a:t>制限時間　２：００</a:t>
            </a:r>
            <a:endParaRPr lang="en-US" altLang="ja-JP" sz="1400" dirty="0"/>
          </a:p>
          <a:p>
            <a:r>
              <a:rPr lang="ja-JP" altLang="en-US" sz="1400" dirty="0"/>
              <a:t>放牧動物　？・？・？</a:t>
            </a:r>
            <a:endParaRPr lang="en-US" altLang="ja-JP" sz="1400" dirty="0"/>
          </a:p>
          <a:p>
            <a:r>
              <a:rPr lang="ja-JP" altLang="en-US" sz="1400" dirty="0"/>
              <a:t>・放牧動物は飼育している動物の中から三種類ランダムで放牧される（難易度によって変わるが、</a:t>
            </a:r>
            <a:endParaRPr lang="en-US" altLang="ja-JP" sz="1400" dirty="0"/>
          </a:p>
          <a:p>
            <a:r>
              <a:rPr lang="ja-JP" altLang="en-US" sz="1400" dirty="0"/>
              <a:t>平和の場合は固定）</a:t>
            </a:r>
            <a:endParaRPr lang="en-US" altLang="ja-JP" sz="1400" dirty="0"/>
          </a:p>
          <a:p>
            <a:endParaRPr lang="en-US" altLang="ja-JP" sz="1400" dirty="0"/>
          </a:p>
        </p:txBody>
      </p:sp>
      <p:sp>
        <p:nvSpPr>
          <p:cNvPr id="33" name="正方形/長方形 32">
            <a:extLst>
              <a:ext uri="{FF2B5EF4-FFF2-40B4-BE49-F238E27FC236}">
                <a16:creationId xmlns:a16="http://schemas.microsoft.com/office/drawing/2014/main" id="{2B49C8D9-3155-44BC-A2EE-D452DBD01573}"/>
              </a:ext>
            </a:extLst>
          </p:cNvPr>
          <p:cNvSpPr/>
          <p:nvPr/>
        </p:nvSpPr>
        <p:spPr>
          <a:xfrm>
            <a:off x="7974782" y="1942666"/>
            <a:ext cx="4151261" cy="32236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四角形: 角を丸くする 33">
            <a:extLst>
              <a:ext uri="{FF2B5EF4-FFF2-40B4-BE49-F238E27FC236}">
                <a16:creationId xmlns:a16="http://schemas.microsoft.com/office/drawing/2014/main" id="{232349BA-ABB8-4BAF-97E9-5EAFA7CA2DF2}"/>
              </a:ext>
            </a:extLst>
          </p:cNvPr>
          <p:cNvSpPr/>
          <p:nvPr/>
        </p:nvSpPr>
        <p:spPr>
          <a:xfrm>
            <a:off x="3486817" y="2104076"/>
            <a:ext cx="3593608" cy="2538085"/>
          </a:xfrm>
          <a:prstGeom prst="round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D5D5915E-C5A9-4CB4-86FF-BB7CC7839C30}"/>
              </a:ext>
            </a:extLst>
          </p:cNvPr>
          <p:cNvSpPr txBox="1"/>
          <p:nvPr/>
        </p:nvSpPr>
        <p:spPr>
          <a:xfrm>
            <a:off x="3808626" y="6185085"/>
            <a:ext cx="2068472" cy="369332"/>
          </a:xfrm>
          <a:prstGeom prst="rect">
            <a:avLst/>
          </a:prstGeom>
          <a:noFill/>
        </p:spPr>
        <p:txBody>
          <a:bodyPr wrap="square" rtlCol="0">
            <a:spAutoFit/>
          </a:bodyPr>
          <a:lstStyle/>
          <a:p>
            <a:r>
              <a:rPr kumimoji="1" lang="ja-JP" altLang="en-US" dirty="0"/>
              <a:t>押下で選択画面へ</a:t>
            </a:r>
          </a:p>
        </p:txBody>
      </p:sp>
      <p:cxnSp>
        <p:nvCxnSpPr>
          <p:cNvPr id="40" name="直線矢印コネクタ 39">
            <a:extLst>
              <a:ext uri="{FF2B5EF4-FFF2-40B4-BE49-F238E27FC236}">
                <a16:creationId xmlns:a16="http://schemas.microsoft.com/office/drawing/2014/main" id="{4468A3D7-130D-4A7D-B3DB-2F53DB1D808E}"/>
              </a:ext>
            </a:extLst>
          </p:cNvPr>
          <p:cNvCxnSpPr>
            <a:cxnSpLocks/>
          </p:cNvCxnSpPr>
          <p:nvPr/>
        </p:nvCxnSpPr>
        <p:spPr>
          <a:xfrm flipH="1" flipV="1">
            <a:off x="2990335" y="5682413"/>
            <a:ext cx="816953" cy="676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矢印: 下 42">
            <a:extLst>
              <a:ext uri="{FF2B5EF4-FFF2-40B4-BE49-F238E27FC236}">
                <a16:creationId xmlns:a16="http://schemas.microsoft.com/office/drawing/2014/main" id="{CABA0736-AD0F-44C9-BCDF-3F94D1E5EBC5}"/>
              </a:ext>
            </a:extLst>
          </p:cNvPr>
          <p:cNvSpPr/>
          <p:nvPr/>
        </p:nvSpPr>
        <p:spPr>
          <a:xfrm>
            <a:off x="564776" y="2003911"/>
            <a:ext cx="191806" cy="2930864"/>
          </a:xfrm>
          <a:prstGeom prst="down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99837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3295B98-CAFA-4CC7-817E-346C05759DDF}"/>
              </a:ext>
            </a:extLst>
          </p:cNvPr>
          <p:cNvSpPr txBox="1"/>
          <p:nvPr/>
        </p:nvSpPr>
        <p:spPr>
          <a:xfrm>
            <a:off x="8386615" y="870684"/>
            <a:ext cx="2143328" cy="1477328"/>
          </a:xfrm>
          <a:prstGeom prst="rect">
            <a:avLst/>
          </a:prstGeom>
          <a:noFill/>
        </p:spPr>
        <p:txBody>
          <a:bodyPr wrap="square" rtlCol="0">
            <a:spAutoFit/>
          </a:bodyPr>
          <a:lstStyle/>
          <a:p>
            <a:r>
              <a:rPr kumimoji="1" lang="ja-JP" altLang="en-US" dirty="0">
                <a:solidFill>
                  <a:srgbClr val="FF0000"/>
                </a:solidFill>
              </a:rPr>
              <a:t>必要な</a:t>
            </a:r>
            <a:r>
              <a:rPr lang="en-US" altLang="ja-JP" dirty="0">
                <a:solidFill>
                  <a:srgbClr val="FF0000"/>
                </a:solidFill>
              </a:rPr>
              <a:t>SE</a:t>
            </a:r>
            <a:r>
              <a:rPr lang="ja-JP" altLang="en-US" dirty="0"/>
              <a:t>：</a:t>
            </a:r>
            <a:endParaRPr lang="en-US" altLang="ja-JP" dirty="0"/>
          </a:p>
          <a:p>
            <a:r>
              <a:rPr lang="ja-JP" altLang="en-US" dirty="0"/>
              <a:t>タイトルと統一</a:t>
            </a:r>
            <a:endParaRPr lang="en-US" altLang="ja-JP" dirty="0"/>
          </a:p>
          <a:p>
            <a:r>
              <a:rPr lang="ja-JP" altLang="en-US" dirty="0">
                <a:solidFill>
                  <a:srgbClr val="FF0000"/>
                </a:solidFill>
              </a:rPr>
              <a:t>必要な</a:t>
            </a:r>
            <a:r>
              <a:rPr lang="en-US" altLang="ja-JP" dirty="0">
                <a:solidFill>
                  <a:srgbClr val="FF0000"/>
                </a:solidFill>
              </a:rPr>
              <a:t>BGM</a:t>
            </a:r>
            <a:r>
              <a:rPr lang="ja-JP" altLang="en-US" dirty="0"/>
              <a:t>：</a:t>
            </a:r>
            <a:endParaRPr lang="en-US" altLang="ja-JP" dirty="0"/>
          </a:p>
          <a:p>
            <a:r>
              <a:rPr lang="ja-JP" altLang="en-US" dirty="0"/>
              <a:t>難易度選択</a:t>
            </a:r>
            <a:r>
              <a:rPr lang="en-US" altLang="ja-JP" dirty="0"/>
              <a:t>BGM</a:t>
            </a:r>
          </a:p>
          <a:p>
            <a:r>
              <a:rPr lang="ja-JP" altLang="en-US" dirty="0"/>
              <a:t>（３０秒）</a:t>
            </a:r>
            <a:endParaRPr lang="en-US" altLang="ja-JP" dirty="0"/>
          </a:p>
        </p:txBody>
      </p:sp>
      <p:pic>
        <p:nvPicPr>
          <p:cNvPr id="3" name="図 2">
            <a:extLst>
              <a:ext uri="{FF2B5EF4-FFF2-40B4-BE49-F238E27FC236}">
                <a16:creationId xmlns:a16="http://schemas.microsoft.com/office/drawing/2014/main" id="{71C1BA0C-F507-4B8B-8E7D-F91A83585F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2501" y="1609348"/>
            <a:ext cx="1504114" cy="1064709"/>
          </a:xfrm>
          <a:prstGeom prst="rect">
            <a:avLst/>
          </a:prstGeom>
        </p:spPr>
      </p:pic>
      <p:sp>
        <p:nvSpPr>
          <p:cNvPr id="4" name="テキスト ボックス 3">
            <a:extLst>
              <a:ext uri="{FF2B5EF4-FFF2-40B4-BE49-F238E27FC236}">
                <a16:creationId xmlns:a16="http://schemas.microsoft.com/office/drawing/2014/main" id="{6C32F34C-E761-4FEC-971E-34BAB79E16C7}"/>
              </a:ext>
            </a:extLst>
          </p:cNvPr>
          <p:cNvSpPr txBox="1"/>
          <p:nvPr/>
        </p:nvSpPr>
        <p:spPr>
          <a:xfrm>
            <a:off x="5141307" y="827634"/>
            <a:ext cx="2931130" cy="1754326"/>
          </a:xfrm>
          <a:prstGeom prst="rect">
            <a:avLst/>
          </a:prstGeom>
          <a:noFill/>
        </p:spPr>
        <p:txBody>
          <a:bodyPr wrap="square" rtlCol="0">
            <a:spAutoFit/>
          </a:bodyPr>
          <a:lstStyle/>
          <a:p>
            <a:r>
              <a:rPr kumimoji="1" lang="ja-JP" altLang="en-US" dirty="0">
                <a:solidFill>
                  <a:srgbClr val="FF0000"/>
                </a:solidFill>
              </a:rPr>
              <a:t>必要な画像</a:t>
            </a:r>
            <a:r>
              <a:rPr kumimoji="1" lang="ja-JP" altLang="en-US" dirty="0"/>
              <a:t>：</a:t>
            </a:r>
            <a:endParaRPr kumimoji="1" lang="en-US" altLang="ja-JP" dirty="0"/>
          </a:p>
          <a:p>
            <a:r>
              <a:rPr lang="ja-JP" altLang="en-US" dirty="0"/>
              <a:t>各ボタン（</a:t>
            </a:r>
            <a:r>
              <a:rPr lang="en-US" altLang="ja-JP" dirty="0"/>
              <a:t>Unity</a:t>
            </a:r>
            <a:r>
              <a:rPr lang="ja-JP" altLang="en-US" dirty="0"/>
              <a:t>で制作）</a:t>
            </a:r>
            <a:endParaRPr lang="en-US" altLang="ja-JP" dirty="0"/>
          </a:p>
          <a:p>
            <a:r>
              <a:rPr lang="ja-JP" altLang="en-US" dirty="0">
                <a:solidFill>
                  <a:srgbClr val="FF0000"/>
                </a:solidFill>
              </a:rPr>
              <a:t>背景</a:t>
            </a:r>
            <a:r>
              <a:rPr lang="ja-JP" altLang="en-US" dirty="0"/>
              <a:t>：</a:t>
            </a:r>
            <a:endParaRPr lang="en-US" altLang="ja-JP" dirty="0"/>
          </a:p>
          <a:p>
            <a:r>
              <a:rPr lang="ja-JP" altLang="en-US" sz="1050" dirty="0"/>
              <a:t>　　　　　</a:t>
            </a:r>
            <a:r>
              <a:rPr lang="en-US" altLang="ja-JP" sz="1050" dirty="0"/>
              <a:t>Cinema4d   </a:t>
            </a:r>
            <a:r>
              <a:rPr lang="ja-JP" altLang="en-US" dirty="0"/>
              <a:t>→</a:t>
            </a:r>
            <a:endParaRPr lang="en-US" altLang="ja-JP" dirty="0"/>
          </a:p>
          <a:p>
            <a:r>
              <a:rPr lang="ja-JP" altLang="en-US" dirty="0"/>
              <a:t>　　　イメージ</a:t>
            </a:r>
            <a:endParaRPr lang="en-US" altLang="ja-JP" dirty="0"/>
          </a:p>
          <a:p>
            <a:endParaRPr kumimoji="1" lang="en-US" altLang="ja-JP" dirty="0"/>
          </a:p>
        </p:txBody>
      </p:sp>
    </p:spTree>
    <p:extLst>
      <p:ext uri="{BB962C8B-B14F-4D97-AF65-F5344CB8AC3E}">
        <p14:creationId xmlns:p14="http://schemas.microsoft.com/office/powerpoint/2010/main" val="1865911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4F3A461-4900-47CD-B7CB-6400DE046BB3}"/>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4B5E777B-F860-425C-AA32-0C14E8ABB2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4BB160B2-B388-49BA-905B-B96E6E02CCD2}"/>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F01456E3-5F8E-4B00-9EAE-62A688AB53C4}"/>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3FADC1CC-4400-46D3-833A-0F47BB004043}"/>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FCAB52AC-CD9A-48EA-946E-5FE7B6A7E44D}"/>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A5E35DD9-473F-4825-BAE9-0D8DA64C11AD}"/>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C628260E-9213-44D1-9ACE-F12B94A0FBF7}"/>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16E41E35-1BB7-441A-96D1-FB3A852F5D72}"/>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A2CCE7BC-641E-408B-A65B-C94483E2AF9B}"/>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FB57EEC9-3818-4801-BD8A-BE3598EA49DD}"/>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162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87B36FC-D515-4968-A5F3-030F937C353B}"/>
              </a:ext>
            </a:extLst>
          </p:cNvPr>
          <p:cNvSpPr txBox="1"/>
          <p:nvPr/>
        </p:nvSpPr>
        <p:spPr>
          <a:xfrm>
            <a:off x="575733" y="383822"/>
            <a:ext cx="3070578" cy="461665"/>
          </a:xfrm>
          <a:prstGeom prst="rect">
            <a:avLst/>
          </a:prstGeom>
          <a:noFill/>
        </p:spPr>
        <p:txBody>
          <a:bodyPr wrap="square" rtlCol="0">
            <a:spAutoFit/>
          </a:bodyPr>
          <a:lstStyle/>
          <a:p>
            <a:r>
              <a:rPr kumimoji="1" lang="ja-JP" altLang="en-US" sz="2400" dirty="0"/>
              <a:t>動物画面</a:t>
            </a:r>
          </a:p>
        </p:txBody>
      </p:sp>
      <p:sp>
        <p:nvSpPr>
          <p:cNvPr id="3" name="フローチャート: 処理 2">
            <a:extLst>
              <a:ext uri="{FF2B5EF4-FFF2-40B4-BE49-F238E27FC236}">
                <a16:creationId xmlns:a16="http://schemas.microsoft.com/office/drawing/2014/main" id="{02737DBD-5AA7-4EBB-AABF-4F838AFB6648}"/>
              </a:ext>
            </a:extLst>
          </p:cNvPr>
          <p:cNvSpPr/>
          <p:nvPr/>
        </p:nvSpPr>
        <p:spPr>
          <a:xfrm>
            <a:off x="575733" y="1016000"/>
            <a:ext cx="8015112" cy="377048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D6DDED3A-A87F-4157-8F95-162B635E993E}"/>
              </a:ext>
            </a:extLst>
          </p:cNvPr>
          <p:cNvSpPr txBox="1"/>
          <p:nvPr/>
        </p:nvSpPr>
        <p:spPr>
          <a:xfrm>
            <a:off x="766483" y="1389712"/>
            <a:ext cx="7135740" cy="3046988"/>
          </a:xfrm>
          <a:prstGeom prst="rect">
            <a:avLst/>
          </a:prstGeom>
          <a:noFill/>
        </p:spPr>
        <p:txBody>
          <a:bodyPr wrap="square" rtlCol="0">
            <a:spAutoFit/>
          </a:bodyPr>
          <a:lstStyle/>
          <a:p>
            <a:r>
              <a:rPr kumimoji="1" lang="ja-JP" altLang="en-US" sz="2400" dirty="0"/>
              <a:t>現在飼育している動物</a:t>
            </a:r>
            <a:endParaRPr kumimoji="1" lang="en-US" altLang="ja-JP" sz="2400" dirty="0"/>
          </a:p>
          <a:p>
            <a:r>
              <a:rPr kumimoji="1" lang="ja-JP" altLang="en-US" sz="2400" dirty="0"/>
              <a:t>　　羊</a:t>
            </a:r>
            <a:endParaRPr kumimoji="1" lang="en-US" altLang="ja-JP" sz="2400" dirty="0"/>
          </a:p>
          <a:p>
            <a:r>
              <a:rPr lang="ja-JP" altLang="en-US" sz="2400" dirty="0"/>
              <a:t>　　鶏</a:t>
            </a:r>
            <a:endParaRPr kumimoji="1" lang="en-US" altLang="ja-JP" sz="2400" dirty="0"/>
          </a:p>
          <a:p>
            <a:r>
              <a:rPr kumimoji="1" lang="ja-JP" altLang="en-US" sz="2400" dirty="0"/>
              <a:t>　　兎</a:t>
            </a:r>
            <a:endParaRPr kumimoji="1" lang="en-US" altLang="ja-JP" sz="2400" dirty="0"/>
          </a:p>
          <a:p>
            <a:r>
              <a:rPr lang="ja-JP" altLang="en-US" sz="2400" dirty="0"/>
              <a:t>　　</a:t>
            </a:r>
            <a:endParaRPr kumimoji="1" lang="en-US" altLang="ja-JP" sz="2400" dirty="0"/>
          </a:p>
          <a:p>
            <a:r>
              <a:rPr lang="ja-JP" altLang="en-US" sz="2400" dirty="0"/>
              <a:t>　　</a:t>
            </a:r>
            <a:endParaRPr lang="en-US" altLang="ja-JP" sz="2400" dirty="0"/>
          </a:p>
          <a:p>
            <a:endParaRPr kumimoji="1" lang="en-US" altLang="ja-JP" sz="2400" dirty="0"/>
          </a:p>
          <a:p>
            <a:r>
              <a:rPr lang="ja-JP" altLang="en-US" sz="2400" dirty="0"/>
              <a:t>選択画面へ</a:t>
            </a:r>
            <a:endParaRPr kumimoji="1" lang="ja-JP" altLang="en-US" sz="2400" dirty="0"/>
          </a:p>
        </p:txBody>
      </p:sp>
      <p:sp>
        <p:nvSpPr>
          <p:cNvPr id="7" name="フローチャート: 処理 6">
            <a:extLst>
              <a:ext uri="{FF2B5EF4-FFF2-40B4-BE49-F238E27FC236}">
                <a16:creationId xmlns:a16="http://schemas.microsoft.com/office/drawing/2014/main" id="{E76253C2-8E27-4F7E-A8F4-55ED6983FBA0}"/>
              </a:ext>
            </a:extLst>
          </p:cNvPr>
          <p:cNvSpPr/>
          <p:nvPr/>
        </p:nvSpPr>
        <p:spPr>
          <a:xfrm>
            <a:off x="4470400" y="1219200"/>
            <a:ext cx="3104444" cy="3386667"/>
          </a:xfrm>
          <a:prstGeom prst="flowChartProcess">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ここに選んだ動物の詳細</a:t>
            </a:r>
          </a:p>
        </p:txBody>
      </p:sp>
      <p:sp>
        <p:nvSpPr>
          <p:cNvPr id="8" name="テキスト ボックス 7">
            <a:extLst>
              <a:ext uri="{FF2B5EF4-FFF2-40B4-BE49-F238E27FC236}">
                <a16:creationId xmlns:a16="http://schemas.microsoft.com/office/drawing/2014/main" id="{CF0B103F-1EC9-4A69-8159-CF1DDE970044}"/>
              </a:ext>
            </a:extLst>
          </p:cNvPr>
          <p:cNvSpPr txBox="1"/>
          <p:nvPr/>
        </p:nvSpPr>
        <p:spPr>
          <a:xfrm>
            <a:off x="6953955" y="4786489"/>
            <a:ext cx="5238045" cy="2031325"/>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SE</a:t>
            </a:r>
            <a:r>
              <a:rPr kumimoji="1" lang="ja-JP" altLang="en-US" dirty="0"/>
              <a:t>：タイトルと統一</a:t>
            </a:r>
            <a:endParaRPr kumimoji="1" lang="en-US" altLang="ja-JP" dirty="0"/>
          </a:p>
          <a:p>
            <a:endParaRPr lang="en-US" altLang="ja-JP" dirty="0"/>
          </a:p>
          <a:p>
            <a:r>
              <a:rPr kumimoji="1" lang="ja-JP" altLang="en-US" dirty="0">
                <a:solidFill>
                  <a:srgbClr val="FF0000"/>
                </a:solidFill>
              </a:rPr>
              <a:t>必要な</a:t>
            </a:r>
            <a:r>
              <a:rPr kumimoji="1" lang="en-US" altLang="ja-JP" dirty="0">
                <a:solidFill>
                  <a:srgbClr val="FF0000"/>
                </a:solidFill>
              </a:rPr>
              <a:t>BGM</a:t>
            </a:r>
            <a:r>
              <a:rPr kumimoji="1" lang="ja-JP" altLang="en-US" dirty="0"/>
              <a:t>：動物画面</a:t>
            </a:r>
            <a:r>
              <a:rPr kumimoji="1" lang="en-US" altLang="ja-JP" dirty="0"/>
              <a:t>BGM</a:t>
            </a:r>
            <a:r>
              <a:rPr kumimoji="1" lang="ja-JP" altLang="en-US" dirty="0"/>
              <a:t>（</a:t>
            </a:r>
            <a:r>
              <a:rPr kumimoji="1" lang="en-US" altLang="ja-JP" dirty="0"/>
              <a:t>20</a:t>
            </a:r>
            <a:r>
              <a:rPr kumimoji="1" lang="ja-JP" altLang="en-US" dirty="0"/>
              <a:t>秒ループ）</a:t>
            </a:r>
            <a:endParaRPr kumimoji="1" lang="en-US" altLang="ja-JP" dirty="0"/>
          </a:p>
          <a:p>
            <a:endParaRPr lang="en-US" altLang="ja-JP" dirty="0">
              <a:solidFill>
                <a:srgbClr val="FF0000"/>
              </a:solidFill>
            </a:endParaRPr>
          </a:p>
          <a:p>
            <a:r>
              <a:rPr kumimoji="1" lang="ja-JP" altLang="en-US" dirty="0">
                <a:solidFill>
                  <a:srgbClr val="FF0000"/>
                </a:solidFill>
              </a:rPr>
              <a:t>ボタン、文字</a:t>
            </a:r>
            <a:r>
              <a:rPr kumimoji="1" lang="ja-JP" altLang="en-US" dirty="0"/>
              <a:t>：</a:t>
            </a:r>
            <a:r>
              <a:rPr kumimoji="1" lang="en-US" altLang="ja-JP" dirty="0"/>
              <a:t>unity</a:t>
            </a:r>
          </a:p>
          <a:p>
            <a:endParaRPr lang="en-US" altLang="ja-JP" dirty="0"/>
          </a:p>
          <a:p>
            <a:r>
              <a:rPr kumimoji="1" lang="en-US" altLang="ja-JP" dirty="0">
                <a:solidFill>
                  <a:srgbClr val="FF0000"/>
                </a:solidFill>
              </a:rPr>
              <a:t>3d</a:t>
            </a:r>
            <a:r>
              <a:rPr kumimoji="1" lang="ja-JP" altLang="en-US" dirty="0">
                <a:solidFill>
                  <a:srgbClr val="FF0000"/>
                </a:solidFill>
              </a:rPr>
              <a:t>モデル</a:t>
            </a:r>
            <a:r>
              <a:rPr kumimoji="1" lang="ja-JP" altLang="en-US" dirty="0"/>
              <a:t>：</a:t>
            </a:r>
            <a:r>
              <a:rPr kumimoji="1" lang="en-US" altLang="ja-JP" dirty="0"/>
              <a:t>cinema4d</a:t>
            </a:r>
            <a:r>
              <a:rPr kumimoji="1" lang="ja-JP" altLang="en-US" dirty="0"/>
              <a:t>　　</a:t>
            </a:r>
            <a:r>
              <a:rPr kumimoji="1" lang="ja-JP" altLang="en-US" dirty="0">
                <a:solidFill>
                  <a:srgbClr val="FF0000"/>
                </a:solidFill>
              </a:rPr>
              <a:t>背景</a:t>
            </a:r>
            <a:r>
              <a:rPr kumimoji="1" lang="ja-JP" altLang="en-US" dirty="0"/>
              <a:t>：難易度選択画面</a:t>
            </a:r>
          </a:p>
        </p:txBody>
      </p:sp>
      <p:sp>
        <p:nvSpPr>
          <p:cNvPr id="10" name="テキスト ボックス 9">
            <a:extLst>
              <a:ext uri="{FF2B5EF4-FFF2-40B4-BE49-F238E27FC236}">
                <a16:creationId xmlns:a16="http://schemas.microsoft.com/office/drawing/2014/main" id="{CF260A09-D5F9-43E2-AC87-F6788887DEE4}"/>
              </a:ext>
            </a:extLst>
          </p:cNvPr>
          <p:cNvSpPr txBox="1"/>
          <p:nvPr/>
        </p:nvSpPr>
        <p:spPr>
          <a:xfrm>
            <a:off x="8781595" y="490991"/>
            <a:ext cx="3149600" cy="1631216"/>
          </a:xfrm>
          <a:prstGeom prst="rect">
            <a:avLst/>
          </a:prstGeom>
          <a:noFill/>
        </p:spPr>
        <p:txBody>
          <a:bodyPr wrap="square" rtlCol="0">
            <a:spAutoFit/>
          </a:bodyPr>
          <a:lstStyle/>
          <a:p>
            <a:r>
              <a:rPr kumimoji="1" lang="ja-JP" altLang="en-US" sz="2000" dirty="0"/>
              <a:t>現在飼育している動物の種類を名前で標示</a:t>
            </a:r>
            <a:endParaRPr kumimoji="1" lang="en-US" altLang="ja-JP" sz="2000" dirty="0"/>
          </a:p>
          <a:p>
            <a:endParaRPr lang="en-US" altLang="ja-JP" sz="2000" dirty="0"/>
          </a:p>
          <a:p>
            <a:r>
              <a:rPr kumimoji="1" lang="ja-JP" altLang="en-US" sz="2000" dirty="0"/>
              <a:t>「選択画面へ」押下で選択画面へ</a:t>
            </a:r>
          </a:p>
        </p:txBody>
      </p:sp>
      <p:sp>
        <p:nvSpPr>
          <p:cNvPr id="17" name="スマイル 16">
            <a:extLst>
              <a:ext uri="{FF2B5EF4-FFF2-40B4-BE49-F238E27FC236}">
                <a16:creationId xmlns:a16="http://schemas.microsoft.com/office/drawing/2014/main" id="{6F956D0D-01A6-47DF-A834-BAACE01F04FD}"/>
              </a:ext>
            </a:extLst>
          </p:cNvPr>
          <p:cNvSpPr/>
          <p:nvPr/>
        </p:nvSpPr>
        <p:spPr>
          <a:xfrm>
            <a:off x="5317067" y="1546578"/>
            <a:ext cx="1636888" cy="1151466"/>
          </a:xfrm>
          <a:prstGeom prst="smileyFac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20" name="コネクタ: カギ線 19">
            <a:extLst>
              <a:ext uri="{FF2B5EF4-FFF2-40B4-BE49-F238E27FC236}">
                <a16:creationId xmlns:a16="http://schemas.microsoft.com/office/drawing/2014/main" id="{69CA5401-86A9-4FB2-BA6E-1F6B762CBFAF}"/>
              </a:ext>
            </a:extLst>
          </p:cNvPr>
          <p:cNvCxnSpPr>
            <a:cxnSpLocks/>
          </p:cNvCxnSpPr>
          <p:nvPr/>
        </p:nvCxnSpPr>
        <p:spPr>
          <a:xfrm rot="10800000" flipV="1">
            <a:off x="2415823" y="841884"/>
            <a:ext cx="6365772" cy="1263494"/>
          </a:xfrm>
          <a:prstGeom prst="bentConnector3">
            <a:avLst>
              <a:gd name="adj1" fmla="val 5683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393E80AA-6711-409F-BC44-F515E94383E0}"/>
              </a:ext>
            </a:extLst>
          </p:cNvPr>
          <p:cNvSpPr/>
          <p:nvPr/>
        </p:nvSpPr>
        <p:spPr>
          <a:xfrm>
            <a:off x="672353" y="1389712"/>
            <a:ext cx="3346492" cy="15360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6EE8E77-29EF-4134-B449-A2FCBCDF8A5B}"/>
              </a:ext>
            </a:extLst>
          </p:cNvPr>
          <p:cNvSpPr/>
          <p:nvPr/>
        </p:nvSpPr>
        <p:spPr>
          <a:xfrm>
            <a:off x="1399820" y="1761565"/>
            <a:ext cx="395112" cy="3438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B096A2D9-56B2-4F25-BEED-8E027DC20579}"/>
              </a:ext>
            </a:extLst>
          </p:cNvPr>
          <p:cNvSpPr/>
          <p:nvPr/>
        </p:nvSpPr>
        <p:spPr>
          <a:xfrm>
            <a:off x="3870927" y="255494"/>
            <a:ext cx="485920" cy="4616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25D7FEB5-1EA4-4CD6-B69F-43C5362C04B4}"/>
              </a:ext>
            </a:extLst>
          </p:cNvPr>
          <p:cNvSpPr txBox="1"/>
          <p:nvPr/>
        </p:nvSpPr>
        <p:spPr>
          <a:xfrm>
            <a:off x="4334353" y="302040"/>
            <a:ext cx="1625600" cy="369332"/>
          </a:xfrm>
          <a:prstGeom prst="rect">
            <a:avLst/>
          </a:prstGeom>
          <a:noFill/>
        </p:spPr>
        <p:txBody>
          <a:bodyPr wrap="square" rtlCol="0">
            <a:spAutoFit/>
          </a:bodyPr>
          <a:lstStyle/>
          <a:p>
            <a:r>
              <a:rPr kumimoji="1" lang="en-US" altLang="ja-JP" dirty="0"/>
              <a:t>…</a:t>
            </a:r>
            <a:r>
              <a:rPr kumimoji="1" lang="ja-JP" altLang="en-US" dirty="0"/>
              <a:t>選択状態</a:t>
            </a:r>
          </a:p>
        </p:txBody>
      </p:sp>
      <p:sp>
        <p:nvSpPr>
          <p:cNvPr id="14" name="テキスト ボックス 13">
            <a:extLst>
              <a:ext uri="{FF2B5EF4-FFF2-40B4-BE49-F238E27FC236}">
                <a16:creationId xmlns:a16="http://schemas.microsoft.com/office/drawing/2014/main" id="{0EE2C0E7-5402-4520-B390-0C57840FFF86}"/>
              </a:ext>
            </a:extLst>
          </p:cNvPr>
          <p:cNvSpPr txBox="1"/>
          <p:nvPr/>
        </p:nvSpPr>
        <p:spPr>
          <a:xfrm>
            <a:off x="1065320" y="4989250"/>
            <a:ext cx="3515558" cy="923330"/>
          </a:xfrm>
          <a:prstGeom prst="rect">
            <a:avLst/>
          </a:prstGeom>
          <a:noFill/>
        </p:spPr>
        <p:txBody>
          <a:bodyPr wrap="square" rtlCol="0">
            <a:spAutoFit/>
          </a:bodyPr>
          <a:lstStyle/>
          <a:p>
            <a:r>
              <a:rPr lang="ja-JP" altLang="en-US" dirty="0"/>
              <a:t>飼育している</a:t>
            </a:r>
            <a:r>
              <a:rPr kumimoji="1" lang="ja-JP" altLang="en-US" dirty="0"/>
              <a:t>動物が表示される</a:t>
            </a:r>
            <a:endParaRPr kumimoji="1" lang="en-US" altLang="ja-JP" dirty="0"/>
          </a:p>
          <a:p>
            <a:r>
              <a:rPr lang="ja-JP" altLang="en-US" dirty="0"/>
              <a:t>ここに表示されている動物のみがゲーム画面に出現する</a:t>
            </a:r>
            <a:endParaRPr kumimoji="1" lang="ja-JP" altLang="en-US" dirty="0"/>
          </a:p>
        </p:txBody>
      </p:sp>
      <p:sp>
        <p:nvSpPr>
          <p:cNvPr id="18" name="楕円 17">
            <a:extLst>
              <a:ext uri="{FF2B5EF4-FFF2-40B4-BE49-F238E27FC236}">
                <a16:creationId xmlns:a16="http://schemas.microsoft.com/office/drawing/2014/main" id="{EEC6FF7B-7C3D-442E-8352-DE28FA3EA7FF}"/>
              </a:ext>
            </a:extLst>
          </p:cNvPr>
          <p:cNvSpPr/>
          <p:nvPr/>
        </p:nvSpPr>
        <p:spPr>
          <a:xfrm>
            <a:off x="5317067" y="3500156"/>
            <a:ext cx="1009650" cy="101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詳細の内容</a:t>
            </a:r>
          </a:p>
        </p:txBody>
      </p:sp>
      <p:cxnSp>
        <p:nvCxnSpPr>
          <p:cNvPr id="21" name="直線矢印コネクタ 20">
            <a:extLst>
              <a:ext uri="{FF2B5EF4-FFF2-40B4-BE49-F238E27FC236}">
                <a16:creationId xmlns:a16="http://schemas.microsoft.com/office/drawing/2014/main" id="{8BAE465A-0684-4622-B3CA-92B2F4703752}"/>
              </a:ext>
            </a:extLst>
          </p:cNvPr>
          <p:cNvCxnSpPr>
            <a:cxnSpLocks/>
          </p:cNvCxnSpPr>
          <p:nvPr/>
        </p:nvCxnSpPr>
        <p:spPr>
          <a:xfrm flipH="1">
            <a:off x="2360539" y="1948030"/>
            <a:ext cx="6421056" cy="21800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612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1785C02-8BF0-4A3B-A96C-5626C13046BA}"/>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E5276347-FF4B-4809-8AEB-7E359ECE16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85FF1BD8-EEF1-46BA-BFE1-88A1239C015C}"/>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69C74584-1AB6-471E-853C-E8378C86657B}"/>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19AF1835-1A2A-4C5C-B609-809028577B0A}"/>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8DF56149-ECC7-4F40-B34B-DB58A59B49F2}"/>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4586E851-2C82-4CEF-9D90-5547AB6D3EFD}"/>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1A2175CD-F5C1-4EB1-A9B2-E74B2A24A330}"/>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07776DB-FC61-493F-8BE1-3736EC560E30}"/>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DB708F3-EBA2-4155-B52B-B04FDDA4882C}"/>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E2680CFB-852E-48C1-96DB-3553CDAE34FE}"/>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96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ローチャート: 処理 2">
            <a:extLst>
              <a:ext uri="{FF2B5EF4-FFF2-40B4-BE49-F238E27FC236}">
                <a16:creationId xmlns:a16="http://schemas.microsoft.com/office/drawing/2014/main" id="{08952ED9-B1AA-43E4-A668-6E93295A7873}"/>
              </a:ext>
            </a:extLst>
          </p:cNvPr>
          <p:cNvSpPr/>
          <p:nvPr/>
        </p:nvSpPr>
        <p:spPr>
          <a:xfrm>
            <a:off x="135467" y="1615721"/>
            <a:ext cx="8094133" cy="4696178"/>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スマイル 1">
            <a:extLst>
              <a:ext uri="{FF2B5EF4-FFF2-40B4-BE49-F238E27FC236}">
                <a16:creationId xmlns:a16="http://schemas.microsoft.com/office/drawing/2014/main" id="{3974AB36-C128-4D41-9CD7-1EEC04C16903}"/>
              </a:ext>
            </a:extLst>
          </p:cNvPr>
          <p:cNvSpPr/>
          <p:nvPr/>
        </p:nvSpPr>
        <p:spPr>
          <a:xfrm>
            <a:off x="2122311" y="2308576"/>
            <a:ext cx="3849511" cy="3228622"/>
          </a:xfrm>
          <a:prstGeom prst="smileyFac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スマイル 3">
            <a:extLst>
              <a:ext uri="{FF2B5EF4-FFF2-40B4-BE49-F238E27FC236}">
                <a16:creationId xmlns:a16="http://schemas.microsoft.com/office/drawing/2014/main" id="{D921820A-1F58-4EE1-BBC3-4D8C9395674D}"/>
              </a:ext>
            </a:extLst>
          </p:cNvPr>
          <p:cNvSpPr/>
          <p:nvPr/>
        </p:nvSpPr>
        <p:spPr>
          <a:xfrm>
            <a:off x="474133" y="3306232"/>
            <a:ext cx="1196622" cy="1151466"/>
          </a:xfrm>
          <a:prstGeom prst="smileyFac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スマイル 4">
            <a:extLst>
              <a:ext uri="{FF2B5EF4-FFF2-40B4-BE49-F238E27FC236}">
                <a16:creationId xmlns:a16="http://schemas.microsoft.com/office/drawing/2014/main" id="{D7EDEA56-54BD-4C95-9C2B-D51724C60D5B}"/>
              </a:ext>
            </a:extLst>
          </p:cNvPr>
          <p:cNvSpPr/>
          <p:nvPr/>
        </p:nvSpPr>
        <p:spPr>
          <a:xfrm>
            <a:off x="6423378" y="3428999"/>
            <a:ext cx="1162756" cy="1069621"/>
          </a:xfrm>
          <a:prstGeom prst="smileyFac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ボックス 6">
            <a:extLst>
              <a:ext uri="{FF2B5EF4-FFF2-40B4-BE49-F238E27FC236}">
                <a16:creationId xmlns:a16="http://schemas.microsoft.com/office/drawing/2014/main" id="{C7BCBCD2-3432-4379-9ADE-F1514C6C0DF7}"/>
              </a:ext>
            </a:extLst>
          </p:cNvPr>
          <p:cNvSpPr txBox="1"/>
          <p:nvPr/>
        </p:nvSpPr>
        <p:spPr>
          <a:xfrm>
            <a:off x="361244" y="316089"/>
            <a:ext cx="3556000" cy="461665"/>
          </a:xfrm>
          <a:prstGeom prst="rect">
            <a:avLst/>
          </a:prstGeom>
          <a:noFill/>
        </p:spPr>
        <p:txBody>
          <a:bodyPr wrap="square" rtlCol="0">
            <a:spAutoFit/>
          </a:bodyPr>
          <a:lstStyle/>
          <a:p>
            <a:r>
              <a:rPr kumimoji="1" lang="ja-JP" altLang="en-US" sz="2400" dirty="0"/>
              <a:t>キメラ選択初期画面</a:t>
            </a:r>
          </a:p>
        </p:txBody>
      </p:sp>
      <p:sp>
        <p:nvSpPr>
          <p:cNvPr id="8" name="テキスト ボックス 7">
            <a:extLst>
              <a:ext uri="{FF2B5EF4-FFF2-40B4-BE49-F238E27FC236}">
                <a16:creationId xmlns:a16="http://schemas.microsoft.com/office/drawing/2014/main" id="{7A5B79F2-DC16-46D6-9807-BA46DC83F77B}"/>
              </a:ext>
            </a:extLst>
          </p:cNvPr>
          <p:cNvSpPr txBox="1"/>
          <p:nvPr/>
        </p:nvSpPr>
        <p:spPr>
          <a:xfrm>
            <a:off x="8438444" y="170180"/>
            <a:ext cx="3555999" cy="3539430"/>
          </a:xfrm>
          <a:prstGeom prst="rect">
            <a:avLst/>
          </a:prstGeom>
          <a:noFill/>
        </p:spPr>
        <p:txBody>
          <a:bodyPr wrap="square" rtlCol="0">
            <a:spAutoFit/>
          </a:bodyPr>
          <a:lstStyle/>
          <a:p>
            <a:r>
              <a:rPr lang="ja-JP" altLang="en-US" sz="2000" dirty="0"/>
              <a:t>・解放されていないキメラは表示されない。</a:t>
            </a:r>
            <a:endParaRPr lang="en-US" altLang="ja-JP" sz="2000" dirty="0"/>
          </a:p>
          <a:p>
            <a:endParaRPr lang="en-US" altLang="ja-JP" sz="2000" dirty="0"/>
          </a:p>
          <a:p>
            <a:r>
              <a:rPr lang="ja-JP" altLang="en-US" sz="2000" dirty="0"/>
              <a:t>・選択中のキメラは中央に大きく表示される。</a:t>
            </a:r>
            <a:endParaRPr lang="en-US" altLang="ja-JP" sz="2000" dirty="0"/>
          </a:p>
          <a:p>
            <a:endParaRPr lang="en-US" altLang="ja-JP" sz="2000" dirty="0"/>
          </a:p>
          <a:p>
            <a:r>
              <a:rPr lang="ja-JP" altLang="en-US" sz="2000" dirty="0">
                <a:solidFill>
                  <a:srgbClr val="FF0000"/>
                </a:solidFill>
              </a:rPr>
              <a:t>・大きく表示されているキメラをタップで詳細画面へ遷移</a:t>
            </a:r>
            <a:endParaRPr lang="en-US" altLang="ja-JP" sz="2000" dirty="0">
              <a:solidFill>
                <a:srgbClr val="FF0000"/>
              </a:solidFill>
            </a:endParaRPr>
          </a:p>
          <a:p>
            <a:endParaRPr lang="en-US" altLang="ja-JP" sz="2400" dirty="0"/>
          </a:p>
          <a:p>
            <a:r>
              <a:rPr kumimoji="1" lang="ja-JP" altLang="en-US" sz="2000" dirty="0"/>
              <a:t>・選択画面</a:t>
            </a:r>
            <a:r>
              <a:rPr kumimoji="1" lang="ja-JP" altLang="en-US" sz="2000" dirty="0" err="1"/>
              <a:t>へを</a:t>
            </a:r>
            <a:r>
              <a:rPr kumimoji="1" lang="ja-JP" altLang="en-US" sz="2000" dirty="0"/>
              <a:t>タップで選択画面へ</a:t>
            </a:r>
            <a:endParaRPr kumimoji="1" lang="en-US" altLang="ja-JP" sz="2000" dirty="0"/>
          </a:p>
        </p:txBody>
      </p:sp>
      <p:sp>
        <p:nvSpPr>
          <p:cNvPr id="10" name="テキスト ボックス 9">
            <a:extLst>
              <a:ext uri="{FF2B5EF4-FFF2-40B4-BE49-F238E27FC236}">
                <a16:creationId xmlns:a16="http://schemas.microsoft.com/office/drawing/2014/main" id="{41CC7EC6-882C-4467-8E7C-3DD61A2A4601}"/>
              </a:ext>
            </a:extLst>
          </p:cNvPr>
          <p:cNvSpPr txBox="1"/>
          <p:nvPr/>
        </p:nvSpPr>
        <p:spPr>
          <a:xfrm>
            <a:off x="259644" y="5659007"/>
            <a:ext cx="2517423" cy="523220"/>
          </a:xfrm>
          <a:prstGeom prst="rect">
            <a:avLst/>
          </a:prstGeom>
          <a:noFill/>
        </p:spPr>
        <p:txBody>
          <a:bodyPr wrap="square" rtlCol="0">
            <a:spAutoFit/>
          </a:bodyPr>
          <a:lstStyle/>
          <a:p>
            <a:r>
              <a:rPr kumimoji="1" lang="ja-JP" altLang="en-US" sz="2800" dirty="0"/>
              <a:t>選択画面へ</a:t>
            </a:r>
          </a:p>
        </p:txBody>
      </p:sp>
      <p:sp>
        <p:nvSpPr>
          <p:cNvPr id="11" name="矢印: 左右 10">
            <a:extLst>
              <a:ext uri="{FF2B5EF4-FFF2-40B4-BE49-F238E27FC236}">
                <a16:creationId xmlns:a16="http://schemas.microsoft.com/office/drawing/2014/main" id="{0DC96765-343D-4572-8626-413BBDCA9377}"/>
              </a:ext>
            </a:extLst>
          </p:cNvPr>
          <p:cNvSpPr/>
          <p:nvPr/>
        </p:nvSpPr>
        <p:spPr>
          <a:xfrm>
            <a:off x="1738488" y="1864304"/>
            <a:ext cx="4888089" cy="383368"/>
          </a:xfrm>
          <a:prstGeom prst="lef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スクロールで</a:t>
            </a:r>
            <a:r>
              <a:rPr lang="ja-JP" altLang="en-US" dirty="0"/>
              <a:t>選ぶ</a:t>
            </a:r>
            <a:endParaRPr kumimoji="1" lang="ja-JP" altLang="en-US" dirty="0"/>
          </a:p>
        </p:txBody>
      </p:sp>
      <p:sp>
        <p:nvSpPr>
          <p:cNvPr id="15" name="テキスト ボックス 14">
            <a:extLst>
              <a:ext uri="{FF2B5EF4-FFF2-40B4-BE49-F238E27FC236}">
                <a16:creationId xmlns:a16="http://schemas.microsoft.com/office/drawing/2014/main" id="{F604D37C-6806-474C-8F1C-A408D41D624C}"/>
              </a:ext>
            </a:extLst>
          </p:cNvPr>
          <p:cNvSpPr txBox="1"/>
          <p:nvPr/>
        </p:nvSpPr>
        <p:spPr>
          <a:xfrm>
            <a:off x="8456872" y="4055456"/>
            <a:ext cx="3722677" cy="2585323"/>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SE</a:t>
            </a:r>
            <a:r>
              <a:rPr kumimoji="1" lang="ja-JP" altLang="en-US" dirty="0"/>
              <a:t>：</a:t>
            </a:r>
            <a:r>
              <a:rPr lang="ja-JP" altLang="en-US" dirty="0"/>
              <a:t>キメラタップ音（ピ　</a:t>
            </a:r>
            <a:r>
              <a:rPr lang="en-US" altLang="ja-JP" dirty="0"/>
              <a:t>	</a:t>
            </a:r>
            <a:r>
              <a:rPr lang="ja-JP" altLang="en-US" dirty="0"/>
              <a:t>コン）</a:t>
            </a:r>
            <a:endParaRPr lang="en-US" altLang="ja-JP" dirty="0"/>
          </a:p>
          <a:p>
            <a:r>
              <a:rPr kumimoji="1" lang="ja-JP" altLang="en-US" dirty="0">
                <a:solidFill>
                  <a:srgbClr val="FF0000"/>
                </a:solidFill>
              </a:rPr>
              <a:t>必要な</a:t>
            </a:r>
            <a:r>
              <a:rPr kumimoji="1" lang="en-US" altLang="ja-JP" dirty="0">
                <a:solidFill>
                  <a:srgbClr val="FF0000"/>
                </a:solidFill>
              </a:rPr>
              <a:t>BGM</a:t>
            </a:r>
            <a:r>
              <a:rPr kumimoji="1" lang="en-US" altLang="ja-JP" dirty="0"/>
              <a:t>:</a:t>
            </a:r>
            <a:r>
              <a:rPr kumimoji="1" lang="ja-JP" altLang="en-US" dirty="0"/>
              <a:t>タイトル同様</a:t>
            </a:r>
            <a:endParaRPr kumimoji="1" lang="en-US" altLang="ja-JP" dirty="0"/>
          </a:p>
          <a:p>
            <a:endParaRPr lang="en-US" altLang="ja-JP" dirty="0"/>
          </a:p>
          <a:p>
            <a:r>
              <a:rPr kumimoji="1" lang="ja-JP" altLang="en-US" dirty="0">
                <a:solidFill>
                  <a:srgbClr val="FF0000"/>
                </a:solidFill>
              </a:rPr>
              <a:t>３</a:t>
            </a:r>
            <a:r>
              <a:rPr kumimoji="1" lang="en-US" altLang="ja-JP" dirty="0">
                <a:solidFill>
                  <a:srgbClr val="FF0000"/>
                </a:solidFill>
              </a:rPr>
              <a:t>D</a:t>
            </a:r>
            <a:r>
              <a:rPr kumimoji="1" lang="ja-JP" altLang="en-US" dirty="0">
                <a:solidFill>
                  <a:srgbClr val="FF0000"/>
                </a:solidFill>
              </a:rPr>
              <a:t>モデル</a:t>
            </a:r>
            <a:r>
              <a:rPr kumimoji="1" lang="ja-JP" altLang="en-US" dirty="0"/>
              <a:t>：キメラ（</a:t>
            </a:r>
            <a:r>
              <a:rPr kumimoji="1" lang="en-US" altLang="ja-JP" dirty="0"/>
              <a:t>cinema4d</a:t>
            </a:r>
            <a:r>
              <a:rPr kumimoji="1" lang="ja-JP" altLang="en-US" dirty="0"/>
              <a:t>）</a:t>
            </a:r>
            <a:endParaRPr kumimoji="1" lang="en-US" altLang="ja-JP" dirty="0"/>
          </a:p>
          <a:p>
            <a:endParaRPr lang="en-US" altLang="ja-JP" dirty="0"/>
          </a:p>
          <a:p>
            <a:r>
              <a:rPr kumimoji="1" lang="ja-JP" altLang="en-US" dirty="0">
                <a:solidFill>
                  <a:srgbClr val="FF0000"/>
                </a:solidFill>
              </a:rPr>
              <a:t>表示文字</a:t>
            </a:r>
            <a:r>
              <a:rPr kumimoji="1" lang="ja-JP" altLang="en-US" dirty="0"/>
              <a:t>：選択画面へボタンも</a:t>
            </a:r>
            <a:r>
              <a:rPr kumimoji="1" lang="en-US" altLang="ja-JP" dirty="0"/>
              <a:t>	unity</a:t>
            </a:r>
          </a:p>
          <a:p>
            <a:r>
              <a:rPr lang="ja-JP" altLang="en-US" dirty="0">
                <a:solidFill>
                  <a:srgbClr val="FF0000"/>
                </a:solidFill>
              </a:rPr>
              <a:t>背景</a:t>
            </a:r>
            <a:r>
              <a:rPr lang="ja-JP" altLang="en-US" dirty="0"/>
              <a:t>：草原</a:t>
            </a:r>
            <a:r>
              <a:rPr lang="en-US" altLang="ja-JP" dirty="0"/>
              <a:t>(cinema4d)</a:t>
            </a:r>
          </a:p>
        </p:txBody>
      </p:sp>
      <p:cxnSp>
        <p:nvCxnSpPr>
          <p:cNvPr id="17" name="直線矢印コネクタ 16">
            <a:extLst>
              <a:ext uri="{FF2B5EF4-FFF2-40B4-BE49-F238E27FC236}">
                <a16:creationId xmlns:a16="http://schemas.microsoft.com/office/drawing/2014/main" id="{4F05B0D9-455E-4899-8F08-643A3EA51DDE}"/>
              </a:ext>
            </a:extLst>
          </p:cNvPr>
          <p:cNvCxnSpPr>
            <a:cxnSpLocks/>
          </p:cNvCxnSpPr>
          <p:nvPr/>
        </p:nvCxnSpPr>
        <p:spPr>
          <a:xfrm flipH="1">
            <a:off x="7586134" y="1519518"/>
            <a:ext cx="852311" cy="17012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12CCE30F-4B82-4525-8D53-EEED5F27425E}"/>
              </a:ext>
            </a:extLst>
          </p:cNvPr>
          <p:cNvSpPr txBox="1"/>
          <p:nvPr/>
        </p:nvSpPr>
        <p:spPr>
          <a:xfrm>
            <a:off x="5085353" y="170180"/>
            <a:ext cx="3082447" cy="1015663"/>
          </a:xfrm>
          <a:prstGeom prst="rect">
            <a:avLst/>
          </a:prstGeom>
          <a:noFill/>
        </p:spPr>
        <p:txBody>
          <a:bodyPr wrap="square" rtlCol="0">
            <a:spAutoFit/>
          </a:bodyPr>
          <a:lstStyle/>
          <a:p>
            <a:r>
              <a:rPr lang="ja-JP" altLang="en-US" sz="2000" dirty="0"/>
              <a:t>・横スクロールで、現状解放されているキメラのみを選択できる。</a:t>
            </a:r>
            <a:endParaRPr lang="en-US" altLang="ja-JP" sz="2000" dirty="0"/>
          </a:p>
        </p:txBody>
      </p:sp>
    </p:spTree>
    <p:extLst>
      <p:ext uri="{BB962C8B-B14F-4D97-AF65-F5344CB8AC3E}">
        <p14:creationId xmlns:p14="http://schemas.microsoft.com/office/powerpoint/2010/main" val="3452003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25B711E-168F-40D4-8955-003A0C0F1249}"/>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2CD2CC37-B9EC-4BC3-A840-CA5645B6DF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35AA4800-10FE-49BF-98D5-88B951791283}"/>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E5790C61-F40E-40E1-8A75-B78225FA0E7B}"/>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790442E2-6FE1-40EC-85D3-8598D3CFECC3}"/>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7FE2FF4E-7A04-4FEA-854B-0CA9387FF05F}"/>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7A12AC6D-9C5E-453F-B73B-F9344F542DF8}"/>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B7FC7680-19F2-4EDB-86B1-494DA8B9E846}"/>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7853F56F-ED0C-44DC-B47F-2606388D1E2E}"/>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F203DEF-25B4-4974-B14C-034D69FC84F7}"/>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CA46BE33-FD49-4389-ADA2-D029E6335610}"/>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598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05C7BA0-CCD9-4491-AB04-B6462D7CEB7D}"/>
              </a:ext>
            </a:extLst>
          </p:cNvPr>
          <p:cNvSpPr txBox="1"/>
          <p:nvPr/>
        </p:nvSpPr>
        <p:spPr>
          <a:xfrm>
            <a:off x="191910" y="270933"/>
            <a:ext cx="3513311" cy="523220"/>
          </a:xfrm>
          <a:prstGeom prst="rect">
            <a:avLst/>
          </a:prstGeom>
          <a:noFill/>
        </p:spPr>
        <p:txBody>
          <a:bodyPr wrap="square" rtlCol="0">
            <a:spAutoFit/>
          </a:bodyPr>
          <a:lstStyle/>
          <a:p>
            <a:r>
              <a:rPr kumimoji="1" lang="ja-JP" altLang="en-US" sz="2800" dirty="0"/>
              <a:t>キメラ選択</a:t>
            </a:r>
            <a:r>
              <a:rPr lang="ja-JP" altLang="en-US" sz="2800" dirty="0"/>
              <a:t>詳細画面</a:t>
            </a:r>
            <a:endParaRPr kumimoji="1" lang="ja-JP" altLang="en-US" sz="2800" dirty="0"/>
          </a:p>
        </p:txBody>
      </p:sp>
      <p:sp>
        <p:nvSpPr>
          <p:cNvPr id="4" name="フローチャート: 処理 3">
            <a:extLst>
              <a:ext uri="{FF2B5EF4-FFF2-40B4-BE49-F238E27FC236}">
                <a16:creationId xmlns:a16="http://schemas.microsoft.com/office/drawing/2014/main" id="{E0C1711A-AE1C-495C-A358-B6F66647E966}"/>
              </a:ext>
            </a:extLst>
          </p:cNvPr>
          <p:cNvSpPr/>
          <p:nvPr/>
        </p:nvSpPr>
        <p:spPr>
          <a:xfrm>
            <a:off x="586411" y="1231037"/>
            <a:ext cx="6389511" cy="4395925"/>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マイル 4">
            <a:extLst>
              <a:ext uri="{FF2B5EF4-FFF2-40B4-BE49-F238E27FC236}">
                <a16:creationId xmlns:a16="http://schemas.microsoft.com/office/drawing/2014/main" id="{FA21091B-2FCD-4321-99A9-A6F7C5DC11E2}"/>
              </a:ext>
            </a:extLst>
          </p:cNvPr>
          <p:cNvSpPr/>
          <p:nvPr/>
        </p:nvSpPr>
        <p:spPr>
          <a:xfrm>
            <a:off x="2970035" y="1631244"/>
            <a:ext cx="1936044" cy="1670756"/>
          </a:xfrm>
          <a:prstGeom prst="smileyFac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テキスト ボックス 22">
            <a:extLst>
              <a:ext uri="{FF2B5EF4-FFF2-40B4-BE49-F238E27FC236}">
                <a16:creationId xmlns:a16="http://schemas.microsoft.com/office/drawing/2014/main" id="{275456C0-07B6-468C-BFFC-833F96B3D937}"/>
              </a:ext>
            </a:extLst>
          </p:cNvPr>
          <p:cNvSpPr txBox="1"/>
          <p:nvPr/>
        </p:nvSpPr>
        <p:spPr>
          <a:xfrm>
            <a:off x="7222179" y="270933"/>
            <a:ext cx="4538133" cy="3046988"/>
          </a:xfrm>
          <a:prstGeom prst="rect">
            <a:avLst/>
          </a:prstGeom>
          <a:noFill/>
        </p:spPr>
        <p:txBody>
          <a:bodyPr wrap="square" rtlCol="0">
            <a:spAutoFit/>
          </a:bodyPr>
          <a:lstStyle/>
          <a:p>
            <a:r>
              <a:rPr kumimoji="1" lang="ja-JP" altLang="en-US" sz="2400" dirty="0"/>
              <a:t>選択したキメラのモデルと、詳細が表示される。</a:t>
            </a:r>
            <a:endParaRPr kumimoji="1" lang="en-US" altLang="ja-JP" sz="2400" dirty="0"/>
          </a:p>
          <a:p>
            <a:endParaRPr lang="en-US" altLang="ja-JP" sz="2400" dirty="0"/>
          </a:p>
          <a:p>
            <a:r>
              <a:rPr lang="ja-JP" altLang="en-US" sz="2400" dirty="0"/>
              <a:t>こ</a:t>
            </a:r>
            <a:r>
              <a:rPr kumimoji="1" lang="ja-JP" altLang="en-US" sz="2400" dirty="0"/>
              <a:t>のキメラに選択ボタンを押下で選択画面へ遷移</a:t>
            </a:r>
            <a:endParaRPr kumimoji="1" lang="en-US" altLang="ja-JP" sz="2400" dirty="0"/>
          </a:p>
          <a:p>
            <a:endParaRPr lang="en-US" altLang="ja-JP" sz="2400" dirty="0"/>
          </a:p>
          <a:p>
            <a:r>
              <a:rPr kumimoji="1" lang="ja-JP" altLang="en-US" sz="2400" dirty="0"/>
              <a:t>キメラ選択へ戻るボタン押下でキメラ選択画面へ遷移</a:t>
            </a:r>
          </a:p>
        </p:txBody>
      </p:sp>
      <p:cxnSp>
        <p:nvCxnSpPr>
          <p:cNvPr id="25" name="直線矢印コネクタ 24">
            <a:extLst>
              <a:ext uri="{FF2B5EF4-FFF2-40B4-BE49-F238E27FC236}">
                <a16:creationId xmlns:a16="http://schemas.microsoft.com/office/drawing/2014/main" id="{B88ED7D2-2E83-4DB7-99E3-8DFC872A9B47}"/>
              </a:ext>
            </a:extLst>
          </p:cNvPr>
          <p:cNvCxnSpPr>
            <a:cxnSpLocks/>
          </p:cNvCxnSpPr>
          <p:nvPr/>
        </p:nvCxnSpPr>
        <p:spPr>
          <a:xfrm flipH="1">
            <a:off x="5586496" y="1053706"/>
            <a:ext cx="1606605" cy="19180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3A4689E3-B93B-4762-BA44-26F317444604}"/>
              </a:ext>
            </a:extLst>
          </p:cNvPr>
          <p:cNvSpPr txBox="1"/>
          <p:nvPr/>
        </p:nvSpPr>
        <p:spPr>
          <a:xfrm>
            <a:off x="7099489" y="3348364"/>
            <a:ext cx="4774264" cy="2308324"/>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SE</a:t>
            </a:r>
            <a:r>
              <a:rPr kumimoji="1" lang="ja-JP" altLang="en-US" dirty="0"/>
              <a:t>：選択ボタン押下音（キメラの鳴</a:t>
            </a:r>
            <a:r>
              <a:rPr kumimoji="1" lang="en-US" altLang="ja-JP" dirty="0"/>
              <a:t>	</a:t>
            </a:r>
            <a:r>
              <a:rPr kumimoji="1" lang="ja-JP" altLang="en-US" dirty="0"/>
              <a:t>　</a:t>
            </a:r>
            <a:r>
              <a:rPr kumimoji="1" lang="en-US" altLang="ja-JP" dirty="0"/>
              <a:t>	</a:t>
            </a:r>
            <a:r>
              <a:rPr kumimoji="1" lang="ja-JP" altLang="en-US" dirty="0"/>
              <a:t>　</a:t>
            </a:r>
            <a:r>
              <a:rPr kumimoji="1" lang="ja-JP" altLang="en-US" dirty="0" err="1"/>
              <a:t>き</a:t>
            </a:r>
            <a:r>
              <a:rPr kumimoji="1" lang="ja-JP" altLang="en-US" dirty="0"/>
              <a:t>声）</a:t>
            </a:r>
            <a:endParaRPr kumimoji="1" lang="en-US" altLang="ja-JP" dirty="0"/>
          </a:p>
          <a:p>
            <a:r>
              <a:rPr lang="ja-JP" altLang="en-US" dirty="0"/>
              <a:t>　　　　　戻るボタン（タイトル同様）</a:t>
            </a:r>
            <a:endParaRPr lang="en-US" altLang="ja-JP" dirty="0"/>
          </a:p>
          <a:p>
            <a:r>
              <a:rPr kumimoji="1" lang="ja-JP" altLang="en-US" dirty="0">
                <a:solidFill>
                  <a:srgbClr val="FF0000"/>
                </a:solidFill>
              </a:rPr>
              <a:t>必要な</a:t>
            </a:r>
            <a:r>
              <a:rPr kumimoji="1" lang="en-US" altLang="ja-JP" dirty="0">
                <a:solidFill>
                  <a:srgbClr val="FF0000"/>
                </a:solidFill>
              </a:rPr>
              <a:t>BGM</a:t>
            </a:r>
            <a:r>
              <a:rPr kumimoji="1" lang="ja-JP" altLang="en-US" dirty="0"/>
              <a:t>：タイトル同様</a:t>
            </a:r>
            <a:endParaRPr kumimoji="1" lang="en-US" altLang="ja-JP" dirty="0"/>
          </a:p>
          <a:p>
            <a:endParaRPr lang="en-US" altLang="ja-JP" dirty="0"/>
          </a:p>
          <a:p>
            <a:r>
              <a:rPr kumimoji="1" lang="ja-JP" altLang="en-US" dirty="0">
                <a:solidFill>
                  <a:srgbClr val="FF0000"/>
                </a:solidFill>
              </a:rPr>
              <a:t>背景</a:t>
            </a:r>
            <a:r>
              <a:rPr kumimoji="1" lang="ja-JP" altLang="en-US" dirty="0"/>
              <a:t>：キメラの背景（青空：</a:t>
            </a:r>
            <a:r>
              <a:rPr kumimoji="1" lang="en-US" altLang="ja-JP" dirty="0"/>
              <a:t>cinema4d</a:t>
            </a:r>
            <a:r>
              <a:rPr kumimoji="1" lang="ja-JP" altLang="en-US" dirty="0"/>
              <a:t>）</a:t>
            </a:r>
            <a:endParaRPr kumimoji="1" lang="en-US" altLang="ja-JP" dirty="0"/>
          </a:p>
          <a:p>
            <a:r>
              <a:rPr kumimoji="1" lang="ja-JP" altLang="en-US" dirty="0"/>
              <a:t>　　　画面の背景（草原：</a:t>
            </a:r>
            <a:r>
              <a:rPr kumimoji="1" lang="en-US" altLang="ja-JP" dirty="0"/>
              <a:t>cinema4d</a:t>
            </a:r>
            <a:r>
              <a:rPr kumimoji="1" lang="ja-JP" altLang="en-US" dirty="0"/>
              <a:t>）</a:t>
            </a:r>
            <a:endParaRPr kumimoji="1" lang="en-US" altLang="ja-JP" dirty="0"/>
          </a:p>
          <a:p>
            <a:r>
              <a:rPr lang="ja-JP" altLang="en-US" dirty="0">
                <a:solidFill>
                  <a:srgbClr val="FF0000"/>
                </a:solidFill>
              </a:rPr>
              <a:t>文字</a:t>
            </a:r>
            <a:r>
              <a:rPr lang="ja-JP" altLang="en-US" dirty="0"/>
              <a:t>：</a:t>
            </a:r>
            <a:r>
              <a:rPr lang="en-US" altLang="ja-JP" dirty="0"/>
              <a:t>unity(</a:t>
            </a:r>
            <a:r>
              <a:rPr lang="ja-JP" altLang="en-US" dirty="0"/>
              <a:t>ボタンも</a:t>
            </a:r>
            <a:r>
              <a:rPr lang="en-US" altLang="ja-JP" dirty="0"/>
              <a:t>)</a:t>
            </a:r>
            <a:endParaRPr kumimoji="1" lang="ja-JP" altLang="en-US" dirty="0"/>
          </a:p>
        </p:txBody>
      </p:sp>
      <p:sp>
        <p:nvSpPr>
          <p:cNvPr id="21" name="テキスト ボックス 20">
            <a:extLst>
              <a:ext uri="{FF2B5EF4-FFF2-40B4-BE49-F238E27FC236}">
                <a16:creationId xmlns:a16="http://schemas.microsoft.com/office/drawing/2014/main" id="{2BF7EF6A-F756-4E1F-B9A7-072FF33807C7}"/>
              </a:ext>
            </a:extLst>
          </p:cNvPr>
          <p:cNvSpPr txBox="1"/>
          <p:nvPr/>
        </p:nvSpPr>
        <p:spPr>
          <a:xfrm>
            <a:off x="1767016" y="3608173"/>
            <a:ext cx="4028303" cy="1754326"/>
          </a:xfrm>
          <a:prstGeom prst="rect">
            <a:avLst/>
          </a:prstGeom>
          <a:noFill/>
        </p:spPr>
        <p:txBody>
          <a:bodyPr wrap="square" rtlCol="0">
            <a:spAutoFit/>
          </a:bodyPr>
          <a:lstStyle/>
          <a:p>
            <a:r>
              <a:rPr kumimoji="1" lang="ja-JP" altLang="en-US" dirty="0"/>
              <a:t>（例）　　名前</a:t>
            </a:r>
            <a:r>
              <a:rPr lang="en-US" altLang="ja-JP" dirty="0"/>
              <a:t>:</a:t>
            </a:r>
            <a:r>
              <a:rPr lang="ja-JP" altLang="en-US" dirty="0"/>
              <a:t>もこう</a:t>
            </a:r>
            <a:r>
              <a:rPr lang="ja-JP" altLang="en-US" dirty="0" err="1"/>
              <a:t>さこっこ</a:t>
            </a:r>
            <a:endParaRPr lang="en-US" altLang="ja-JP" dirty="0"/>
          </a:p>
          <a:p>
            <a:r>
              <a:rPr lang="ja-JP" altLang="en-US" dirty="0"/>
              <a:t>　　　　羊、兎、鶏の合成獣。</a:t>
            </a:r>
            <a:endParaRPr lang="en-US" altLang="ja-JP" dirty="0"/>
          </a:p>
          <a:p>
            <a:endParaRPr lang="en-US" altLang="ja-JP" dirty="0"/>
          </a:p>
          <a:p>
            <a:r>
              <a:rPr lang="ja-JP" altLang="en-US" dirty="0"/>
              <a:t>　　保持スキル：スピードアップ</a:t>
            </a:r>
            <a:endParaRPr lang="en-US" altLang="ja-JP" dirty="0"/>
          </a:p>
          <a:p>
            <a:r>
              <a:rPr lang="en-US" altLang="ja-JP" dirty="0"/>
              <a:t>		</a:t>
            </a:r>
            <a:r>
              <a:rPr lang="ja-JP" altLang="en-US" dirty="0"/>
              <a:t>時間停止</a:t>
            </a:r>
            <a:endParaRPr lang="en-US" altLang="ja-JP" dirty="0"/>
          </a:p>
          <a:p>
            <a:r>
              <a:rPr lang="en-US" altLang="ja-JP" dirty="0"/>
              <a:t>		</a:t>
            </a:r>
            <a:r>
              <a:rPr lang="ja-JP" altLang="en-US" dirty="0"/>
              <a:t>ワープ</a:t>
            </a:r>
            <a:endParaRPr lang="en-US" altLang="ja-JP" dirty="0"/>
          </a:p>
        </p:txBody>
      </p:sp>
      <p:sp>
        <p:nvSpPr>
          <p:cNvPr id="24" name="テキスト ボックス 23">
            <a:extLst>
              <a:ext uri="{FF2B5EF4-FFF2-40B4-BE49-F238E27FC236}">
                <a16:creationId xmlns:a16="http://schemas.microsoft.com/office/drawing/2014/main" id="{06374D6B-5C7B-491C-8752-F44EE46BF5F9}"/>
              </a:ext>
            </a:extLst>
          </p:cNvPr>
          <p:cNvSpPr txBox="1"/>
          <p:nvPr/>
        </p:nvSpPr>
        <p:spPr>
          <a:xfrm>
            <a:off x="4986966" y="5307489"/>
            <a:ext cx="1866284" cy="307777"/>
          </a:xfrm>
          <a:prstGeom prst="rect">
            <a:avLst/>
          </a:prstGeom>
          <a:noFill/>
        </p:spPr>
        <p:txBody>
          <a:bodyPr wrap="square" rtlCol="0">
            <a:spAutoFit/>
          </a:bodyPr>
          <a:lstStyle/>
          <a:p>
            <a:r>
              <a:rPr lang="ja-JP" altLang="en-US" sz="1400" dirty="0">
                <a:solidFill>
                  <a:srgbClr val="FF0000"/>
                </a:solidFill>
              </a:rPr>
              <a:t>このキメラに選択</a:t>
            </a:r>
            <a:endParaRPr kumimoji="1" lang="ja-JP" altLang="en-US" sz="1400" dirty="0">
              <a:solidFill>
                <a:srgbClr val="FF0000"/>
              </a:solidFill>
            </a:endParaRPr>
          </a:p>
        </p:txBody>
      </p:sp>
      <p:sp>
        <p:nvSpPr>
          <p:cNvPr id="27" name="正方形/長方形 26">
            <a:extLst>
              <a:ext uri="{FF2B5EF4-FFF2-40B4-BE49-F238E27FC236}">
                <a16:creationId xmlns:a16="http://schemas.microsoft.com/office/drawing/2014/main" id="{8123258F-AAFF-4699-86B0-C97430A9D29B}"/>
              </a:ext>
            </a:extLst>
          </p:cNvPr>
          <p:cNvSpPr/>
          <p:nvPr/>
        </p:nvSpPr>
        <p:spPr>
          <a:xfrm>
            <a:off x="1890583" y="1396622"/>
            <a:ext cx="4079255" cy="221155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矢印: 右 1">
            <a:extLst>
              <a:ext uri="{FF2B5EF4-FFF2-40B4-BE49-F238E27FC236}">
                <a16:creationId xmlns:a16="http://schemas.microsoft.com/office/drawing/2014/main" id="{AC0AAC1D-A167-4BB3-96D1-7B03A2CA73F7}"/>
              </a:ext>
            </a:extLst>
          </p:cNvPr>
          <p:cNvSpPr/>
          <p:nvPr/>
        </p:nvSpPr>
        <p:spPr>
          <a:xfrm>
            <a:off x="6603415" y="5328847"/>
            <a:ext cx="264118" cy="23114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7C92223D-72F9-4728-B767-FE92A5695CA2}"/>
              </a:ext>
            </a:extLst>
          </p:cNvPr>
          <p:cNvSpPr txBox="1"/>
          <p:nvPr/>
        </p:nvSpPr>
        <p:spPr>
          <a:xfrm>
            <a:off x="3388659" y="344336"/>
            <a:ext cx="1788459" cy="369332"/>
          </a:xfrm>
          <a:prstGeom prst="rect">
            <a:avLst/>
          </a:prstGeom>
          <a:noFill/>
        </p:spPr>
        <p:txBody>
          <a:bodyPr wrap="square" rtlCol="0">
            <a:spAutoFit/>
          </a:bodyPr>
          <a:lstStyle/>
          <a:p>
            <a:r>
              <a:rPr kumimoji="1" lang="ja-JP" altLang="en-US" dirty="0"/>
              <a:t>キメラのモデル</a:t>
            </a:r>
          </a:p>
        </p:txBody>
      </p:sp>
      <p:cxnSp>
        <p:nvCxnSpPr>
          <p:cNvPr id="8" name="直線矢印コネクタ 7">
            <a:extLst>
              <a:ext uri="{FF2B5EF4-FFF2-40B4-BE49-F238E27FC236}">
                <a16:creationId xmlns:a16="http://schemas.microsoft.com/office/drawing/2014/main" id="{707F4037-5773-4117-BD88-80A24776CAEB}"/>
              </a:ext>
            </a:extLst>
          </p:cNvPr>
          <p:cNvCxnSpPr/>
          <p:nvPr/>
        </p:nvCxnSpPr>
        <p:spPr>
          <a:xfrm>
            <a:off x="4222376" y="867556"/>
            <a:ext cx="0" cy="7595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矢印: 右 30">
            <a:extLst>
              <a:ext uri="{FF2B5EF4-FFF2-40B4-BE49-F238E27FC236}">
                <a16:creationId xmlns:a16="http://schemas.microsoft.com/office/drawing/2014/main" id="{00659C58-ACF6-45ED-B549-59C255E04D9E}"/>
              </a:ext>
            </a:extLst>
          </p:cNvPr>
          <p:cNvSpPr/>
          <p:nvPr/>
        </p:nvSpPr>
        <p:spPr>
          <a:xfrm flipH="1">
            <a:off x="674766" y="5331153"/>
            <a:ext cx="264118" cy="231146"/>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7CD1F931-FF4E-40C8-8533-1BE3A18CE7A4}"/>
              </a:ext>
            </a:extLst>
          </p:cNvPr>
          <p:cNvSpPr txBox="1"/>
          <p:nvPr/>
        </p:nvSpPr>
        <p:spPr>
          <a:xfrm>
            <a:off x="920405" y="5307488"/>
            <a:ext cx="1866284" cy="307777"/>
          </a:xfrm>
          <a:prstGeom prst="rect">
            <a:avLst/>
          </a:prstGeom>
          <a:noFill/>
        </p:spPr>
        <p:txBody>
          <a:bodyPr wrap="square" rtlCol="0">
            <a:spAutoFit/>
          </a:bodyPr>
          <a:lstStyle/>
          <a:p>
            <a:r>
              <a:rPr lang="ja-JP" altLang="en-US" sz="1400" dirty="0">
                <a:solidFill>
                  <a:srgbClr val="0070C0"/>
                </a:solidFill>
              </a:rPr>
              <a:t>キメラ選択へ戻る</a:t>
            </a:r>
            <a:endParaRPr kumimoji="1" lang="ja-JP" altLang="en-US" sz="1400" dirty="0">
              <a:solidFill>
                <a:srgbClr val="0070C0"/>
              </a:solidFill>
            </a:endParaRPr>
          </a:p>
        </p:txBody>
      </p:sp>
      <p:cxnSp>
        <p:nvCxnSpPr>
          <p:cNvPr id="33" name="直線矢印コネクタ 32">
            <a:extLst>
              <a:ext uri="{FF2B5EF4-FFF2-40B4-BE49-F238E27FC236}">
                <a16:creationId xmlns:a16="http://schemas.microsoft.com/office/drawing/2014/main" id="{EC66C044-37DA-42DA-A52B-9C04D673ACB6}"/>
              </a:ext>
            </a:extLst>
          </p:cNvPr>
          <p:cNvCxnSpPr>
            <a:stCxn id="23" idx="1"/>
            <a:endCxn id="24" idx="0"/>
          </p:cNvCxnSpPr>
          <p:nvPr/>
        </p:nvCxnSpPr>
        <p:spPr>
          <a:xfrm flipH="1">
            <a:off x="5920108" y="1794427"/>
            <a:ext cx="1302071" cy="35130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26E753C-252C-4A2A-97BB-485F35347FB6}"/>
              </a:ext>
            </a:extLst>
          </p:cNvPr>
          <p:cNvCxnSpPr/>
          <p:nvPr/>
        </p:nvCxnSpPr>
        <p:spPr>
          <a:xfrm flipH="1">
            <a:off x="2024540" y="2971800"/>
            <a:ext cx="5249470" cy="228362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1672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036F0006-500C-4E4C-96BF-8CA1E27813BB}"/>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D9ED1E05-DD48-4CD2-8307-F2DCE08CF7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C383EB06-E946-4713-8B1A-6315D77F68EA}"/>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8CCA55FF-68F5-4B7D-9349-5B39795E3BC6}"/>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9F24FCF7-16D5-4421-A464-0368C5AFF570}"/>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828DE4AC-5863-41C6-83C0-53A5D2E85444}"/>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A2ADEE38-DFF9-4749-AF55-B3242761A136}"/>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6939A4D4-9E8A-4A3D-9A2B-E9E648C5E965}"/>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FB21904-5445-4EF5-BC14-85362BFCC80E}"/>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3FD0EC24-FB17-41C3-815F-9FDCE853861B}"/>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9501CEE1-9BD9-461F-94D2-82060A979036}"/>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011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47896FF-27F5-4ED8-8750-31910A8FE2A2}"/>
              </a:ext>
            </a:extLst>
          </p:cNvPr>
          <p:cNvSpPr txBox="1"/>
          <p:nvPr/>
        </p:nvSpPr>
        <p:spPr>
          <a:xfrm>
            <a:off x="632178" y="158044"/>
            <a:ext cx="3499555" cy="584775"/>
          </a:xfrm>
          <a:prstGeom prst="rect">
            <a:avLst/>
          </a:prstGeom>
          <a:noFill/>
        </p:spPr>
        <p:txBody>
          <a:bodyPr wrap="square" rtlCol="0">
            <a:spAutoFit/>
          </a:bodyPr>
          <a:lstStyle/>
          <a:p>
            <a:r>
              <a:rPr kumimoji="1" lang="ja-JP" altLang="en-US" sz="3200" dirty="0"/>
              <a:t>リザルト画面</a:t>
            </a:r>
          </a:p>
        </p:txBody>
      </p:sp>
      <p:sp>
        <p:nvSpPr>
          <p:cNvPr id="3" name="テキスト ボックス 2">
            <a:extLst>
              <a:ext uri="{FF2B5EF4-FFF2-40B4-BE49-F238E27FC236}">
                <a16:creationId xmlns:a16="http://schemas.microsoft.com/office/drawing/2014/main" id="{6A5F3448-DDDA-4BC9-9675-A07613FD6CA7}"/>
              </a:ext>
            </a:extLst>
          </p:cNvPr>
          <p:cNvSpPr txBox="1"/>
          <p:nvPr/>
        </p:nvSpPr>
        <p:spPr>
          <a:xfrm>
            <a:off x="361045" y="1205121"/>
            <a:ext cx="5338482" cy="4550220"/>
          </a:xfrm>
          <a:prstGeom prst="rect">
            <a:avLst/>
          </a:prstGeom>
          <a:noFill/>
          <a:ln>
            <a:solidFill>
              <a:schemeClr val="accent6"/>
            </a:solidFill>
          </a:ln>
        </p:spPr>
        <p:txBody>
          <a:bodyPr wrap="square" rtlCol="0">
            <a:spAutoFit/>
          </a:bodyPr>
          <a:lstStyle/>
          <a:p>
            <a:endParaRPr kumimoji="1" lang="ja-JP" altLang="en-US" dirty="0"/>
          </a:p>
        </p:txBody>
      </p:sp>
      <p:sp>
        <p:nvSpPr>
          <p:cNvPr id="4" name="正方形/長方形 3">
            <a:extLst>
              <a:ext uri="{FF2B5EF4-FFF2-40B4-BE49-F238E27FC236}">
                <a16:creationId xmlns:a16="http://schemas.microsoft.com/office/drawing/2014/main" id="{5360A833-A46C-42AE-8757-88E5D3BF518A}"/>
              </a:ext>
            </a:extLst>
          </p:cNvPr>
          <p:cNvSpPr/>
          <p:nvPr/>
        </p:nvSpPr>
        <p:spPr>
          <a:xfrm>
            <a:off x="593726" y="2481041"/>
            <a:ext cx="2113710" cy="29508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星: 5 pt 4">
            <a:extLst>
              <a:ext uri="{FF2B5EF4-FFF2-40B4-BE49-F238E27FC236}">
                <a16:creationId xmlns:a16="http://schemas.microsoft.com/office/drawing/2014/main" id="{697C09BE-3837-4150-83BF-ED3F3A0D3F94}"/>
              </a:ext>
            </a:extLst>
          </p:cNvPr>
          <p:cNvSpPr/>
          <p:nvPr/>
        </p:nvSpPr>
        <p:spPr>
          <a:xfrm>
            <a:off x="897923" y="3436472"/>
            <a:ext cx="683173" cy="608103"/>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兎</a:t>
            </a:r>
          </a:p>
        </p:txBody>
      </p:sp>
      <p:sp>
        <p:nvSpPr>
          <p:cNvPr id="6" name="ひし形 5">
            <a:extLst>
              <a:ext uri="{FF2B5EF4-FFF2-40B4-BE49-F238E27FC236}">
                <a16:creationId xmlns:a16="http://schemas.microsoft.com/office/drawing/2014/main" id="{F7BC288D-3974-4D9B-8E39-742EBB4AB164}"/>
              </a:ext>
            </a:extLst>
          </p:cNvPr>
          <p:cNvSpPr/>
          <p:nvPr/>
        </p:nvSpPr>
        <p:spPr>
          <a:xfrm>
            <a:off x="921866" y="2640018"/>
            <a:ext cx="683173"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鶏</a:t>
            </a:r>
          </a:p>
        </p:txBody>
      </p:sp>
      <p:sp>
        <p:nvSpPr>
          <p:cNvPr id="7" name="二等辺三角形 6">
            <a:extLst>
              <a:ext uri="{FF2B5EF4-FFF2-40B4-BE49-F238E27FC236}">
                <a16:creationId xmlns:a16="http://schemas.microsoft.com/office/drawing/2014/main" id="{C2F21E10-3F9B-432D-8EC0-04ECBBC47AB9}"/>
              </a:ext>
            </a:extLst>
          </p:cNvPr>
          <p:cNvSpPr/>
          <p:nvPr/>
        </p:nvSpPr>
        <p:spPr>
          <a:xfrm>
            <a:off x="1000889" y="4185354"/>
            <a:ext cx="487752" cy="61127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羊</a:t>
            </a:r>
          </a:p>
        </p:txBody>
      </p:sp>
      <p:sp>
        <p:nvSpPr>
          <p:cNvPr id="8" name="テキスト ボックス 7">
            <a:extLst>
              <a:ext uri="{FF2B5EF4-FFF2-40B4-BE49-F238E27FC236}">
                <a16:creationId xmlns:a16="http://schemas.microsoft.com/office/drawing/2014/main" id="{F26E2A39-E196-4681-ACB1-E9E2FA46AB49}"/>
              </a:ext>
            </a:extLst>
          </p:cNvPr>
          <p:cNvSpPr txBox="1"/>
          <p:nvPr/>
        </p:nvSpPr>
        <p:spPr>
          <a:xfrm>
            <a:off x="1812521" y="2765303"/>
            <a:ext cx="1083043" cy="2031325"/>
          </a:xfrm>
          <a:prstGeom prst="rect">
            <a:avLst/>
          </a:prstGeom>
          <a:noFill/>
        </p:spPr>
        <p:txBody>
          <a:bodyPr wrap="square" rtlCol="0">
            <a:spAutoFit/>
          </a:bodyPr>
          <a:lstStyle/>
          <a:p>
            <a:r>
              <a:rPr kumimoji="1" lang="en-US" altLang="ja-JP" dirty="0"/>
              <a:t>×</a:t>
            </a:r>
            <a:r>
              <a:rPr lang="en-US" altLang="ja-JP" dirty="0"/>
              <a:t>5</a:t>
            </a:r>
            <a:endParaRPr kumimoji="1" lang="en-US" altLang="ja-JP" dirty="0"/>
          </a:p>
          <a:p>
            <a:endParaRPr kumimoji="1" lang="en-US" altLang="ja-JP" dirty="0"/>
          </a:p>
          <a:p>
            <a:endParaRPr lang="en-US" altLang="ja-JP" dirty="0"/>
          </a:p>
          <a:p>
            <a:r>
              <a:rPr kumimoji="1" lang="en-US" altLang="ja-JP" dirty="0"/>
              <a:t>×5</a:t>
            </a:r>
          </a:p>
          <a:p>
            <a:endParaRPr lang="en-US" altLang="ja-JP" dirty="0"/>
          </a:p>
          <a:p>
            <a:endParaRPr lang="en-US" altLang="ja-JP" dirty="0"/>
          </a:p>
          <a:p>
            <a:r>
              <a:rPr lang="en-US" altLang="ja-JP" dirty="0"/>
              <a:t>×5</a:t>
            </a:r>
            <a:r>
              <a:rPr lang="ja-JP" altLang="en-US" dirty="0"/>
              <a:t>　　</a:t>
            </a:r>
            <a:endParaRPr kumimoji="1" lang="en-US" altLang="ja-JP" dirty="0"/>
          </a:p>
        </p:txBody>
      </p:sp>
      <p:sp>
        <p:nvSpPr>
          <p:cNvPr id="9" name="テキスト ボックス 8">
            <a:extLst>
              <a:ext uri="{FF2B5EF4-FFF2-40B4-BE49-F238E27FC236}">
                <a16:creationId xmlns:a16="http://schemas.microsoft.com/office/drawing/2014/main" id="{1932212F-03AC-4158-8090-88213ACEDA4C}"/>
              </a:ext>
            </a:extLst>
          </p:cNvPr>
          <p:cNvSpPr txBox="1"/>
          <p:nvPr/>
        </p:nvSpPr>
        <p:spPr>
          <a:xfrm>
            <a:off x="6096000" y="733363"/>
            <a:ext cx="6096000" cy="5539978"/>
          </a:xfrm>
          <a:prstGeom prst="rect">
            <a:avLst/>
          </a:prstGeom>
          <a:noFill/>
        </p:spPr>
        <p:txBody>
          <a:bodyPr wrap="square" rtlCol="0">
            <a:spAutoFit/>
          </a:bodyPr>
          <a:lstStyle/>
          <a:p>
            <a:pPr algn="ctr"/>
            <a:r>
              <a:rPr lang="ja-JP" altLang="en-US" sz="2400" b="1" dirty="0"/>
              <a:t>表示文字</a:t>
            </a:r>
            <a:endParaRPr lang="en-US" altLang="ja-JP" sz="2400" b="1" dirty="0"/>
          </a:p>
          <a:p>
            <a:r>
              <a:rPr lang="ja-JP" altLang="en-US" sz="2400" dirty="0">
                <a:solidFill>
                  <a:srgbClr val="0070C0"/>
                </a:solidFill>
              </a:rPr>
              <a:t>見つからなかった、逃げた</a:t>
            </a:r>
            <a:r>
              <a:rPr lang="ja-JP" altLang="en-US" sz="2400" dirty="0"/>
              <a:t>：成功！</a:t>
            </a:r>
            <a:endParaRPr lang="en-US" altLang="ja-JP" sz="2400" dirty="0"/>
          </a:p>
          <a:p>
            <a:endParaRPr lang="en-US" altLang="ja-JP" sz="2400" dirty="0"/>
          </a:p>
          <a:p>
            <a:r>
              <a:rPr lang="ja-JP" altLang="en-US" sz="2400" dirty="0">
                <a:solidFill>
                  <a:srgbClr val="FF0000"/>
                </a:solidFill>
              </a:rPr>
              <a:t>飼育員に捕まった</a:t>
            </a:r>
            <a:r>
              <a:rPr lang="ja-JP" altLang="en-US" sz="2400" dirty="0"/>
              <a:t>：捕まってしまった</a:t>
            </a:r>
            <a:r>
              <a:rPr lang="en-US" altLang="ja-JP" sz="2400" dirty="0"/>
              <a:t>…</a:t>
            </a:r>
          </a:p>
          <a:p>
            <a:endParaRPr lang="en-US" altLang="ja-JP" sz="2400" dirty="0"/>
          </a:p>
          <a:p>
            <a:r>
              <a:rPr lang="ja-JP" altLang="en-US" dirty="0">
                <a:solidFill>
                  <a:srgbClr val="FF0000"/>
                </a:solidFill>
              </a:rPr>
              <a:t>捕まったか、各種類</a:t>
            </a:r>
            <a:r>
              <a:rPr lang="en-US" altLang="ja-JP" dirty="0">
                <a:solidFill>
                  <a:srgbClr val="FF0000"/>
                </a:solidFill>
              </a:rPr>
              <a:t>2</a:t>
            </a:r>
            <a:r>
              <a:rPr lang="ja-JP" altLang="en-US" dirty="0">
                <a:solidFill>
                  <a:srgbClr val="FF0000"/>
                </a:solidFill>
              </a:rPr>
              <a:t>匹以下合計匹数が１</a:t>
            </a:r>
            <a:r>
              <a:rPr lang="en-US" altLang="ja-JP" dirty="0">
                <a:solidFill>
                  <a:srgbClr val="FF0000"/>
                </a:solidFill>
              </a:rPr>
              <a:t>0</a:t>
            </a:r>
            <a:r>
              <a:rPr lang="ja-JP" altLang="en-US" dirty="0">
                <a:solidFill>
                  <a:srgbClr val="FF0000"/>
                </a:solidFill>
              </a:rPr>
              <a:t>匹以下の場合</a:t>
            </a:r>
            <a:endParaRPr lang="en-US" altLang="ja-JP" dirty="0">
              <a:solidFill>
                <a:srgbClr val="FF0000"/>
              </a:solidFill>
            </a:endParaRPr>
          </a:p>
          <a:p>
            <a:r>
              <a:rPr lang="ja-JP" altLang="en-US" dirty="0">
                <a:solidFill>
                  <a:srgbClr val="FF0000"/>
                </a:solidFill>
              </a:rPr>
              <a:t>合成不可</a:t>
            </a:r>
            <a:endParaRPr lang="en-US" altLang="ja-JP" dirty="0">
              <a:solidFill>
                <a:srgbClr val="FF0000"/>
              </a:solidFill>
            </a:endParaRPr>
          </a:p>
          <a:p>
            <a:r>
              <a:rPr lang="ja-JP" altLang="en-US" dirty="0"/>
              <a:t>・水色文字の部分が捕まってしまった為（合計数が少ない為）合成できません。となり、合成開始ボタンが押下できないようになる</a:t>
            </a:r>
            <a:endParaRPr lang="en-US" altLang="ja-JP" dirty="0"/>
          </a:p>
          <a:p>
            <a:endParaRPr lang="en-US" altLang="ja-JP" sz="2400" dirty="0"/>
          </a:p>
          <a:p>
            <a:r>
              <a:rPr lang="ja-JP" altLang="en-US" sz="2400" u="sng" dirty="0"/>
              <a:t>合成開始ボタン押下で合成画面へ遷移</a:t>
            </a:r>
            <a:endParaRPr lang="en-US" altLang="ja-JP" sz="2400" u="sng" dirty="0"/>
          </a:p>
          <a:p>
            <a:endParaRPr lang="en-US" altLang="ja-JP" sz="2400" dirty="0"/>
          </a:p>
          <a:p>
            <a:r>
              <a:rPr kumimoji="1" lang="ja-JP" altLang="en-US" dirty="0"/>
              <a:t>食べた動物をカウント</a:t>
            </a:r>
            <a:endParaRPr lang="en-US" altLang="ja-JP" dirty="0"/>
          </a:p>
          <a:p>
            <a:r>
              <a:rPr kumimoji="1" lang="ja-JP" altLang="en-US" dirty="0"/>
              <a:t>合計が出る</a:t>
            </a:r>
            <a:endParaRPr kumimoji="1" lang="en-US" altLang="ja-JP" dirty="0"/>
          </a:p>
          <a:p>
            <a:endParaRPr kumimoji="1" lang="en-US" altLang="ja-JP" dirty="0"/>
          </a:p>
          <a:p>
            <a:r>
              <a:rPr kumimoji="1" lang="ja-JP" altLang="en-US" dirty="0"/>
              <a:t>選択画面タップで選択画面へ</a:t>
            </a:r>
          </a:p>
        </p:txBody>
      </p:sp>
      <p:sp>
        <p:nvSpPr>
          <p:cNvPr id="10" name="テキスト ボックス 9">
            <a:extLst>
              <a:ext uri="{FF2B5EF4-FFF2-40B4-BE49-F238E27FC236}">
                <a16:creationId xmlns:a16="http://schemas.microsoft.com/office/drawing/2014/main" id="{D9BF39C3-AE71-491D-B369-D3FAB8DD706D}"/>
              </a:ext>
            </a:extLst>
          </p:cNvPr>
          <p:cNvSpPr txBox="1"/>
          <p:nvPr/>
        </p:nvSpPr>
        <p:spPr>
          <a:xfrm>
            <a:off x="3265881" y="4506877"/>
            <a:ext cx="1875200" cy="400110"/>
          </a:xfrm>
          <a:prstGeom prst="rect">
            <a:avLst/>
          </a:prstGeom>
          <a:noFill/>
        </p:spPr>
        <p:txBody>
          <a:bodyPr wrap="square" rtlCol="0">
            <a:spAutoFit/>
          </a:bodyPr>
          <a:lstStyle/>
          <a:p>
            <a:pPr algn="ctr"/>
            <a:r>
              <a:rPr kumimoji="1" lang="ja-JP" altLang="en-US" sz="2000" dirty="0"/>
              <a:t>選択画面へ</a:t>
            </a:r>
          </a:p>
        </p:txBody>
      </p:sp>
      <p:cxnSp>
        <p:nvCxnSpPr>
          <p:cNvPr id="12" name="直線矢印コネクタ 11">
            <a:extLst>
              <a:ext uri="{FF2B5EF4-FFF2-40B4-BE49-F238E27FC236}">
                <a16:creationId xmlns:a16="http://schemas.microsoft.com/office/drawing/2014/main" id="{0D07F6ED-6EE4-4505-9A10-ACA93159EA95}"/>
              </a:ext>
            </a:extLst>
          </p:cNvPr>
          <p:cNvCxnSpPr>
            <a:cxnSpLocks/>
          </p:cNvCxnSpPr>
          <p:nvPr/>
        </p:nvCxnSpPr>
        <p:spPr>
          <a:xfrm flipH="1" flipV="1">
            <a:off x="5150354" y="2640018"/>
            <a:ext cx="873053" cy="1463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2ED86D59-FF14-498A-B24D-741BFEE59224}"/>
              </a:ext>
            </a:extLst>
          </p:cNvPr>
          <p:cNvCxnSpPr>
            <a:cxnSpLocks/>
          </p:cNvCxnSpPr>
          <p:nvPr/>
        </p:nvCxnSpPr>
        <p:spPr>
          <a:xfrm flipH="1" flipV="1">
            <a:off x="2780029" y="4490992"/>
            <a:ext cx="3150923" cy="674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1B301F1A-0965-4524-91A3-3C9235A8FA04}"/>
              </a:ext>
            </a:extLst>
          </p:cNvPr>
          <p:cNvSpPr txBox="1"/>
          <p:nvPr/>
        </p:nvSpPr>
        <p:spPr>
          <a:xfrm>
            <a:off x="1544054" y="1426080"/>
            <a:ext cx="2748549" cy="584775"/>
          </a:xfrm>
          <a:prstGeom prst="rect">
            <a:avLst/>
          </a:prstGeom>
          <a:noFill/>
        </p:spPr>
        <p:txBody>
          <a:bodyPr wrap="square" rtlCol="0">
            <a:spAutoFit/>
          </a:bodyPr>
          <a:lstStyle/>
          <a:p>
            <a:r>
              <a:rPr kumimoji="1" lang="ja-JP" altLang="en-US" sz="3200" dirty="0"/>
              <a:t>（例）成功！</a:t>
            </a:r>
          </a:p>
        </p:txBody>
      </p:sp>
      <p:cxnSp>
        <p:nvCxnSpPr>
          <p:cNvPr id="22" name="直線矢印コネクタ 21">
            <a:extLst>
              <a:ext uri="{FF2B5EF4-FFF2-40B4-BE49-F238E27FC236}">
                <a16:creationId xmlns:a16="http://schemas.microsoft.com/office/drawing/2014/main" id="{46207CEE-B8E4-45DE-8B33-FB0BAF2F72AB}"/>
              </a:ext>
            </a:extLst>
          </p:cNvPr>
          <p:cNvCxnSpPr/>
          <p:nvPr/>
        </p:nvCxnSpPr>
        <p:spPr>
          <a:xfrm flipH="1">
            <a:off x="4292603" y="1579033"/>
            <a:ext cx="1803397" cy="2384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FC0589D-E374-42AA-8FE9-ABF11CF5428E}"/>
              </a:ext>
            </a:extLst>
          </p:cNvPr>
          <p:cNvSpPr txBox="1"/>
          <p:nvPr/>
        </p:nvSpPr>
        <p:spPr>
          <a:xfrm>
            <a:off x="675215" y="2125443"/>
            <a:ext cx="2062595" cy="369332"/>
          </a:xfrm>
          <a:prstGeom prst="rect">
            <a:avLst/>
          </a:prstGeom>
          <a:noFill/>
        </p:spPr>
        <p:txBody>
          <a:bodyPr wrap="square" rtlCol="0">
            <a:spAutoFit/>
          </a:bodyPr>
          <a:lstStyle/>
          <a:p>
            <a:r>
              <a:rPr kumimoji="1" lang="ja-JP" altLang="en-US" u="sng" dirty="0">
                <a:solidFill>
                  <a:srgbClr val="FF0000"/>
                </a:solidFill>
              </a:rPr>
              <a:t>捕食した種類と数</a:t>
            </a:r>
          </a:p>
        </p:txBody>
      </p:sp>
      <p:sp>
        <p:nvSpPr>
          <p:cNvPr id="14" name="テキスト ボックス 13">
            <a:extLst>
              <a:ext uri="{FF2B5EF4-FFF2-40B4-BE49-F238E27FC236}">
                <a16:creationId xmlns:a16="http://schemas.microsoft.com/office/drawing/2014/main" id="{FD52718E-BCFE-417D-BA86-E7C163AD3ACB}"/>
              </a:ext>
            </a:extLst>
          </p:cNvPr>
          <p:cNvSpPr txBox="1"/>
          <p:nvPr/>
        </p:nvSpPr>
        <p:spPr>
          <a:xfrm>
            <a:off x="2981750" y="2140044"/>
            <a:ext cx="2916013" cy="646331"/>
          </a:xfrm>
          <a:prstGeom prst="rect">
            <a:avLst/>
          </a:prstGeom>
          <a:noFill/>
        </p:spPr>
        <p:txBody>
          <a:bodyPr wrap="square" rtlCol="0">
            <a:spAutoFit/>
          </a:bodyPr>
          <a:lstStyle/>
          <a:p>
            <a:r>
              <a:rPr kumimoji="1" lang="ja-JP" altLang="en-US" dirty="0">
                <a:solidFill>
                  <a:srgbClr val="00B0F0"/>
                </a:solidFill>
              </a:rPr>
              <a:t>今回の結果からキメラを合成しますか？</a:t>
            </a:r>
          </a:p>
        </p:txBody>
      </p:sp>
      <p:sp>
        <p:nvSpPr>
          <p:cNvPr id="15" name="四角形: 角を丸くする 14">
            <a:extLst>
              <a:ext uri="{FF2B5EF4-FFF2-40B4-BE49-F238E27FC236}">
                <a16:creationId xmlns:a16="http://schemas.microsoft.com/office/drawing/2014/main" id="{A4900085-B737-4D42-897B-B3606850E552}"/>
              </a:ext>
            </a:extLst>
          </p:cNvPr>
          <p:cNvSpPr/>
          <p:nvPr/>
        </p:nvSpPr>
        <p:spPr>
          <a:xfrm>
            <a:off x="2988785" y="2929502"/>
            <a:ext cx="2349697" cy="1115073"/>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合成開始！</a:t>
            </a:r>
          </a:p>
        </p:txBody>
      </p:sp>
      <p:sp>
        <p:nvSpPr>
          <p:cNvPr id="18" name="テキスト ボックス 17">
            <a:extLst>
              <a:ext uri="{FF2B5EF4-FFF2-40B4-BE49-F238E27FC236}">
                <a16:creationId xmlns:a16="http://schemas.microsoft.com/office/drawing/2014/main" id="{E971ECB5-5DC8-4D60-96FF-6EAE0423E468}"/>
              </a:ext>
            </a:extLst>
          </p:cNvPr>
          <p:cNvSpPr txBox="1"/>
          <p:nvPr/>
        </p:nvSpPr>
        <p:spPr>
          <a:xfrm>
            <a:off x="921866" y="4990773"/>
            <a:ext cx="1759256" cy="369332"/>
          </a:xfrm>
          <a:prstGeom prst="rect">
            <a:avLst/>
          </a:prstGeom>
          <a:noFill/>
        </p:spPr>
        <p:txBody>
          <a:bodyPr wrap="square" rtlCol="0">
            <a:spAutoFit/>
          </a:bodyPr>
          <a:lstStyle/>
          <a:p>
            <a:r>
              <a:rPr kumimoji="1" lang="ja-JP" altLang="en-US" dirty="0">
                <a:solidFill>
                  <a:srgbClr val="FF0000"/>
                </a:solidFill>
              </a:rPr>
              <a:t>合計</a:t>
            </a:r>
            <a:r>
              <a:rPr kumimoji="1" lang="ja-JP" altLang="en-US" dirty="0"/>
              <a:t>　</a:t>
            </a:r>
            <a:r>
              <a:rPr kumimoji="1" lang="en-US" altLang="ja-JP" dirty="0"/>
              <a:t>15</a:t>
            </a:r>
            <a:r>
              <a:rPr kumimoji="1" lang="ja-JP" altLang="en-US" dirty="0">
                <a:solidFill>
                  <a:srgbClr val="FF0000"/>
                </a:solidFill>
              </a:rPr>
              <a:t>匹</a:t>
            </a:r>
          </a:p>
        </p:txBody>
      </p:sp>
      <p:cxnSp>
        <p:nvCxnSpPr>
          <p:cNvPr id="26" name="直線矢印コネクタ 25">
            <a:extLst>
              <a:ext uri="{FF2B5EF4-FFF2-40B4-BE49-F238E27FC236}">
                <a16:creationId xmlns:a16="http://schemas.microsoft.com/office/drawing/2014/main" id="{443DB66A-A73A-4BDE-9FB2-99BB393EEDE3}"/>
              </a:ext>
            </a:extLst>
          </p:cNvPr>
          <p:cNvCxnSpPr>
            <a:cxnSpLocks/>
          </p:cNvCxnSpPr>
          <p:nvPr/>
        </p:nvCxnSpPr>
        <p:spPr>
          <a:xfrm flipH="1" flipV="1">
            <a:off x="4868562" y="4883269"/>
            <a:ext cx="1154847" cy="11141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9699DCF9-A65E-445A-9CCF-2A0B8B31779F}"/>
              </a:ext>
            </a:extLst>
          </p:cNvPr>
          <p:cNvCxnSpPr/>
          <p:nvPr/>
        </p:nvCxnSpPr>
        <p:spPr>
          <a:xfrm flipH="1" flipV="1">
            <a:off x="5194301" y="3956480"/>
            <a:ext cx="972101" cy="5345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61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57E9865-D71D-475B-9052-34FE1989B3F2}"/>
              </a:ext>
            </a:extLst>
          </p:cNvPr>
          <p:cNvSpPr>
            <a:spLocks noGrp="1"/>
          </p:cNvSpPr>
          <p:nvPr>
            <p:ph idx="1"/>
          </p:nvPr>
        </p:nvSpPr>
        <p:spPr/>
        <p:txBody>
          <a:bodyPr/>
          <a:lstStyle/>
          <a:p>
            <a:r>
              <a:rPr kumimoji="1" lang="ja-JP" altLang="en-US" dirty="0"/>
              <a:t>目的 </a:t>
            </a:r>
            <a:r>
              <a:rPr kumimoji="1" lang="en-US" altLang="ja-JP" dirty="0"/>
              <a:t>-&gt;</a:t>
            </a:r>
            <a:r>
              <a:rPr kumimoji="1" lang="ja-JP" altLang="en-US" dirty="0"/>
              <a:t>キメラを操作して</a:t>
            </a:r>
            <a:r>
              <a:rPr kumimoji="1" lang="en-US" altLang="ja-JP" dirty="0"/>
              <a:t> </a:t>
            </a:r>
            <a:r>
              <a:rPr kumimoji="1" lang="ja-JP" altLang="en-US" dirty="0"/>
              <a:t>飼育員に見つからないように牧場内の家畜を捕食する　　　プレイ度合いによって飼育員の人数は増加する</a:t>
            </a:r>
            <a:endParaRPr lang="en-US" altLang="ja-JP" dirty="0"/>
          </a:p>
          <a:p>
            <a:endParaRPr kumimoji="1" lang="en-US" altLang="ja-JP" dirty="0"/>
          </a:p>
          <a:p>
            <a:r>
              <a:rPr lang="ja-JP" altLang="en-US" dirty="0"/>
              <a:t>捕食した動物を掛け合わせて新たなキメラを生み出す</a:t>
            </a:r>
            <a:endParaRPr lang="en-US" altLang="ja-JP" dirty="0"/>
          </a:p>
          <a:p>
            <a:endParaRPr kumimoji="1" lang="en-US" altLang="ja-JP" dirty="0"/>
          </a:p>
          <a:p>
            <a:r>
              <a:rPr lang="ja-JP" altLang="en-US" dirty="0"/>
              <a:t>プレイヤーはキメラに指示を出して上手く飼育員の目を避ける</a:t>
            </a:r>
            <a:endParaRPr lang="en-US" altLang="ja-JP" dirty="0"/>
          </a:p>
          <a:p>
            <a:endParaRPr kumimoji="1" lang="en-US" altLang="ja-JP" dirty="0"/>
          </a:p>
          <a:p>
            <a:r>
              <a:rPr lang="ja-JP" altLang="en-US" dirty="0"/>
              <a:t>見つかった場合は捕まる前に出口まで走り脱出する</a:t>
            </a:r>
            <a:endParaRPr kumimoji="1" lang="en-US" altLang="ja-JP" dirty="0"/>
          </a:p>
        </p:txBody>
      </p:sp>
      <p:sp>
        <p:nvSpPr>
          <p:cNvPr id="4" name="テキスト ボックス 3">
            <a:extLst>
              <a:ext uri="{FF2B5EF4-FFF2-40B4-BE49-F238E27FC236}">
                <a16:creationId xmlns:a16="http://schemas.microsoft.com/office/drawing/2014/main" id="{A5429303-222B-42B1-B08C-8A673F0CF070}"/>
              </a:ext>
            </a:extLst>
          </p:cNvPr>
          <p:cNvSpPr txBox="1"/>
          <p:nvPr/>
        </p:nvSpPr>
        <p:spPr>
          <a:xfrm>
            <a:off x="838200" y="502186"/>
            <a:ext cx="5614737" cy="1323439"/>
          </a:xfrm>
          <a:prstGeom prst="rect">
            <a:avLst/>
          </a:prstGeom>
          <a:noFill/>
        </p:spPr>
        <p:txBody>
          <a:bodyPr wrap="square" rtlCol="0">
            <a:spAutoFit/>
          </a:bodyPr>
          <a:lstStyle/>
          <a:p>
            <a:r>
              <a:rPr kumimoji="1" lang="ja-JP" altLang="en-US" sz="4000" dirty="0"/>
              <a:t>ゲーム概要</a:t>
            </a:r>
            <a:endParaRPr kumimoji="1" lang="en-US" altLang="ja-JP" sz="4000" dirty="0"/>
          </a:p>
          <a:p>
            <a:endParaRPr kumimoji="1" lang="ja-JP" altLang="en-US" sz="4000" dirty="0"/>
          </a:p>
        </p:txBody>
      </p:sp>
    </p:spTree>
    <p:extLst>
      <p:ext uri="{BB962C8B-B14F-4D97-AF65-F5344CB8AC3E}">
        <p14:creationId xmlns:p14="http://schemas.microsoft.com/office/powerpoint/2010/main" val="3221691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3CB49CA-77F7-47EF-A099-B3F6BE515A18}"/>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8BD7AB0B-3928-4D12-9592-0FDBB391AE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364FFE01-4456-4A28-BD33-BFE870E974CD}"/>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B5CABB2B-FF17-43C6-9594-E36BA666E928}"/>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477F1BA2-9424-49B6-8199-B03FEB031D7A}"/>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F0068CA2-627B-4221-9A87-C77016B8F4FB}"/>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8348AD61-2DA4-4D63-ACE1-BB2395F7BEAB}"/>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1E3E97F9-A384-4A4D-96F8-9B7CD4CC3219}"/>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86A180F-BACB-4B04-A78E-3363783B2E6C}"/>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6EB81C4-EBF8-4ED0-8144-93D7CD58E02A}"/>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22494752-0044-4824-ABCA-60A168ACBC69}"/>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827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6AA4C7F-B98E-4309-8052-993658BE1209}"/>
              </a:ext>
            </a:extLst>
          </p:cNvPr>
          <p:cNvSpPr txBox="1"/>
          <p:nvPr/>
        </p:nvSpPr>
        <p:spPr>
          <a:xfrm>
            <a:off x="900952" y="309283"/>
            <a:ext cx="6521824" cy="584775"/>
          </a:xfrm>
          <a:prstGeom prst="rect">
            <a:avLst/>
          </a:prstGeom>
          <a:noFill/>
        </p:spPr>
        <p:txBody>
          <a:bodyPr wrap="square" rtlCol="0">
            <a:spAutoFit/>
          </a:bodyPr>
          <a:lstStyle/>
          <a:p>
            <a:r>
              <a:rPr kumimoji="1" lang="ja-JP" altLang="en-US" sz="3200" dirty="0"/>
              <a:t>上のスライドに入らなかった部分</a:t>
            </a:r>
          </a:p>
        </p:txBody>
      </p:sp>
      <p:sp>
        <p:nvSpPr>
          <p:cNvPr id="3" name="テキスト ボックス 2">
            <a:extLst>
              <a:ext uri="{FF2B5EF4-FFF2-40B4-BE49-F238E27FC236}">
                <a16:creationId xmlns:a16="http://schemas.microsoft.com/office/drawing/2014/main" id="{8765C4C0-EA1E-4725-824D-E112045AF918}"/>
              </a:ext>
            </a:extLst>
          </p:cNvPr>
          <p:cNvSpPr txBox="1"/>
          <p:nvPr/>
        </p:nvSpPr>
        <p:spPr>
          <a:xfrm>
            <a:off x="860610" y="1439492"/>
            <a:ext cx="7449672" cy="5139869"/>
          </a:xfrm>
          <a:prstGeom prst="rect">
            <a:avLst/>
          </a:prstGeom>
          <a:noFill/>
        </p:spPr>
        <p:txBody>
          <a:bodyPr wrap="square" rtlCol="0">
            <a:spAutoFit/>
          </a:bodyPr>
          <a:lstStyle/>
          <a:p>
            <a:r>
              <a:rPr kumimoji="1" lang="ja-JP" altLang="en-US" sz="2000" dirty="0">
                <a:solidFill>
                  <a:srgbClr val="FF0000"/>
                </a:solidFill>
              </a:rPr>
              <a:t>必要な</a:t>
            </a:r>
            <a:r>
              <a:rPr kumimoji="1" lang="en-US" altLang="ja-JP" sz="2000" dirty="0">
                <a:solidFill>
                  <a:srgbClr val="FF0000"/>
                </a:solidFill>
              </a:rPr>
              <a:t>BGM</a:t>
            </a:r>
            <a:r>
              <a:rPr kumimoji="1" lang="ja-JP" altLang="en-US" sz="2000" dirty="0"/>
              <a:t>：成功した場合（軽快な音楽１０秒）</a:t>
            </a:r>
            <a:endParaRPr kumimoji="1" lang="en-US" altLang="ja-JP" sz="2000" dirty="0"/>
          </a:p>
          <a:p>
            <a:r>
              <a:rPr lang="ja-JP" altLang="en-US" sz="2000" dirty="0"/>
              <a:t>　　　　　　失敗した場合（不穏な音楽１０秒）</a:t>
            </a:r>
            <a:endParaRPr lang="en-US" altLang="ja-JP" sz="2000" dirty="0"/>
          </a:p>
          <a:p>
            <a:r>
              <a:rPr kumimoji="1" lang="ja-JP" altLang="en-US" sz="2000" dirty="0"/>
              <a:t>　　　　　　　</a:t>
            </a:r>
            <a:r>
              <a:rPr kumimoji="1" lang="en-US" altLang="ja-JP" sz="2000" dirty="0"/>
              <a:t>※</a:t>
            </a:r>
            <a:r>
              <a:rPr kumimoji="1" lang="ja-JP" altLang="en-US" sz="2000" dirty="0"/>
              <a:t>ループ</a:t>
            </a:r>
            <a:endParaRPr kumimoji="1" lang="en-US" altLang="ja-JP" sz="2000" dirty="0"/>
          </a:p>
          <a:p>
            <a:endParaRPr kumimoji="1" lang="en-US" altLang="ja-JP" sz="2000" dirty="0"/>
          </a:p>
          <a:p>
            <a:r>
              <a:rPr kumimoji="1" lang="ja-JP" altLang="en-US" sz="2000" dirty="0">
                <a:solidFill>
                  <a:srgbClr val="FF0000"/>
                </a:solidFill>
              </a:rPr>
              <a:t>必要な</a:t>
            </a:r>
            <a:r>
              <a:rPr kumimoji="1" lang="en-US" altLang="ja-JP" sz="2000" dirty="0">
                <a:solidFill>
                  <a:srgbClr val="FF0000"/>
                </a:solidFill>
              </a:rPr>
              <a:t>SE</a:t>
            </a:r>
            <a:r>
              <a:rPr kumimoji="1" lang="ja-JP" altLang="en-US" sz="2000" dirty="0"/>
              <a:t>：合成開始ボタン押下（テロロロン♪）</a:t>
            </a:r>
            <a:endParaRPr kumimoji="1" lang="en-US" altLang="ja-JP" sz="2000" dirty="0"/>
          </a:p>
          <a:p>
            <a:r>
              <a:rPr lang="ja-JP" altLang="en-US" sz="2000" dirty="0"/>
              <a:t>　　　　　選択画面へボタン押下はタイトル統一</a:t>
            </a:r>
            <a:endParaRPr lang="en-US" altLang="ja-JP" sz="2000" dirty="0"/>
          </a:p>
          <a:p>
            <a:endParaRPr lang="en-US" altLang="ja-JP" sz="2000" dirty="0"/>
          </a:p>
          <a:p>
            <a:r>
              <a:rPr lang="ja-JP" altLang="en-US" sz="2000" dirty="0">
                <a:solidFill>
                  <a:srgbClr val="FF0000"/>
                </a:solidFill>
              </a:rPr>
              <a:t>必要な画像</a:t>
            </a:r>
            <a:r>
              <a:rPr lang="ja-JP" altLang="en-US" sz="2000" dirty="0"/>
              <a:t>：合成数、選択画面へ（</a:t>
            </a:r>
            <a:r>
              <a:rPr lang="en-US" altLang="ja-JP" sz="2000" dirty="0"/>
              <a:t>unity</a:t>
            </a:r>
            <a:r>
              <a:rPr lang="ja-JP" altLang="en-US" sz="2000" dirty="0"/>
              <a:t>）</a:t>
            </a:r>
            <a:endParaRPr lang="en-US" altLang="ja-JP" sz="2000" dirty="0"/>
          </a:p>
          <a:p>
            <a:r>
              <a:rPr lang="ja-JP" altLang="en-US" sz="2000" dirty="0"/>
              <a:t>　　　　　　合成開始ボタン（</a:t>
            </a:r>
            <a:r>
              <a:rPr lang="en-US" altLang="ja-JP" sz="2000" dirty="0"/>
              <a:t> unity </a:t>
            </a:r>
            <a:r>
              <a:rPr lang="ja-JP" altLang="en-US" sz="2000" dirty="0"/>
              <a:t>）</a:t>
            </a:r>
            <a:endParaRPr lang="en-US" altLang="ja-JP" sz="2000" dirty="0"/>
          </a:p>
          <a:p>
            <a:endParaRPr lang="en-US" altLang="ja-JP" sz="2000" dirty="0"/>
          </a:p>
          <a:p>
            <a:r>
              <a:rPr lang="en-US" altLang="ja-JP" sz="2000" dirty="0">
                <a:solidFill>
                  <a:srgbClr val="FF0000"/>
                </a:solidFill>
              </a:rPr>
              <a:t>3D</a:t>
            </a:r>
            <a:r>
              <a:rPr lang="ja-JP" altLang="en-US" sz="2000" dirty="0">
                <a:solidFill>
                  <a:srgbClr val="FF0000"/>
                </a:solidFill>
              </a:rPr>
              <a:t>モデル</a:t>
            </a:r>
            <a:r>
              <a:rPr lang="ja-JP" altLang="en-US" sz="2000" dirty="0"/>
              <a:t>：動物のアイコン（</a:t>
            </a:r>
            <a:r>
              <a:rPr lang="en-US" altLang="ja-JP" sz="2000" dirty="0"/>
              <a:t>cinema4d</a:t>
            </a:r>
            <a:r>
              <a:rPr lang="ja-JP" altLang="en-US" sz="2000" dirty="0"/>
              <a:t>）</a:t>
            </a:r>
            <a:endParaRPr lang="en-US" altLang="ja-JP" sz="2000" dirty="0"/>
          </a:p>
          <a:p>
            <a:endParaRPr lang="en-US" altLang="ja-JP" sz="2000" dirty="0"/>
          </a:p>
          <a:p>
            <a:r>
              <a:rPr lang="ja-JP" altLang="en-US" sz="2000" dirty="0">
                <a:solidFill>
                  <a:srgbClr val="FF0000"/>
                </a:solidFill>
              </a:rPr>
              <a:t>背景</a:t>
            </a:r>
            <a:r>
              <a:rPr lang="ja-JP" altLang="en-US" sz="2000" dirty="0"/>
              <a:t>：草原（見つからなかった、逃げた快晴、飼育員に捕まった曇天）　　　</a:t>
            </a:r>
            <a:r>
              <a:rPr lang="en-US" altLang="ja-JP" sz="2000" dirty="0"/>
              <a:t>		</a:t>
            </a:r>
            <a:r>
              <a:rPr lang="ja-JP" altLang="en-US" sz="2000" dirty="0"/>
              <a:t>（</a:t>
            </a:r>
            <a:r>
              <a:rPr lang="en-US" altLang="ja-JP" sz="2000" dirty="0"/>
              <a:t>cinema4d</a:t>
            </a:r>
            <a:r>
              <a:rPr lang="ja-JP" altLang="en-US" sz="2000" dirty="0"/>
              <a:t>）</a:t>
            </a:r>
            <a:endParaRPr lang="en-US" altLang="ja-JP" sz="2000" dirty="0"/>
          </a:p>
          <a:p>
            <a:endParaRPr lang="en-US" altLang="ja-JP" sz="2000" dirty="0"/>
          </a:p>
          <a:p>
            <a:endParaRPr kumimoji="1" lang="ja-JP" altLang="en-US" sz="2000" dirty="0"/>
          </a:p>
        </p:txBody>
      </p:sp>
    </p:spTree>
    <p:extLst>
      <p:ext uri="{BB962C8B-B14F-4D97-AF65-F5344CB8AC3E}">
        <p14:creationId xmlns:p14="http://schemas.microsoft.com/office/powerpoint/2010/main" val="2003773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ローチャート: 処理 1">
            <a:extLst>
              <a:ext uri="{FF2B5EF4-FFF2-40B4-BE49-F238E27FC236}">
                <a16:creationId xmlns:a16="http://schemas.microsoft.com/office/drawing/2014/main" id="{291867A5-7B93-49D4-A6B4-AE6DA220A47C}"/>
              </a:ext>
            </a:extLst>
          </p:cNvPr>
          <p:cNvSpPr/>
          <p:nvPr/>
        </p:nvSpPr>
        <p:spPr>
          <a:xfrm>
            <a:off x="514807" y="2114838"/>
            <a:ext cx="7247466" cy="3894669"/>
          </a:xfrm>
          <a:prstGeom prst="flowChart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フローチャート: 結合子 9">
            <a:extLst>
              <a:ext uri="{FF2B5EF4-FFF2-40B4-BE49-F238E27FC236}">
                <a16:creationId xmlns:a16="http://schemas.microsoft.com/office/drawing/2014/main" id="{E344E346-FC68-4BAB-8389-1C14948CE57C}"/>
              </a:ext>
            </a:extLst>
          </p:cNvPr>
          <p:cNvSpPr/>
          <p:nvPr/>
        </p:nvSpPr>
        <p:spPr>
          <a:xfrm>
            <a:off x="3138312" y="3866442"/>
            <a:ext cx="699911" cy="767644"/>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フローチャート: 結合子 10">
            <a:extLst>
              <a:ext uri="{FF2B5EF4-FFF2-40B4-BE49-F238E27FC236}">
                <a16:creationId xmlns:a16="http://schemas.microsoft.com/office/drawing/2014/main" id="{104E2BE2-035A-46BB-86BB-6D5BBB8C1ED5}"/>
              </a:ext>
            </a:extLst>
          </p:cNvPr>
          <p:cNvSpPr/>
          <p:nvPr/>
        </p:nvSpPr>
        <p:spPr>
          <a:xfrm>
            <a:off x="2139247" y="4387144"/>
            <a:ext cx="699911" cy="767644"/>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フローチャート: 結合子 11">
            <a:extLst>
              <a:ext uri="{FF2B5EF4-FFF2-40B4-BE49-F238E27FC236}">
                <a16:creationId xmlns:a16="http://schemas.microsoft.com/office/drawing/2014/main" id="{7DC04DC6-EC3B-4F1A-9247-A4A9631DBEE9}"/>
              </a:ext>
            </a:extLst>
          </p:cNvPr>
          <p:cNvSpPr/>
          <p:nvPr/>
        </p:nvSpPr>
        <p:spPr>
          <a:xfrm>
            <a:off x="1095024" y="4957232"/>
            <a:ext cx="699911" cy="767644"/>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pic>
        <p:nvPicPr>
          <p:cNvPr id="16" name="グラフィックス 15" descr="雄鶏">
            <a:extLst>
              <a:ext uri="{FF2B5EF4-FFF2-40B4-BE49-F238E27FC236}">
                <a16:creationId xmlns:a16="http://schemas.microsoft.com/office/drawing/2014/main" id="{49DDEB10-AC2E-4CC9-811E-ACB53ED5C9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3661584" y="2194275"/>
            <a:ext cx="4250266" cy="3344334"/>
          </a:xfrm>
          <a:prstGeom prst="rect">
            <a:avLst/>
          </a:prstGeom>
        </p:spPr>
      </p:pic>
      <p:sp>
        <p:nvSpPr>
          <p:cNvPr id="19" name="テキスト ボックス 18">
            <a:extLst>
              <a:ext uri="{FF2B5EF4-FFF2-40B4-BE49-F238E27FC236}">
                <a16:creationId xmlns:a16="http://schemas.microsoft.com/office/drawing/2014/main" id="{A5995949-977F-4713-B795-7805C40017BE}"/>
              </a:ext>
            </a:extLst>
          </p:cNvPr>
          <p:cNvSpPr txBox="1"/>
          <p:nvPr/>
        </p:nvSpPr>
        <p:spPr>
          <a:xfrm>
            <a:off x="643467" y="316089"/>
            <a:ext cx="2765777" cy="584775"/>
          </a:xfrm>
          <a:prstGeom prst="rect">
            <a:avLst/>
          </a:prstGeom>
          <a:noFill/>
        </p:spPr>
        <p:txBody>
          <a:bodyPr wrap="square" rtlCol="0">
            <a:spAutoFit/>
          </a:bodyPr>
          <a:lstStyle/>
          <a:p>
            <a:r>
              <a:rPr kumimoji="1" lang="ja-JP" altLang="en-US" sz="3200" dirty="0"/>
              <a:t>合成画面</a:t>
            </a:r>
          </a:p>
        </p:txBody>
      </p:sp>
      <p:cxnSp>
        <p:nvCxnSpPr>
          <p:cNvPr id="25" name="コネクタ: 曲線 24">
            <a:extLst>
              <a:ext uri="{FF2B5EF4-FFF2-40B4-BE49-F238E27FC236}">
                <a16:creationId xmlns:a16="http://schemas.microsoft.com/office/drawing/2014/main" id="{E797CFE3-D922-4E39-906A-EF1721450156}"/>
              </a:ext>
            </a:extLst>
          </p:cNvPr>
          <p:cNvCxnSpPr>
            <a:cxnSpLocks/>
            <a:stCxn id="10" idx="4"/>
          </p:cNvCxnSpPr>
          <p:nvPr/>
        </p:nvCxnSpPr>
        <p:spPr>
          <a:xfrm rot="5400000">
            <a:off x="2100794" y="4328228"/>
            <a:ext cx="1081616" cy="1693332"/>
          </a:xfrm>
          <a:prstGeom prst="curvedConnector2">
            <a:avLst/>
          </a:prstGeom>
          <a:ln w="952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C2590D27-4DC7-46CB-A0FA-B4E193A91072}"/>
              </a:ext>
            </a:extLst>
          </p:cNvPr>
          <p:cNvSpPr txBox="1"/>
          <p:nvPr/>
        </p:nvSpPr>
        <p:spPr>
          <a:xfrm>
            <a:off x="7935589" y="316089"/>
            <a:ext cx="3994442" cy="1798749"/>
          </a:xfrm>
          <a:prstGeom prst="rect">
            <a:avLst/>
          </a:prstGeom>
          <a:noFill/>
        </p:spPr>
        <p:txBody>
          <a:bodyPr wrap="square" rtlCol="0">
            <a:spAutoFit/>
          </a:bodyPr>
          <a:lstStyle/>
          <a:p>
            <a:r>
              <a:rPr kumimoji="1" lang="ja-JP" altLang="en-US" sz="2800" dirty="0"/>
              <a:t>合成開始ボタンからこの画面に行きもこうさが卵を産み</a:t>
            </a:r>
            <a:endParaRPr kumimoji="1" lang="en-US" altLang="ja-JP" sz="2800" dirty="0"/>
          </a:p>
          <a:p>
            <a:r>
              <a:rPr lang="ja-JP" altLang="en-US" sz="2800" dirty="0"/>
              <a:t>次の画面に行く</a:t>
            </a:r>
            <a:endParaRPr kumimoji="1" lang="ja-JP" altLang="en-US" sz="2800" dirty="0"/>
          </a:p>
        </p:txBody>
      </p:sp>
      <p:sp>
        <p:nvSpPr>
          <p:cNvPr id="33" name="テキスト ボックス 32">
            <a:extLst>
              <a:ext uri="{FF2B5EF4-FFF2-40B4-BE49-F238E27FC236}">
                <a16:creationId xmlns:a16="http://schemas.microsoft.com/office/drawing/2014/main" id="{C421576F-B260-40EF-98BC-3ED43EF495F1}"/>
              </a:ext>
            </a:extLst>
          </p:cNvPr>
          <p:cNvSpPr txBox="1"/>
          <p:nvPr/>
        </p:nvSpPr>
        <p:spPr>
          <a:xfrm>
            <a:off x="7762273" y="2339209"/>
            <a:ext cx="4447821" cy="2862322"/>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SE</a:t>
            </a:r>
            <a:r>
              <a:rPr lang="ja-JP" altLang="en-US" dirty="0"/>
              <a:t>：卵が転がる音ガチャドラ（イ　　　</a:t>
            </a:r>
            <a:r>
              <a:rPr lang="en-US" altLang="ja-JP" dirty="0"/>
              <a:t>	</a:t>
            </a:r>
            <a:r>
              <a:rPr lang="ja-JP" altLang="en-US" dirty="0"/>
              <a:t>　メージ：ポコン）</a:t>
            </a:r>
            <a:endParaRPr lang="en-US" altLang="ja-JP" dirty="0"/>
          </a:p>
          <a:p>
            <a:endParaRPr lang="en-US" altLang="ja-JP" dirty="0"/>
          </a:p>
          <a:p>
            <a:r>
              <a:rPr kumimoji="1" lang="ja-JP" altLang="en-US" dirty="0">
                <a:solidFill>
                  <a:srgbClr val="FF0000"/>
                </a:solidFill>
              </a:rPr>
              <a:t>必要な</a:t>
            </a:r>
            <a:r>
              <a:rPr kumimoji="1" lang="en-US" altLang="ja-JP" dirty="0">
                <a:solidFill>
                  <a:srgbClr val="FF0000"/>
                </a:solidFill>
              </a:rPr>
              <a:t>BGM</a:t>
            </a:r>
            <a:r>
              <a:rPr kumimoji="1" lang="ja-JP" altLang="en-US" dirty="0"/>
              <a:t>：新規</a:t>
            </a:r>
            <a:r>
              <a:rPr kumimoji="1" lang="en-US" altLang="ja-JP" dirty="0"/>
              <a:t>BGM</a:t>
            </a:r>
            <a:r>
              <a:rPr kumimoji="1" lang="ja-JP" altLang="en-US" dirty="0"/>
              <a:t>（</a:t>
            </a:r>
            <a:r>
              <a:rPr lang="en-US" altLang="ja-JP" dirty="0"/>
              <a:t>5</a:t>
            </a:r>
            <a:r>
              <a:rPr kumimoji="1" lang="ja-JP" altLang="en-US" dirty="0"/>
              <a:t>秒）</a:t>
            </a:r>
            <a:endParaRPr kumimoji="1" lang="en-US" altLang="ja-JP" dirty="0"/>
          </a:p>
          <a:p>
            <a:endParaRPr lang="en-US" altLang="ja-JP" dirty="0"/>
          </a:p>
          <a:p>
            <a:r>
              <a:rPr kumimoji="1" lang="ja-JP" altLang="en-US" dirty="0">
                <a:solidFill>
                  <a:srgbClr val="FF0000"/>
                </a:solidFill>
              </a:rPr>
              <a:t>３</a:t>
            </a:r>
            <a:r>
              <a:rPr kumimoji="1" lang="en-US" altLang="ja-JP" dirty="0">
                <a:solidFill>
                  <a:srgbClr val="FF0000"/>
                </a:solidFill>
              </a:rPr>
              <a:t>D</a:t>
            </a:r>
            <a:r>
              <a:rPr lang="ja-JP" altLang="en-US" dirty="0">
                <a:solidFill>
                  <a:srgbClr val="FF0000"/>
                </a:solidFill>
              </a:rPr>
              <a:t>モデル</a:t>
            </a:r>
            <a:r>
              <a:rPr lang="ja-JP" altLang="en-US" dirty="0"/>
              <a:t>：キメラ（</a:t>
            </a:r>
            <a:r>
              <a:rPr lang="en-US" altLang="ja-JP" dirty="0"/>
              <a:t>cinema4d</a:t>
            </a:r>
            <a:r>
              <a:rPr lang="ja-JP" altLang="en-US" dirty="0"/>
              <a:t>）</a:t>
            </a:r>
            <a:endParaRPr lang="en-US" altLang="ja-JP" dirty="0"/>
          </a:p>
          <a:p>
            <a:r>
              <a:rPr kumimoji="1" lang="en-US" altLang="ja-JP" dirty="0"/>
              <a:t>	     </a:t>
            </a:r>
            <a:r>
              <a:rPr kumimoji="1" lang="ja-JP" altLang="en-US" dirty="0"/>
              <a:t>タマゴ（</a:t>
            </a:r>
            <a:r>
              <a:rPr lang="en-US" altLang="ja-JP" dirty="0"/>
              <a:t> cinema4d</a:t>
            </a:r>
            <a:r>
              <a:rPr kumimoji="1" lang="en-US" altLang="ja-JP" dirty="0"/>
              <a:t>)</a:t>
            </a:r>
          </a:p>
          <a:p>
            <a:endParaRPr lang="en-US" altLang="ja-JP" dirty="0"/>
          </a:p>
          <a:p>
            <a:r>
              <a:rPr kumimoji="1" lang="ja-JP" altLang="en-US" dirty="0">
                <a:solidFill>
                  <a:srgbClr val="FF0000"/>
                </a:solidFill>
              </a:rPr>
              <a:t>背景</a:t>
            </a:r>
            <a:r>
              <a:rPr kumimoji="1" lang="ja-JP" altLang="en-US" dirty="0"/>
              <a:t>：草原</a:t>
            </a:r>
            <a:r>
              <a:rPr lang="ja-JP" altLang="en-US" dirty="0"/>
              <a:t>（</a:t>
            </a:r>
            <a:r>
              <a:rPr lang="en-US" altLang="ja-JP" dirty="0"/>
              <a:t>cinema4d</a:t>
            </a:r>
            <a:r>
              <a:rPr lang="ja-JP" altLang="en-US" dirty="0"/>
              <a:t>）</a:t>
            </a:r>
            <a:endParaRPr lang="en-US" altLang="ja-JP" dirty="0"/>
          </a:p>
          <a:p>
            <a:endParaRPr kumimoji="1" lang="en-US" altLang="ja-JP" dirty="0"/>
          </a:p>
        </p:txBody>
      </p:sp>
      <p:sp>
        <p:nvSpPr>
          <p:cNvPr id="3" name="テキスト ボックス 2">
            <a:extLst>
              <a:ext uri="{FF2B5EF4-FFF2-40B4-BE49-F238E27FC236}">
                <a16:creationId xmlns:a16="http://schemas.microsoft.com/office/drawing/2014/main" id="{CE1AFCB3-1D4C-4B2E-86DA-5A66550A5F62}"/>
              </a:ext>
            </a:extLst>
          </p:cNvPr>
          <p:cNvSpPr txBox="1"/>
          <p:nvPr/>
        </p:nvSpPr>
        <p:spPr>
          <a:xfrm>
            <a:off x="2460813" y="1142298"/>
            <a:ext cx="4443504" cy="584775"/>
          </a:xfrm>
          <a:prstGeom prst="rect">
            <a:avLst/>
          </a:prstGeom>
          <a:noFill/>
        </p:spPr>
        <p:txBody>
          <a:bodyPr wrap="square" rtlCol="0">
            <a:spAutoFit/>
          </a:bodyPr>
          <a:lstStyle/>
          <a:p>
            <a:r>
              <a:rPr kumimoji="1" lang="ja-JP" altLang="en-US" sz="3200" dirty="0"/>
              <a:t>もこうさ（イメージ）</a:t>
            </a:r>
          </a:p>
        </p:txBody>
      </p:sp>
      <p:cxnSp>
        <p:nvCxnSpPr>
          <p:cNvPr id="5" name="直線矢印コネクタ 4">
            <a:extLst>
              <a:ext uri="{FF2B5EF4-FFF2-40B4-BE49-F238E27FC236}">
                <a16:creationId xmlns:a16="http://schemas.microsoft.com/office/drawing/2014/main" id="{755886B8-9623-45B9-8786-5A52BD1857D5}"/>
              </a:ext>
            </a:extLst>
          </p:cNvPr>
          <p:cNvCxnSpPr>
            <a:stCxn id="3" idx="2"/>
          </p:cNvCxnSpPr>
          <p:nvPr/>
        </p:nvCxnSpPr>
        <p:spPr>
          <a:xfrm>
            <a:off x="4682565" y="1727073"/>
            <a:ext cx="386976" cy="596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46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E3B14F0-3866-46AC-9DBD-53247048AA9E}"/>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1C01919A-756F-47FB-806F-5569FEE0FA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D162EE01-0B03-4059-A25E-217E537C9EB3}"/>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22E7CD20-4AAC-4152-B0CF-2260BBAB96B9}"/>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32E88DE9-C9C2-4604-B401-5D6389EF17E3}"/>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605AA71A-3142-4B2A-83B7-F723821456A2}"/>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003E8768-F7BF-44EF-AE8B-05D8C0C16570}"/>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DF186832-1AB5-4DD7-BD8B-BC475C5D2775}"/>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C275E99-5E6C-4A8A-90BC-AAC4401C15C5}"/>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5ECD4E2-239A-4E06-B23E-5B5EE108B0BA}"/>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379C2A86-EB55-4D6D-9198-DFDAAAB463E7}"/>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328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処理 5">
            <a:extLst>
              <a:ext uri="{FF2B5EF4-FFF2-40B4-BE49-F238E27FC236}">
                <a16:creationId xmlns:a16="http://schemas.microsoft.com/office/drawing/2014/main" id="{C018071B-9BAF-475A-8BC1-BD8B6B164232}"/>
              </a:ext>
            </a:extLst>
          </p:cNvPr>
          <p:cNvSpPr/>
          <p:nvPr/>
        </p:nvSpPr>
        <p:spPr>
          <a:xfrm>
            <a:off x="327378" y="1416757"/>
            <a:ext cx="2935111" cy="1524000"/>
          </a:xfrm>
          <a:prstGeom prst="flowChart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ローチャート: 処理 2">
            <a:extLst>
              <a:ext uri="{FF2B5EF4-FFF2-40B4-BE49-F238E27FC236}">
                <a16:creationId xmlns:a16="http://schemas.microsoft.com/office/drawing/2014/main" id="{57A58DE3-A3A9-44A6-82B0-5C049B433283}"/>
              </a:ext>
            </a:extLst>
          </p:cNvPr>
          <p:cNvSpPr/>
          <p:nvPr/>
        </p:nvSpPr>
        <p:spPr>
          <a:xfrm>
            <a:off x="23241" y="3117115"/>
            <a:ext cx="6965244" cy="3635022"/>
          </a:xfrm>
          <a:prstGeom prst="flowChart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2" name="グラフィックス 1" descr="羊">
            <a:extLst>
              <a:ext uri="{FF2B5EF4-FFF2-40B4-BE49-F238E27FC236}">
                <a16:creationId xmlns:a16="http://schemas.microsoft.com/office/drawing/2014/main" id="{E3BF0059-70C1-4974-92A6-56FACE98C2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4504" y="2935277"/>
            <a:ext cx="5249335" cy="3872089"/>
          </a:xfrm>
          <a:prstGeom prst="rect">
            <a:avLst/>
          </a:prstGeom>
        </p:spPr>
      </p:pic>
      <p:sp>
        <p:nvSpPr>
          <p:cNvPr id="7" name="部分円 6">
            <a:extLst>
              <a:ext uri="{FF2B5EF4-FFF2-40B4-BE49-F238E27FC236}">
                <a16:creationId xmlns:a16="http://schemas.microsoft.com/office/drawing/2014/main" id="{18138E8C-D265-4961-B902-9FBD45D9E274}"/>
              </a:ext>
            </a:extLst>
          </p:cNvPr>
          <p:cNvSpPr/>
          <p:nvPr/>
        </p:nvSpPr>
        <p:spPr>
          <a:xfrm rot="18811370">
            <a:off x="1275564" y="1908595"/>
            <a:ext cx="1020941" cy="992960"/>
          </a:xfrm>
          <a:prstGeom prst="pi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cxnSp>
        <p:nvCxnSpPr>
          <p:cNvPr id="9" name="コネクタ: カギ線 8">
            <a:extLst>
              <a:ext uri="{FF2B5EF4-FFF2-40B4-BE49-F238E27FC236}">
                <a16:creationId xmlns:a16="http://schemas.microsoft.com/office/drawing/2014/main" id="{831CC8E9-45C8-4C77-9932-E265EFB74263}"/>
              </a:ext>
            </a:extLst>
          </p:cNvPr>
          <p:cNvCxnSpPr>
            <a:cxnSpLocks/>
          </p:cNvCxnSpPr>
          <p:nvPr/>
        </p:nvCxnSpPr>
        <p:spPr>
          <a:xfrm rot="16200000" flipH="1">
            <a:off x="3095978" y="2470827"/>
            <a:ext cx="812800" cy="479777"/>
          </a:xfrm>
          <a:prstGeom prst="bentConnector3">
            <a:avLst>
              <a:gd name="adj1" fmla="val 0"/>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736ABD69-B963-4D65-BC68-701AB928011F}"/>
              </a:ext>
            </a:extLst>
          </p:cNvPr>
          <p:cNvSpPr txBox="1"/>
          <p:nvPr/>
        </p:nvSpPr>
        <p:spPr>
          <a:xfrm>
            <a:off x="327378" y="349956"/>
            <a:ext cx="2190045" cy="523220"/>
          </a:xfrm>
          <a:prstGeom prst="rect">
            <a:avLst/>
          </a:prstGeom>
          <a:noFill/>
        </p:spPr>
        <p:txBody>
          <a:bodyPr wrap="square" rtlCol="0">
            <a:spAutoFit/>
          </a:bodyPr>
          <a:lstStyle/>
          <a:p>
            <a:r>
              <a:rPr kumimoji="1" lang="ja-JP" altLang="en-US" sz="2800" dirty="0"/>
              <a:t>合成結果</a:t>
            </a:r>
          </a:p>
        </p:txBody>
      </p:sp>
      <p:sp>
        <p:nvSpPr>
          <p:cNvPr id="12" name="テキスト ボックス 11">
            <a:extLst>
              <a:ext uri="{FF2B5EF4-FFF2-40B4-BE49-F238E27FC236}">
                <a16:creationId xmlns:a16="http://schemas.microsoft.com/office/drawing/2014/main" id="{209CA477-C3FB-4403-B5FF-404E530599AA}"/>
              </a:ext>
            </a:extLst>
          </p:cNvPr>
          <p:cNvSpPr txBox="1"/>
          <p:nvPr/>
        </p:nvSpPr>
        <p:spPr>
          <a:xfrm>
            <a:off x="7625619" y="763938"/>
            <a:ext cx="3657600" cy="1200329"/>
          </a:xfrm>
          <a:prstGeom prst="rect">
            <a:avLst/>
          </a:prstGeom>
          <a:noFill/>
        </p:spPr>
        <p:txBody>
          <a:bodyPr wrap="square" rtlCol="0">
            <a:spAutoFit/>
          </a:bodyPr>
          <a:lstStyle/>
          <a:p>
            <a:r>
              <a:rPr lang="ja-JP" altLang="en-US" sz="2400" dirty="0"/>
              <a:t>卵から新たなキメラが出てくる</a:t>
            </a:r>
            <a:endParaRPr lang="en-US" altLang="ja-JP" sz="2400" dirty="0"/>
          </a:p>
          <a:p>
            <a:endParaRPr kumimoji="1" lang="en-US" altLang="ja-JP" sz="2400" dirty="0"/>
          </a:p>
        </p:txBody>
      </p:sp>
      <p:sp>
        <p:nvSpPr>
          <p:cNvPr id="13" name="テキスト ボックス 12">
            <a:extLst>
              <a:ext uri="{FF2B5EF4-FFF2-40B4-BE49-F238E27FC236}">
                <a16:creationId xmlns:a16="http://schemas.microsoft.com/office/drawing/2014/main" id="{81809822-DB16-4936-805F-6AC121AB309E}"/>
              </a:ext>
            </a:extLst>
          </p:cNvPr>
          <p:cNvSpPr txBox="1"/>
          <p:nvPr/>
        </p:nvSpPr>
        <p:spPr>
          <a:xfrm>
            <a:off x="4069644" y="430125"/>
            <a:ext cx="2751286" cy="923330"/>
          </a:xfrm>
          <a:prstGeom prst="rect">
            <a:avLst/>
          </a:prstGeom>
          <a:noFill/>
        </p:spPr>
        <p:txBody>
          <a:bodyPr wrap="square" rtlCol="0">
            <a:spAutoFit/>
          </a:bodyPr>
          <a:lstStyle/>
          <a:p>
            <a:r>
              <a:rPr kumimoji="1" lang="ja-JP" altLang="en-US" dirty="0"/>
              <a:t>卵が割れる音が鳴る。</a:t>
            </a:r>
            <a:endParaRPr kumimoji="1" lang="en-US" altLang="ja-JP" dirty="0"/>
          </a:p>
          <a:p>
            <a:r>
              <a:rPr lang="ja-JP" altLang="en-US" dirty="0"/>
              <a:t>演出の後、自動で矢印の示す画面へ遷移</a:t>
            </a:r>
            <a:endParaRPr kumimoji="1" lang="ja-JP" altLang="en-US" dirty="0"/>
          </a:p>
        </p:txBody>
      </p:sp>
      <p:cxnSp>
        <p:nvCxnSpPr>
          <p:cNvPr id="15" name="直線矢印コネクタ 14">
            <a:extLst>
              <a:ext uri="{FF2B5EF4-FFF2-40B4-BE49-F238E27FC236}">
                <a16:creationId xmlns:a16="http://schemas.microsoft.com/office/drawing/2014/main" id="{C52B11F8-18E1-4B3B-9704-3F06BDEA5D55}"/>
              </a:ext>
            </a:extLst>
          </p:cNvPr>
          <p:cNvCxnSpPr>
            <a:cxnSpLocks/>
            <a:stCxn id="13" idx="1"/>
          </p:cNvCxnSpPr>
          <p:nvPr/>
        </p:nvCxnSpPr>
        <p:spPr>
          <a:xfrm flipH="1">
            <a:off x="3262490" y="891790"/>
            <a:ext cx="807154" cy="1072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129DA2BD-6EFF-4A39-A601-69976FD5E10A}"/>
              </a:ext>
            </a:extLst>
          </p:cNvPr>
          <p:cNvSpPr txBox="1"/>
          <p:nvPr/>
        </p:nvSpPr>
        <p:spPr>
          <a:xfrm>
            <a:off x="7307843" y="2697138"/>
            <a:ext cx="4910668" cy="4247317"/>
          </a:xfrm>
          <a:prstGeom prst="rect">
            <a:avLst/>
          </a:prstGeom>
          <a:noFill/>
        </p:spPr>
        <p:txBody>
          <a:bodyPr wrap="square" rtlCol="0">
            <a:spAutoFit/>
          </a:bodyPr>
          <a:lstStyle/>
          <a:p>
            <a:r>
              <a:rPr kumimoji="1" lang="ja-JP" altLang="en-US" dirty="0">
                <a:solidFill>
                  <a:srgbClr val="FF0000"/>
                </a:solidFill>
              </a:rPr>
              <a:t>必要な</a:t>
            </a:r>
            <a:r>
              <a:rPr lang="en-US" altLang="ja-JP" dirty="0">
                <a:solidFill>
                  <a:srgbClr val="FF0000"/>
                </a:solidFill>
              </a:rPr>
              <a:t>BGM</a:t>
            </a:r>
            <a:r>
              <a:rPr kumimoji="1" lang="ja-JP" altLang="en-US" dirty="0"/>
              <a:t>：合成画面と同様</a:t>
            </a:r>
            <a:endParaRPr kumimoji="1" lang="en-US" altLang="ja-JP" dirty="0"/>
          </a:p>
          <a:p>
            <a:endParaRPr kumimoji="1" lang="en-US" altLang="ja-JP" dirty="0"/>
          </a:p>
          <a:p>
            <a:r>
              <a:rPr kumimoji="1" lang="ja-JP" altLang="en-US" dirty="0">
                <a:solidFill>
                  <a:srgbClr val="FF0000"/>
                </a:solidFill>
              </a:rPr>
              <a:t>必要な</a:t>
            </a:r>
            <a:r>
              <a:rPr kumimoji="1" lang="en-US" altLang="ja-JP" dirty="0">
                <a:solidFill>
                  <a:srgbClr val="FF0000"/>
                </a:solidFill>
              </a:rPr>
              <a:t>SE</a:t>
            </a:r>
            <a:r>
              <a:rPr kumimoji="1" lang="ja-JP" altLang="en-US" dirty="0"/>
              <a:t>：卵の割れる音</a:t>
            </a:r>
            <a:endParaRPr kumimoji="1" lang="en-US" altLang="ja-JP" dirty="0"/>
          </a:p>
          <a:p>
            <a:r>
              <a:rPr lang="ja-JP" altLang="en-US" dirty="0"/>
              <a:t>　　　　　（イメージ：モ〇スト）</a:t>
            </a:r>
            <a:endParaRPr kumimoji="1" lang="en-US" altLang="ja-JP" dirty="0"/>
          </a:p>
          <a:p>
            <a:endParaRPr kumimoji="1" lang="en-US" altLang="ja-JP" dirty="0"/>
          </a:p>
          <a:p>
            <a:r>
              <a:rPr lang="ja-JP" altLang="en-US" dirty="0">
                <a:solidFill>
                  <a:srgbClr val="FF0000"/>
                </a:solidFill>
              </a:rPr>
              <a:t>必要な画像</a:t>
            </a:r>
            <a:r>
              <a:rPr lang="ja-JP" altLang="en-US" dirty="0"/>
              <a:t>：画面タップの文字（</a:t>
            </a:r>
            <a:r>
              <a:rPr lang="en-US" altLang="ja-JP" dirty="0"/>
              <a:t>unity</a:t>
            </a:r>
            <a:r>
              <a:rPr lang="ja-JP" altLang="en-US" dirty="0"/>
              <a:t>）</a:t>
            </a:r>
            <a:endParaRPr lang="en-US" altLang="ja-JP" dirty="0"/>
          </a:p>
          <a:p>
            <a:endParaRPr lang="en-US" altLang="ja-JP" dirty="0"/>
          </a:p>
          <a:p>
            <a:r>
              <a:rPr lang="ja-JP" altLang="en-US" dirty="0">
                <a:solidFill>
                  <a:srgbClr val="FF0000"/>
                </a:solidFill>
              </a:rPr>
              <a:t>背景</a:t>
            </a:r>
            <a:r>
              <a:rPr lang="ja-JP" altLang="en-US" dirty="0"/>
              <a:t>：生まれる演出、結果</a:t>
            </a:r>
            <a:endParaRPr lang="en-US" altLang="ja-JP" dirty="0"/>
          </a:p>
          <a:p>
            <a:endParaRPr lang="en-US" altLang="ja-JP" dirty="0"/>
          </a:p>
          <a:p>
            <a:r>
              <a:rPr lang="ja-JP" altLang="en-US" dirty="0"/>
              <a:t>　　（</a:t>
            </a:r>
            <a:r>
              <a:rPr lang="en-US" altLang="ja-JP" dirty="0"/>
              <a:t>cinema4d</a:t>
            </a:r>
            <a:r>
              <a:rPr lang="ja-JP" altLang="en-US" dirty="0"/>
              <a:t>）イメージ→</a:t>
            </a:r>
            <a:endParaRPr lang="en-US" altLang="ja-JP" dirty="0"/>
          </a:p>
          <a:p>
            <a:endParaRPr lang="en-US" altLang="ja-JP" dirty="0"/>
          </a:p>
          <a:p>
            <a:r>
              <a:rPr lang="ja-JP" altLang="en-US" dirty="0">
                <a:solidFill>
                  <a:srgbClr val="FF0000"/>
                </a:solidFill>
              </a:rPr>
              <a:t>３</a:t>
            </a:r>
            <a:r>
              <a:rPr lang="en-US" altLang="ja-JP" dirty="0">
                <a:solidFill>
                  <a:srgbClr val="FF0000"/>
                </a:solidFill>
              </a:rPr>
              <a:t>D</a:t>
            </a:r>
            <a:r>
              <a:rPr lang="ja-JP" altLang="en-US" dirty="0">
                <a:solidFill>
                  <a:srgbClr val="FF0000"/>
                </a:solidFill>
              </a:rPr>
              <a:t>モデル</a:t>
            </a:r>
            <a:r>
              <a:rPr lang="ja-JP" altLang="en-US" dirty="0"/>
              <a:t>：キメラ、（</a:t>
            </a:r>
            <a:r>
              <a:rPr lang="en-US" altLang="ja-JP" dirty="0"/>
              <a:t>cinema4d</a:t>
            </a:r>
            <a:r>
              <a:rPr lang="ja-JP" altLang="en-US" dirty="0"/>
              <a:t>）</a:t>
            </a:r>
            <a:endParaRPr lang="en-US" altLang="ja-JP" dirty="0"/>
          </a:p>
          <a:p>
            <a:r>
              <a:rPr lang="ja-JP" altLang="en-US" dirty="0"/>
              <a:t>　　　　　タマゴ（</a:t>
            </a:r>
            <a:r>
              <a:rPr lang="en-US" altLang="ja-JP" dirty="0"/>
              <a:t>cinema4d </a:t>
            </a:r>
            <a:r>
              <a:rPr lang="ja-JP" altLang="en-US" dirty="0"/>
              <a:t>）</a:t>
            </a:r>
            <a:endParaRPr lang="en-US" altLang="ja-JP" dirty="0"/>
          </a:p>
          <a:p>
            <a:endParaRPr lang="en-US" altLang="ja-JP" dirty="0"/>
          </a:p>
          <a:p>
            <a:r>
              <a:rPr lang="ja-JP" altLang="en-US" dirty="0">
                <a:solidFill>
                  <a:srgbClr val="FF0000"/>
                </a:solidFill>
              </a:rPr>
              <a:t>タマゴの割れるエフェクト</a:t>
            </a:r>
            <a:r>
              <a:rPr lang="ja-JP" altLang="en-US" dirty="0"/>
              <a:t>：</a:t>
            </a:r>
            <a:r>
              <a:rPr lang="en-US" altLang="ja-JP" dirty="0"/>
              <a:t> cinema4d</a:t>
            </a:r>
          </a:p>
        </p:txBody>
      </p:sp>
      <p:cxnSp>
        <p:nvCxnSpPr>
          <p:cNvPr id="18" name="直線矢印コネクタ 17">
            <a:extLst>
              <a:ext uri="{FF2B5EF4-FFF2-40B4-BE49-F238E27FC236}">
                <a16:creationId xmlns:a16="http://schemas.microsoft.com/office/drawing/2014/main" id="{DA86C62F-DDD0-4760-9A40-9528C053C60A}"/>
              </a:ext>
            </a:extLst>
          </p:cNvPr>
          <p:cNvCxnSpPr>
            <a:cxnSpLocks/>
            <a:stCxn id="12" idx="1"/>
          </p:cNvCxnSpPr>
          <p:nvPr/>
        </p:nvCxnSpPr>
        <p:spPr>
          <a:xfrm flipH="1">
            <a:off x="5630258" y="1364103"/>
            <a:ext cx="1995361" cy="2626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B042982F-02E4-49EC-AA87-E8415FC00EBE}"/>
              </a:ext>
            </a:extLst>
          </p:cNvPr>
          <p:cNvSpPr txBox="1"/>
          <p:nvPr/>
        </p:nvSpPr>
        <p:spPr>
          <a:xfrm>
            <a:off x="2058508" y="3223442"/>
            <a:ext cx="3286897" cy="369332"/>
          </a:xfrm>
          <a:prstGeom prst="rect">
            <a:avLst/>
          </a:prstGeom>
          <a:noFill/>
        </p:spPr>
        <p:txBody>
          <a:bodyPr wrap="square" rtlCol="0">
            <a:spAutoFit/>
          </a:bodyPr>
          <a:lstStyle/>
          <a:p>
            <a:r>
              <a:rPr kumimoji="1" lang="ja-JP" altLang="en-US" dirty="0"/>
              <a:t>画面をタップしてください</a:t>
            </a:r>
          </a:p>
        </p:txBody>
      </p:sp>
      <p:sp>
        <p:nvSpPr>
          <p:cNvPr id="5" name="テキスト ボックス 4">
            <a:extLst>
              <a:ext uri="{FF2B5EF4-FFF2-40B4-BE49-F238E27FC236}">
                <a16:creationId xmlns:a16="http://schemas.microsoft.com/office/drawing/2014/main" id="{64364708-4E5D-473C-9BE9-4D707B51DF70}"/>
              </a:ext>
            </a:extLst>
          </p:cNvPr>
          <p:cNvSpPr txBox="1"/>
          <p:nvPr/>
        </p:nvSpPr>
        <p:spPr>
          <a:xfrm>
            <a:off x="7871254" y="1822103"/>
            <a:ext cx="3904735" cy="830997"/>
          </a:xfrm>
          <a:prstGeom prst="rect">
            <a:avLst/>
          </a:prstGeom>
          <a:noFill/>
        </p:spPr>
        <p:txBody>
          <a:bodyPr wrap="square" rtlCol="0">
            <a:spAutoFit/>
          </a:bodyPr>
          <a:lstStyle/>
          <a:p>
            <a:r>
              <a:rPr kumimoji="1" lang="ja-JP" altLang="en-US" sz="2400" dirty="0"/>
              <a:t>画面をタップすると、次のスライドの画面へ遷移</a:t>
            </a:r>
          </a:p>
        </p:txBody>
      </p:sp>
      <p:cxnSp>
        <p:nvCxnSpPr>
          <p:cNvPr id="17" name="直線矢印コネクタ 16">
            <a:extLst>
              <a:ext uri="{FF2B5EF4-FFF2-40B4-BE49-F238E27FC236}">
                <a16:creationId xmlns:a16="http://schemas.microsoft.com/office/drawing/2014/main" id="{3CD71D73-34E2-4FD6-B2DE-D580A31D366B}"/>
              </a:ext>
            </a:extLst>
          </p:cNvPr>
          <p:cNvCxnSpPr>
            <a:cxnSpLocks/>
          </p:cNvCxnSpPr>
          <p:nvPr/>
        </p:nvCxnSpPr>
        <p:spPr>
          <a:xfrm flipH="1">
            <a:off x="4967416" y="2241299"/>
            <a:ext cx="2903838" cy="1101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図 22">
            <a:extLst>
              <a:ext uri="{FF2B5EF4-FFF2-40B4-BE49-F238E27FC236}">
                <a16:creationId xmlns:a16="http://schemas.microsoft.com/office/drawing/2014/main" id="{4375937E-17CE-4310-99D7-454CFDAB09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7851" y="4623346"/>
            <a:ext cx="819290" cy="808463"/>
          </a:xfrm>
          <a:prstGeom prst="rect">
            <a:avLst/>
          </a:prstGeom>
        </p:spPr>
      </p:pic>
    </p:spTree>
    <p:extLst>
      <p:ext uri="{BB962C8B-B14F-4D97-AF65-F5344CB8AC3E}">
        <p14:creationId xmlns:p14="http://schemas.microsoft.com/office/powerpoint/2010/main" val="4134452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48069C1-F101-4D4C-9010-A74DAF8569DF}"/>
              </a:ext>
            </a:extLst>
          </p:cNvPr>
          <p:cNvSpPr txBox="1"/>
          <p:nvPr/>
        </p:nvSpPr>
        <p:spPr>
          <a:xfrm>
            <a:off x="270933" y="383822"/>
            <a:ext cx="3623734" cy="646331"/>
          </a:xfrm>
          <a:prstGeom prst="rect">
            <a:avLst/>
          </a:prstGeom>
          <a:noFill/>
        </p:spPr>
        <p:txBody>
          <a:bodyPr wrap="square" rtlCol="0">
            <a:spAutoFit/>
          </a:bodyPr>
          <a:lstStyle/>
          <a:p>
            <a:r>
              <a:rPr kumimoji="1" lang="ja-JP" altLang="en-US" sz="3600" dirty="0"/>
              <a:t>合成キメラ結果</a:t>
            </a:r>
          </a:p>
        </p:txBody>
      </p:sp>
      <p:sp>
        <p:nvSpPr>
          <p:cNvPr id="3" name="フローチャート: 処理 2">
            <a:extLst>
              <a:ext uri="{FF2B5EF4-FFF2-40B4-BE49-F238E27FC236}">
                <a16:creationId xmlns:a16="http://schemas.microsoft.com/office/drawing/2014/main" id="{29C8F69A-AE3B-451D-93F3-3F02BE1C0229}"/>
              </a:ext>
            </a:extLst>
          </p:cNvPr>
          <p:cNvSpPr/>
          <p:nvPr/>
        </p:nvSpPr>
        <p:spPr>
          <a:xfrm>
            <a:off x="270933" y="959532"/>
            <a:ext cx="6982483" cy="4777792"/>
          </a:xfrm>
          <a:prstGeom prst="flowChart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4" name="グラフィックス 3" descr="羊">
            <a:extLst>
              <a:ext uri="{FF2B5EF4-FFF2-40B4-BE49-F238E27FC236}">
                <a16:creationId xmlns:a16="http://schemas.microsoft.com/office/drawing/2014/main" id="{39BD8AD3-1231-4312-9B23-48562269F4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7393" y="1051613"/>
            <a:ext cx="4540436" cy="2995287"/>
          </a:xfrm>
          <a:prstGeom prst="rect">
            <a:avLst/>
          </a:prstGeom>
        </p:spPr>
      </p:pic>
      <p:sp>
        <p:nvSpPr>
          <p:cNvPr id="8" name="矢印: 右 7">
            <a:extLst>
              <a:ext uri="{FF2B5EF4-FFF2-40B4-BE49-F238E27FC236}">
                <a16:creationId xmlns:a16="http://schemas.microsoft.com/office/drawing/2014/main" id="{86AC353F-FFB5-4157-ACD6-FB6782D1BC03}"/>
              </a:ext>
            </a:extLst>
          </p:cNvPr>
          <p:cNvSpPr/>
          <p:nvPr/>
        </p:nvSpPr>
        <p:spPr>
          <a:xfrm rot="10112270">
            <a:off x="6096000" y="2020711"/>
            <a:ext cx="1614311" cy="237067"/>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矢印: 右 8">
            <a:extLst>
              <a:ext uri="{FF2B5EF4-FFF2-40B4-BE49-F238E27FC236}">
                <a16:creationId xmlns:a16="http://schemas.microsoft.com/office/drawing/2014/main" id="{A068E857-BAAF-4167-88A6-471DD41A39BB}"/>
              </a:ext>
            </a:extLst>
          </p:cNvPr>
          <p:cNvSpPr/>
          <p:nvPr/>
        </p:nvSpPr>
        <p:spPr>
          <a:xfrm rot="8347037">
            <a:off x="5301481" y="3431485"/>
            <a:ext cx="2867986" cy="270976"/>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テキスト ボックス 9">
            <a:extLst>
              <a:ext uri="{FF2B5EF4-FFF2-40B4-BE49-F238E27FC236}">
                <a16:creationId xmlns:a16="http://schemas.microsoft.com/office/drawing/2014/main" id="{FE8B6321-A4F0-4A1A-A0A6-40CB5DCC07E0}"/>
              </a:ext>
            </a:extLst>
          </p:cNvPr>
          <p:cNvSpPr txBox="1"/>
          <p:nvPr/>
        </p:nvSpPr>
        <p:spPr>
          <a:xfrm>
            <a:off x="8061204" y="2899816"/>
            <a:ext cx="4064464" cy="3693319"/>
          </a:xfrm>
          <a:prstGeom prst="rect">
            <a:avLst/>
          </a:prstGeom>
          <a:noFill/>
        </p:spPr>
        <p:txBody>
          <a:bodyPr wrap="square" rtlCol="0">
            <a:spAutoFit/>
          </a:bodyPr>
          <a:lstStyle/>
          <a:p>
            <a:r>
              <a:rPr lang="ja-JP" altLang="en-US" dirty="0">
                <a:solidFill>
                  <a:srgbClr val="FF0000"/>
                </a:solidFill>
              </a:rPr>
              <a:t>必要な</a:t>
            </a:r>
            <a:r>
              <a:rPr lang="en-US" altLang="ja-JP" dirty="0">
                <a:solidFill>
                  <a:srgbClr val="FF0000"/>
                </a:solidFill>
              </a:rPr>
              <a:t>BGM</a:t>
            </a:r>
            <a:r>
              <a:rPr lang="ja-JP" altLang="en-US" dirty="0"/>
              <a:t>：合成画面と同様</a:t>
            </a:r>
            <a:endParaRPr lang="en-US" altLang="ja-JP" dirty="0"/>
          </a:p>
          <a:p>
            <a:endParaRPr lang="en-US" altLang="ja-JP" dirty="0"/>
          </a:p>
          <a:p>
            <a:r>
              <a:rPr kumimoji="1" lang="ja-JP" altLang="en-US" dirty="0">
                <a:solidFill>
                  <a:srgbClr val="FF0000"/>
                </a:solidFill>
              </a:rPr>
              <a:t>必要な画像</a:t>
            </a:r>
            <a:r>
              <a:rPr kumimoji="1" lang="ja-JP" altLang="en-US" dirty="0"/>
              <a:t>：選択画面へ戻るボタン　　　</a:t>
            </a:r>
            <a:r>
              <a:rPr kumimoji="1" lang="en-US" altLang="ja-JP" dirty="0"/>
              <a:t>	</a:t>
            </a:r>
            <a:r>
              <a:rPr kumimoji="1" lang="ja-JP" altLang="en-US" dirty="0"/>
              <a:t>　（</a:t>
            </a:r>
            <a:r>
              <a:rPr kumimoji="1" lang="en-US" altLang="ja-JP" dirty="0"/>
              <a:t>unity</a:t>
            </a:r>
            <a:r>
              <a:rPr kumimoji="1" lang="ja-JP" altLang="en-US" dirty="0"/>
              <a:t>）</a:t>
            </a:r>
            <a:endParaRPr kumimoji="1" lang="en-US" altLang="ja-JP" dirty="0"/>
          </a:p>
          <a:p>
            <a:endParaRPr kumimoji="1" lang="en-US" altLang="ja-JP" dirty="0"/>
          </a:p>
          <a:p>
            <a:r>
              <a:rPr lang="ja-JP" altLang="en-US" dirty="0">
                <a:solidFill>
                  <a:srgbClr val="FF0000"/>
                </a:solidFill>
              </a:rPr>
              <a:t>背景</a:t>
            </a:r>
            <a:r>
              <a:rPr lang="ja-JP" altLang="en-US" dirty="0"/>
              <a:t>：キメラのモデルの背景</a:t>
            </a:r>
            <a:r>
              <a:rPr lang="en-US" altLang="ja-JP" dirty="0"/>
              <a:t>(</a:t>
            </a:r>
            <a:r>
              <a:rPr lang="ja-JP" altLang="en-US" dirty="0"/>
              <a:t>草原</a:t>
            </a:r>
            <a:r>
              <a:rPr lang="en-US" altLang="ja-JP" dirty="0"/>
              <a:t>)</a:t>
            </a:r>
          </a:p>
          <a:p>
            <a:r>
              <a:rPr lang="ja-JP" altLang="en-US" dirty="0"/>
              <a:t>　　　画面自体の背景（継ぎはぎ</a:t>
            </a:r>
            <a:endParaRPr lang="en-US" altLang="ja-JP" dirty="0"/>
          </a:p>
          <a:p>
            <a:r>
              <a:rPr lang="ja-JP" altLang="en-US" dirty="0"/>
              <a:t>　　　の鉄板）</a:t>
            </a:r>
            <a:endParaRPr kumimoji="1" lang="en-US" altLang="ja-JP" dirty="0"/>
          </a:p>
          <a:p>
            <a:r>
              <a:rPr lang="ja-JP" altLang="en-US" dirty="0">
                <a:solidFill>
                  <a:srgbClr val="FF0000"/>
                </a:solidFill>
              </a:rPr>
              <a:t>　　　イメージ→</a:t>
            </a:r>
            <a:endParaRPr lang="en-US" altLang="ja-JP" dirty="0">
              <a:solidFill>
                <a:srgbClr val="FF0000"/>
              </a:solidFill>
            </a:endParaRPr>
          </a:p>
          <a:p>
            <a:endParaRPr lang="en-US" altLang="ja-JP" dirty="0">
              <a:solidFill>
                <a:srgbClr val="FF0000"/>
              </a:solidFill>
            </a:endParaRPr>
          </a:p>
          <a:p>
            <a:endParaRPr lang="en-US" altLang="ja-JP" dirty="0">
              <a:solidFill>
                <a:srgbClr val="FF0000"/>
              </a:solidFill>
            </a:endParaRPr>
          </a:p>
          <a:p>
            <a:r>
              <a:rPr lang="ja-JP" altLang="en-US" dirty="0">
                <a:solidFill>
                  <a:srgbClr val="FF0000"/>
                </a:solidFill>
              </a:rPr>
              <a:t>キメラ</a:t>
            </a:r>
            <a:r>
              <a:rPr lang="en-US" altLang="ja-JP" dirty="0">
                <a:solidFill>
                  <a:srgbClr val="FF0000"/>
                </a:solidFill>
              </a:rPr>
              <a:t>3D</a:t>
            </a:r>
            <a:r>
              <a:rPr lang="ja-JP" altLang="en-US" dirty="0">
                <a:solidFill>
                  <a:srgbClr val="FF0000"/>
                </a:solidFill>
              </a:rPr>
              <a:t>：</a:t>
            </a:r>
            <a:r>
              <a:rPr lang="ja-JP" altLang="en-US" dirty="0"/>
              <a:t>（</a:t>
            </a:r>
            <a:r>
              <a:rPr lang="en-US" altLang="ja-JP" dirty="0"/>
              <a:t>cinema4d</a:t>
            </a:r>
            <a:r>
              <a:rPr lang="ja-JP" altLang="en-US" dirty="0"/>
              <a:t>）</a:t>
            </a:r>
            <a:endParaRPr lang="en-US" altLang="ja-JP" dirty="0"/>
          </a:p>
          <a:p>
            <a:endParaRPr lang="en-US" altLang="ja-JP" dirty="0">
              <a:solidFill>
                <a:srgbClr val="FF0000"/>
              </a:solidFill>
            </a:endParaRPr>
          </a:p>
        </p:txBody>
      </p:sp>
      <p:sp>
        <p:nvSpPr>
          <p:cNvPr id="12" name="テキスト ボックス 11">
            <a:extLst>
              <a:ext uri="{FF2B5EF4-FFF2-40B4-BE49-F238E27FC236}">
                <a16:creationId xmlns:a16="http://schemas.microsoft.com/office/drawing/2014/main" id="{D1CDEBC1-211C-4A5F-8B68-3394A7E69967}"/>
              </a:ext>
            </a:extLst>
          </p:cNvPr>
          <p:cNvSpPr txBox="1"/>
          <p:nvPr/>
        </p:nvSpPr>
        <p:spPr>
          <a:xfrm>
            <a:off x="2396898" y="990226"/>
            <a:ext cx="3459892" cy="369332"/>
          </a:xfrm>
          <a:prstGeom prst="rect">
            <a:avLst/>
          </a:prstGeom>
          <a:noFill/>
        </p:spPr>
        <p:txBody>
          <a:bodyPr wrap="square" rtlCol="0">
            <a:spAutoFit/>
          </a:bodyPr>
          <a:lstStyle/>
          <a:p>
            <a:r>
              <a:rPr lang="ja-JP" altLang="en-US" dirty="0"/>
              <a:t>新たなキメラが誕生した！</a:t>
            </a:r>
            <a:endParaRPr kumimoji="1" lang="ja-JP" altLang="en-US" dirty="0"/>
          </a:p>
        </p:txBody>
      </p:sp>
      <p:sp>
        <p:nvSpPr>
          <p:cNvPr id="13" name="テキスト ボックス 12">
            <a:extLst>
              <a:ext uri="{FF2B5EF4-FFF2-40B4-BE49-F238E27FC236}">
                <a16:creationId xmlns:a16="http://schemas.microsoft.com/office/drawing/2014/main" id="{D4336489-AAD5-4955-857F-7B90073CAE7C}"/>
              </a:ext>
            </a:extLst>
          </p:cNvPr>
          <p:cNvSpPr txBox="1"/>
          <p:nvPr/>
        </p:nvSpPr>
        <p:spPr>
          <a:xfrm>
            <a:off x="1767016" y="3608173"/>
            <a:ext cx="4028303" cy="1754326"/>
          </a:xfrm>
          <a:prstGeom prst="rect">
            <a:avLst/>
          </a:prstGeom>
          <a:noFill/>
        </p:spPr>
        <p:txBody>
          <a:bodyPr wrap="square" rtlCol="0">
            <a:spAutoFit/>
          </a:bodyPr>
          <a:lstStyle/>
          <a:p>
            <a:r>
              <a:rPr kumimoji="1" lang="ja-JP" altLang="en-US" dirty="0"/>
              <a:t>（例）　　名前</a:t>
            </a:r>
            <a:r>
              <a:rPr lang="en-US" altLang="ja-JP" dirty="0"/>
              <a:t>:</a:t>
            </a:r>
            <a:r>
              <a:rPr lang="ja-JP" altLang="en-US" dirty="0"/>
              <a:t>もこう</a:t>
            </a:r>
            <a:r>
              <a:rPr lang="ja-JP" altLang="en-US" dirty="0" err="1"/>
              <a:t>さこっこ</a:t>
            </a:r>
            <a:endParaRPr lang="en-US" altLang="ja-JP" dirty="0"/>
          </a:p>
          <a:p>
            <a:r>
              <a:rPr lang="ja-JP" altLang="en-US" dirty="0"/>
              <a:t>　　　　羊、兎、鶏の合成獣。</a:t>
            </a:r>
            <a:endParaRPr lang="en-US" altLang="ja-JP" dirty="0"/>
          </a:p>
          <a:p>
            <a:endParaRPr lang="en-US" altLang="ja-JP" dirty="0"/>
          </a:p>
          <a:p>
            <a:r>
              <a:rPr lang="ja-JP" altLang="en-US" dirty="0"/>
              <a:t>　　保持スキル：スピードアップ</a:t>
            </a:r>
            <a:endParaRPr lang="en-US" altLang="ja-JP" dirty="0"/>
          </a:p>
          <a:p>
            <a:r>
              <a:rPr lang="en-US" altLang="ja-JP" dirty="0"/>
              <a:t>		</a:t>
            </a:r>
            <a:r>
              <a:rPr lang="ja-JP" altLang="en-US" dirty="0"/>
              <a:t>時間停止</a:t>
            </a:r>
            <a:endParaRPr lang="en-US" altLang="ja-JP" dirty="0"/>
          </a:p>
          <a:p>
            <a:r>
              <a:rPr lang="en-US" altLang="ja-JP" dirty="0"/>
              <a:t>		</a:t>
            </a:r>
            <a:r>
              <a:rPr lang="ja-JP" altLang="en-US" dirty="0"/>
              <a:t>ワープ</a:t>
            </a:r>
            <a:endParaRPr lang="en-US" altLang="ja-JP" dirty="0"/>
          </a:p>
        </p:txBody>
      </p:sp>
      <p:sp>
        <p:nvSpPr>
          <p:cNvPr id="14" name="テキスト ボックス 13">
            <a:extLst>
              <a:ext uri="{FF2B5EF4-FFF2-40B4-BE49-F238E27FC236}">
                <a16:creationId xmlns:a16="http://schemas.microsoft.com/office/drawing/2014/main" id="{7749C258-6BEA-4673-BF0E-DD810A07772A}"/>
              </a:ext>
            </a:extLst>
          </p:cNvPr>
          <p:cNvSpPr txBox="1"/>
          <p:nvPr/>
        </p:nvSpPr>
        <p:spPr>
          <a:xfrm>
            <a:off x="5235653" y="5300410"/>
            <a:ext cx="1499821" cy="307777"/>
          </a:xfrm>
          <a:prstGeom prst="rect">
            <a:avLst/>
          </a:prstGeom>
          <a:noFill/>
        </p:spPr>
        <p:txBody>
          <a:bodyPr wrap="square" rtlCol="0">
            <a:spAutoFit/>
          </a:bodyPr>
          <a:lstStyle/>
          <a:p>
            <a:r>
              <a:rPr kumimoji="1" lang="ja-JP" altLang="en-US" sz="1400" dirty="0">
                <a:solidFill>
                  <a:srgbClr val="FF0000"/>
                </a:solidFill>
              </a:rPr>
              <a:t>選択画面へ戻る</a:t>
            </a:r>
          </a:p>
        </p:txBody>
      </p:sp>
      <p:sp>
        <p:nvSpPr>
          <p:cNvPr id="15" name="矢印: 右 14">
            <a:extLst>
              <a:ext uri="{FF2B5EF4-FFF2-40B4-BE49-F238E27FC236}">
                <a16:creationId xmlns:a16="http://schemas.microsoft.com/office/drawing/2014/main" id="{AF1375CE-0FF3-4CDC-9889-103838B77D26}"/>
              </a:ext>
            </a:extLst>
          </p:cNvPr>
          <p:cNvSpPr/>
          <p:nvPr/>
        </p:nvSpPr>
        <p:spPr>
          <a:xfrm>
            <a:off x="6622922" y="5242188"/>
            <a:ext cx="519283" cy="37482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15">
            <a:extLst>
              <a:ext uri="{FF2B5EF4-FFF2-40B4-BE49-F238E27FC236}">
                <a16:creationId xmlns:a16="http://schemas.microsoft.com/office/drawing/2014/main" id="{45FC4437-8EC1-4CB7-9EB6-7F309D7C8F9D}"/>
              </a:ext>
            </a:extLst>
          </p:cNvPr>
          <p:cNvSpPr txBox="1"/>
          <p:nvPr/>
        </p:nvSpPr>
        <p:spPr>
          <a:xfrm>
            <a:off x="7725576" y="1030153"/>
            <a:ext cx="4242795" cy="1938992"/>
          </a:xfrm>
          <a:prstGeom prst="rect">
            <a:avLst/>
          </a:prstGeom>
          <a:noFill/>
        </p:spPr>
        <p:txBody>
          <a:bodyPr wrap="square" rtlCol="0">
            <a:spAutoFit/>
          </a:bodyPr>
          <a:lstStyle/>
          <a:p>
            <a:r>
              <a:rPr kumimoji="1" lang="ja-JP" altLang="en-US" sz="4000" dirty="0"/>
              <a:t>合成したキメラのモデルと詳細を表示</a:t>
            </a:r>
          </a:p>
        </p:txBody>
      </p:sp>
      <p:sp>
        <p:nvSpPr>
          <p:cNvPr id="17" name="正方形/長方形 16">
            <a:extLst>
              <a:ext uri="{FF2B5EF4-FFF2-40B4-BE49-F238E27FC236}">
                <a16:creationId xmlns:a16="http://schemas.microsoft.com/office/drawing/2014/main" id="{6ADFD785-693D-4F70-BA10-5A90D89B43A3}"/>
              </a:ext>
            </a:extLst>
          </p:cNvPr>
          <p:cNvSpPr/>
          <p:nvPr/>
        </p:nvSpPr>
        <p:spPr>
          <a:xfrm>
            <a:off x="1890583" y="1396622"/>
            <a:ext cx="4079255" cy="221155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a:extLst>
              <a:ext uri="{FF2B5EF4-FFF2-40B4-BE49-F238E27FC236}">
                <a16:creationId xmlns:a16="http://schemas.microsoft.com/office/drawing/2014/main" id="{E0A54A9A-3CB2-41BA-AB2B-32184F9CEA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3436" y="4924389"/>
            <a:ext cx="1336276" cy="800245"/>
          </a:xfrm>
          <a:prstGeom prst="rect">
            <a:avLst/>
          </a:prstGeom>
        </p:spPr>
      </p:pic>
    </p:spTree>
    <p:extLst>
      <p:ext uri="{BB962C8B-B14F-4D97-AF65-F5344CB8AC3E}">
        <p14:creationId xmlns:p14="http://schemas.microsoft.com/office/powerpoint/2010/main" val="2850341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AFF1DB9-197D-4F71-9C6E-164420C47B42}"/>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FA76F4F1-2DD4-466B-94DA-5A5B8EE3AF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5E58ED55-E28B-44F0-B6A1-60A8DB5B2D95}"/>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FAC005FC-3B42-4167-B92D-9608510A43A5}"/>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63A6DEC0-AF9A-4FF7-8EE8-F05ECFAE7A4E}"/>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11632AF6-7C98-47B1-A11F-96F108AFE285}"/>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2117FC1A-B7FD-4298-B998-E664CE30E5B9}"/>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E19F3706-68F4-4559-B592-00505A568607}"/>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1198EB4-6BB1-472B-B0A2-5383120B191A}"/>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CD679FA-58AA-4183-8BD5-5275A5955CC0}"/>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041C0772-AA0B-4997-9694-C7D159C4ACFE}"/>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594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5739AC1-BA6A-43E9-BFE5-74D17E0E09C7}"/>
              </a:ext>
            </a:extLst>
          </p:cNvPr>
          <p:cNvSpPr txBox="1"/>
          <p:nvPr/>
        </p:nvSpPr>
        <p:spPr>
          <a:xfrm>
            <a:off x="372533" y="541867"/>
            <a:ext cx="3465689" cy="523220"/>
          </a:xfrm>
          <a:prstGeom prst="rect">
            <a:avLst/>
          </a:prstGeom>
          <a:noFill/>
        </p:spPr>
        <p:txBody>
          <a:bodyPr wrap="square" rtlCol="0">
            <a:spAutoFit/>
          </a:bodyPr>
          <a:lstStyle/>
          <a:p>
            <a:r>
              <a:rPr kumimoji="1" lang="ja-JP" altLang="en-US" sz="2800" dirty="0"/>
              <a:t>オプション画面</a:t>
            </a:r>
          </a:p>
        </p:txBody>
      </p:sp>
      <p:sp>
        <p:nvSpPr>
          <p:cNvPr id="3" name="フローチャート: 処理 2">
            <a:extLst>
              <a:ext uri="{FF2B5EF4-FFF2-40B4-BE49-F238E27FC236}">
                <a16:creationId xmlns:a16="http://schemas.microsoft.com/office/drawing/2014/main" id="{AF5C5A4D-9861-43D3-8523-850CA5B7B473}"/>
              </a:ext>
            </a:extLst>
          </p:cNvPr>
          <p:cNvSpPr/>
          <p:nvPr/>
        </p:nvSpPr>
        <p:spPr>
          <a:xfrm>
            <a:off x="587022" y="1320800"/>
            <a:ext cx="6254045" cy="3386667"/>
          </a:xfrm>
          <a:prstGeom prst="flowChart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139556D0-9151-4159-ABAC-BF147A811392}"/>
              </a:ext>
            </a:extLst>
          </p:cNvPr>
          <p:cNvSpPr txBox="1"/>
          <p:nvPr/>
        </p:nvSpPr>
        <p:spPr>
          <a:xfrm>
            <a:off x="1066799" y="1588786"/>
            <a:ext cx="5294489" cy="3046988"/>
          </a:xfrm>
          <a:prstGeom prst="rect">
            <a:avLst/>
          </a:prstGeom>
          <a:noFill/>
        </p:spPr>
        <p:txBody>
          <a:bodyPr wrap="square" rtlCol="0">
            <a:spAutoFit/>
          </a:bodyPr>
          <a:lstStyle/>
          <a:p>
            <a:r>
              <a:rPr kumimoji="1" lang="en-US" altLang="ja-JP" sz="2400" dirty="0"/>
              <a:t>BGM</a:t>
            </a:r>
            <a:r>
              <a:rPr kumimoji="1" lang="ja-JP" altLang="en-US" sz="2400" dirty="0"/>
              <a:t>　</a:t>
            </a:r>
            <a:r>
              <a:rPr kumimoji="1" lang="en-US" altLang="ja-JP" sz="2400" dirty="0"/>
              <a:t>0</a:t>
            </a:r>
            <a:r>
              <a:rPr kumimoji="1" lang="ja-JP" altLang="en-US" sz="2400" dirty="0"/>
              <a:t>　　　　　　　　　　</a:t>
            </a:r>
            <a:r>
              <a:rPr kumimoji="1" lang="en-US" altLang="ja-JP" sz="2400" dirty="0"/>
              <a:t>10</a:t>
            </a:r>
            <a:endParaRPr lang="en-US" altLang="ja-JP" sz="2400" dirty="0"/>
          </a:p>
          <a:p>
            <a:endParaRPr kumimoji="1" lang="en-US" altLang="ja-JP" sz="2400" dirty="0"/>
          </a:p>
          <a:p>
            <a:r>
              <a:rPr lang="en-US" altLang="ja-JP" sz="2400" dirty="0"/>
              <a:t>SE</a:t>
            </a:r>
            <a:r>
              <a:rPr lang="ja-JP" altLang="en-US" sz="2400" dirty="0"/>
              <a:t>　　</a:t>
            </a:r>
            <a:r>
              <a:rPr lang="en-US" altLang="ja-JP" sz="2400" dirty="0"/>
              <a:t>0</a:t>
            </a:r>
            <a:r>
              <a:rPr lang="ja-JP" altLang="en-US" sz="2400" dirty="0"/>
              <a:t>　　　　　　　　　　</a:t>
            </a:r>
            <a:r>
              <a:rPr lang="en-US" altLang="ja-JP" sz="2400" dirty="0"/>
              <a:t>10</a:t>
            </a:r>
          </a:p>
          <a:p>
            <a:endParaRPr lang="en-US" altLang="ja-JP" sz="2400" dirty="0"/>
          </a:p>
          <a:p>
            <a:r>
              <a:rPr kumimoji="1" lang="ja-JP" altLang="en-US" sz="2400" dirty="0"/>
              <a:t>キーコンフィグ</a:t>
            </a:r>
            <a:endParaRPr kumimoji="1" lang="en-US" altLang="ja-JP" sz="2400" dirty="0"/>
          </a:p>
          <a:p>
            <a:endParaRPr lang="en-US" altLang="ja-JP" sz="2400" dirty="0"/>
          </a:p>
          <a:p>
            <a:endParaRPr kumimoji="1" lang="en-US" altLang="ja-JP" sz="2400" dirty="0"/>
          </a:p>
          <a:p>
            <a:r>
              <a:rPr kumimoji="1" lang="ja-JP" altLang="en-US" sz="2400" dirty="0"/>
              <a:t>設定終了　</a:t>
            </a:r>
          </a:p>
        </p:txBody>
      </p:sp>
      <p:sp>
        <p:nvSpPr>
          <p:cNvPr id="5" name="フローチャート: 処理 4">
            <a:extLst>
              <a:ext uri="{FF2B5EF4-FFF2-40B4-BE49-F238E27FC236}">
                <a16:creationId xmlns:a16="http://schemas.microsoft.com/office/drawing/2014/main" id="{4FCAEB58-84AE-4C96-8203-1E8B26C22D8D}"/>
              </a:ext>
            </a:extLst>
          </p:cNvPr>
          <p:cNvSpPr/>
          <p:nvPr/>
        </p:nvSpPr>
        <p:spPr>
          <a:xfrm>
            <a:off x="2387599" y="1726961"/>
            <a:ext cx="2901245" cy="180622"/>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処理 5">
            <a:extLst>
              <a:ext uri="{FF2B5EF4-FFF2-40B4-BE49-F238E27FC236}">
                <a16:creationId xmlns:a16="http://schemas.microsoft.com/office/drawing/2014/main" id="{0B89C982-E5BE-472F-9D18-C522EEEC299E}"/>
              </a:ext>
            </a:extLst>
          </p:cNvPr>
          <p:cNvSpPr/>
          <p:nvPr/>
        </p:nvSpPr>
        <p:spPr>
          <a:xfrm>
            <a:off x="2387599" y="2431282"/>
            <a:ext cx="2901245" cy="180622"/>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285F3C8-EBE8-451C-9BDF-5254D1766844}"/>
              </a:ext>
            </a:extLst>
          </p:cNvPr>
          <p:cNvSpPr txBox="1"/>
          <p:nvPr/>
        </p:nvSpPr>
        <p:spPr>
          <a:xfrm>
            <a:off x="7112000" y="5460490"/>
            <a:ext cx="4967111" cy="1200329"/>
          </a:xfrm>
          <a:prstGeom prst="rect">
            <a:avLst/>
          </a:prstGeom>
          <a:noFill/>
        </p:spPr>
        <p:txBody>
          <a:bodyPr wrap="square" rtlCol="0">
            <a:spAutoFit/>
          </a:bodyPr>
          <a:lstStyle/>
          <a:p>
            <a:r>
              <a:rPr lang="ja-JP" altLang="en-US" dirty="0">
                <a:solidFill>
                  <a:srgbClr val="FF0000"/>
                </a:solidFill>
              </a:rPr>
              <a:t>必要な画像</a:t>
            </a:r>
            <a:r>
              <a:rPr lang="ja-JP" altLang="en-US" dirty="0"/>
              <a:t>：各文字（</a:t>
            </a:r>
            <a:r>
              <a:rPr lang="en-US" altLang="ja-JP" dirty="0"/>
              <a:t>unity</a:t>
            </a:r>
            <a:r>
              <a:rPr lang="ja-JP" altLang="en-US" dirty="0"/>
              <a:t>）</a:t>
            </a:r>
            <a:endParaRPr lang="en-US" altLang="ja-JP" dirty="0"/>
          </a:p>
          <a:p>
            <a:r>
              <a:rPr lang="ja-JP" altLang="en-US" dirty="0"/>
              <a:t>　　　　　　調節バー（</a:t>
            </a:r>
            <a:r>
              <a:rPr lang="en-US" altLang="ja-JP" dirty="0"/>
              <a:t>unity</a:t>
            </a:r>
            <a:r>
              <a:rPr lang="ja-JP" altLang="en-US" dirty="0"/>
              <a:t>）</a:t>
            </a:r>
            <a:endParaRPr lang="en-US" altLang="ja-JP" dirty="0"/>
          </a:p>
          <a:p>
            <a:endParaRPr lang="en-US" altLang="ja-JP" dirty="0"/>
          </a:p>
          <a:p>
            <a:r>
              <a:rPr lang="ja-JP" altLang="en-US" dirty="0">
                <a:solidFill>
                  <a:srgbClr val="FF0000"/>
                </a:solidFill>
              </a:rPr>
              <a:t>背景</a:t>
            </a:r>
            <a:r>
              <a:rPr lang="ja-JP" altLang="en-US" dirty="0"/>
              <a:t>：タイトルと同様　　　　　　　　　　　　　　　　　　　　　　　　　　　</a:t>
            </a:r>
            <a:endParaRPr lang="en-US" altLang="ja-JP" dirty="0"/>
          </a:p>
        </p:txBody>
      </p:sp>
      <p:sp>
        <p:nvSpPr>
          <p:cNvPr id="8" name="テキスト ボックス 7">
            <a:extLst>
              <a:ext uri="{FF2B5EF4-FFF2-40B4-BE49-F238E27FC236}">
                <a16:creationId xmlns:a16="http://schemas.microsoft.com/office/drawing/2014/main" id="{F6882D23-CA94-42AF-BD8D-6B5DABCBFA1C}"/>
              </a:ext>
            </a:extLst>
          </p:cNvPr>
          <p:cNvSpPr txBox="1"/>
          <p:nvPr/>
        </p:nvSpPr>
        <p:spPr>
          <a:xfrm>
            <a:off x="7112000" y="1168989"/>
            <a:ext cx="4368800" cy="3046988"/>
          </a:xfrm>
          <a:prstGeom prst="rect">
            <a:avLst/>
          </a:prstGeom>
          <a:noFill/>
        </p:spPr>
        <p:txBody>
          <a:bodyPr wrap="square" rtlCol="0">
            <a:spAutoFit/>
          </a:bodyPr>
          <a:lstStyle/>
          <a:p>
            <a:r>
              <a:rPr kumimoji="1" lang="ja-JP" altLang="en-US" sz="2400" dirty="0"/>
              <a:t>スライドで調整</a:t>
            </a:r>
            <a:endParaRPr kumimoji="1" lang="en-US" altLang="ja-JP" sz="2400" dirty="0"/>
          </a:p>
          <a:p>
            <a:r>
              <a:rPr lang="en-US" altLang="ja-JP" sz="2400" dirty="0"/>
              <a:t>SE</a:t>
            </a:r>
            <a:r>
              <a:rPr lang="ja-JP" altLang="en-US" sz="2400" dirty="0"/>
              <a:t>をスライドさせると鳴き声がする</a:t>
            </a:r>
            <a:endParaRPr lang="en-US" altLang="ja-JP" sz="2400" dirty="0"/>
          </a:p>
          <a:p>
            <a:endParaRPr lang="en-US" altLang="ja-JP" sz="2400" dirty="0"/>
          </a:p>
          <a:p>
            <a:r>
              <a:rPr kumimoji="1" lang="ja-JP" altLang="en-US" sz="2400" dirty="0"/>
              <a:t>キーコンフィグを押すと詳細設定が出てくる</a:t>
            </a:r>
            <a:endParaRPr kumimoji="1" lang="en-US" altLang="ja-JP" sz="2400" dirty="0"/>
          </a:p>
          <a:p>
            <a:r>
              <a:rPr kumimoji="1" lang="ja-JP" altLang="en-US" sz="2400" dirty="0"/>
              <a:t>移動させる場所を変えたりできる</a:t>
            </a:r>
          </a:p>
        </p:txBody>
      </p:sp>
      <p:cxnSp>
        <p:nvCxnSpPr>
          <p:cNvPr id="10" name="直線矢印コネクタ 9">
            <a:extLst>
              <a:ext uri="{FF2B5EF4-FFF2-40B4-BE49-F238E27FC236}">
                <a16:creationId xmlns:a16="http://schemas.microsoft.com/office/drawing/2014/main" id="{94A3EC62-3E54-4841-A586-48D606D05E3C}"/>
              </a:ext>
            </a:extLst>
          </p:cNvPr>
          <p:cNvCxnSpPr>
            <a:cxnSpLocks/>
          </p:cNvCxnSpPr>
          <p:nvPr/>
        </p:nvCxnSpPr>
        <p:spPr>
          <a:xfrm flipH="1">
            <a:off x="5723467" y="1726961"/>
            <a:ext cx="1388534" cy="507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00CAF311-00CF-4CC7-B623-1121B52A713C}"/>
              </a:ext>
            </a:extLst>
          </p:cNvPr>
          <p:cNvCxnSpPr>
            <a:cxnSpLocks/>
          </p:cNvCxnSpPr>
          <p:nvPr/>
        </p:nvCxnSpPr>
        <p:spPr>
          <a:xfrm flipH="1">
            <a:off x="3838221" y="2867378"/>
            <a:ext cx="3273780" cy="475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7F03F51-D5A4-4754-8185-CE7AE0BCD80F}"/>
              </a:ext>
            </a:extLst>
          </p:cNvPr>
          <p:cNvSpPr txBox="1"/>
          <p:nvPr/>
        </p:nvSpPr>
        <p:spPr>
          <a:xfrm>
            <a:off x="7112000" y="4407967"/>
            <a:ext cx="5080000" cy="923330"/>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BGM</a:t>
            </a:r>
            <a:r>
              <a:rPr kumimoji="1" lang="ja-JP" altLang="en-US" dirty="0">
                <a:solidFill>
                  <a:srgbClr val="FF0000"/>
                </a:solidFill>
              </a:rPr>
              <a:t> </a:t>
            </a:r>
            <a:r>
              <a:rPr kumimoji="1" lang="en-US" altLang="ja-JP" dirty="0"/>
              <a:t>:</a:t>
            </a:r>
            <a:r>
              <a:rPr kumimoji="1" lang="ja-JP" altLang="en-US" dirty="0"/>
              <a:t>タイトルと同様</a:t>
            </a:r>
            <a:endParaRPr kumimoji="1" lang="en-US" altLang="ja-JP" dirty="0"/>
          </a:p>
          <a:p>
            <a:endParaRPr lang="en-US" altLang="ja-JP" dirty="0"/>
          </a:p>
          <a:p>
            <a:r>
              <a:rPr kumimoji="1" lang="ja-JP" altLang="en-US" dirty="0">
                <a:solidFill>
                  <a:srgbClr val="FF0000"/>
                </a:solidFill>
              </a:rPr>
              <a:t>必要な</a:t>
            </a:r>
            <a:r>
              <a:rPr kumimoji="1" lang="en-US" altLang="ja-JP" dirty="0">
                <a:solidFill>
                  <a:srgbClr val="FF0000"/>
                </a:solidFill>
              </a:rPr>
              <a:t>SE</a:t>
            </a:r>
            <a:r>
              <a:rPr kumimoji="1" lang="ja-JP" altLang="en-US" dirty="0"/>
              <a:t>：</a:t>
            </a:r>
            <a:r>
              <a:rPr lang="ja-JP" altLang="en-US" dirty="0"/>
              <a:t>タイトルと統一</a:t>
            </a:r>
            <a:endParaRPr kumimoji="1" lang="ja-JP" altLang="en-US" dirty="0"/>
          </a:p>
        </p:txBody>
      </p:sp>
      <p:sp>
        <p:nvSpPr>
          <p:cNvPr id="9" name="テキスト ボックス 8">
            <a:extLst>
              <a:ext uri="{FF2B5EF4-FFF2-40B4-BE49-F238E27FC236}">
                <a16:creationId xmlns:a16="http://schemas.microsoft.com/office/drawing/2014/main" id="{C19D199C-E0E2-4F54-B8AC-B2DA5F5262F5}"/>
              </a:ext>
            </a:extLst>
          </p:cNvPr>
          <p:cNvSpPr txBox="1"/>
          <p:nvPr/>
        </p:nvSpPr>
        <p:spPr>
          <a:xfrm>
            <a:off x="3213847" y="4961965"/>
            <a:ext cx="2509620" cy="369332"/>
          </a:xfrm>
          <a:prstGeom prst="rect">
            <a:avLst/>
          </a:prstGeom>
          <a:noFill/>
        </p:spPr>
        <p:txBody>
          <a:bodyPr wrap="square" rtlCol="0">
            <a:spAutoFit/>
          </a:bodyPr>
          <a:lstStyle/>
          <a:p>
            <a:r>
              <a:rPr lang="ja-JP" altLang="en-US" dirty="0"/>
              <a:t>押下で選択画面へ遷移</a:t>
            </a:r>
            <a:endParaRPr kumimoji="1" lang="ja-JP" altLang="en-US" dirty="0"/>
          </a:p>
        </p:txBody>
      </p:sp>
      <p:cxnSp>
        <p:nvCxnSpPr>
          <p:cNvPr id="15" name="直線矢印コネクタ 14">
            <a:extLst>
              <a:ext uri="{FF2B5EF4-FFF2-40B4-BE49-F238E27FC236}">
                <a16:creationId xmlns:a16="http://schemas.microsoft.com/office/drawing/2014/main" id="{60447365-DCCF-4772-AF57-D6F67C91497A}"/>
              </a:ext>
            </a:extLst>
          </p:cNvPr>
          <p:cNvCxnSpPr>
            <a:stCxn id="9" idx="1"/>
          </p:cNvCxnSpPr>
          <p:nvPr/>
        </p:nvCxnSpPr>
        <p:spPr>
          <a:xfrm flipH="1" flipV="1">
            <a:off x="2783541" y="4407967"/>
            <a:ext cx="430306" cy="7386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217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C021930-B55F-4ADE-B421-2D3E2E026ECF}"/>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C93D4130-A088-434C-A600-90D9234F8F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74DEF5E0-B83C-46FB-A4E6-BF5E3BEC8F82}"/>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38F4C847-44FF-4862-8783-E65E0F9FD1EB}"/>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977DFA3D-A604-4921-82AD-C7D61EEF2704}"/>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4E9ECD99-F9AA-43C5-9316-FDE53AD1196C}"/>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88E11C37-03FB-4D66-8D33-088A90DD32EC}"/>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FA4C1DE4-F5A0-4628-BEDB-BD146B4B1CE3}"/>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BE5330A-6358-436C-8C1D-9BFE62D4BB98}"/>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B9B7DB1-FFCB-4C58-8E1C-404E98DB8AC4}"/>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2954034C-79D7-4EA0-8E1B-4DFED3451674}"/>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59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FBD649C-F694-4869-AD90-9A46859E7785}"/>
              </a:ext>
            </a:extLst>
          </p:cNvPr>
          <p:cNvSpPr txBox="1"/>
          <p:nvPr/>
        </p:nvSpPr>
        <p:spPr>
          <a:xfrm>
            <a:off x="214489" y="417689"/>
            <a:ext cx="4041422" cy="523220"/>
          </a:xfrm>
          <a:prstGeom prst="rect">
            <a:avLst/>
          </a:prstGeom>
          <a:noFill/>
        </p:spPr>
        <p:txBody>
          <a:bodyPr wrap="square" rtlCol="0">
            <a:spAutoFit/>
          </a:bodyPr>
          <a:lstStyle/>
          <a:p>
            <a:r>
              <a:rPr kumimoji="1" lang="ja-JP" altLang="en-US" sz="2800" dirty="0"/>
              <a:t>キーコンフィグ画面</a:t>
            </a:r>
          </a:p>
        </p:txBody>
      </p:sp>
      <p:sp>
        <p:nvSpPr>
          <p:cNvPr id="3" name="正方形/長方形 2">
            <a:extLst>
              <a:ext uri="{FF2B5EF4-FFF2-40B4-BE49-F238E27FC236}">
                <a16:creationId xmlns:a16="http://schemas.microsoft.com/office/drawing/2014/main" id="{3C8A910A-0DC9-42AC-AED2-351BEFE45561}"/>
              </a:ext>
            </a:extLst>
          </p:cNvPr>
          <p:cNvSpPr/>
          <p:nvPr/>
        </p:nvSpPr>
        <p:spPr>
          <a:xfrm>
            <a:off x="316089" y="940909"/>
            <a:ext cx="7093240" cy="4804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ボックス 3">
            <a:extLst>
              <a:ext uri="{FF2B5EF4-FFF2-40B4-BE49-F238E27FC236}">
                <a16:creationId xmlns:a16="http://schemas.microsoft.com/office/drawing/2014/main" id="{4BA6F167-7324-470D-A543-ED901EDA5DDA}"/>
              </a:ext>
            </a:extLst>
          </p:cNvPr>
          <p:cNvSpPr txBox="1"/>
          <p:nvPr/>
        </p:nvSpPr>
        <p:spPr>
          <a:xfrm>
            <a:off x="546681" y="980509"/>
            <a:ext cx="6607153" cy="2554545"/>
          </a:xfrm>
          <a:prstGeom prst="rect">
            <a:avLst/>
          </a:prstGeom>
          <a:noFill/>
        </p:spPr>
        <p:txBody>
          <a:bodyPr wrap="square" rtlCol="0">
            <a:spAutoFit/>
          </a:bodyPr>
          <a:lstStyle/>
          <a:p>
            <a:endParaRPr kumimoji="1" lang="en-US" altLang="ja-JP" sz="3200" dirty="0"/>
          </a:p>
          <a:p>
            <a:r>
              <a:rPr kumimoji="1" lang="ja-JP" altLang="en-US" sz="3200" dirty="0"/>
              <a:t>操作ボタンの位置　</a:t>
            </a:r>
            <a:r>
              <a:rPr lang="ja-JP" altLang="en-US" sz="3200" u="sng" dirty="0">
                <a:solidFill>
                  <a:srgbClr val="0070C0"/>
                </a:solidFill>
              </a:rPr>
              <a:t>左右反転する</a:t>
            </a:r>
            <a:endParaRPr kumimoji="1" lang="en-US" altLang="ja-JP" sz="3200" u="sng" dirty="0">
              <a:solidFill>
                <a:srgbClr val="0070C0"/>
              </a:solidFill>
            </a:endParaRPr>
          </a:p>
          <a:p>
            <a:endParaRPr lang="en-US" altLang="ja-JP" sz="3200" dirty="0"/>
          </a:p>
          <a:p>
            <a:r>
              <a:rPr kumimoji="1" lang="ja-JP" altLang="en-US" sz="3200" dirty="0"/>
              <a:t>設定終了</a:t>
            </a:r>
            <a:endParaRPr kumimoji="1" lang="en-US" altLang="ja-JP" sz="3200" dirty="0"/>
          </a:p>
          <a:p>
            <a:endParaRPr kumimoji="1" lang="ja-JP" altLang="en-US" sz="3200" dirty="0"/>
          </a:p>
        </p:txBody>
      </p:sp>
      <p:sp>
        <p:nvSpPr>
          <p:cNvPr id="7" name="矢印: 下 6">
            <a:extLst>
              <a:ext uri="{FF2B5EF4-FFF2-40B4-BE49-F238E27FC236}">
                <a16:creationId xmlns:a16="http://schemas.microsoft.com/office/drawing/2014/main" id="{9F2CC307-2B27-4916-A783-3AA1290D038D}"/>
              </a:ext>
            </a:extLst>
          </p:cNvPr>
          <p:cNvSpPr/>
          <p:nvPr/>
        </p:nvSpPr>
        <p:spPr>
          <a:xfrm>
            <a:off x="3411151" y="3444400"/>
            <a:ext cx="903115" cy="725466"/>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例</a:t>
            </a:r>
          </a:p>
        </p:txBody>
      </p:sp>
      <p:sp>
        <p:nvSpPr>
          <p:cNvPr id="8" name="円: 塗りつぶしなし 7">
            <a:extLst>
              <a:ext uri="{FF2B5EF4-FFF2-40B4-BE49-F238E27FC236}">
                <a16:creationId xmlns:a16="http://schemas.microsoft.com/office/drawing/2014/main" id="{85D71AAA-3093-4126-B69A-CCBE424E79D7}"/>
              </a:ext>
            </a:extLst>
          </p:cNvPr>
          <p:cNvSpPr/>
          <p:nvPr/>
        </p:nvSpPr>
        <p:spPr>
          <a:xfrm>
            <a:off x="5311423" y="4265549"/>
            <a:ext cx="1580444" cy="1241778"/>
          </a:xfrm>
          <a:prstGeom prst="donu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solidFill>
              </a:rPr>
              <a:t>移動</a:t>
            </a:r>
          </a:p>
        </p:txBody>
      </p:sp>
      <p:sp>
        <p:nvSpPr>
          <p:cNvPr id="9" name="楕円 8">
            <a:extLst>
              <a:ext uri="{FF2B5EF4-FFF2-40B4-BE49-F238E27FC236}">
                <a16:creationId xmlns:a16="http://schemas.microsoft.com/office/drawing/2014/main" id="{08DB1E7E-6027-4536-9485-1A524847EB12}"/>
              </a:ext>
            </a:extLst>
          </p:cNvPr>
          <p:cNvSpPr/>
          <p:nvPr/>
        </p:nvSpPr>
        <p:spPr>
          <a:xfrm>
            <a:off x="953912" y="4816724"/>
            <a:ext cx="790222" cy="66802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ス１</a:t>
            </a:r>
          </a:p>
        </p:txBody>
      </p:sp>
      <p:sp>
        <p:nvSpPr>
          <p:cNvPr id="10" name="楕円 9">
            <a:extLst>
              <a:ext uri="{FF2B5EF4-FFF2-40B4-BE49-F238E27FC236}">
                <a16:creationId xmlns:a16="http://schemas.microsoft.com/office/drawing/2014/main" id="{C48D5098-B800-407F-ADCF-02CB7FFD31FB}"/>
              </a:ext>
            </a:extLst>
          </p:cNvPr>
          <p:cNvSpPr/>
          <p:nvPr/>
        </p:nvSpPr>
        <p:spPr>
          <a:xfrm>
            <a:off x="953912" y="4062349"/>
            <a:ext cx="609599" cy="55117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捕食</a:t>
            </a:r>
          </a:p>
        </p:txBody>
      </p:sp>
      <p:sp>
        <p:nvSpPr>
          <p:cNvPr id="11" name="楕円 10">
            <a:extLst>
              <a:ext uri="{FF2B5EF4-FFF2-40B4-BE49-F238E27FC236}">
                <a16:creationId xmlns:a16="http://schemas.microsoft.com/office/drawing/2014/main" id="{8A4B2B48-3995-429C-B692-98D382E05399}"/>
              </a:ext>
            </a:extLst>
          </p:cNvPr>
          <p:cNvSpPr/>
          <p:nvPr/>
        </p:nvSpPr>
        <p:spPr>
          <a:xfrm>
            <a:off x="1721552" y="4361504"/>
            <a:ext cx="609599" cy="55117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ス２</a:t>
            </a:r>
          </a:p>
        </p:txBody>
      </p:sp>
      <p:sp>
        <p:nvSpPr>
          <p:cNvPr id="12" name="楕円 11">
            <a:extLst>
              <a:ext uri="{FF2B5EF4-FFF2-40B4-BE49-F238E27FC236}">
                <a16:creationId xmlns:a16="http://schemas.microsoft.com/office/drawing/2014/main" id="{673D74EC-2FC2-4F85-A680-46397381B2FA}"/>
              </a:ext>
            </a:extLst>
          </p:cNvPr>
          <p:cNvSpPr/>
          <p:nvPr/>
        </p:nvSpPr>
        <p:spPr>
          <a:xfrm>
            <a:off x="1981201" y="5005328"/>
            <a:ext cx="609599" cy="55117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ス</a:t>
            </a:r>
            <a:r>
              <a:rPr kumimoji="1" lang="en-US" altLang="ja-JP" dirty="0"/>
              <a:t>3</a:t>
            </a:r>
            <a:endParaRPr kumimoji="1" lang="ja-JP" altLang="en-US" dirty="0"/>
          </a:p>
        </p:txBody>
      </p:sp>
      <p:sp>
        <p:nvSpPr>
          <p:cNvPr id="13" name="矢印: 左右 12">
            <a:extLst>
              <a:ext uri="{FF2B5EF4-FFF2-40B4-BE49-F238E27FC236}">
                <a16:creationId xmlns:a16="http://schemas.microsoft.com/office/drawing/2014/main" id="{C53E7B30-66E7-4E71-81AF-34398E33BD9A}"/>
              </a:ext>
            </a:extLst>
          </p:cNvPr>
          <p:cNvSpPr/>
          <p:nvPr/>
        </p:nvSpPr>
        <p:spPr>
          <a:xfrm>
            <a:off x="2891617" y="4552425"/>
            <a:ext cx="1998133" cy="668025"/>
          </a:xfrm>
          <a:prstGeom prst="lef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変更</a:t>
            </a:r>
          </a:p>
        </p:txBody>
      </p:sp>
      <p:sp>
        <p:nvSpPr>
          <p:cNvPr id="14" name="テキスト ボックス 13">
            <a:extLst>
              <a:ext uri="{FF2B5EF4-FFF2-40B4-BE49-F238E27FC236}">
                <a16:creationId xmlns:a16="http://schemas.microsoft.com/office/drawing/2014/main" id="{73D86304-A140-4F8E-B0BA-D4185860D331}"/>
              </a:ext>
            </a:extLst>
          </p:cNvPr>
          <p:cNvSpPr txBox="1"/>
          <p:nvPr/>
        </p:nvSpPr>
        <p:spPr>
          <a:xfrm>
            <a:off x="8161618" y="3988253"/>
            <a:ext cx="3852832" cy="2585323"/>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BGM</a:t>
            </a:r>
            <a:r>
              <a:rPr kumimoji="1" lang="ja-JP" altLang="en-US" dirty="0"/>
              <a:t>：タイトルと同様</a:t>
            </a:r>
            <a:endParaRPr kumimoji="1" lang="en-US" altLang="ja-JP" dirty="0"/>
          </a:p>
          <a:p>
            <a:endParaRPr lang="en-US" altLang="ja-JP" dirty="0"/>
          </a:p>
          <a:p>
            <a:r>
              <a:rPr kumimoji="1" lang="ja-JP" altLang="en-US" dirty="0">
                <a:solidFill>
                  <a:srgbClr val="FF0000"/>
                </a:solidFill>
              </a:rPr>
              <a:t>必要な</a:t>
            </a:r>
            <a:r>
              <a:rPr kumimoji="1" lang="en-US" altLang="ja-JP" dirty="0">
                <a:solidFill>
                  <a:srgbClr val="FF0000"/>
                </a:solidFill>
              </a:rPr>
              <a:t>SE</a:t>
            </a:r>
            <a:r>
              <a:rPr kumimoji="1" lang="ja-JP" altLang="en-US" dirty="0"/>
              <a:t>：タイトルと統一</a:t>
            </a:r>
            <a:endParaRPr kumimoji="1" lang="en-US" altLang="ja-JP" dirty="0"/>
          </a:p>
          <a:p>
            <a:endParaRPr lang="en-US" altLang="ja-JP" dirty="0"/>
          </a:p>
          <a:p>
            <a:r>
              <a:rPr kumimoji="1" lang="ja-JP" altLang="en-US" dirty="0">
                <a:solidFill>
                  <a:srgbClr val="FF0000"/>
                </a:solidFill>
              </a:rPr>
              <a:t>必要な</a:t>
            </a:r>
            <a:r>
              <a:rPr lang="ja-JP" altLang="en-US" dirty="0">
                <a:solidFill>
                  <a:srgbClr val="FF0000"/>
                </a:solidFill>
              </a:rPr>
              <a:t>文字</a:t>
            </a:r>
            <a:r>
              <a:rPr kumimoji="1" lang="ja-JP" altLang="en-US" dirty="0"/>
              <a:t>：</a:t>
            </a:r>
            <a:r>
              <a:rPr kumimoji="1" lang="en-US" altLang="ja-JP" dirty="0"/>
              <a:t>unity</a:t>
            </a:r>
          </a:p>
          <a:p>
            <a:endParaRPr lang="en-US" altLang="ja-JP" dirty="0"/>
          </a:p>
          <a:p>
            <a:r>
              <a:rPr kumimoji="1" lang="ja-JP" altLang="en-US" dirty="0">
                <a:solidFill>
                  <a:srgbClr val="FF0000"/>
                </a:solidFill>
              </a:rPr>
              <a:t>プレビュー</a:t>
            </a:r>
            <a:r>
              <a:rPr kumimoji="1" lang="ja-JP" altLang="en-US" dirty="0"/>
              <a:t>：プレイ画面から引用</a:t>
            </a:r>
            <a:endParaRPr kumimoji="1" lang="en-US" altLang="ja-JP" dirty="0"/>
          </a:p>
          <a:p>
            <a:endParaRPr kumimoji="1" lang="en-US" altLang="ja-JP" dirty="0"/>
          </a:p>
          <a:p>
            <a:r>
              <a:rPr lang="ja-JP" altLang="en-US" dirty="0">
                <a:solidFill>
                  <a:srgbClr val="FF0000"/>
                </a:solidFill>
              </a:rPr>
              <a:t>背景</a:t>
            </a:r>
            <a:r>
              <a:rPr lang="ja-JP" altLang="en-US" dirty="0"/>
              <a:t>：タイトルと同様</a:t>
            </a:r>
            <a:endParaRPr kumimoji="1" lang="ja-JP" altLang="en-US" dirty="0"/>
          </a:p>
        </p:txBody>
      </p:sp>
      <p:sp>
        <p:nvSpPr>
          <p:cNvPr id="15" name="テキスト ボックス 14">
            <a:extLst>
              <a:ext uri="{FF2B5EF4-FFF2-40B4-BE49-F238E27FC236}">
                <a16:creationId xmlns:a16="http://schemas.microsoft.com/office/drawing/2014/main" id="{10397DDB-BEEE-4FB5-A934-442D8E82BD22}"/>
              </a:ext>
            </a:extLst>
          </p:cNvPr>
          <p:cNvSpPr txBox="1"/>
          <p:nvPr/>
        </p:nvSpPr>
        <p:spPr>
          <a:xfrm>
            <a:off x="7976430" y="1417152"/>
            <a:ext cx="3668889" cy="461665"/>
          </a:xfrm>
          <a:prstGeom prst="rect">
            <a:avLst/>
          </a:prstGeom>
          <a:noFill/>
        </p:spPr>
        <p:txBody>
          <a:bodyPr wrap="square" rtlCol="0">
            <a:spAutoFit/>
          </a:bodyPr>
          <a:lstStyle/>
          <a:p>
            <a:r>
              <a:rPr lang="ja-JP" altLang="en-US" sz="2400" dirty="0"/>
              <a:t>タップで位置が反転する</a:t>
            </a:r>
            <a:endParaRPr kumimoji="1" lang="ja-JP" altLang="en-US" sz="2400" dirty="0"/>
          </a:p>
        </p:txBody>
      </p:sp>
      <p:cxnSp>
        <p:nvCxnSpPr>
          <p:cNvPr id="17" name="直線矢印コネクタ 16">
            <a:extLst>
              <a:ext uri="{FF2B5EF4-FFF2-40B4-BE49-F238E27FC236}">
                <a16:creationId xmlns:a16="http://schemas.microsoft.com/office/drawing/2014/main" id="{F964A716-FC9E-4A06-BF15-69B14508D8F9}"/>
              </a:ext>
            </a:extLst>
          </p:cNvPr>
          <p:cNvCxnSpPr>
            <a:cxnSpLocks/>
            <a:stCxn id="15" idx="1"/>
          </p:cNvCxnSpPr>
          <p:nvPr/>
        </p:nvCxnSpPr>
        <p:spPr>
          <a:xfrm flipH="1">
            <a:off x="6762750" y="1647985"/>
            <a:ext cx="1213680" cy="5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ED22480E-247D-480C-A2E6-F5EFF0960B84}"/>
              </a:ext>
            </a:extLst>
          </p:cNvPr>
          <p:cNvSpPr txBox="1"/>
          <p:nvPr/>
        </p:nvSpPr>
        <p:spPr>
          <a:xfrm>
            <a:off x="8071306" y="2648540"/>
            <a:ext cx="3050158" cy="1200329"/>
          </a:xfrm>
          <a:prstGeom prst="rect">
            <a:avLst/>
          </a:prstGeom>
          <a:noFill/>
        </p:spPr>
        <p:txBody>
          <a:bodyPr wrap="square" rtlCol="0">
            <a:spAutoFit/>
          </a:bodyPr>
          <a:lstStyle/>
          <a:p>
            <a:r>
              <a:rPr kumimoji="1" lang="ja-JP" altLang="en-US" sz="2400" dirty="0"/>
              <a:t>画面下部に変更した場合の位置のプレビューが表示される</a:t>
            </a:r>
          </a:p>
        </p:txBody>
      </p:sp>
      <p:cxnSp>
        <p:nvCxnSpPr>
          <p:cNvPr id="22" name="直線矢印コネクタ 21">
            <a:extLst>
              <a:ext uri="{FF2B5EF4-FFF2-40B4-BE49-F238E27FC236}">
                <a16:creationId xmlns:a16="http://schemas.microsoft.com/office/drawing/2014/main" id="{C9AF9FA5-86D3-4AF2-B7E5-02AE6170525B}"/>
              </a:ext>
            </a:extLst>
          </p:cNvPr>
          <p:cNvCxnSpPr>
            <a:stCxn id="20" idx="1"/>
          </p:cNvCxnSpPr>
          <p:nvPr/>
        </p:nvCxnSpPr>
        <p:spPr>
          <a:xfrm flipH="1">
            <a:off x="4988859" y="3248705"/>
            <a:ext cx="3082447" cy="8136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9386243-0E05-45D6-ADA1-9D72581006CB}"/>
              </a:ext>
            </a:extLst>
          </p:cNvPr>
          <p:cNvSpPr txBox="1"/>
          <p:nvPr/>
        </p:nvSpPr>
        <p:spPr>
          <a:xfrm>
            <a:off x="658905" y="5930154"/>
            <a:ext cx="4101354" cy="369332"/>
          </a:xfrm>
          <a:prstGeom prst="rect">
            <a:avLst/>
          </a:prstGeom>
          <a:noFill/>
        </p:spPr>
        <p:txBody>
          <a:bodyPr wrap="square" rtlCol="0">
            <a:spAutoFit/>
          </a:bodyPr>
          <a:lstStyle/>
          <a:p>
            <a:r>
              <a:rPr kumimoji="1" lang="ja-JP" altLang="en-US" dirty="0"/>
              <a:t>設定</a:t>
            </a:r>
            <a:r>
              <a:rPr lang="ja-JP" altLang="en-US" dirty="0"/>
              <a:t>終了押下でオプション画面へ遷移</a:t>
            </a:r>
            <a:endParaRPr kumimoji="1" lang="ja-JP" altLang="en-US" dirty="0"/>
          </a:p>
        </p:txBody>
      </p:sp>
      <p:cxnSp>
        <p:nvCxnSpPr>
          <p:cNvPr id="25" name="コネクタ: カギ線 24">
            <a:extLst>
              <a:ext uri="{FF2B5EF4-FFF2-40B4-BE49-F238E27FC236}">
                <a16:creationId xmlns:a16="http://schemas.microsoft.com/office/drawing/2014/main" id="{6A0FCDA7-828D-4448-BEF9-89E7CA3CC6C2}"/>
              </a:ext>
            </a:extLst>
          </p:cNvPr>
          <p:cNvCxnSpPr>
            <a:stCxn id="23" idx="1"/>
          </p:cNvCxnSpPr>
          <p:nvPr/>
        </p:nvCxnSpPr>
        <p:spPr>
          <a:xfrm rot="10800000" flipH="1">
            <a:off x="658905" y="3058538"/>
            <a:ext cx="174812" cy="3056282"/>
          </a:xfrm>
          <a:prstGeom prst="bentConnector4">
            <a:avLst>
              <a:gd name="adj1" fmla="val -130769"/>
              <a:gd name="adj2" fmla="val 5302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B0FDDD4C-8D6E-46E6-9D1B-53A51C03C638}"/>
              </a:ext>
            </a:extLst>
          </p:cNvPr>
          <p:cNvSpPr txBox="1"/>
          <p:nvPr/>
        </p:nvSpPr>
        <p:spPr>
          <a:xfrm>
            <a:off x="924031" y="3168035"/>
            <a:ext cx="2740928" cy="923330"/>
          </a:xfrm>
          <a:prstGeom prst="rect">
            <a:avLst/>
          </a:prstGeom>
          <a:noFill/>
        </p:spPr>
        <p:txBody>
          <a:bodyPr wrap="square" rtlCol="0">
            <a:spAutoFit/>
          </a:bodyPr>
          <a:lstStyle/>
          <a:p>
            <a:r>
              <a:rPr kumimoji="1" lang="ja-JP" altLang="en-US" dirty="0"/>
              <a:t>変えたいボタンをタップし、移動場所</a:t>
            </a:r>
            <a:r>
              <a:rPr lang="ja-JP" altLang="en-US" dirty="0"/>
              <a:t>を</a:t>
            </a:r>
            <a:r>
              <a:rPr kumimoji="1" lang="ja-JP" altLang="en-US" dirty="0"/>
              <a:t>タップして場所移動</a:t>
            </a:r>
          </a:p>
        </p:txBody>
      </p:sp>
      <p:cxnSp>
        <p:nvCxnSpPr>
          <p:cNvPr id="19" name="直線矢印コネクタ 18">
            <a:extLst>
              <a:ext uri="{FF2B5EF4-FFF2-40B4-BE49-F238E27FC236}">
                <a16:creationId xmlns:a16="http://schemas.microsoft.com/office/drawing/2014/main" id="{B22CAEFD-B680-4DFF-962D-F7E7E85429F7}"/>
              </a:ext>
            </a:extLst>
          </p:cNvPr>
          <p:cNvCxnSpPr>
            <a:stCxn id="16" idx="2"/>
          </p:cNvCxnSpPr>
          <p:nvPr/>
        </p:nvCxnSpPr>
        <p:spPr>
          <a:xfrm flipH="1">
            <a:off x="1721552" y="4091365"/>
            <a:ext cx="572943" cy="2701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424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038BD79-F92A-4511-8FE1-78C769756A54}"/>
              </a:ext>
            </a:extLst>
          </p:cNvPr>
          <p:cNvSpPr>
            <a:spLocks noGrp="1"/>
          </p:cNvSpPr>
          <p:nvPr>
            <p:ph idx="1"/>
          </p:nvPr>
        </p:nvSpPr>
        <p:spPr>
          <a:xfrm>
            <a:off x="838200" y="593558"/>
            <a:ext cx="10515600" cy="5583405"/>
          </a:xfrm>
        </p:spPr>
        <p:txBody>
          <a:bodyPr/>
          <a:lstStyle/>
          <a:p>
            <a:r>
              <a:rPr kumimoji="1" lang="ja-JP" altLang="en-US" dirty="0"/>
              <a:t>プレイし</a:t>
            </a:r>
            <a:r>
              <a:rPr lang="ja-JP" altLang="en-US" dirty="0"/>
              <a:t>た時間に応じてゲーム内通貨が得られる</a:t>
            </a:r>
            <a:endParaRPr lang="en-US" altLang="ja-JP" dirty="0"/>
          </a:p>
          <a:p>
            <a:r>
              <a:rPr kumimoji="1" lang="ja-JP" altLang="en-US" dirty="0"/>
              <a:t>ゲーム内通貨を使用して、牧場に新たな家畜を追加することが出来る</a:t>
            </a:r>
            <a:endParaRPr kumimoji="1" lang="en-US" altLang="ja-JP" dirty="0"/>
          </a:p>
          <a:p>
            <a:endParaRPr lang="en-US" altLang="ja-JP" dirty="0"/>
          </a:p>
          <a:p>
            <a:r>
              <a:rPr kumimoji="1" lang="ja-JP" altLang="en-US" dirty="0"/>
              <a:t>隠れて捕食 </a:t>
            </a:r>
            <a:r>
              <a:rPr kumimoji="1" lang="en-US" altLang="ja-JP" dirty="0"/>
              <a:t>-&gt;</a:t>
            </a:r>
            <a:r>
              <a:rPr lang="ja-JP" altLang="en-US" dirty="0"/>
              <a:t> キメラを増やす </a:t>
            </a:r>
            <a:r>
              <a:rPr lang="en-US" altLang="ja-JP" dirty="0"/>
              <a:t>-&gt; </a:t>
            </a:r>
            <a:r>
              <a:rPr lang="ja-JP" altLang="en-US" dirty="0"/>
              <a:t>家畜を追加</a:t>
            </a:r>
            <a:endParaRPr lang="en-US" altLang="ja-JP" dirty="0"/>
          </a:p>
          <a:p>
            <a:pPr marL="0" indent="0">
              <a:buNone/>
            </a:pPr>
            <a:r>
              <a:rPr lang="en-US" altLang="ja-JP" dirty="0"/>
              <a:t>  </a:t>
            </a:r>
            <a:r>
              <a:rPr lang="ja-JP" altLang="en-US" dirty="0"/>
              <a:t>というゲームの流れになる</a:t>
            </a:r>
            <a:endParaRPr lang="en-US" altLang="ja-JP" dirty="0"/>
          </a:p>
          <a:p>
            <a:endParaRPr lang="en-US" altLang="ja-JP" dirty="0"/>
          </a:p>
          <a:p>
            <a:pPr marL="0" indent="0">
              <a:buNone/>
            </a:pPr>
            <a:r>
              <a:rPr lang="ja-JP" altLang="en-US" dirty="0"/>
              <a:t>セールスポイント</a:t>
            </a:r>
            <a:endParaRPr lang="en-US" altLang="ja-JP" dirty="0"/>
          </a:p>
          <a:p>
            <a:pPr marL="0" indent="0">
              <a:buNone/>
            </a:pPr>
            <a:r>
              <a:rPr lang="ja-JP" altLang="en-US" dirty="0"/>
              <a:t>・キメラが他の生き物を捕食し、繁殖していく奇抜なゲームシステム</a:t>
            </a:r>
            <a:endParaRPr lang="en-US" altLang="ja-JP" dirty="0"/>
          </a:p>
          <a:p>
            <a:pPr marL="0" indent="0">
              <a:buNone/>
            </a:pPr>
            <a:r>
              <a:rPr lang="ja-JP" altLang="en-US" dirty="0"/>
              <a:t>・飼育員に見つかっていないか、ハラハラしながらのプレイ</a:t>
            </a:r>
            <a:endParaRPr lang="en-US" altLang="ja-JP" dirty="0"/>
          </a:p>
        </p:txBody>
      </p:sp>
    </p:spTree>
    <p:extLst>
      <p:ext uri="{BB962C8B-B14F-4D97-AF65-F5344CB8AC3E}">
        <p14:creationId xmlns:p14="http://schemas.microsoft.com/office/powerpoint/2010/main" val="2155626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C8FF013-6CDD-43A6-A859-3735E24B9EBE}"/>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87893CF0-555E-4BF9-8DF7-02DCD6109C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6EF8F97E-C8F0-40E5-8254-8CD9B53445BB}"/>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145A4DFB-E440-4761-A4AF-D18B9C754614}"/>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49BFE84D-0838-438A-8CCF-60FB8CFD27CC}"/>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37238C67-504A-4B65-8832-1DA85316A48A}"/>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E527146A-101C-4C37-AF80-35DE062EF4C8}"/>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16D3FC29-C25E-42C9-955C-4669D6129B81}"/>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ED524050-F8D8-48FB-95C1-F82C55E49604}"/>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35ECC7B-1F53-4E78-859F-49AAD1055C09}"/>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B9E3445F-42DC-436F-AFA5-4E448ACBBD10}"/>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539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A9019C8A-E17D-4E9A-B3A6-804E8B52C156}"/>
              </a:ext>
            </a:extLst>
          </p:cNvPr>
          <p:cNvSpPr/>
          <p:nvPr/>
        </p:nvSpPr>
        <p:spPr>
          <a:xfrm>
            <a:off x="315310" y="1767631"/>
            <a:ext cx="5659821" cy="46016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0625033-1D8A-49BB-B7E4-E8052D09892F}"/>
              </a:ext>
            </a:extLst>
          </p:cNvPr>
          <p:cNvSpPr txBox="1"/>
          <p:nvPr/>
        </p:nvSpPr>
        <p:spPr>
          <a:xfrm>
            <a:off x="662152" y="488731"/>
            <a:ext cx="4319751" cy="584775"/>
          </a:xfrm>
          <a:prstGeom prst="rect">
            <a:avLst/>
          </a:prstGeom>
          <a:noFill/>
        </p:spPr>
        <p:txBody>
          <a:bodyPr wrap="square" rtlCol="0">
            <a:spAutoFit/>
          </a:bodyPr>
          <a:lstStyle/>
          <a:p>
            <a:r>
              <a:rPr kumimoji="1" lang="ja-JP" altLang="en-US" sz="3200" dirty="0"/>
              <a:t>画面仕様：ゲーム画面</a:t>
            </a:r>
          </a:p>
        </p:txBody>
      </p:sp>
      <p:sp>
        <p:nvSpPr>
          <p:cNvPr id="5" name="スマイル 4">
            <a:extLst>
              <a:ext uri="{FF2B5EF4-FFF2-40B4-BE49-F238E27FC236}">
                <a16:creationId xmlns:a16="http://schemas.microsoft.com/office/drawing/2014/main" id="{A496485D-F7E5-45D6-94FB-9D06D654F26D}"/>
              </a:ext>
            </a:extLst>
          </p:cNvPr>
          <p:cNvSpPr/>
          <p:nvPr/>
        </p:nvSpPr>
        <p:spPr>
          <a:xfrm>
            <a:off x="2325414" y="5144639"/>
            <a:ext cx="993225" cy="990891"/>
          </a:xfrm>
          <a:prstGeom prst="smileyFac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二等辺三角形 5">
            <a:extLst>
              <a:ext uri="{FF2B5EF4-FFF2-40B4-BE49-F238E27FC236}">
                <a16:creationId xmlns:a16="http://schemas.microsoft.com/office/drawing/2014/main" id="{5E2DCAEE-691C-49CC-9061-4A1CEC8F15ED}"/>
              </a:ext>
            </a:extLst>
          </p:cNvPr>
          <p:cNvSpPr/>
          <p:nvPr/>
        </p:nvSpPr>
        <p:spPr>
          <a:xfrm>
            <a:off x="3730519" y="2698647"/>
            <a:ext cx="459829" cy="584775"/>
          </a:xfrm>
          <a:prstGeom prst="triangl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ひし形 6">
            <a:extLst>
              <a:ext uri="{FF2B5EF4-FFF2-40B4-BE49-F238E27FC236}">
                <a16:creationId xmlns:a16="http://schemas.microsoft.com/office/drawing/2014/main" id="{1BE14264-E1F6-4D4E-9047-E7EEEEA92465}"/>
              </a:ext>
            </a:extLst>
          </p:cNvPr>
          <p:cNvSpPr/>
          <p:nvPr/>
        </p:nvSpPr>
        <p:spPr>
          <a:xfrm>
            <a:off x="4438650" y="3745035"/>
            <a:ext cx="709450" cy="64493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星: 5 pt 7">
            <a:extLst>
              <a:ext uri="{FF2B5EF4-FFF2-40B4-BE49-F238E27FC236}">
                <a16:creationId xmlns:a16="http://schemas.microsoft.com/office/drawing/2014/main" id="{3914D9D4-0CFC-4246-8492-E16E21443D80}"/>
              </a:ext>
            </a:extLst>
          </p:cNvPr>
          <p:cNvSpPr/>
          <p:nvPr/>
        </p:nvSpPr>
        <p:spPr>
          <a:xfrm>
            <a:off x="3407321" y="3832314"/>
            <a:ext cx="526833" cy="702292"/>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ひし形 8">
            <a:extLst>
              <a:ext uri="{FF2B5EF4-FFF2-40B4-BE49-F238E27FC236}">
                <a16:creationId xmlns:a16="http://schemas.microsoft.com/office/drawing/2014/main" id="{A121DB89-A20D-4310-94F1-400AC2B5EE2E}"/>
              </a:ext>
            </a:extLst>
          </p:cNvPr>
          <p:cNvSpPr/>
          <p:nvPr/>
        </p:nvSpPr>
        <p:spPr>
          <a:xfrm>
            <a:off x="2284680" y="3134155"/>
            <a:ext cx="667415"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ひし形 9">
            <a:extLst>
              <a:ext uri="{FF2B5EF4-FFF2-40B4-BE49-F238E27FC236}">
                <a16:creationId xmlns:a16="http://schemas.microsoft.com/office/drawing/2014/main" id="{0126E2C8-0478-48DE-86F9-FBBD916421D7}"/>
              </a:ext>
            </a:extLst>
          </p:cNvPr>
          <p:cNvSpPr/>
          <p:nvPr/>
        </p:nvSpPr>
        <p:spPr>
          <a:xfrm>
            <a:off x="2438073" y="2150545"/>
            <a:ext cx="683173"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星: 5 pt 10">
            <a:extLst>
              <a:ext uri="{FF2B5EF4-FFF2-40B4-BE49-F238E27FC236}">
                <a16:creationId xmlns:a16="http://schemas.microsoft.com/office/drawing/2014/main" id="{9E01CAF1-5B1D-4592-9C8D-57FDEB0561CD}"/>
              </a:ext>
            </a:extLst>
          </p:cNvPr>
          <p:cNvSpPr/>
          <p:nvPr/>
        </p:nvSpPr>
        <p:spPr>
          <a:xfrm>
            <a:off x="1850476" y="3766619"/>
            <a:ext cx="526832" cy="702292"/>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星: 5 pt 11">
            <a:extLst>
              <a:ext uri="{FF2B5EF4-FFF2-40B4-BE49-F238E27FC236}">
                <a16:creationId xmlns:a16="http://schemas.microsoft.com/office/drawing/2014/main" id="{66A0A12C-C9FC-40CF-92BC-623F98FACE0D}"/>
              </a:ext>
            </a:extLst>
          </p:cNvPr>
          <p:cNvSpPr/>
          <p:nvPr/>
        </p:nvSpPr>
        <p:spPr>
          <a:xfrm>
            <a:off x="1333499" y="2939828"/>
            <a:ext cx="526832" cy="713800"/>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二等辺三角形 12">
            <a:extLst>
              <a:ext uri="{FF2B5EF4-FFF2-40B4-BE49-F238E27FC236}">
                <a16:creationId xmlns:a16="http://schemas.microsoft.com/office/drawing/2014/main" id="{648FEA26-28D5-4549-A668-0E5D2395734D}"/>
              </a:ext>
            </a:extLst>
          </p:cNvPr>
          <p:cNvSpPr/>
          <p:nvPr/>
        </p:nvSpPr>
        <p:spPr>
          <a:xfrm>
            <a:off x="936733" y="3452648"/>
            <a:ext cx="459828" cy="584775"/>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二等辺三角形 13">
            <a:extLst>
              <a:ext uri="{FF2B5EF4-FFF2-40B4-BE49-F238E27FC236}">
                <a16:creationId xmlns:a16="http://schemas.microsoft.com/office/drawing/2014/main" id="{C12175AD-31C2-4E92-9A03-5BC9A89DF9E5}"/>
              </a:ext>
            </a:extLst>
          </p:cNvPr>
          <p:cNvSpPr/>
          <p:nvPr/>
        </p:nvSpPr>
        <p:spPr>
          <a:xfrm>
            <a:off x="4656088" y="2859476"/>
            <a:ext cx="377056" cy="61127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星: 5 pt 14">
            <a:extLst>
              <a:ext uri="{FF2B5EF4-FFF2-40B4-BE49-F238E27FC236}">
                <a16:creationId xmlns:a16="http://schemas.microsoft.com/office/drawing/2014/main" id="{9ABACE26-224A-495E-93A5-889F2B781FA9}"/>
              </a:ext>
            </a:extLst>
          </p:cNvPr>
          <p:cNvSpPr/>
          <p:nvPr/>
        </p:nvSpPr>
        <p:spPr>
          <a:xfrm>
            <a:off x="6205364" y="268013"/>
            <a:ext cx="683173" cy="608103"/>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兎</a:t>
            </a:r>
          </a:p>
        </p:txBody>
      </p:sp>
      <p:sp>
        <p:nvSpPr>
          <p:cNvPr id="16" name="ひし形 15">
            <a:extLst>
              <a:ext uri="{FF2B5EF4-FFF2-40B4-BE49-F238E27FC236}">
                <a16:creationId xmlns:a16="http://schemas.microsoft.com/office/drawing/2014/main" id="{7ABF49AB-F4C7-4C01-B76F-6F614DCEC4E9}"/>
              </a:ext>
            </a:extLst>
          </p:cNvPr>
          <p:cNvSpPr/>
          <p:nvPr/>
        </p:nvSpPr>
        <p:spPr>
          <a:xfrm>
            <a:off x="5412827" y="297147"/>
            <a:ext cx="683173"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鶏</a:t>
            </a:r>
          </a:p>
        </p:txBody>
      </p:sp>
      <p:sp>
        <p:nvSpPr>
          <p:cNvPr id="17" name="二等辺三角形 16">
            <a:extLst>
              <a:ext uri="{FF2B5EF4-FFF2-40B4-BE49-F238E27FC236}">
                <a16:creationId xmlns:a16="http://schemas.microsoft.com/office/drawing/2014/main" id="{6DC86A2B-828D-4FB1-B521-ECB84C7BDB66}"/>
              </a:ext>
            </a:extLst>
          </p:cNvPr>
          <p:cNvSpPr/>
          <p:nvPr/>
        </p:nvSpPr>
        <p:spPr>
          <a:xfrm>
            <a:off x="6888537" y="268013"/>
            <a:ext cx="487752" cy="61127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羊</a:t>
            </a:r>
          </a:p>
        </p:txBody>
      </p:sp>
      <p:sp>
        <p:nvSpPr>
          <p:cNvPr id="18" name="テキスト ボックス 17">
            <a:extLst>
              <a:ext uri="{FF2B5EF4-FFF2-40B4-BE49-F238E27FC236}">
                <a16:creationId xmlns:a16="http://schemas.microsoft.com/office/drawing/2014/main" id="{9865F341-39D8-4407-8A0C-51FEB92B00FC}"/>
              </a:ext>
            </a:extLst>
          </p:cNvPr>
          <p:cNvSpPr txBox="1"/>
          <p:nvPr/>
        </p:nvSpPr>
        <p:spPr>
          <a:xfrm>
            <a:off x="6021694" y="916888"/>
            <a:ext cx="5954442" cy="6678751"/>
          </a:xfrm>
          <a:prstGeom prst="rect">
            <a:avLst/>
          </a:prstGeom>
          <a:noFill/>
        </p:spPr>
        <p:txBody>
          <a:bodyPr wrap="square" rtlCol="0">
            <a:spAutoFit/>
          </a:bodyPr>
          <a:lstStyle/>
          <a:p>
            <a:r>
              <a:rPr lang="ja-JP" altLang="en-US" sz="3200" u="sng" dirty="0"/>
              <a:t>目的：見つからず動物を食べる</a:t>
            </a:r>
            <a:endParaRPr lang="en-US" altLang="ja-JP" sz="3200" u="sng" dirty="0"/>
          </a:p>
          <a:p>
            <a:r>
              <a:rPr kumimoji="1" lang="ja-JP" altLang="en-US" dirty="0">
                <a:solidFill>
                  <a:srgbClr val="FF0000"/>
                </a:solidFill>
              </a:rPr>
              <a:t>動物の動き</a:t>
            </a:r>
            <a:endParaRPr kumimoji="1" lang="en-US" altLang="ja-JP" dirty="0">
              <a:solidFill>
                <a:srgbClr val="FF0000"/>
              </a:solidFill>
            </a:endParaRPr>
          </a:p>
          <a:p>
            <a:r>
              <a:rPr lang="ja-JP" altLang="en-US" dirty="0"/>
              <a:t>・ランダム</a:t>
            </a:r>
            <a:endParaRPr lang="en-US" altLang="ja-JP" dirty="0"/>
          </a:p>
          <a:p>
            <a:r>
              <a:rPr kumimoji="1" lang="ja-JP" altLang="en-US" dirty="0">
                <a:solidFill>
                  <a:srgbClr val="FF0000"/>
                </a:solidFill>
              </a:rPr>
              <a:t>仕様</a:t>
            </a:r>
            <a:endParaRPr kumimoji="1" lang="en-US" altLang="ja-JP" dirty="0">
              <a:solidFill>
                <a:srgbClr val="FF0000"/>
              </a:solidFill>
            </a:endParaRPr>
          </a:p>
          <a:p>
            <a:r>
              <a:rPr lang="ja-JP" altLang="en-US" dirty="0"/>
              <a:t>・一定の動物を食べたら終了、制限時間あり</a:t>
            </a:r>
            <a:endParaRPr lang="en-US" altLang="ja-JP" dirty="0"/>
          </a:p>
          <a:p>
            <a:r>
              <a:rPr kumimoji="1" lang="ja-JP" altLang="en-US" dirty="0"/>
              <a:t>・食べた動物が加算される、最低１０匹で合成可能</a:t>
            </a:r>
            <a:endParaRPr kumimoji="1" lang="en-US" altLang="ja-JP" dirty="0"/>
          </a:p>
          <a:p>
            <a:r>
              <a:rPr lang="ja-JP" altLang="en-US" dirty="0"/>
              <a:t>・飼育員に見つかったら逃げる</a:t>
            </a:r>
            <a:endParaRPr lang="en-US" altLang="ja-JP" dirty="0"/>
          </a:p>
          <a:p>
            <a:r>
              <a:rPr lang="ja-JP" altLang="en-US" dirty="0"/>
              <a:t>・クリアでポイントがもらえる（難易度上で獲得量↑）</a:t>
            </a:r>
            <a:endParaRPr lang="en-US" altLang="ja-JP" dirty="0"/>
          </a:p>
          <a:p>
            <a:r>
              <a:rPr lang="ja-JP" altLang="en-US" dirty="0">
                <a:solidFill>
                  <a:srgbClr val="FF0000"/>
                </a:solidFill>
              </a:rPr>
              <a:t>音について</a:t>
            </a:r>
            <a:endParaRPr lang="en-US" altLang="ja-JP" dirty="0">
              <a:solidFill>
                <a:srgbClr val="FF0000"/>
              </a:solidFill>
            </a:endParaRPr>
          </a:p>
          <a:p>
            <a:r>
              <a:rPr lang="ja-JP" altLang="en-US" dirty="0"/>
              <a:t>・歩いたら足音の効果音を鳴らす</a:t>
            </a:r>
            <a:endParaRPr lang="en-US" altLang="ja-JP" dirty="0"/>
          </a:p>
          <a:p>
            <a:r>
              <a:rPr lang="ja-JP" altLang="en-US" dirty="0"/>
              <a:t>・動物の鳴き声</a:t>
            </a:r>
            <a:endParaRPr lang="en-US" altLang="ja-JP" dirty="0"/>
          </a:p>
          <a:p>
            <a:r>
              <a:rPr lang="ja-JP" altLang="en-US" dirty="0"/>
              <a:t>・捕食音、スキル音</a:t>
            </a:r>
            <a:endParaRPr lang="en-US" altLang="ja-JP" dirty="0"/>
          </a:p>
          <a:p>
            <a:r>
              <a:rPr lang="ja-JP" altLang="en-US" dirty="0"/>
              <a:t>・</a:t>
            </a:r>
            <a:r>
              <a:rPr lang="en-US" altLang="ja-JP" dirty="0"/>
              <a:t>BGM</a:t>
            </a:r>
            <a:r>
              <a:rPr lang="ja-JP" altLang="en-US" dirty="0"/>
              <a:t>はループ</a:t>
            </a:r>
            <a:r>
              <a:rPr lang="en-US" altLang="ja-JP" dirty="0"/>
              <a:t>15</a:t>
            </a:r>
            <a:r>
              <a:rPr lang="ja-JP" altLang="en-US" dirty="0"/>
              <a:t>秒ループ</a:t>
            </a:r>
            <a:endParaRPr lang="en-US" altLang="ja-JP" dirty="0"/>
          </a:p>
          <a:p>
            <a:r>
              <a:rPr lang="ja-JP" altLang="en-US" dirty="0"/>
              <a:t>・飼育員に見つかったら</a:t>
            </a:r>
            <a:r>
              <a:rPr lang="en-US" altLang="ja-JP" dirty="0"/>
              <a:t>BGM</a:t>
            </a:r>
            <a:r>
              <a:rPr lang="ja-JP" altLang="en-US" dirty="0"/>
              <a:t>が変わる（モンハン的</a:t>
            </a:r>
            <a:r>
              <a:rPr lang="en-US" altLang="ja-JP" dirty="0"/>
              <a:t>BGM</a:t>
            </a:r>
            <a:r>
              <a:rPr lang="ja-JP" altLang="en-US" dirty="0"/>
              <a:t>）</a:t>
            </a:r>
            <a:r>
              <a:rPr lang="en-US" altLang="ja-JP" dirty="0"/>
              <a:t>15</a:t>
            </a:r>
            <a:r>
              <a:rPr lang="ja-JP" altLang="en-US" dirty="0"/>
              <a:t>秒ループ</a:t>
            </a:r>
            <a:endParaRPr lang="en-US" altLang="ja-JP" dirty="0"/>
          </a:p>
          <a:p>
            <a:r>
              <a:rPr lang="ja-JP" altLang="en-US" dirty="0">
                <a:solidFill>
                  <a:srgbClr val="FF0000"/>
                </a:solidFill>
              </a:rPr>
              <a:t>背景について</a:t>
            </a:r>
            <a:endParaRPr lang="en-US" altLang="ja-JP" dirty="0">
              <a:solidFill>
                <a:srgbClr val="FF0000"/>
              </a:solidFill>
            </a:endParaRPr>
          </a:p>
          <a:p>
            <a:r>
              <a:rPr lang="ja-JP" altLang="en-US" dirty="0"/>
              <a:t>牧場、柵、出口、草、ワラ、空、雲</a:t>
            </a:r>
            <a:endParaRPr lang="en-US" altLang="ja-JP" dirty="0"/>
          </a:p>
          <a:p>
            <a:r>
              <a:rPr lang="ja-JP" altLang="en-US" dirty="0"/>
              <a:t>ゲームの流れ</a:t>
            </a:r>
            <a:endParaRPr lang="en-US" altLang="ja-JP" dirty="0"/>
          </a:p>
          <a:p>
            <a:r>
              <a:rPr lang="ja-JP" altLang="en-US" dirty="0"/>
              <a:t>・難易度選択画面から始めるを押すとフィールドへ</a:t>
            </a:r>
            <a:endParaRPr lang="en-US" altLang="ja-JP" dirty="0"/>
          </a:p>
          <a:p>
            <a:r>
              <a:rPr lang="ja-JP" altLang="en-US" dirty="0"/>
              <a:t>・動物を時間以内に食べるか飼育員に見つかって逃げれたらリザルト、捕まったらリザルト</a:t>
            </a:r>
            <a:endParaRPr lang="en-US" altLang="ja-JP" dirty="0"/>
          </a:p>
          <a:p>
            <a:endParaRPr lang="en-US" altLang="ja-JP" dirty="0"/>
          </a:p>
          <a:p>
            <a:endParaRPr lang="en-US" altLang="ja-JP" dirty="0"/>
          </a:p>
        </p:txBody>
      </p:sp>
      <p:sp>
        <p:nvSpPr>
          <p:cNvPr id="20" name="星: 10 pt 19">
            <a:extLst>
              <a:ext uri="{FF2B5EF4-FFF2-40B4-BE49-F238E27FC236}">
                <a16:creationId xmlns:a16="http://schemas.microsoft.com/office/drawing/2014/main" id="{26C38FED-ACF5-499C-881F-CCA69C5F35BB}"/>
              </a:ext>
            </a:extLst>
          </p:cNvPr>
          <p:cNvSpPr/>
          <p:nvPr/>
        </p:nvSpPr>
        <p:spPr>
          <a:xfrm>
            <a:off x="499232" y="2192454"/>
            <a:ext cx="667415" cy="681091"/>
          </a:xfrm>
          <a:prstGeom prst="star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星: 10 pt 20">
            <a:extLst>
              <a:ext uri="{FF2B5EF4-FFF2-40B4-BE49-F238E27FC236}">
                <a16:creationId xmlns:a16="http://schemas.microsoft.com/office/drawing/2014/main" id="{306B9FB3-2713-4503-9AFF-3230771B3D97}"/>
              </a:ext>
            </a:extLst>
          </p:cNvPr>
          <p:cNvSpPr/>
          <p:nvPr/>
        </p:nvSpPr>
        <p:spPr>
          <a:xfrm>
            <a:off x="7500727" y="289482"/>
            <a:ext cx="561987" cy="608103"/>
          </a:xfrm>
          <a:prstGeom prst="star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飼</a:t>
            </a:r>
          </a:p>
        </p:txBody>
      </p:sp>
      <p:sp>
        <p:nvSpPr>
          <p:cNvPr id="29" name="正方形/長方形 28">
            <a:extLst>
              <a:ext uri="{FF2B5EF4-FFF2-40B4-BE49-F238E27FC236}">
                <a16:creationId xmlns:a16="http://schemas.microsoft.com/office/drawing/2014/main" id="{CFE936CE-FF53-419F-8C58-D2B574B2733B}"/>
              </a:ext>
            </a:extLst>
          </p:cNvPr>
          <p:cNvSpPr/>
          <p:nvPr/>
        </p:nvSpPr>
        <p:spPr>
          <a:xfrm>
            <a:off x="4656088" y="1767631"/>
            <a:ext cx="1319043" cy="42482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出口</a:t>
            </a:r>
          </a:p>
        </p:txBody>
      </p:sp>
      <p:sp>
        <p:nvSpPr>
          <p:cNvPr id="22" name="テキスト ボックス 21">
            <a:extLst>
              <a:ext uri="{FF2B5EF4-FFF2-40B4-BE49-F238E27FC236}">
                <a16:creationId xmlns:a16="http://schemas.microsoft.com/office/drawing/2014/main" id="{52D399F1-1525-4F4F-94D4-221EBA329EC6}"/>
              </a:ext>
            </a:extLst>
          </p:cNvPr>
          <p:cNvSpPr txBox="1"/>
          <p:nvPr/>
        </p:nvSpPr>
        <p:spPr>
          <a:xfrm>
            <a:off x="2069626" y="6383431"/>
            <a:ext cx="1860005" cy="276999"/>
          </a:xfrm>
          <a:prstGeom prst="rect">
            <a:avLst/>
          </a:prstGeom>
          <a:noFill/>
        </p:spPr>
        <p:txBody>
          <a:bodyPr wrap="square" rtlCol="0">
            <a:spAutoFit/>
          </a:bodyPr>
          <a:lstStyle/>
          <a:p>
            <a:pPr algn="ctr"/>
            <a:r>
              <a:rPr lang="ja-JP" altLang="en-US" sz="1200" u="sng" dirty="0"/>
              <a:t>全体マップのイメージ図</a:t>
            </a:r>
            <a:endParaRPr lang="en-US" altLang="ja-JP" sz="1200" dirty="0"/>
          </a:p>
        </p:txBody>
      </p:sp>
    </p:spTree>
    <p:extLst>
      <p:ext uri="{BB962C8B-B14F-4D97-AF65-F5344CB8AC3E}">
        <p14:creationId xmlns:p14="http://schemas.microsoft.com/office/powerpoint/2010/main" val="782411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F54DFBA-8C15-4D62-B70C-7E2C401044F9}"/>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74D2C736-647B-4023-872C-38F28E65B8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7DF5FE27-BC15-4A87-A9CC-5E1BCDD92E36}"/>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96C7CC7C-C7C3-433D-AA4A-569C57B53604}"/>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FA8FEEC1-A608-426F-B9F1-EE2984F9B373}"/>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1B89DBFD-3E45-43E4-94C0-4B824AA1DA6C}"/>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631C5647-00FB-4537-B20A-EF3C621EABB1}"/>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F693C50E-BE95-4973-B17B-24AB9D43BA33}"/>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1685B907-77C7-46DF-91BE-12F2726420AF}"/>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7A1C02C-44FB-42B9-A7CF-F534CD8E4DD6}"/>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2CBCBC01-0453-4029-B477-65935B9CA9B5}"/>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348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A9019C8A-E17D-4E9A-B3A6-804E8B52C156}"/>
              </a:ext>
            </a:extLst>
          </p:cNvPr>
          <p:cNvSpPr/>
          <p:nvPr/>
        </p:nvSpPr>
        <p:spPr>
          <a:xfrm>
            <a:off x="205308" y="1973431"/>
            <a:ext cx="5659821" cy="46016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0625033-1D8A-49BB-B7E4-E8052D09892F}"/>
              </a:ext>
            </a:extLst>
          </p:cNvPr>
          <p:cNvSpPr txBox="1"/>
          <p:nvPr/>
        </p:nvSpPr>
        <p:spPr>
          <a:xfrm>
            <a:off x="353201" y="161089"/>
            <a:ext cx="4319751" cy="584775"/>
          </a:xfrm>
          <a:prstGeom prst="rect">
            <a:avLst/>
          </a:prstGeom>
          <a:noFill/>
        </p:spPr>
        <p:txBody>
          <a:bodyPr wrap="square" rtlCol="0">
            <a:spAutoFit/>
          </a:bodyPr>
          <a:lstStyle/>
          <a:p>
            <a:r>
              <a:rPr lang="ja-JP" altLang="en-US" sz="3200" dirty="0"/>
              <a:t>操作詳細</a:t>
            </a:r>
            <a:endParaRPr kumimoji="1" lang="ja-JP" altLang="en-US" sz="3200" dirty="0"/>
          </a:p>
        </p:txBody>
      </p:sp>
      <p:sp>
        <p:nvSpPr>
          <p:cNvPr id="5" name="スマイル 4">
            <a:extLst>
              <a:ext uri="{FF2B5EF4-FFF2-40B4-BE49-F238E27FC236}">
                <a16:creationId xmlns:a16="http://schemas.microsoft.com/office/drawing/2014/main" id="{A496485D-F7E5-45D6-94FB-9D06D654F26D}"/>
              </a:ext>
            </a:extLst>
          </p:cNvPr>
          <p:cNvSpPr/>
          <p:nvPr/>
        </p:nvSpPr>
        <p:spPr>
          <a:xfrm>
            <a:off x="2343233" y="4511401"/>
            <a:ext cx="1603974" cy="1447965"/>
          </a:xfrm>
          <a:prstGeom prst="smileyFac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ひし形 9">
            <a:extLst>
              <a:ext uri="{FF2B5EF4-FFF2-40B4-BE49-F238E27FC236}">
                <a16:creationId xmlns:a16="http://schemas.microsoft.com/office/drawing/2014/main" id="{0126E2C8-0478-48DE-86F9-FBBD916421D7}"/>
              </a:ext>
            </a:extLst>
          </p:cNvPr>
          <p:cNvSpPr/>
          <p:nvPr/>
        </p:nvSpPr>
        <p:spPr>
          <a:xfrm>
            <a:off x="2390043" y="3042401"/>
            <a:ext cx="445310" cy="4200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星: 5 pt 11">
            <a:extLst>
              <a:ext uri="{FF2B5EF4-FFF2-40B4-BE49-F238E27FC236}">
                <a16:creationId xmlns:a16="http://schemas.microsoft.com/office/drawing/2014/main" id="{66A0A12C-C9FC-40CF-92BC-623F98FACE0D}"/>
              </a:ext>
            </a:extLst>
          </p:cNvPr>
          <p:cNvSpPr/>
          <p:nvPr/>
        </p:nvSpPr>
        <p:spPr>
          <a:xfrm>
            <a:off x="7081508" y="5592629"/>
            <a:ext cx="526832" cy="713800"/>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二等辺三角形 13">
            <a:extLst>
              <a:ext uri="{FF2B5EF4-FFF2-40B4-BE49-F238E27FC236}">
                <a16:creationId xmlns:a16="http://schemas.microsoft.com/office/drawing/2014/main" id="{C12175AD-31C2-4E92-9A03-5BC9A89DF9E5}"/>
              </a:ext>
            </a:extLst>
          </p:cNvPr>
          <p:cNvSpPr/>
          <p:nvPr/>
        </p:nvSpPr>
        <p:spPr>
          <a:xfrm>
            <a:off x="3251369" y="3012149"/>
            <a:ext cx="695837" cy="914891"/>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星: 5 pt 14">
            <a:extLst>
              <a:ext uri="{FF2B5EF4-FFF2-40B4-BE49-F238E27FC236}">
                <a16:creationId xmlns:a16="http://schemas.microsoft.com/office/drawing/2014/main" id="{9ABACE26-224A-495E-93A5-889F2B781FA9}"/>
              </a:ext>
            </a:extLst>
          </p:cNvPr>
          <p:cNvSpPr/>
          <p:nvPr/>
        </p:nvSpPr>
        <p:spPr>
          <a:xfrm>
            <a:off x="4144851" y="1058151"/>
            <a:ext cx="683173" cy="608103"/>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兎</a:t>
            </a:r>
          </a:p>
        </p:txBody>
      </p:sp>
      <p:sp>
        <p:nvSpPr>
          <p:cNvPr id="16" name="ひし形 15">
            <a:extLst>
              <a:ext uri="{FF2B5EF4-FFF2-40B4-BE49-F238E27FC236}">
                <a16:creationId xmlns:a16="http://schemas.microsoft.com/office/drawing/2014/main" id="{7ABF49AB-F4C7-4C01-B76F-6F614DCEC4E9}"/>
              </a:ext>
            </a:extLst>
          </p:cNvPr>
          <p:cNvSpPr/>
          <p:nvPr/>
        </p:nvSpPr>
        <p:spPr>
          <a:xfrm>
            <a:off x="3545673" y="1158920"/>
            <a:ext cx="683173"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鶏</a:t>
            </a:r>
          </a:p>
        </p:txBody>
      </p:sp>
      <p:sp>
        <p:nvSpPr>
          <p:cNvPr id="17" name="二等辺三角形 16">
            <a:extLst>
              <a:ext uri="{FF2B5EF4-FFF2-40B4-BE49-F238E27FC236}">
                <a16:creationId xmlns:a16="http://schemas.microsoft.com/office/drawing/2014/main" id="{6DC86A2B-828D-4FB1-B521-ECB84C7BDB66}"/>
              </a:ext>
            </a:extLst>
          </p:cNvPr>
          <p:cNvSpPr/>
          <p:nvPr/>
        </p:nvSpPr>
        <p:spPr>
          <a:xfrm>
            <a:off x="4828024" y="1049870"/>
            <a:ext cx="487752" cy="61127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羊</a:t>
            </a:r>
          </a:p>
        </p:txBody>
      </p:sp>
      <p:sp>
        <p:nvSpPr>
          <p:cNvPr id="18" name="テキスト ボックス 17">
            <a:extLst>
              <a:ext uri="{FF2B5EF4-FFF2-40B4-BE49-F238E27FC236}">
                <a16:creationId xmlns:a16="http://schemas.microsoft.com/office/drawing/2014/main" id="{9865F341-39D8-4407-8A0C-51FEB92B00FC}"/>
              </a:ext>
            </a:extLst>
          </p:cNvPr>
          <p:cNvSpPr txBox="1"/>
          <p:nvPr/>
        </p:nvSpPr>
        <p:spPr>
          <a:xfrm>
            <a:off x="6096000" y="2037615"/>
            <a:ext cx="6096000" cy="2862322"/>
          </a:xfrm>
          <a:prstGeom prst="rect">
            <a:avLst/>
          </a:prstGeom>
          <a:noFill/>
        </p:spPr>
        <p:txBody>
          <a:bodyPr wrap="square" rtlCol="0">
            <a:spAutoFit/>
          </a:bodyPr>
          <a:lstStyle/>
          <a:p>
            <a:r>
              <a:rPr kumimoji="1" lang="ja-JP" altLang="en-US" sz="2000" dirty="0"/>
              <a:t>操作方法</a:t>
            </a:r>
            <a:endParaRPr kumimoji="1" lang="en-US" altLang="ja-JP" sz="2000" dirty="0"/>
          </a:p>
          <a:p>
            <a:r>
              <a:rPr lang="ja-JP" altLang="en-US" sz="2000" dirty="0"/>
              <a:t>・パッド</a:t>
            </a:r>
            <a:r>
              <a:rPr lang="en-US" altLang="ja-JP" sz="2000" dirty="0"/>
              <a:t>UI</a:t>
            </a:r>
            <a:r>
              <a:rPr lang="ja-JP" altLang="en-US" sz="2000" dirty="0"/>
              <a:t>をスライドさせるとプレイヤーが動く</a:t>
            </a:r>
            <a:endParaRPr lang="en-US" altLang="ja-JP" sz="2000" dirty="0"/>
          </a:p>
          <a:p>
            <a:r>
              <a:rPr kumimoji="1" lang="ja-JP" altLang="en-US" sz="2000" dirty="0"/>
              <a:t>・ボタン以外スライドで視点移動</a:t>
            </a:r>
            <a:endParaRPr kumimoji="1" lang="en-US" altLang="ja-JP" sz="2000" dirty="0"/>
          </a:p>
          <a:p>
            <a:r>
              <a:rPr lang="ja-JP" altLang="en-US" sz="2000" dirty="0"/>
              <a:t>・右側のボタンで食べる、スキル発動</a:t>
            </a:r>
            <a:endParaRPr lang="en-US" altLang="ja-JP" sz="2000" dirty="0"/>
          </a:p>
          <a:p>
            <a:r>
              <a:rPr lang="ja-JP" altLang="en-US" sz="2000" dirty="0"/>
              <a:t>・捕食ボタン中は移動、スキル不可離した時点で捕食をやめ、移動可能になる。</a:t>
            </a:r>
            <a:endParaRPr lang="en-US" altLang="ja-JP" sz="2000" dirty="0"/>
          </a:p>
          <a:p>
            <a:r>
              <a:rPr lang="ja-JP" altLang="en-US" sz="2000" dirty="0"/>
              <a:t>・スキルボタン押下でスキル発動</a:t>
            </a:r>
            <a:endParaRPr lang="en-US" altLang="ja-JP" sz="2000" dirty="0"/>
          </a:p>
          <a:p>
            <a:r>
              <a:rPr lang="ja-JP" altLang="en-US" sz="2000" dirty="0"/>
              <a:t>例：スピードアップ、ワープ、時間停止、噛む速度が上がる、</a:t>
            </a:r>
            <a:endParaRPr lang="en-US" altLang="ja-JP" sz="2000" dirty="0"/>
          </a:p>
        </p:txBody>
      </p:sp>
      <p:sp>
        <p:nvSpPr>
          <p:cNvPr id="20" name="星: 10 pt 19">
            <a:extLst>
              <a:ext uri="{FF2B5EF4-FFF2-40B4-BE49-F238E27FC236}">
                <a16:creationId xmlns:a16="http://schemas.microsoft.com/office/drawing/2014/main" id="{26C38FED-ACF5-499C-881F-CCA69C5F35BB}"/>
              </a:ext>
            </a:extLst>
          </p:cNvPr>
          <p:cNvSpPr/>
          <p:nvPr/>
        </p:nvSpPr>
        <p:spPr>
          <a:xfrm>
            <a:off x="901741" y="2819132"/>
            <a:ext cx="667415" cy="681091"/>
          </a:xfrm>
          <a:prstGeom prst="star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星: 10 pt 20">
            <a:extLst>
              <a:ext uri="{FF2B5EF4-FFF2-40B4-BE49-F238E27FC236}">
                <a16:creationId xmlns:a16="http://schemas.microsoft.com/office/drawing/2014/main" id="{306B9FB3-2713-4503-9AFF-3230771B3D97}"/>
              </a:ext>
            </a:extLst>
          </p:cNvPr>
          <p:cNvSpPr/>
          <p:nvPr/>
        </p:nvSpPr>
        <p:spPr>
          <a:xfrm>
            <a:off x="5353266" y="1129786"/>
            <a:ext cx="561987" cy="608103"/>
          </a:xfrm>
          <a:prstGeom prst="star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飼</a:t>
            </a:r>
          </a:p>
        </p:txBody>
      </p:sp>
      <p:sp>
        <p:nvSpPr>
          <p:cNvPr id="3" name="フローチャート: 処理 2">
            <a:extLst>
              <a:ext uri="{FF2B5EF4-FFF2-40B4-BE49-F238E27FC236}">
                <a16:creationId xmlns:a16="http://schemas.microsoft.com/office/drawing/2014/main" id="{D966A7A2-945D-4AE4-8EE7-B148045ED69A}"/>
              </a:ext>
            </a:extLst>
          </p:cNvPr>
          <p:cNvSpPr/>
          <p:nvPr/>
        </p:nvSpPr>
        <p:spPr>
          <a:xfrm>
            <a:off x="428562" y="4719493"/>
            <a:ext cx="1736941" cy="1447965"/>
          </a:xfrm>
          <a:prstGeom prst="flowChartProcess">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移動</a:t>
            </a:r>
            <a:endParaRPr kumimoji="1" lang="en-US" altLang="ja-JP" dirty="0"/>
          </a:p>
        </p:txBody>
      </p:sp>
      <p:cxnSp>
        <p:nvCxnSpPr>
          <p:cNvPr id="22" name="直線矢印コネクタ 21">
            <a:extLst>
              <a:ext uri="{FF2B5EF4-FFF2-40B4-BE49-F238E27FC236}">
                <a16:creationId xmlns:a16="http://schemas.microsoft.com/office/drawing/2014/main" id="{C80C3A21-C2BD-4F06-BD48-10890F562D43}"/>
              </a:ext>
            </a:extLst>
          </p:cNvPr>
          <p:cNvCxnSpPr>
            <a:cxnSpLocks/>
          </p:cNvCxnSpPr>
          <p:nvPr/>
        </p:nvCxnSpPr>
        <p:spPr>
          <a:xfrm flipH="1">
            <a:off x="1569156" y="2549354"/>
            <a:ext cx="4636208" cy="210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フローチャート: 結合子 23">
            <a:extLst>
              <a:ext uri="{FF2B5EF4-FFF2-40B4-BE49-F238E27FC236}">
                <a16:creationId xmlns:a16="http://schemas.microsoft.com/office/drawing/2014/main" id="{B5FF6847-8E07-4D9B-9C2F-B74A0191E034}"/>
              </a:ext>
            </a:extLst>
          </p:cNvPr>
          <p:cNvSpPr/>
          <p:nvPr/>
        </p:nvSpPr>
        <p:spPr>
          <a:xfrm>
            <a:off x="4333379" y="4400405"/>
            <a:ext cx="679147" cy="71449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能</a:t>
            </a:r>
          </a:p>
        </p:txBody>
      </p:sp>
      <p:sp>
        <p:nvSpPr>
          <p:cNvPr id="25" name="フローチャート: 結合子 24">
            <a:extLst>
              <a:ext uri="{FF2B5EF4-FFF2-40B4-BE49-F238E27FC236}">
                <a16:creationId xmlns:a16="http://schemas.microsoft.com/office/drawing/2014/main" id="{48B52821-578D-46AD-9626-5686588572C3}"/>
              </a:ext>
            </a:extLst>
          </p:cNvPr>
          <p:cNvSpPr/>
          <p:nvPr/>
        </p:nvSpPr>
        <p:spPr>
          <a:xfrm>
            <a:off x="4032461" y="5235383"/>
            <a:ext cx="679147" cy="71449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超</a:t>
            </a:r>
          </a:p>
        </p:txBody>
      </p:sp>
      <p:sp>
        <p:nvSpPr>
          <p:cNvPr id="26" name="フローチャート: 結合子 25">
            <a:extLst>
              <a:ext uri="{FF2B5EF4-FFF2-40B4-BE49-F238E27FC236}">
                <a16:creationId xmlns:a16="http://schemas.microsoft.com/office/drawing/2014/main" id="{ACD5EBF4-E53E-44B2-BD81-99BD77E67178}"/>
              </a:ext>
            </a:extLst>
          </p:cNvPr>
          <p:cNvSpPr/>
          <p:nvPr/>
        </p:nvSpPr>
        <p:spPr>
          <a:xfrm>
            <a:off x="4945791" y="5026065"/>
            <a:ext cx="814950" cy="9357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捕食</a:t>
            </a:r>
            <a:endParaRPr kumimoji="1" lang="en-US" altLang="ja-JP" dirty="0"/>
          </a:p>
        </p:txBody>
      </p:sp>
      <p:sp>
        <p:nvSpPr>
          <p:cNvPr id="27" name="フローチャート: 結合子 26">
            <a:extLst>
              <a:ext uri="{FF2B5EF4-FFF2-40B4-BE49-F238E27FC236}">
                <a16:creationId xmlns:a16="http://schemas.microsoft.com/office/drawing/2014/main" id="{81C9F45F-FF63-4B1B-ABF9-CB4090EC468D}"/>
              </a:ext>
            </a:extLst>
          </p:cNvPr>
          <p:cNvSpPr/>
          <p:nvPr/>
        </p:nvSpPr>
        <p:spPr>
          <a:xfrm>
            <a:off x="5107456" y="4094698"/>
            <a:ext cx="679147" cy="71449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力</a:t>
            </a:r>
          </a:p>
        </p:txBody>
      </p:sp>
      <p:sp>
        <p:nvSpPr>
          <p:cNvPr id="28" name="部分円 27">
            <a:extLst>
              <a:ext uri="{FF2B5EF4-FFF2-40B4-BE49-F238E27FC236}">
                <a16:creationId xmlns:a16="http://schemas.microsoft.com/office/drawing/2014/main" id="{545E588E-5B0C-4B23-94A5-ADAE05414D5E}"/>
              </a:ext>
            </a:extLst>
          </p:cNvPr>
          <p:cNvSpPr/>
          <p:nvPr/>
        </p:nvSpPr>
        <p:spPr>
          <a:xfrm rot="3198564">
            <a:off x="6068749" y="5249426"/>
            <a:ext cx="1432921" cy="1250665"/>
          </a:xfrm>
          <a:prstGeom prst="p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0" name="直線矢印コネクタ 29">
            <a:extLst>
              <a:ext uri="{FF2B5EF4-FFF2-40B4-BE49-F238E27FC236}">
                <a16:creationId xmlns:a16="http://schemas.microsoft.com/office/drawing/2014/main" id="{EC340F17-7728-4AAA-BEE8-A064CA094B65}"/>
              </a:ext>
            </a:extLst>
          </p:cNvPr>
          <p:cNvCxnSpPr/>
          <p:nvPr/>
        </p:nvCxnSpPr>
        <p:spPr>
          <a:xfrm flipH="1">
            <a:off x="5634259" y="3160889"/>
            <a:ext cx="653652" cy="914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07426A36-51FA-4D48-9AFB-0BC3A3E5B7C8}"/>
              </a:ext>
            </a:extLst>
          </p:cNvPr>
          <p:cNvCxnSpPr>
            <a:cxnSpLocks/>
          </p:cNvCxnSpPr>
          <p:nvPr/>
        </p:nvCxnSpPr>
        <p:spPr>
          <a:xfrm>
            <a:off x="5631639" y="5318325"/>
            <a:ext cx="528064" cy="299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CDC36055-1A51-4E9C-8080-F6B85D0C4A5F}"/>
              </a:ext>
            </a:extLst>
          </p:cNvPr>
          <p:cNvCxnSpPr>
            <a:cxnSpLocks/>
          </p:cNvCxnSpPr>
          <p:nvPr/>
        </p:nvCxnSpPr>
        <p:spPr>
          <a:xfrm flipV="1">
            <a:off x="514079" y="3839557"/>
            <a:ext cx="5146217" cy="3252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0B74EE6B-7B08-4B35-8E33-4D832A6A7BFD}"/>
              </a:ext>
            </a:extLst>
          </p:cNvPr>
          <p:cNvCxnSpPr/>
          <p:nvPr/>
        </p:nvCxnSpPr>
        <p:spPr>
          <a:xfrm flipH="1">
            <a:off x="4614044" y="2836730"/>
            <a:ext cx="1615178" cy="1002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星: 5 pt 37">
            <a:extLst>
              <a:ext uri="{FF2B5EF4-FFF2-40B4-BE49-F238E27FC236}">
                <a16:creationId xmlns:a16="http://schemas.microsoft.com/office/drawing/2014/main" id="{F4B26BDF-5E83-4707-B0C8-6B4BA45062E8}"/>
              </a:ext>
            </a:extLst>
          </p:cNvPr>
          <p:cNvSpPr/>
          <p:nvPr/>
        </p:nvSpPr>
        <p:spPr>
          <a:xfrm>
            <a:off x="4240368" y="2823995"/>
            <a:ext cx="322105" cy="436812"/>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71C67F9-4F4C-46F0-AAE9-BFFEAAA92A71}"/>
              </a:ext>
            </a:extLst>
          </p:cNvPr>
          <p:cNvSpPr/>
          <p:nvPr/>
        </p:nvSpPr>
        <p:spPr>
          <a:xfrm>
            <a:off x="4625886" y="1985303"/>
            <a:ext cx="1251172" cy="72147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出口</a:t>
            </a:r>
          </a:p>
        </p:txBody>
      </p:sp>
      <p:sp>
        <p:nvSpPr>
          <p:cNvPr id="45" name="円: 塗りつぶしなし 44">
            <a:extLst>
              <a:ext uri="{FF2B5EF4-FFF2-40B4-BE49-F238E27FC236}">
                <a16:creationId xmlns:a16="http://schemas.microsoft.com/office/drawing/2014/main" id="{D2DB6FCA-159E-4E74-9B63-8270434C8D9B}"/>
              </a:ext>
            </a:extLst>
          </p:cNvPr>
          <p:cNvSpPr/>
          <p:nvPr/>
        </p:nvSpPr>
        <p:spPr>
          <a:xfrm>
            <a:off x="675088" y="4833749"/>
            <a:ext cx="1168853" cy="1217286"/>
          </a:xfrm>
          <a:prstGeom prst="donu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4" name="テキスト ボックス 3">
            <a:extLst>
              <a:ext uri="{FF2B5EF4-FFF2-40B4-BE49-F238E27FC236}">
                <a16:creationId xmlns:a16="http://schemas.microsoft.com/office/drawing/2014/main" id="{0B33E6E5-7821-474E-B5E6-924A96DA50FF}"/>
              </a:ext>
            </a:extLst>
          </p:cNvPr>
          <p:cNvSpPr txBox="1"/>
          <p:nvPr/>
        </p:nvSpPr>
        <p:spPr>
          <a:xfrm>
            <a:off x="2688962" y="2012648"/>
            <a:ext cx="806267" cy="338554"/>
          </a:xfrm>
          <a:prstGeom prst="rect">
            <a:avLst/>
          </a:prstGeom>
          <a:noFill/>
        </p:spPr>
        <p:txBody>
          <a:bodyPr wrap="square" rtlCol="0">
            <a:spAutoFit/>
          </a:bodyPr>
          <a:lstStyle/>
          <a:p>
            <a:r>
              <a:rPr kumimoji="1" lang="en-US" altLang="ja-JP" sz="1600" dirty="0"/>
              <a:t>1</a:t>
            </a:r>
            <a:r>
              <a:rPr kumimoji="1" lang="ja-JP" altLang="en-US" sz="1600" dirty="0"/>
              <a:t>：</a:t>
            </a:r>
            <a:r>
              <a:rPr kumimoji="1" lang="en-US" altLang="ja-JP" sz="1600" dirty="0"/>
              <a:t>50</a:t>
            </a:r>
            <a:endParaRPr kumimoji="1" lang="ja-JP" altLang="en-US" sz="1600" dirty="0"/>
          </a:p>
        </p:txBody>
      </p:sp>
      <p:sp>
        <p:nvSpPr>
          <p:cNvPr id="29" name="ひし形 28">
            <a:extLst>
              <a:ext uri="{FF2B5EF4-FFF2-40B4-BE49-F238E27FC236}">
                <a16:creationId xmlns:a16="http://schemas.microsoft.com/office/drawing/2014/main" id="{78E02B63-603A-4C5B-A23D-D551DE67A1C3}"/>
              </a:ext>
            </a:extLst>
          </p:cNvPr>
          <p:cNvSpPr/>
          <p:nvPr/>
        </p:nvSpPr>
        <p:spPr>
          <a:xfrm>
            <a:off x="353201" y="2076199"/>
            <a:ext cx="152946" cy="1394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星: 5 pt 30">
            <a:extLst>
              <a:ext uri="{FF2B5EF4-FFF2-40B4-BE49-F238E27FC236}">
                <a16:creationId xmlns:a16="http://schemas.microsoft.com/office/drawing/2014/main" id="{D57BCDFC-6222-4F49-AE63-15688C24BCB9}"/>
              </a:ext>
            </a:extLst>
          </p:cNvPr>
          <p:cNvSpPr/>
          <p:nvPr/>
        </p:nvSpPr>
        <p:spPr>
          <a:xfrm>
            <a:off x="335337" y="2247492"/>
            <a:ext cx="186449" cy="171962"/>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二等辺三角形 32">
            <a:extLst>
              <a:ext uri="{FF2B5EF4-FFF2-40B4-BE49-F238E27FC236}">
                <a16:creationId xmlns:a16="http://schemas.microsoft.com/office/drawing/2014/main" id="{B4A3B5F3-3F80-4BD6-B593-FB3034978E3C}"/>
              </a:ext>
            </a:extLst>
          </p:cNvPr>
          <p:cNvSpPr/>
          <p:nvPr/>
        </p:nvSpPr>
        <p:spPr>
          <a:xfrm>
            <a:off x="359726" y="2451191"/>
            <a:ext cx="118826" cy="138798"/>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E0DC3716-A7AA-4A6A-8902-CCE256AFC362}"/>
              </a:ext>
            </a:extLst>
          </p:cNvPr>
          <p:cNvSpPr txBox="1"/>
          <p:nvPr/>
        </p:nvSpPr>
        <p:spPr>
          <a:xfrm>
            <a:off x="514079" y="2037615"/>
            <a:ext cx="453466" cy="646331"/>
          </a:xfrm>
          <a:prstGeom prst="rect">
            <a:avLst/>
          </a:prstGeom>
          <a:noFill/>
        </p:spPr>
        <p:txBody>
          <a:bodyPr wrap="square" rtlCol="0">
            <a:spAutoFit/>
          </a:bodyPr>
          <a:lstStyle/>
          <a:p>
            <a:r>
              <a:rPr kumimoji="1" lang="en-US" altLang="ja-JP" sz="1200" dirty="0"/>
              <a:t>×0</a:t>
            </a:r>
          </a:p>
          <a:p>
            <a:r>
              <a:rPr lang="en-US" altLang="ja-JP" sz="1200" dirty="0"/>
              <a:t>×0</a:t>
            </a:r>
            <a:endParaRPr lang="ja-JP" altLang="en-US" sz="1200" dirty="0"/>
          </a:p>
          <a:p>
            <a:r>
              <a:rPr lang="en-US" altLang="ja-JP" sz="1200" dirty="0"/>
              <a:t>×0</a:t>
            </a:r>
            <a:endParaRPr lang="ja-JP" altLang="en-US" sz="1200" dirty="0"/>
          </a:p>
        </p:txBody>
      </p:sp>
      <p:sp>
        <p:nvSpPr>
          <p:cNvPr id="7" name="テキスト ボックス 6">
            <a:extLst>
              <a:ext uri="{FF2B5EF4-FFF2-40B4-BE49-F238E27FC236}">
                <a16:creationId xmlns:a16="http://schemas.microsoft.com/office/drawing/2014/main" id="{44B278E1-3DA6-4758-9CAA-F0AE4048D010}"/>
              </a:ext>
            </a:extLst>
          </p:cNvPr>
          <p:cNvSpPr txBox="1"/>
          <p:nvPr/>
        </p:nvSpPr>
        <p:spPr>
          <a:xfrm>
            <a:off x="335337" y="745865"/>
            <a:ext cx="1508604" cy="646331"/>
          </a:xfrm>
          <a:prstGeom prst="rect">
            <a:avLst/>
          </a:prstGeom>
          <a:noFill/>
        </p:spPr>
        <p:txBody>
          <a:bodyPr wrap="square" rtlCol="0">
            <a:spAutoFit/>
          </a:bodyPr>
          <a:lstStyle/>
          <a:p>
            <a:r>
              <a:rPr kumimoji="1" lang="ja-JP" altLang="en-US" dirty="0"/>
              <a:t>現時点での捕食数</a:t>
            </a:r>
          </a:p>
        </p:txBody>
      </p:sp>
      <p:cxnSp>
        <p:nvCxnSpPr>
          <p:cNvPr id="9" name="直線矢印コネクタ 8">
            <a:extLst>
              <a:ext uri="{FF2B5EF4-FFF2-40B4-BE49-F238E27FC236}">
                <a16:creationId xmlns:a16="http://schemas.microsoft.com/office/drawing/2014/main" id="{D6020C43-D785-4814-B180-4397E2BC9128}"/>
              </a:ext>
            </a:extLst>
          </p:cNvPr>
          <p:cNvCxnSpPr>
            <a:stCxn id="7" idx="2"/>
          </p:cNvCxnSpPr>
          <p:nvPr/>
        </p:nvCxnSpPr>
        <p:spPr>
          <a:xfrm flipH="1">
            <a:off x="521786" y="1392196"/>
            <a:ext cx="567853" cy="576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6FFC95AF-84DE-4141-B55C-70A534B24104}"/>
              </a:ext>
            </a:extLst>
          </p:cNvPr>
          <p:cNvSpPr txBox="1"/>
          <p:nvPr/>
        </p:nvSpPr>
        <p:spPr>
          <a:xfrm>
            <a:off x="1618974" y="1321806"/>
            <a:ext cx="1876255" cy="383749"/>
          </a:xfrm>
          <a:prstGeom prst="rect">
            <a:avLst/>
          </a:prstGeom>
          <a:noFill/>
        </p:spPr>
        <p:txBody>
          <a:bodyPr wrap="square" rtlCol="0">
            <a:spAutoFit/>
          </a:bodyPr>
          <a:lstStyle/>
          <a:p>
            <a:r>
              <a:rPr kumimoji="1" lang="ja-JP" altLang="en-US" dirty="0"/>
              <a:t>残りの制限時間</a:t>
            </a:r>
          </a:p>
        </p:txBody>
      </p:sp>
      <p:cxnSp>
        <p:nvCxnSpPr>
          <p:cNvPr id="23" name="直線矢印コネクタ 22">
            <a:extLst>
              <a:ext uri="{FF2B5EF4-FFF2-40B4-BE49-F238E27FC236}">
                <a16:creationId xmlns:a16="http://schemas.microsoft.com/office/drawing/2014/main" id="{E38691D5-778C-4923-A80E-2A433059FC42}"/>
              </a:ext>
            </a:extLst>
          </p:cNvPr>
          <p:cNvCxnSpPr>
            <a:stCxn id="11" idx="2"/>
          </p:cNvCxnSpPr>
          <p:nvPr/>
        </p:nvCxnSpPr>
        <p:spPr>
          <a:xfrm>
            <a:off x="2557102" y="1705555"/>
            <a:ext cx="278251" cy="307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601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38E0C7F-9AED-450B-AC63-71B7BBC50A20}"/>
              </a:ext>
            </a:extLst>
          </p:cNvPr>
          <p:cNvSpPr txBox="1"/>
          <p:nvPr/>
        </p:nvSpPr>
        <p:spPr>
          <a:xfrm>
            <a:off x="168676" y="1273705"/>
            <a:ext cx="11323413" cy="3785652"/>
          </a:xfrm>
          <a:prstGeom prst="rect">
            <a:avLst/>
          </a:prstGeom>
          <a:noFill/>
        </p:spPr>
        <p:txBody>
          <a:bodyPr wrap="square" rtlCol="0">
            <a:spAutoFit/>
          </a:bodyPr>
          <a:lstStyle/>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必要なアクション</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・アイドル（ループアニメーション）</a:t>
            </a:r>
            <a:r>
              <a:rPr lang="en-US" altLang="ja-JP" sz="2000" dirty="0">
                <a:latin typeface="MS PGothic" charset="-128"/>
                <a:ea typeface="MS PGothic" charset="-128"/>
                <a:cs typeface="MS PGothic" charset="-128"/>
              </a:rPr>
              <a:t>5</a:t>
            </a:r>
            <a:r>
              <a:rPr lang="ja-JP" altLang="en-US" sz="2000" dirty="0">
                <a:latin typeface="MS PGothic" charset="-128"/>
                <a:ea typeface="MS PGothic" charset="-128"/>
                <a:cs typeface="MS PGothic" charset="-128"/>
              </a:rPr>
              <a:t>秒地面ツンツン</a:t>
            </a:r>
            <a:r>
              <a:rPr lang="en-US" altLang="ja-JP" sz="2000" dirty="0">
                <a:latin typeface="MS PGothic" charset="-128"/>
                <a:ea typeface="MS PGothic" charset="-128"/>
                <a:cs typeface="MS PGothic" charset="-128"/>
              </a:rPr>
              <a:t>2</a:t>
            </a:r>
            <a:r>
              <a:rPr lang="ja-JP" altLang="en-US" sz="2000" dirty="0">
                <a:latin typeface="MS PGothic" charset="-128"/>
                <a:ea typeface="MS PGothic" charset="-128"/>
                <a:cs typeface="MS PGothic" charset="-128"/>
              </a:rPr>
              <a:t>秒繰り返し</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・歩く（アニメーション）</a:t>
            </a:r>
            <a:r>
              <a:rPr lang="en-US" altLang="ja-JP" sz="2000" dirty="0">
                <a:latin typeface="MS PGothic" charset="-128"/>
                <a:ea typeface="MS PGothic" charset="-128"/>
                <a:cs typeface="MS PGothic" charset="-128"/>
              </a:rPr>
              <a:t>1</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・走る（アニメーション）</a:t>
            </a:r>
            <a:r>
              <a:rPr lang="en-US" altLang="ja-JP" sz="2000" dirty="0">
                <a:latin typeface="MS PGothic" charset="-128"/>
                <a:ea typeface="MS PGothic" charset="-128"/>
                <a:cs typeface="MS PGothic" charset="-128"/>
              </a:rPr>
              <a:t>0.5</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・動物を食べる</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・スキル使用する</a:t>
            </a:r>
            <a:endParaRPr lang="en-US" altLang="ja-JP" sz="2000" dirty="0">
              <a:latin typeface="MS PGothic" charset="-128"/>
              <a:ea typeface="MS PGothic" charset="-128"/>
              <a:cs typeface="MS PGothic" charset="-128"/>
            </a:endParaRPr>
          </a:p>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アクションの遷移</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・基本はアイドル状態</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・スライドで歩くアニメーションに遷移</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・動物の近くで捕食のボタンを押すと食べるアニメーション</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・スキルボタンを押すとスキルのアニメーション</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・捕食、スキルアニメーション再生後、アイドル状態に戻る</a:t>
            </a:r>
            <a:endParaRPr lang="en-US" altLang="ja-JP" sz="2000" dirty="0">
              <a:latin typeface="MS PGothic" charset="-128"/>
              <a:ea typeface="MS PGothic" charset="-128"/>
              <a:cs typeface="MS PGothic" charset="-128"/>
            </a:endParaRPr>
          </a:p>
        </p:txBody>
      </p:sp>
      <p:sp>
        <p:nvSpPr>
          <p:cNvPr id="3" name="テキスト ボックス 2">
            <a:extLst>
              <a:ext uri="{FF2B5EF4-FFF2-40B4-BE49-F238E27FC236}">
                <a16:creationId xmlns:a16="http://schemas.microsoft.com/office/drawing/2014/main" id="{6529EE32-85EB-4447-BFCE-5195CD3B9A99}"/>
              </a:ext>
            </a:extLst>
          </p:cNvPr>
          <p:cNvSpPr txBox="1"/>
          <p:nvPr/>
        </p:nvSpPr>
        <p:spPr>
          <a:xfrm>
            <a:off x="316089" y="522239"/>
            <a:ext cx="3601155" cy="523220"/>
          </a:xfrm>
          <a:prstGeom prst="rect">
            <a:avLst/>
          </a:prstGeom>
          <a:noFill/>
        </p:spPr>
        <p:txBody>
          <a:bodyPr wrap="square" rtlCol="0">
            <a:spAutoFit/>
          </a:bodyPr>
          <a:lstStyle/>
          <a:p>
            <a:r>
              <a:rPr kumimoji="1" lang="ja-JP" altLang="en-US" sz="2800" dirty="0"/>
              <a:t>プレイヤー仕様</a:t>
            </a:r>
          </a:p>
        </p:txBody>
      </p:sp>
      <p:sp>
        <p:nvSpPr>
          <p:cNvPr id="7" name="楕円 6">
            <a:extLst>
              <a:ext uri="{FF2B5EF4-FFF2-40B4-BE49-F238E27FC236}">
                <a16:creationId xmlns:a16="http://schemas.microsoft.com/office/drawing/2014/main" id="{B5636478-C06C-4BAC-8046-3B271F939943}"/>
              </a:ext>
            </a:extLst>
          </p:cNvPr>
          <p:cNvSpPr/>
          <p:nvPr/>
        </p:nvSpPr>
        <p:spPr>
          <a:xfrm>
            <a:off x="8013244" y="2603679"/>
            <a:ext cx="732466" cy="7025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走</a:t>
            </a:r>
            <a:endParaRPr kumimoji="1" lang="ja-JP" altLang="en-US" dirty="0"/>
          </a:p>
        </p:txBody>
      </p:sp>
      <p:sp>
        <p:nvSpPr>
          <p:cNvPr id="9" name="楕円 8">
            <a:extLst>
              <a:ext uri="{FF2B5EF4-FFF2-40B4-BE49-F238E27FC236}">
                <a16:creationId xmlns:a16="http://schemas.microsoft.com/office/drawing/2014/main" id="{867B1A20-C4EE-4B5D-AE27-5D80EFFB5DBD}"/>
              </a:ext>
            </a:extLst>
          </p:cNvPr>
          <p:cNvSpPr/>
          <p:nvPr/>
        </p:nvSpPr>
        <p:spPr>
          <a:xfrm>
            <a:off x="7973742" y="170968"/>
            <a:ext cx="732466" cy="7025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歩</a:t>
            </a:r>
          </a:p>
        </p:txBody>
      </p:sp>
      <p:sp>
        <p:nvSpPr>
          <p:cNvPr id="10" name="楕円 9">
            <a:extLst>
              <a:ext uri="{FF2B5EF4-FFF2-40B4-BE49-F238E27FC236}">
                <a16:creationId xmlns:a16="http://schemas.microsoft.com/office/drawing/2014/main" id="{0D4F129C-2D0F-43A8-BD67-9D2A205C657C}"/>
              </a:ext>
            </a:extLst>
          </p:cNvPr>
          <p:cNvSpPr/>
          <p:nvPr/>
        </p:nvSpPr>
        <p:spPr>
          <a:xfrm>
            <a:off x="11161534" y="2652035"/>
            <a:ext cx="732466" cy="666698"/>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ス</a:t>
            </a:r>
          </a:p>
        </p:txBody>
      </p:sp>
      <p:sp>
        <p:nvSpPr>
          <p:cNvPr id="11" name="楕円 10">
            <a:extLst>
              <a:ext uri="{FF2B5EF4-FFF2-40B4-BE49-F238E27FC236}">
                <a16:creationId xmlns:a16="http://schemas.microsoft.com/office/drawing/2014/main" id="{D4F6E56F-63C2-406E-B5CA-3EE855E9ADC7}"/>
              </a:ext>
            </a:extLst>
          </p:cNvPr>
          <p:cNvSpPr/>
          <p:nvPr/>
        </p:nvSpPr>
        <p:spPr>
          <a:xfrm>
            <a:off x="11218624" y="181266"/>
            <a:ext cx="732466" cy="7025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食</a:t>
            </a:r>
          </a:p>
        </p:txBody>
      </p:sp>
      <p:sp>
        <p:nvSpPr>
          <p:cNvPr id="12" name="楕円 11">
            <a:extLst>
              <a:ext uri="{FF2B5EF4-FFF2-40B4-BE49-F238E27FC236}">
                <a16:creationId xmlns:a16="http://schemas.microsoft.com/office/drawing/2014/main" id="{F0D6F40B-945D-49F9-B48A-BF31F2A7A2F3}"/>
              </a:ext>
            </a:extLst>
          </p:cNvPr>
          <p:cNvSpPr/>
          <p:nvPr/>
        </p:nvSpPr>
        <p:spPr>
          <a:xfrm>
            <a:off x="9660105" y="1396419"/>
            <a:ext cx="732466" cy="7025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ア</a:t>
            </a:r>
          </a:p>
        </p:txBody>
      </p:sp>
      <p:cxnSp>
        <p:nvCxnSpPr>
          <p:cNvPr id="23" name="直線矢印コネクタ 22">
            <a:extLst>
              <a:ext uri="{FF2B5EF4-FFF2-40B4-BE49-F238E27FC236}">
                <a16:creationId xmlns:a16="http://schemas.microsoft.com/office/drawing/2014/main" id="{860A55D3-5D44-4981-A999-82E3A502CD01}"/>
              </a:ext>
            </a:extLst>
          </p:cNvPr>
          <p:cNvCxnSpPr/>
          <p:nvPr/>
        </p:nvCxnSpPr>
        <p:spPr>
          <a:xfrm>
            <a:off x="8350058" y="947687"/>
            <a:ext cx="0" cy="1655992"/>
          </a:xfrm>
          <a:prstGeom prst="straightConnector1">
            <a:avLst/>
          </a:prstGeom>
          <a:ln w="762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FAE4B84C-199F-4C7A-B5CF-0CC86D7C4B25}"/>
              </a:ext>
            </a:extLst>
          </p:cNvPr>
          <p:cNvCxnSpPr>
            <a:cxnSpLocks/>
            <a:stCxn id="9" idx="5"/>
            <a:endCxn id="12" idx="1"/>
          </p:cNvCxnSpPr>
          <p:nvPr/>
        </p:nvCxnSpPr>
        <p:spPr>
          <a:xfrm>
            <a:off x="8598941" y="770624"/>
            <a:ext cx="1168431" cy="728680"/>
          </a:xfrm>
          <a:prstGeom prst="straightConnector1">
            <a:avLst/>
          </a:prstGeom>
          <a:ln w="762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9993793F-8F7B-4788-ACEE-523696E5B76F}"/>
              </a:ext>
            </a:extLst>
          </p:cNvPr>
          <p:cNvCxnSpPr>
            <a:cxnSpLocks/>
            <a:endCxn id="7" idx="7"/>
          </p:cNvCxnSpPr>
          <p:nvPr/>
        </p:nvCxnSpPr>
        <p:spPr>
          <a:xfrm flipH="1">
            <a:off x="8638443" y="1848859"/>
            <a:ext cx="1144528" cy="857705"/>
          </a:xfrm>
          <a:prstGeom prst="straightConnector1">
            <a:avLst/>
          </a:prstGeom>
          <a:ln w="762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3AC5F94-087A-43DA-887C-888475118D93}"/>
              </a:ext>
            </a:extLst>
          </p:cNvPr>
          <p:cNvCxnSpPr>
            <a:stCxn id="12" idx="7"/>
            <a:endCxn id="11" idx="3"/>
          </p:cNvCxnSpPr>
          <p:nvPr/>
        </p:nvCxnSpPr>
        <p:spPr>
          <a:xfrm flipV="1">
            <a:off x="10285304" y="780922"/>
            <a:ext cx="1040587" cy="718382"/>
          </a:xfrm>
          <a:prstGeom prst="straightConnector1">
            <a:avLst/>
          </a:prstGeom>
          <a:ln w="762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D4927F7-C183-4D40-9533-79ED4C7CC57C}"/>
              </a:ext>
            </a:extLst>
          </p:cNvPr>
          <p:cNvCxnSpPr>
            <a:stCxn id="10" idx="1"/>
            <a:endCxn id="12" idx="5"/>
          </p:cNvCxnSpPr>
          <p:nvPr/>
        </p:nvCxnSpPr>
        <p:spPr>
          <a:xfrm flipH="1" flipV="1">
            <a:off x="10285304" y="1996075"/>
            <a:ext cx="983497" cy="75359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6CEDAF1E-36F8-4F44-9F5A-A40ADAEDA86E}"/>
              </a:ext>
            </a:extLst>
          </p:cNvPr>
          <p:cNvCxnSpPr>
            <a:stCxn id="7" idx="6"/>
            <a:endCxn id="10" idx="2"/>
          </p:cNvCxnSpPr>
          <p:nvPr/>
        </p:nvCxnSpPr>
        <p:spPr>
          <a:xfrm>
            <a:off x="8745710" y="2954950"/>
            <a:ext cx="2415824" cy="30434"/>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43AD2B2B-A19D-4BDB-9536-64FA55B86D21}"/>
              </a:ext>
            </a:extLst>
          </p:cNvPr>
          <p:cNvCxnSpPr>
            <a:cxnSpLocks/>
            <a:stCxn id="9" idx="6"/>
          </p:cNvCxnSpPr>
          <p:nvPr/>
        </p:nvCxnSpPr>
        <p:spPr>
          <a:xfrm>
            <a:off x="8706208" y="522239"/>
            <a:ext cx="2512416" cy="0"/>
          </a:xfrm>
          <a:prstGeom prst="straightConnector1">
            <a:avLst/>
          </a:prstGeom>
          <a:ln w="762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コネクタ: 曲線 38">
            <a:extLst>
              <a:ext uri="{FF2B5EF4-FFF2-40B4-BE49-F238E27FC236}">
                <a16:creationId xmlns:a16="http://schemas.microsoft.com/office/drawing/2014/main" id="{7D35E64C-A9A4-4145-B0C8-B322C27601FB}"/>
              </a:ext>
            </a:extLst>
          </p:cNvPr>
          <p:cNvCxnSpPr>
            <a:cxnSpLocks/>
            <a:stCxn id="11" idx="4"/>
          </p:cNvCxnSpPr>
          <p:nvPr/>
        </p:nvCxnSpPr>
        <p:spPr>
          <a:xfrm rot="5400000">
            <a:off x="9190936" y="438582"/>
            <a:ext cx="1948696" cy="2839147"/>
          </a:xfrm>
          <a:prstGeom prst="curvedConnector2">
            <a:avLst/>
          </a:prstGeom>
          <a:ln w="762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曲線 42">
            <a:extLst>
              <a:ext uri="{FF2B5EF4-FFF2-40B4-BE49-F238E27FC236}">
                <a16:creationId xmlns:a16="http://schemas.microsoft.com/office/drawing/2014/main" id="{0874B5B5-8E90-4C10-8C33-7866ACEB3A47}"/>
              </a:ext>
            </a:extLst>
          </p:cNvPr>
          <p:cNvCxnSpPr>
            <a:cxnSpLocks/>
            <a:stCxn id="9" idx="4"/>
            <a:endCxn id="10" idx="2"/>
          </p:cNvCxnSpPr>
          <p:nvPr/>
        </p:nvCxnSpPr>
        <p:spPr>
          <a:xfrm rot="16200000" flipH="1">
            <a:off x="8694817" y="518666"/>
            <a:ext cx="2111875" cy="2821559"/>
          </a:xfrm>
          <a:prstGeom prst="curvedConnector2">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057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38E0C7F-9AED-450B-AC63-71B7BBC50A20}"/>
              </a:ext>
            </a:extLst>
          </p:cNvPr>
          <p:cNvSpPr txBox="1"/>
          <p:nvPr/>
        </p:nvSpPr>
        <p:spPr>
          <a:xfrm>
            <a:off x="168676" y="1273705"/>
            <a:ext cx="11323413" cy="2246769"/>
          </a:xfrm>
          <a:prstGeom prst="rect">
            <a:avLst/>
          </a:prstGeom>
          <a:noFill/>
        </p:spPr>
        <p:txBody>
          <a:bodyPr wrap="square" rtlCol="0">
            <a:spAutoFit/>
          </a:bodyPr>
          <a:lstStyle/>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必要なアクション</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・アイドル（ループアニメーション）</a:t>
            </a:r>
            <a:r>
              <a:rPr lang="en-US" altLang="ja-JP" sz="2000" dirty="0">
                <a:latin typeface="MS PGothic" charset="-128"/>
                <a:ea typeface="MS PGothic" charset="-128"/>
                <a:cs typeface="MS PGothic" charset="-128"/>
              </a:rPr>
              <a:t>5</a:t>
            </a:r>
            <a:r>
              <a:rPr lang="ja-JP" altLang="en-US" sz="2000" dirty="0">
                <a:latin typeface="MS PGothic" charset="-128"/>
                <a:ea typeface="MS PGothic" charset="-128"/>
                <a:cs typeface="MS PGothic" charset="-128"/>
              </a:rPr>
              <a:t>秒地面ツンツン</a:t>
            </a:r>
            <a:r>
              <a:rPr lang="en-US" altLang="ja-JP" sz="2000" dirty="0">
                <a:latin typeface="MS PGothic" charset="-128"/>
                <a:ea typeface="MS PGothic" charset="-128"/>
                <a:cs typeface="MS PGothic" charset="-128"/>
              </a:rPr>
              <a:t>2</a:t>
            </a:r>
            <a:r>
              <a:rPr lang="ja-JP" altLang="en-US" sz="2000" dirty="0">
                <a:latin typeface="MS PGothic" charset="-128"/>
                <a:ea typeface="MS PGothic" charset="-128"/>
                <a:cs typeface="MS PGothic" charset="-128"/>
              </a:rPr>
              <a:t>秒繰り返し</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・歩く（アニメーション）</a:t>
            </a:r>
            <a:r>
              <a:rPr lang="en-US" altLang="ja-JP" sz="2000" dirty="0">
                <a:latin typeface="MS PGothic" charset="-128"/>
                <a:ea typeface="MS PGothic" charset="-128"/>
                <a:cs typeface="MS PGothic" charset="-128"/>
              </a:rPr>
              <a:t>1</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・走る（アニメーション）</a:t>
            </a:r>
            <a:r>
              <a:rPr lang="en-US" altLang="ja-JP" sz="2000" dirty="0">
                <a:latin typeface="MS PGothic" charset="-128"/>
                <a:ea typeface="MS PGothic" charset="-128"/>
                <a:cs typeface="MS PGothic" charset="-128"/>
              </a:rPr>
              <a:t>0.5</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・動物のアニメーションランダムで歩く（</a:t>
            </a:r>
            <a:r>
              <a:rPr lang="en-US" altLang="ja-JP" sz="2000" dirty="0">
                <a:latin typeface="MS PGothic" charset="-128"/>
                <a:ea typeface="MS PGothic" charset="-128"/>
                <a:cs typeface="MS PGothic" charset="-128"/>
              </a:rPr>
              <a:t>1</a:t>
            </a:r>
            <a:r>
              <a:rPr lang="ja-JP" altLang="en-US" sz="2000" dirty="0">
                <a:latin typeface="MS PGothic" charset="-128"/>
                <a:ea typeface="MS PGothic" charset="-128"/>
                <a:cs typeface="MS PGothic" charset="-128"/>
              </a:rPr>
              <a:t>秒）</a:t>
            </a:r>
            <a:r>
              <a:rPr lang="ja-JP" altLang="en-US" sz="2000" dirty="0" err="1">
                <a:latin typeface="MS PGothic" charset="-128"/>
                <a:ea typeface="MS PGothic" charset="-128"/>
                <a:cs typeface="MS PGothic" charset="-128"/>
              </a:rPr>
              <a:t>か</a:t>
            </a:r>
            <a:r>
              <a:rPr lang="ja-JP" altLang="en-US" sz="2000" dirty="0">
                <a:latin typeface="MS PGothic" charset="-128"/>
                <a:ea typeface="MS PGothic" charset="-128"/>
                <a:cs typeface="MS PGothic" charset="-128"/>
              </a:rPr>
              <a:t>左右を見る（</a:t>
            </a:r>
            <a:r>
              <a:rPr lang="en-US" altLang="ja-JP" sz="2000" dirty="0">
                <a:latin typeface="MS PGothic" charset="-128"/>
                <a:ea typeface="MS PGothic" charset="-128"/>
                <a:cs typeface="MS PGothic" charset="-128"/>
              </a:rPr>
              <a:t>1.5</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アクションの遷移</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・基本はアイドル状態</a:t>
            </a:r>
            <a:endParaRPr lang="en-US" altLang="ja-JP" sz="2000" dirty="0">
              <a:latin typeface="MS PGothic" charset="-128"/>
              <a:ea typeface="MS PGothic" charset="-128"/>
              <a:cs typeface="MS PGothic" charset="-128"/>
            </a:endParaRPr>
          </a:p>
        </p:txBody>
      </p:sp>
      <p:sp>
        <p:nvSpPr>
          <p:cNvPr id="3" name="テキスト ボックス 2">
            <a:extLst>
              <a:ext uri="{FF2B5EF4-FFF2-40B4-BE49-F238E27FC236}">
                <a16:creationId xmlns:a16="http://schemas.microsoft.com/office/drawing/2014/main" id="{6529EE32-85EB-4447-BFCE-5195CD3B9A99}"/>
              </a:ext>
            </a:extLst>
          </p:cNvPr>
          <p:cNvSpPr txBox="1"/>
          <p:nvPr/>
        </p:nvSpPr>
        <p:spPr>
          <a:xfrm>
            <a:off x="316089" y="522239"/>
            <a:ext cx="3601155" cy="523220"/>
          </a:xfrm>
          <a:prstGeom prst="rect">
            <a:avLst/>
          </a:prstGeom>
          <a:noFill/>
        </p:spPr>
        <p:txBody>
          <a:bodyPr wrap="square" rtlCol="0">
            <a:spAutoFit/>
          </a:bodyPr>
          <a:lstStyle/>
          <a:p>
            <a:r>
              <a:rPr lang="ja-JP" altLang="en-US" sz="2800" dirty="0"/>
              <a:t>動物</a:t>
            </a:r>
            <a:r>
              <a:rPr kumimoji="1" lang="ja-JP" altLang="en-US" sz="2800" dirty="0"/>
              <a:t>仕様</a:t>
            </a:r>
          </a:p>
        </p:txBody>
      </p:sp>
    </p:spTree>
    <p:extLst>
      <p:ext uri="{BB962C8B-B14F-4D97-AF65-F5344CB8AC3E}">
        <p14:creationId xmlns:p14="http://schemas.microsoft.com/office/powerpoint/2010/main" val="3434222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38E0C7F-9AED-450B-AC63-71B7BBC50A20}"/>
              </a:ext>
            </a:extLst>
          </p:cNvPr>
          <p:cNvSpPr txBox="1"/>
          <p:nvPr/>
        </p:nvSpPr>
        <p:spPr>
          <a:xfrm>
            <a:off x="168676" y="1273705"/>
            <a:ext cx="11323413" cy="2246769"/>
          </a:xfrm>
          <a:prstGeom prst="rect">
            <a:avLst/>
          </a:prstGeom>
          <a:noFill/>
        </p:spPr>
        <p:txBody>
          <a:bodyPr wrap="square" rtlCol="0">
            <a:spAutoFit/>
          </a:bodyPr>
          <a:lstStyle/>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必要なアクション</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・アイドル（ループアニメーション）</a:t>
            </a:r>
            <a:r>
              <a:rPr lang="en-US" altLang="ja-JP" sz="2000" dirty="0">
                <a:latin typeface="MS PGothic" charset="-128"/>
                <a:ea typeface="MS PGothic" charset="-128"/>
                <a:cs typeface="MS PGothic" charset="-128"/>
              </a:rPr>
              <a:t>5</a:t>
            </a:r>
            <a:r>
              <a:rPr lang="ja-JP" altLang="en-US" sz="2000" dirty="0">
                <a:latin typeface="MS PGothic" charset="-128"/>
                <a:ea typeface="MS PGothic" charset="-128"/>
                <a:cs typeface="MS PGothic" charset="-128"/>
              </a:rPr>
              <a:t>秒地面ツンツン</a:t>
            </a:r>
            <a:r>
              <a:rPr lang="en-US" altLang="ja-JP" sz="2000" dirty="0">
                <a:latin typeface="MS PGothic" charset="-128"/>
                <a:ea typeface="MS PGothic" charset="-128"/>
                <a:cs typeface="MS PGothic" charset="-128"/>
              </a:rPr>
              <a:t>2</a:t>
            </a:r>
            <a:r>
              <a:rPr lang="ja-JP" altLang="en-US" sz="2000" dirty="0">
                <a:latin typeface="MS PGothic" charset="-128"/>
                <a:ea typeface="MS PGothic" charset="-128"/>
                <a:cs typeface="MS PGothic" charset="-128"/>
              </a:rPr>
              <a:t>秒繰り返し</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・歩く（アニメーション）</a:t>
            </a:r>
            <a:r>
              <a:rPr lang="en-US" altLang="ja-JP" sz="2000" dirty="0">
                <a:latin typeface="MS PGothic" charset="-128"/>
                <a:ea typeface="MS PGothic" charset="-128"/>
                <a:cs typeface="MS PGothic" charset="-128"/>
              </a:rPr>
              <a:t>1</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・走る（アニメーション）</a:t>
            </a:r>
            <a:r>
              <a:rPr lang="en-US" altLang="ja-JP" sz="2000" dirty="0">
                <a:latin typeface="MS PGothic" charset="-128"/>
                <a:ea typeface="MS PGothic" charset="-128"/>
                <a:cs typeface="MS PGothic" charset="-128"/>
              </a:rPr>
              <a:t>0.5</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・飼育員のアニメーション決められた位置をランダムで歩くか左右を見る（</a:t>
            </a:r>
            <a:r>
              <a:rPr lang="en-US" altLang="ja-JP" sz="2000" dirty="0">
                <a:latin typeface="MS PGothic" charset="-128"/>
                <a:ea typeface="MS PGothic" charset="-128"/>
                <a:cs typeface="MS PGothic" charset="-128"/>
              </a:rPr>
              <a:t>1.5</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アクションの遷移</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・基本はアイドル状態</a:t>
            </a:r>
            <a:endParaRPr lang="en-US" altLang="ja-JP" sz="2000" dirty="0">
              <a:latin typeface="MS PGothic" charset="-128"/>
              <a:ea typeface="MS PGothic" charset="-128"/>
              <a:cs typeface="MS PGothic" charset="-128"/>
            </a:endParaRPr>
          </a:p>
        </p:txBody>
      </p:sp>
      <p:sp>
        <p:nvSpPr>
          <p:cNvPr id="3" name="テキスト ボックス 2">
            <a:extLst>
              <a:ext uri="{FF2B5EF4-FFF2-40B4-BE49-F238E27FC236}">
                <a16:creationId xmlns:a16="http://schemas.microsoft.com/office/drawing/2014/main" id="{6529EE32-85EB-4447-BFCE-5195CD3B9A99}"/>
              </a:ext>
            </a:extLst>
          </p:cNvPr>
          <p:cNvSpPr txBox="1"/>
          <p:nvPr/>
        </p:nvSpPr>
        <p:spPr>
          <a:xfrm>
            <a:off x="316089" y="522239"/>
            <a:ext cx="3601155" cy="523220"/>
          </a:xfrm>
          <a:prstGeom prst="rect">
            <a:avLst/>
          </a:prstGeom>
          <a:noFill/>
        </p:spPr>
        <p:txBody>
          <a:bodyPr wrap="square" rtlCol="0">
            <a:spAutoFit/>
          </a:bodyPr>
          <a:lstStyle/>
          <a:p>
            <a:r>
              <a:rPr lang="ja-JP" altLang="en-US" sz="2800" dirty="0"/>
              <a:t>飼育員</a:t>
            </a:r>
            <a:r>
              <a:rPr kumimoji="1" lang="ja-JP" altLang="en-US" sz="2800" dirty="0"/>
              <a:t>仕様</a:t>
            </a:r>
          </a:p>
        </p:txBody>
      </p:sp>
    </p:spTree>
    <p:extLst>
      <p:ext uri="{BB962C8B-B14F-4D97-AF65-F5344CB8AC3E}">
        <p14:creationId xmlns:p14="http://schemas.microsoft.com/office/powerpoint/2010/main" val="2359260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0F4CA8D-5AA7-43C9-9BDD-458F45A5A97B}"/>
              </a:ext>
            </a:extLst>
          </p:cNvPr>
          <p:cNvSpPr>
            <a:spLocks noGrp="1"/>
          </p:cNvSpPr>
          <p:nvPr>
            <p:ph idx="1"/>
          </p:nvPr>
        </p:nvSpPr>
        <p:spPr>
          <a:xfrm>
            <a:off x="838200" y="465221"/>
            <a:ext cx="10515600" cy="5711742"/>
          </a:xfrm>
        </p:spPr>
        <p:txBody>
          <a:bodyPr>
            <a:normAutofit fontScale="92500" lnSpcReduction="10000"/>
          </a:bodyPr>
          <a:lstStyle/>
          <a:p>
            <a:r>
              <a:rPr kumimoji="1" lang="ja-JP" altLang="en-US" dirty="0"/>
              <a:t>ジャンル</a:t>
            </a:r>
            <a:endParaRPr kumimoji="1" lang="en-US" altLang="ja-JP" dirty="0"/>
          </a:p>
          <a:p>
            <a:pPr marL="0" indent="0">
              <a:buNone/>
            </a:pPr>
            <a:r>
              <a:rPr kumimoji="1" lang="ja-JP" altLang="en-US" dirty="0"/>
              <a:t>　↳不明（シミュレーション</a:t>
            </a:r>
            <a:r>
              <a:rPr kumimoji="1" lang="en-US" altLang="ja-JP" dirty="0"/>
              <a:t>RPG</a:t>
            </a:r>
            <a:r>
              <a:rPr kumimoji="1" lang="ja-JP" altLang="en-US" dirty="0"/>
              <a:t>になるのかも）</a:t>
            </a:r>
            <a:endParaRPr kumimoji="1" lang="en-US" altLang="ja-JP" dirty="0"/>
          </a:p>
          <a:p>
            <a:endParaRPr kumimoji="1" lang="en-US" altLang="ja-JP" dirty="0"/>
          </a:p>
          <a:p>
            <a:r>
              <a:rPr lang="ja-JP" altLang="en-US" dirty="0"/>
              <a:t>プラットフォーム</a:t>
            </a:r>
            <a:endParaRPr kumimoji="1" lang="en-US" altLang="ja-JP" dirty="0"/>
          </a:p>
          <a:p>
            <a:pPr marL="0" indent="0">
              <a:buNone/>
            </a:pPr>
            <a:r>
              <a:rPr lang="ja-JP" altLang="en-US" dirty="0"/>
              <a:t>　↳スマートフォン・タブレット</a:t>
            </a:r>
            <a:endParaRPr lang="en-US" altLang="ja-JP" dirty="0"/>
          </a:p>
          <a:p>
            <a:pPr marL="0" indent="0">
              <a:buNone/>
            </a:pPr>
            <a:endParaRPr kumimoji="1" lang="en-US" altLang="ja-JP" dirty="0"/>
          </a:p>
          <a:p>
            <a:r>
              <a:rPr kumimoji="1" lang="ja-JP" altLang="en-US" dirty="0"/>
              <a:t>ターゲット</a:t>
            </a:r>
            <a:endParaRPr kumimoji="1" lang="en-US" altLang="ja-JP" dirty="0"/>
          </a:p>
          <a:p>
            <a:pPr marL="0" indent="0">
              <a:buNone/>
            </a:pPr>
            <a:r>
              <a:rPr kumimoji="1" lang="ja-JP" altLang="en-US" dirty="0"/>
              <a:t>　　↳高校生</a:t>
            </a:r>
            <a:endParaRPr kumimoji="1" lang="en-US" altLang="ja-JP" dirty="0"/>
          </a:p>
          <a:p>
            <a:pPr marL="0" indent="0">
              <a:buNone/>
            </a:pPr>
            <a:endParaRPr lang="en-US" altLang="ja-JP" dirty="0"/>
          </a:p>
          <a:p>
            <a:pPr marL="0" indent="0">
              <a:buNone/>
            </a:pPr>
            <a:r>
              <a:rPr lang="ja-JP" altLang="en-US" dirty="0"/>
              <a:t>スマートフォンの普及率は言うまでもない。</a:t>
            </a:r>
            <a:endParaRPr lang="en-US" altLang="ja-JP" dirty="0"/>
          </a:p>
          <a:p>
            <a:pPr marL="0" indent="0">
              <a:buNone/>
            </a:pPr>
            <a:r>
              <a:rPr kumimoji="1" lang="ja-JP" altLang="en-US" dirty="0"/>
              <a:t>高校生は中学からあがり、ある程度時間にも自由ができる。</a:t>
            </a:r>
            <a:endParaRPr kumimoji="1" lang="en-US" altLang="ja-JP" dirty="0"/>
          </a:p>
          <a:p>
            <a:pPr marL="0" indent="0">
              <a:buNone/>
            </a:pPr>
            <a:r>
              <a:rPr lang="ja-JP" altLang="en-US" dirty="0"/>
              <a:t>学校へも持っていくことがあるため、友人とのやり取りでさらなるユーザーの増加を見込める。</a:t>
            </a:r>
            <a:r>
              <a:rPr lang="en-US" altLang="ja-JP" dirty="0" err="1"/>
              <a:t>etc</a:t>
            </a:r>
            <a:r>
              <a:rPr lang="en-US" altLang="ja-JP" dirty="0"/>
              <a:t>…</a:t>
            </a:r>
            <a:endParaRPr kumimoji="1" lang="ja-JP" altLang="en-US" dirty="0"/>
          </a:p>
        </p:txBody>
      </p:sp>
    </p:spTree>
    <p:extLst>
      <p:ext uri="{BB962C8B-B14F-4D97-AF65-F5344CB8AC3E}">
        <p14:creationId xmlns:p14="http://schemas.microsoft.com/office/powerpoint/2010/main" val="784466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AE2996-9C7B-487D-B12A-B9304F1ED701}"/>
              </a:ext>
            </a:extLst>
          </p:cNvPr>
          <p:cNvSpPr>
            <a:spLocks noGrp="1"/>
          </p:cNvSpPr>
          <p:nvPr>
            <p:ph type="title"/>
          </p:nvPr>
        </p:nvSpPr>
        <p:spPr>
          <a:xfrm>
            <a:off x="418071" y="328055"/>
            <a:ext cx="2423983" cy="845837"/>
          </a:xfrm>
        </p:spPr>
        <p:txBody>
          <a:bodyPr>
            <a:normAutofit/>
          </a:bodyPr>
          <a:lstStyle/>
          <a:p>
            <a:r>
              <a:rPr kumimoji="1" lang="ja-JP" altLang="en-US" sz="2400" dirty="0"/>
              <a:t>ゲームフロー</a:t>
            </a:r>
          </a:p>
        </p:txBody>
      </p:sp>
      <p:sp>
        <p:nvSpPr>
          <p:cNvPr id="4" name="正方形/長方形 3">
            <a:extLst>
              <a:ext uri="{FF2B5EF4-FFF2-40B4-BE49-F238E27FC236}">
                <a16:creationId xmlns:a16="http://schemas.microsoft.com/office/drawing/2014/main" id="{35110BDF-84D9-4DFB-A740-381E326D9628}"/>
              </a:ext>
            </a:extLst>
          </p:cNvPr>
          <p:cNvSpPr/>
          <p:nvPr/>
        </p:nvSpPr>
        <p:spPr>
          <a:xfrm>
            <a:off x="24714" y="3069459"/>
            <a:ext cx="517323" cy="17422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タイトル</a:t>
            </a:r>
          </a:p>
        </p:txBody>
      </p:sp>
      <p:sp>
        <p:nvSpPr>
          <p:cNvPr id="5" name="正方形/長方形 4">
            <a:extLst>
              <a:ext uri="{FF2B5EF4-FFF2-40B4-BE49-F238E27FC236}">
                <a16:creationId xmlns:a16="http://schemas.microsoft.com/office/drawing/2014/main" id="{0E96A4DB-DE09-444E-B06D-2E6192FE9BD4}"/>
              </a:ext>
            </a:extLst>
          </p:cNvPr>
          <p:cNvSpPr/>
          <p:nvPr/>
        </p:nvSpPr>
        <p:spPr>
          <a:xfrm>
            <a:off x="2619512" y="5650802"/>
            <a:ext cx="976184" cy="845837"/>
          </a:xfrm>
          <a:prstGeom prst="rect">
            <a:avLst/>
          </a:prstGeom>
          <a:solidFill>
            <a:schemeClr val="bg1"/>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オプション</a:t>
            </a:r>
          </a:p>
        </p:txBody>
      </p:sp>
      <p:sp>
        <p:nvSpPr>
          <p:cNvPr id="6" name="正方形/長方形 5">
            <a:extLst>
              <a:ext uri="{FF2B5EF4-FFF2-40B4-BE49-F238E27FC236}">
                <a16:creationId xmlns:a16="http://schemas.microsoft.com/office/drawing/2014/main" id="{29D4C257-85BF-4FDC-9475-C45CAF631DE9}"/>
              </a:ext>
            </a:extLst>
          </p:cNvPr>
          <p:cNvSpPr/>
          <p:nvPr/>
        </p:nvSpPr>
        <p:spPr>
          <a:xfrm>
            <a:off x="1730855" y="4273696"/>
            <a:ext cx="976184" cy="43540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動物</a:t>
            </a:r>
          </a:p>
        </p:txBody>
      </p:sp>
      <p:sp>
        <p:nvSpPr>
          <p:cNvPr id="7" name="正方形/長方形 6">
            <a:extLst>
              <a:ext uri="{FF2B5EF4-FFF2-40B4-BE49-F238E27FC236}">
                <a16:creationId xmlns:a16="http://schemas.microsoft.com/office/drawing/2014/main" id="{116D8829-627F-4D7A-A685-A5AD4269DD88}"/>
              </a:ext>
            </a:extLst>
          </p:cNvPr>
          <p:cNvSpPr/>
          <p:nvPr/>
        </p:nvSpPr>
        <p:spPr>
          <a:xfrm>
            <a:off x="2175183" y="3023564"/>
            <a:ext cx="976184" cy="70370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キメラ選択</a:t>
            </a:r>
          </a:p>
        </p:txBody>
      </p:sp>
      <p:sp>
        <p:nvSpPr>
          <p:cNvPr id="9" name="正方形/長方形 8">
            <a:extLst>
              <a:ext uri="{FF2B5EF4-FFF2-40B4-BE49-F238E27FC236}">
                <a16:creationId xmlns:a16="http://schemas.microsoft.com/office/drawing/2014/main" id="{8FD08095-FA58-4ACA-8FBD-031F6D604CD8}"/>
              </a:ext>
            </a:extLst>
          </p:cNvPr>
          <p:cNvSpPr/>
          <p:nvPr/>
        </p:nvSpPr>
        <p:spPr>
          <a:xfrm>
            <a:off x="4396825" y="5090186"/>
            <a:ext cx="1164561" cy="8458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音量設定</a:t>
            </a:r>
            <a:endParaRPr kumimoji="1" lang="en-US" altLang="ja-JP" dirty="0"/>
          </a:p>
        </p:txBody>
      </p:sp>
      <p:sp>
        <p:nvSpPr>
          <p:cNvPr id="10" name="正方形/長方形 9">
            <a:extLst>
              <a:ext uri="{FF2B5EF4-FFF2-40B4-BE49-F238E27FC236}">
                <a16:creationId xmlns:a16="http://schemas.microsoft.com/office/drawing/2014/main" id="{63A59A3D-2526-46F4-967F-AA03B3AC2221}"/>
              </a:ext>
            </a:extLst>
          </p:cNvPr>
          <p:cNvSpPr/>
          <p:nvPr/>
        </p:nvSpPr>
        <p:spPr>
          <a:xfrm>
            <a:off x="4396825" y="1823882"/>
            <a:ext cx="1357184"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難易度選択</a:t>
            </a:r>
          </a:p>
        </p:txBody>
      </p:sp>
      <p:sp>
        <p:nvSpPr>
          <p:cNvPr id="11" name="正方形/長方形 10">
            <a:extLst>
              <a:ext uri="{FF2B5EF4-FFF2-40B4-BE49-F238E27FC236}">
                <a16:creationId xmlns:a16="http://schemas.microsoft.com/office/drawing/2014/main" id="{7586629C-E4DB-4E4E-9118-FC60536669A4}"/>
              </a:ext>
            </a:extLst>
          </p:cNvPr>
          <p:cNvSpPr/>
          <p:nvPr/>
        </p:nvSpPr>
        <p:spPr>
          <a:xfrm>
            <a:off x="6383922" y="1824949"/>
            <a:ext cx="1390137"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フィールド画面</a:t>
            </a:r>
            <a:endParaRPr kumimoji="1" lang="en-US" altLang="ja-JP" dirty="0"/>
          </a:p>
        </p:txBody>
      </p:sp>
      <p:sp>
        <p:nvSpPr>
          <p:cNvPr id="15" name="正方形/長方形 14">
            <a:extLst>
              <a:ext uri="{FF2B5EF4-FFF2-40B4-BE49-F238E27FC236}">
                <a16:creationId xmlns:a16="http://schemas.microsoft.com/office/drawing/2014/main" id="{D2CEE0AD-E323-457F-90D3-E4C128D1E99F}"/>
              </a:ext>
            </a:extLst>
          </p:cNvPr>
          <p:cNvSpPr/>
          <p:nvPr/>
        </p:nvSpPr>
        <p:spPr>
          <a:xfrm>
            <a:off x="8179917" y="1823148"/>
            <a:ext cx="1105931"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リザルト</a:t>
            </a:r>
          </a:p>
        </p:txBody>
      </p:sp>
      <p:sp>
        <p:nvSpPr>
          <p:cNvPr id="16" name="正方形/長方形 15">
            <a:extLst>
              <a:ext uri="{FF2B5EF4-FFF2-40B4-BE49-F238E27FC236}">
                <a16:creationId xmlns:a16="http://schemas.microsoft.com/office/drawing/2014/main" id="{6C04A58F-D69D-4D1A-9D97-C8E20AE0CEE9}"/>
              </a:ext>
            </a:extLst>
          </p:cNvPr>
          <p:cNvSpPr/>
          <p:nvPr/>
        </p:nvSpPr>
        <p:spPr>
          <a:xfrm>
            <a:off x="9697867" y="1823883"/>
            <a:ext cx="976184"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キメラ合成</a:t>
            </a:r>
            <a:endParaRPr kumimoji="1" lang="ja-JP" altLang="en-US" dirty="0"/>
          </a:p>
        </p:txBody>
      </p:sp>
      <p:cxnSp>
        <p:nvCxnSpPr>
          <p:cNvPr id="36" name="コネクタ: カギ線 35">
            <a:extLst>
              <a:ext uri="{FF2B5EF4-FFF2-40B4-BE49-F238E27FC236}">
                <a16:creationId xmlns:a16="http://schemas.microsoft.com/office/drawing/2014/main" id="{C8F17252-44A7-4743-9C88-B735BC166D01}"/>
              </a:ext>
            </a:extLst>
          </p:cNvPr>
          <p:cNvCxnSpPr>
            <a:cxnSpLocks/>
            <a:stCxn id="86" idx="0"/>
            <a:endCxn id="27" idx="0"/>
          </p:cNvCxnSpPr>
          <p:nvPr/>
        </p:nvCxnSpPr>
        <p:spPr>
          <a:xfrm rot="16200000" flipH="1" flipV="1">
            <a:off x="5700798" y="-2253525"/>
            <a:ext cx="1861978" cy="10014496"/>
          </a:xfrm>
          <a:prstGeom prst="bentConnector3">
            <a:avLst>
              <a:gd name="adj1" fmla="val -1227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5E1DB6CF-AD21-4C6D-AE80-8ACC31B01CBA}"/>
              </a:ext>
            </a:extLst>
          </p:cNvPr>
          <p:cNvSpPr/>
          <p:nvPr/>
        </p:nvSpPr>
        <p:spPr>
          <a:xfrm>
            <a:off x="4396825" y="2818643"/>
            <a:ext cx="1357184"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キメラ</a:t>
            </a:r>
            <a:endParaRPr kumimoji="1" lang="en-US" altLang="ja-JP" dirty="0"/>
          </a:p>
          <a:p>
            <a:pPr algn="ctr"/>
            <a:r>
              <a:rPr kumimoji="1" lang="ja-JP" altLang="en-US" dirty="0"/>
              <a:t>選択画面</a:t>
            </a:r>
          </a:p>
        </p:txBody>
      </p:sp>
      <p:cxnSp>
        <p:nvCxnSpPr>
          <p:cNvPr id="59" name="直線矢印コネクタ 58">
            <a:extLst>
              <a:ext uri="{FF2B5EF4-FFF2-40B4-BE49-F238E27FC236}">
                <a16:creationId xmlns:a16="http://schemas.microsoft.com/office/drawing/2014/main" id="{297CEA7E-3ED1-42AE-B1BB-5F2EB6189D56}"/>
              </a:ext>
            </a:extLst>
          </p:cNvPr>
          <p:cNvCxnSpPr>
            <a:stCxn id="10" idx="3"/>
            <a:endCxn id="11" idx="1"/>
          </p:cNvCxnSpPr>
          <p:nvPr/>
        </p:nvCxnSpPr>
        <p:spPr>
          <a:xfrm>
            <a:off x="5754009" y="2228202"/>
            <a:ext cx="629913" cy="10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9315F128-5F3D-44C1-8E0D-7E0ABE99939F}"/>
              </a:ext>
            </a:extLst>
          </p:cNvPr>
          <p:cNvCxnSpPr>
            <a:stCxn id="11" idx="3"/>
            <a:endCxn id="15" idx="1"/>
          </p:cNvCxnSpPr>
          <p:nvPr/>
        </p:nvCxnSpPr>
        <p:spPr>
          <a:xfrm flipV="1">
            <a:off x="7774059" y="2227468"/>
            <a:ext cx="405858" cy="18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コネクタ: カギ線 62">
            <a:extLst>
              <a:ext uri="{FF2B5EF4-FFF2-40B4-BE49-F238E27FC236}">
                <a16:creationId xmlns:a16="http://schemas.microsoft.com/office/drawing/2014/main" id="{BD2E46E5-6EB6-4FCB-B620-CFBC8A47ABEC}"/>
              </a:ext>
            </a:extLst>
          </p:cNvPr>
          <p:cNvCxnSpPr>
            <a:cxnSpLocks/>
            <a:stCxn id="27" idx="0"/>
            <a:endCxn id="10" idx="1"/>
          </p:cNvCxnSpPr>
          <p:nvPr/>
        </p:nvCxnSpPr>
        <p:spPr>
          <a:xfrm rot="5400000" flipH="1" flipV="1">
            <a:off x="2282427" y="1570314"/>
            <a:ext cx="1456510" cy="2772286"/>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1980099E-67FA-40D6-8A4F-61FF3966A53C}"/>
              </a:ext>
            </a:extLst>
          </p:cNvPr>
          <p:cNvCxnSpPr>
            <a:cxnSpLocks/>
            <a:stCxn id="27" idx="2"/>
            <a:endCxn id="5" idx="1"/>
          </p:cNvCxnSpPr>
          <p:nvPr/>
        </p:nvCxnSpPr>
        <p:spPr>
          <a:xfrm rot="16200000" flipH="1">
            <a:off x="1112187" y="4566395"/>
            <a:ext cx="2019677" cy="994973"/>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コネクタ: カギ線 66">
            <a:extLst>
              <a:ext uri="{FF2B5EF4-FFF2-40B4-BE49-F238E27FC236}">
                <a16:creationId xmlns:a16="http://schemas.microsoft.com/office/drawing/2014/main" id="{EE2EB3C0-844B-497B-9B2F-C8ADFC62CBD3}"/>
              </a:ext>
            </a:extLst>
          </p:cNvPr>
          <p:cNvCxnSpPr>
            <a:cxnSpLocks/>
            <a:stCxn id="27" idx="3"/>
            <a:endCxn id="49" idx="1"/>
          </p:cNvCxnSpPr>
          <p:nvPr/>
        </p:nvCxnSpPr>
        <p:spPr>
          <a:xfrm flipV="1">
            <a:off x="2218947" y="3222963"/>
            <a:ext cx="2177878" cy="646415"/>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コネクタ: カギ線 68">
            <a:extLst>
              <a:ext uri="{FF2B5EF4-FFF2-40B4-BE49-F238E27FC236}">
                <a16:creationId xmlns:a16="http://schemas.microsoft.com/office/drawing/2014/main" id="{88E0F41D-F886-466B-ADE9-3D3513914075}"/>
              </a:ext>
            </a:extLst>
          </p:cNvPr>
          <p:cNvCxnSpPr>
            <a:cxnSpLocks/>
            <a:stCxn id="27" idx="2"/>
            <a:endCxn id="57" idx="1"/>
          </p:cNvCxnSpPr>
          <p:nvPr/>
        </p:nvCxnSpPr>
        <p:spPr>
          <a:xfrm rot="16200000" flipH="1">
            <a:off x="1806470" y="3872112"/>
            <a:ext cx="623973" cy="987835"/>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1A82A7CE-BE82-4158-BE7C-254BEFF848FD}"/>
              </a:ext>
            </a:extLst>
          </p:cNvPr>
          <p:cNvCxnSpPr>
            <a:cxnSpLocks/>
            <a:endCxn id="9" idx="1"/>
          </p:cNvCxnSpPr>
          <p:nvPr/>
        </p:nvCxnSpPr>
        <p:spPr>
          <a:xfrm flipV="1">
            <a:off x="3595696" y="5513105"/>
            <a:ext cx="801129" cy="36681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a:extLst>
              <a:ext uri="{FF2B5EF4-FFF2-40B4-BE49-F238E27FC236}">
                <a16:creationId xmlns:a16="http://schemas.microsoft.com/office/drawing/2014/main" id="{BA405DF6-82B5-41F6-853D-D0634E9E7C9C}"/>
              </a:ext>
            </a:extLst>
          </p:cNvPr>
          <p:cNvSpPr/>
          <p:nvPr/>
        </p:nvSpPr>
        <p:spPr>
          <a:xfrm>
            <a:off x="6382143" y="2818643"/>
            <a:ext cx="1357184"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キメラ詳細</a:t>
            </a:r>
            <a:endParaRPr kumimoji="1" lang="en-US" altLang="ja-JP" dirty="0"/>
          </a:p>
        </p:txBody>
      </p:sp>
      <p:cxnSp>
        <p:nvCxnSpPr>
          <p:cNvPr id="76" name="直線矢印コネクタ 75">
            <a:extLst>
              <a:ext uri="{FF2B5EF4-FFF2-40B4-BE49-F238E27FC236}">
                <a16:creationId xmlns:a16="http://schemas.microsoft.com/office/drawing/2014/main" id="{C82D03D1-D718-4128-A551-EA516D821534}"/>
              </a:ext>
            </a:extLst>
          </p:cNvPr>
          <p:cNvCxnSpPr>
            <a:stCxn id="74" idx="1"/>
            <a:endCxn id="49" idx="3"/>
          </p:cNvCxnSpPr>
          <p:nvPr/>
        </p:nvCxnSpPr>
        <p:spPr>
          <a:xfrm flipH="1">
            <a:off x="5754009" y="3222963"/>
            <a:ext cx="628134"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正方形/長方形 85">
            <a:extLst>
              <a:ext uri="{FF2B5EF4-FFF2-40B4-BE49-F238E27FC236}">
                <a16:creationId xmlns:a16="http://schemas.microsoft.com/office/drawing/2014/main" id="{0CBDDCF6-A4BB-49C0-882B-7A489069FE68}"/>
              </a:ext>
            </a:extLst>
          </p:cNvPr>
          <p:cNvSpPr/>
          <p:nvPr/>
        </p:nvSpPr>
        <p:spPr>
          <a:xfrm>
            <a:off x="11086070" y="1822734"/>
            <a:ext cx="1105930" cy="8242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キメラ合成結果</a:t>
            </a:r>
            <a:endParaRPr kumimoji="1" lang="ja-JP" altLang="en-US" dirty="0"/>
          </a:p>
        </p:txBody>
      </p:sp>
      <p:cxnSp>
        <p:nvCxnSpPr>
          <p:cNvPr id="92" name="直線矢印コネクタ 91">
            <a:extLst>
              <a:ext uri="{FF2B5EF4-FFF2-40B4-BE49-F238E27FC236}">
                <a16:creationId xmlns:a16="http://schemas.microsoft.com/office/drawing/2014/main" id="{1D3DE200-AB19-45C5-BA6D-417E8F1ED265}"/>
              </a:ext>
            </a:extLst>
          </p:cNvPr>
          <p:cNvCxnSpPr>
            <a:cxnSpLocks/>
            <a:stCxn id="16" idx="3"/>
            <a:endCxn id="86" idx="1"/>
          </p:cNvCxnSpPr>
          <p:nvPr/>
        </p:nvCxnSpPr>
        <p:spPr>
          <a:xfrm>
            <a:off x="10674051" y="2228203"/>
            <a:ext cx="412019" cy="66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id="{C9CBD88A-7F06-42FE-820C-5FEF95DB40EB}"/>
              </a:ext>
            </a:extLst>
          </p:cNvPr>
          <p:cNvCxnSpPr>
            <a:cxnSpLocks/>
            <a:stCxn id="15" idx="3"/>
            <a:endCxn id="16" idx="1"/>
          </p:cNvCxnSpPr>
          <p:nvPr/>
        </p:nvCxnSpPr>
        <p:spPr>
          <a:xfrm>
            <a:off x="9285848" y="2227468"/>
            <a:ext cx="412019" cy="7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8" name="直線矢印コネクタ 147">
            <a:extLst>
              <a:ext uri="{FF2B5EF4-FFF2-40B4-BE49-F238E27FC236}">
                <a16:creationId xmlns:a16="http://schemas.microsoft.com/office/drawing/2014/main" id="{5AE0808D-E34C-49F0-BE0F-81FBF4415E9C}"/>
              </a:ext>
            </a:extLst>
          </p:cNvPr>
          <p:cNvCxnSpPr>
            <a:cxnSpLocks/>
          </p:cNvCxnSpPr>
          <p:nvPr/>
        </p:nvCxnSpPr>
        <p:spPr>
          <a:xfrm flipH="1" flipV="1">
            <a:off x="8738207" y="1596456"/>
            <a:ext cx="1" cy="2274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0" name="正方形/長方形 149">
            <a:extLst>
              <a:ext uri="{FF2B5EF4-FFF2-40B4-BE49-F238E27FC236}">
                <a16:creationId xmlns:a16="http://schemas.microsoft.com/office/drawing/2014/main" id="{17E029B8-C2B9-4876-93C1-DA4268551AFC}"/>
              </a:ext>
            </a:extLst>
          </p:cNvPr>
          <p:cNvSpPr/>
          <p:nvPr/>
        </p:nvSpPr>
        <p:spPr>
          <a:xfrm>
            <a:off x="4396825" y="5996627"/>
            <a:ext cx="1848852" cy="8458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キーコンフィグ</a:t>
            </a:r>
            <a:endParaRPr kumimoji="1" lang="en-US" altLang="ja-JP" dirty="0"/>
          </a:p>
        </p:txBody>
      </p:sp>
      <p:cxnSp>
        <p:nvCxnSpPr>
          <p:cNvPr id="154" name="直線矢印コネクタ 153">
            <a:extLst>
              <a:ext uri="{FF2B5EF4-FFF2-40B4-BE49-F238E27FC236}">
                <a16:creationId xmlns:a16="http://schemas.microsoft.com/office/drawing/2014/main" id="{C06066C4-1CDE-4D0B-BD45-28DEC851F665}"/>
              </a:ext>
            </a:extLst>
          </p:cNvPr>
          <p:cNvCxnSpPr>
            <a:cxnSpLocks/>
            <a:endCxn id="150" idx="1"/>
          </p:cNvCxnSpPr>
          <p:nvPr/>
        </p:nvCxnSpPr>
        <p:spPr>
          <a:xfrm>
            <a:off x="3595696" y="6073719"/>
            <a:ext cx="801129" cy="34582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7" name="コネクタ: カギ線 186">
            <a:extLst>
              <a:ext uri="{FF2B5EF4-FFF2-40B4-BE49-F238E27FC236}">
                <a16:creationId xmlns:a16="http://schemas.microsoft.com/office/drawing/2014/main" id="{000DB6EA-5B86-424D-A268-92130F6E6968}"/>
              </a:ext>
            </a:extLst>
          </p:cNvPr>
          <p:cNvCxnSpPr>
            <a:cxnSpLocks/>
            <a:stCxn id="74" idx="2"/>
            <a:endCxn id="27" idx="3"/>
          </p:cNvCxnSpPr>
          <p:nvPr/>
        </p:nvCxnSpPr>
        <p:spPr>
          <a:xfrm rot="5400000">
            <a:off x="4518793" y="1327436"/>
            <a:ext cx="242096" cy="484178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9FA8057D-CEA9-4CD7-AC4B-0AF3746FF483}"/>
              </a:ext>
            </a:extLst>
          </p:cNvPr>
          <p:cNvSpPr txBox="1"/>
          <p:nvPr/>
        </p:nvSpPr>
        <p:spPr>
          <a:xfrm>
            <a:off x="1030130" y="3684712"/>
            <a:ext cx="1188817" cy="369332"/>
          </a:xfrm>
          <a:prstGeom prst="rect">
            <a:avLst/>
          </a:prstGeom>
          <a:noFill/>
          <a:ln>
            <a:solidFill>
              <a:schemeClr val="accent1"/>
            </a:solidFill>
          </a:ln>
        </p:spPr>
        <p:txBody>
          <a:bodyPr wrap="square" rtlCol="0">
            <a:spAutoFit/>
          </a:bodyPr>
          <a:lstStyle/>
          <a:p>
            <a:r>
              <a:rPr kumimoji="1" lang="ja-JP" altLang="en-US" dirty="0"/>
              <a:t>選択画面</a:t>
            </a:r>
          </a:p>
        </p:txBody>
      </p:sp>
      <p:cxnSp>
        <p:nvCxnSpPr>
          <p:cNvPr id="68" name="コネクタ: カギ線 67">
            <a:extLst>
              <a:ext uri="{FF2B5EF4-FFF2-40B4-BE49-F238E27FC236}">
                <a16:creationId xmlns:a16="http://schemas.microsoft.com/office/drawing/2014/main" id="{0ADCA870-143D-40B9-8ED7-A2CDCA509586}"/>
              </a:ext>
            </a:extLst>
          </p:cNvPr>
          <p:cNvCxnSpPr>
            <a:cxnSpLocks/>
            <a:stCxn id="4" idx="3"/>
            <a:endCxn id="27" idx="1"/>
          </p:cNvCxnSpPr>
          <p:nvPr/>
        </p:nvCxnSpPr>
        <p:spPr>
          <a:xfrm flipV="1">
            <a:off x="542037" y="3869378"/>
            <a:ext cx="488093" cy="71196"/>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正方形/長方形 43">
            <a:extLst>
              <a:ext uri="{FF2B5EF4-FFF2-40B4-BE49-F238E27FC236}">
                <a16:creationId xmlns:a16="http://schemas.microsoft.com/office/drawing/2014/main" id="{48EAA6E1-497B-4F2C-B82B-221DC7D177EE}"/>
              </a:ext>
            </a:extLst>
          </p:cNvPr>
          <p:cNvSpPr/>
          <p:nvPr/>
        </p:nvSpPr>
        <p:spPr>
          <a:xfrm>
            <a:off x="1578141" y="1865505"/>
            <a:ext cx="976184"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牧場へ</a:t>
            </a:r>
          </a:p>
        </p:txBody>
      </p:sp>
      <p:sp>
        <p:nvSpPr>
          <p:cNvPr id="57" name="正方形/長方形 56">
            <a:extLst>
              <a:ext uri="{FF2B5EF4-FFF2-40B4-BE49-F238E27FC236}">
                <a16:creationId xmlns:a16="http://schemas.microsoft.com/office/drawing/2014/main" id="{7DEDDD70-17FB-4D7A-8FE5-F23BCF305784}"/>
              </a:ext>
            </a:extLst>
          </p:cNvPr>
          <p:cNvSpPr/>
          <p:nvPr/>
        </p:nvSpPr>
        <p:spPr>
          <a:xfrm>
            <a:off x="2612374" y="4255098"/>
            <a:ext cx="976184" cy="845837"/>
          </a:xfrm>
          <a:prstGeom prst="rect">
            <a:avLst/>
          </a:prstGeom>
          <a:solidFill>
            <a:schemeClr val="bg1"/>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動物</a:t>
            </a:r>
          </a:p>
        </p:txBody>
      </p:sp>
      <p:sp>
        <p:nvSpPr>
          <p:cNvPr id="70" name="正方形/長方形 69">
            <a:extLst>
              <a:ext uri="{FF2B5EF4-FFF2-40B4-BE49-F238E27FC236}">
                <a16:creationId xmlns:a16="http://schemas.microsoft.com/office/drawing/2014/main" id="{54402830-DD20-4DB0-B657-979D41D1874D}"/>
              </a:ext>
            </a:extLst>
          </p:cNvPr>
          <p:cNvSpPr/>
          <p:nvPr/>
        </p:nvSpPr>
        <p:spPr>
          <a:xfrm>
            <a:off x="1595526" y="5319253"/>
            <a:ext cx="976184" cy="845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オプション</a:t>
            </a:r>
          </a:p>
        </p:txBody>
      </p:sp>
    </p:spTree>
    <p:extLst>
      <p:ext uri="{BB962C8B-B14F-4D97-AF65-F5344CB8AC3E}">
        <p14:creationId xmlns:p14="http://schemas.microsoft.com/office/powerpoint/2010/main" val="2310964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フローチャート: 処理 14">
            <a:extLst>
              <a:ext uri="{FF2B5EF4-FFF2-40B4-BE49-F238E27FC236}">
                <a16:creationId xmlns:a16="http://schemas.microsoft.com/office/drawing/2014/main" id="{BDD6C4FF-C5C9-4522-8C9D-30F3FD6D0725}"/>
              </a:ext>
            </a:extLst>
          </p:cNvPr>
          <p:cNvSpPr/>
          <p:nvPr/>
        </p:nvSpPr>
        <p:spPr>
          <a:xfrm>
            <a:off x="488731" y="2052002"/>
            <a:ext cx="6803891" cy="334151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506A06C-A37C-4C2D-8FBC-16458EF2F72B}"/>
              </a:ext>
            </a:extLst>
          </p:cNvPr>
          <p:cNvSpPr txBox="1"/>
          <p:nvPr/>
        </p:nvSpPr>
        <p:spPr>
          <a:xfrm>
            <a:off x="288255" y="2419270"/>
            <a:ext cx="7204841" cy="923330"/>
          </a:xfrm>
          <a:prstGeom prst="rect">
            <a:avLst/>
          </a:prstGeom>
          <a:noFill/>
        </p:spPr>
        <p:txBody>
          <a:bodyPr wrap="square" rtlCol="0">
            <a:spAutoFit/>
          </a:bodyPr>
          <a:lstStyle/>
          <a:p>
            <a:pPr algn="ctr"/>
            <a:r>
              <a:rPr kumimoji="1" lang="ja-JP" altLang="en-US" sz="5400" dirty="0"/>
              <a:t>タイトル</a:t>
            </a:r>
          </a:p>
        </p:txBody>
      </p:sp>
      <p:sp>
        <p:nvSpPr>
          <p:cNvPr id="5" name="テキスト ボックス 4">
            <a:extLst>
              <a:ext uri="{FF2B5EF4-FFF2-40B4-BE49-F238E27FC236}">
                <a16:creationId xmlns:a16="http://schemas.microsoft.com/office/drawing/2014/main" id="{A9EF3958-F137-408A-BB7B-9645B6D29FA5}"/>
              </a:ext>
            </a:extLst>
          </p:cNvPr>
          <p:cNvSpPr txBox="1"/>
          <p:nvPr/>
        </p:nvSpPr>
        <p:spPr>
          <a:xfrm>
            <a:off x="488731" y="472966"/>
            <a:ext cx="2743200" cy="584775"/>
          </a:xfrm>
          <a:prstGeom prst="rect">
            <a:avLst/>
          </a:prstGeom>
          <a:noFill/>
        </p:spPr>
        <p:txBody>
          <a:bodyPr wrap="square" rtlCol="0">
            <a:spAutoFit/>
          </a:bodyPr>
          <a:lstStyle/>
          <a:p>
            <a:r>
              <a:rPr kumimoji="1" lang="ja-JP" altLang="en-US" sz="3200" dirty="0"/>
              <a:t>タイトル画面</a:t>
            </a:r>
          </a:p>
        </p:txBody>
      </p:sp>
      <p:sp>
        <p:nvSpPr>
          <p:cNvPr id="7" name="テキスト ボックス 6">
            <a:extLst>
              <a:ext uri="{FF2B5EF4-FFF2-40B4-BE49-F238E27FC236}">
                <a16:creationId xmlns:a16="http://schemas.microsoft.com/office/drawing/2014/main" id="{64CC261A-3992-4B45-8BFF-040D087124DC}"/>
              </a:ext>
            </a:extLst>
          </p:cNvPr>
          <p:cNvSpPr txBox="1"/>
          <p:nvPr/>
        </p:nvSpPr>
        <p:spPr>
          <a:xfrm>
            <a:off x="2349175" y="3608409"/>
            <a:ext cx="3083000" cy="584775"/>
          </a:xfrm>
          <a:prstGeom prst="rect">
            <a:avLst/>
          </a:prstGeom>
          <a:noFill/>
        </p:spPr>
        <p:txBody>
          <a:bodyPr wrap="square" rtlCol="0">
            <a:spAutoFit/>
          </a:bodyPr>
          <a:lstStyle/>
          <a:p>
            <a:pPr algn="ctr"/>
            <a:r>
              <a:rPr kumimoji="1" lang="ja-JP" altLang="en-US" sz="3200" dirty="0"/>
              <a:t>ＳＴＡＲＴ</a:t>
            </a:r>
          </a:p>
        </p:txBody>
      </p:sp>
      <p:sp>
        <p:nvSpPr>
          <p:cNvPr id="9" name="テキスト ボックス 8">
            <a:extLst>
              <a:ext uri="{FF2B5EF4-FFF2-40B4-BE49-F238E27FC236}">
                <a16:creationId xmlns:a16="http://schemas.microsoft.com/office/drawing/2014/main" id="{B99787AC-C46D-4E25-83A7-16414BAB6947}"/>
              </a:ext>
            </a:extLst>
          </p:cNvPr>
          <p:cNvSpPr txBox="1"/>
          <p:nvPr/>
        </p:nvSpPr>
        <p:spPr>
          <a:xfrm>
            <a:off x="7981245" y="968521"/>
            <a:ext cx="4072759" cy="1200329"/>
          </a:xfrm>
          <a:prstGeom prst="rect">
            <a:avLst/>
          </a:prstGeom>
          <a:noFill/>
        </p:spPr>
        <p:txBody>
          <a:bodyPr wrap="square" rtlCol="0">
            <a:spAutoFit/>
          </a:bodyPr>
          <a:lstStyle/>
          <a:p>
            <a:r>
              <a:rPr kumimoji="1" lang="ja-JP" altLang="en-US" sz="4000" dirty="0"/>
              <a:t>ボタン</a:t>
            </a:r>
            <a:endParaRPr kumimoji="1" lang="en-US" altLang="ja-JP" sz="4000" dirty="0"/>
          </a:p>
          <a:p>
            <a:r>
              <a:rPr lang="ja-JP" altLang="en-US" sz="3200" dirty="0"/>
              <a:t>タップで選択画面へ</a:t>
            </a:r>
            <a:endParaRPr lang="en-US" altLang="ja-JP" sz="3200" dirty="0"/>
          </a:p>
        </p:txBody>
      </p:sp>
      <p:cxnSp>
        <p:nvCxnSpPr>
          <p:cNvPr id="11" name="直線コネクタ 10">
            <a:extLst>
              <a:ext uri="{FF2B5EF4-FFF2-40B4-BE49-F238E27FC236}">
                <a16:creationId xmlns:a16="http://schemas.microsoft.com/office/drawing/2014/main" id="{0FBD9088-A265-4FE6-8E4D-314D52CB74CA}"/>
              </a:ext>
            </a:extLst>
          </p:cNvPr>
          <p:cNvCxnSpPr>
            <a:cxnSpLocks/>
            <a:stCxn id="9" idx="1"/>
          </p:cNvCxnSpPr>
          <p:nvPr/>
        </p:nvCxnSpPr>
        <p:spPr>
          <a:xfrm flipH="1">
            <a:off x="5432175" y="1568686"/>
            <a:ext cx="2549070" cy="1174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1E208DB8-751E-4879-802E-A1E98BB8E259}"/>
              </a:ext>
            </a:extLst>
          </p:cNvPr>
          <p:cNvSpPr txBox="1"/>
          <p:nvPr/>
        </p:nvSpPr>
        <p:spPr>
          <a:xfrm>
            <a:off x="7319094" y="2346526"/>
            <a:ext cx="4734910" cy="3785652"/>
          </a:xfrm>
          <a:prstGeom prst="rect">
            <a:avLst/>
          </a:prstGeom>
          <a:noFill/>
        </p:spPr>
        <p:txBody>
          <a:bodyPr wrap="square" rtlCol="0">
            <a:spAutoFit/>
          </a:bodyPr>
          <a:lstStyle/>
          <a:p>
            <a:r>
              <a:rPr kumimoji="1" lang="ja-JP" altLang="en-US" sz="2400" dirty="0">
                <a:solidFill>
                  <a:srgbClr val="FF0000"/>
                </a:solidFill>
              </a:rPr>
              <a:t>必要な画像</a:t>
            </a:r>
            <a:r>
              <a:rPr kumimoji="1" lang="ja-JP" altLang="en-US" sz="2400" dirty="0"/>
              <a:t>：タイトルロゴとス</a:t>
            </a:r>
            <a:r>
              <a:rPr kumimoji="1" lang="en-US" altLang="ja-JP" sz="2400" dirty="0"/>
              <a:t>		</a:t>
            </a:r>
            <a:r>
              <a:rPr kumimoji="1" lang="ja-JP" altLang="en-US" sz="2400" dirty="0"/>
              <a:t>タート（シネマ</a:t>
            </a:r>
            <a:r>
              <a:rPr lang="ja-JP" altLang="en-US" sz="2400" dirty="0"/>
              <a:t>４</a:t>
            </a:r>
            <a:r>
              <a:rPr lang="en-US" altLang="ja-JP" sz="2400" dirty="0"/>
              <a:t>D		</a:t>
            </a:r>
            <a:r>
              <a:rPr kumimoji="1" lang="ja-JP" altLang="en-US" sz="2400" dirty="0"/>
              <a:t>で制作）</a:t>
            </a:r>
            <a:endParaRPr lang="en-US" altLang="ja-JP" sz="2400" dirty="0"/>
          </a:p>
          <a:p>
            <a:r>
              <a:rPr kumimoji="1" lang="ja-JP" altLang="en-US" sz="2400" dirty="0">
                <a:solidFill>
                  <a:srgbClr val="FF0000"/>
                </a:solidFill>
              </a:rPr>
              <a:t>必要な音</a:t>
            </a:r>
            <a:r>
              <a:rPr kumimoji="1" lang="ja-JP" altLang="en-US" sz="2400" dirty="0"/>
              <a:t>：タイトル</a:t>
            </a:r>
            <a:r>
              <a:rPr kumimoji="1" lang="en-US" altLang="ja-JP" sz="2400" dirty="0"/>
              <a:t>BGM15</a:t>
            </a:r>
            <a:r>
              <a:rPr kumimoji="1" lang="ja-JP" altLang="en-US" sz="2400" dirty="0"/>
              <a:t>秒</a:t>
            </a:r>
            <a:endParaRPr lang="en-US" altLang="ja-JP" sz="2400" dirty="0"/>
          </a:p>
          <a:p>
            <a:r>
              <a:rPr kumimoji="1" lang="ja-JP" altLang="en-US" sz="2400" dirty="0"/>
              <a:t>　　　　　ループ、ボタン効果　　　　</a:t>
            </a:r>
            <a:r>
              <a:rPr kumimoji="1" lang="en-US" altLang="ja-JP" sz="2400" dirty="0"/>
              <a:t>	</a:t>
            </a:r>
            <a:r>
              <a:rPr kumimoji="1" lang="ja-JP" altLang="en-US" sz="2400" dirty="0"/>
              <a:t>　　音ピコ</a:t>
            </a:r>
            <a:r>
              <a:rPr lang="ja-JP" altLang="en-US" sz="2400" dirty="0"/>
              <a:t>ンとなる</a:t>
            </a:r>
            <a:endParaRPr lang="en-US" altLang="ja-JP" sz="2400" dirty="0"/>
          </a:p>
          <a:p>
            <a:r>
              <a:rPr kumimoji="1" lang="ja-JP" altLang="en-US" sz="2400" dirty="0">
                <a:solidFill>
                  <a:srgbClr val="FF0000"/>
                </a:solidFill>
              </a:rPr>
              <a:t>背景</a:t>
            </a:r>
            <a:r>
              <a:rPr kumimoji="1" lang="ja-JP" altLang="en-US" sz="2400" dirty="0"/>
              <a:t>：後方に山、右に小屋、中</a:t>
            </a:r>
            <a:r>
              <a:rPr kumimoji="1" lang="en-US" altLang="ja-JP" sz="2400" dirty="0"/>
              <a:t>	</a:t>
            </a:r>
            <a:r>
              <a:rPr kumimoji="1" lang="ja-JP" altLang="en-US" sz="2400" dirty="0"/>
              <a:t>央に柵、柵の中でもこう</a:t>
            </a:r>
            <a:r>
              <a:rPr kumimoji="1" lang="en-US" altLang="ja-JP" sz="2400" dirty="0"/>
              <a:t>	</a:t>
            </a:r>
            <a:r>
              <a:rPr kumimoji="1" lang="ja-JP" altLang="en-US" sz="2400" dirty="0"/>
              <a:t>さが走り回っている</a:t>
            </a:r>
            <a:endParaRPr kumimoji="1" lang="en-US" altLang="ja-JP" sz="2400" dirty="0"/>
          </a:p>
          <a:p>
            <a:r>
              <a:rPr lang="ja-JP" altLang="en-US" sz="2400" dirty="0"/>
              <a:t>　　　（３</a:t>
            </a:r>
            <a:r>
              <a:rPr lang="en-US" altLang="ja-JP" sz="2400" dirty="0"/>
              <a:t>D</a:t>
            </a:r>
            <a:r>
              <a:rPr lang="ja-JP" altLang="en-US" sz="2400" dirty="0"/>
              <a:t>モデルで作成）</a:t>
            </a:r>
            <a:endParaRPr kumimoji="1" lang="en-US" altLang="ja-JP" sz="2400" dirty="0"/>
          </a:p>
        </p:txBody>
      </p:sp>
      <p:cxnSp>
        <p:nvCxnSpPr>
          <p:cNvPr id="21" name="直線矢印コネクタ 20">
            <a:extLst>
              <a:ext uri="{FF2B5EF4-FFF2-40B4-BE49-F238E27FC236}">
                <a16:creationId xmlns:a16="http://schemas.microsoft.com/office/drawing/2014/main" id="{6377F12D-06A4-462D-967E-A6165AE491B5}"/>
              </a:ext>
            </a:extLst>
          </p:cNvPr>
          <p:cNvCxnSpPr>
            <a:cxnSpLocks/>
          </p:cNvCxnSpPr>
          <p:nvPr/>
        </p:nvCxnSpPr>
        <p:spPr>
          <a:xfrm flipH="1" flipV="1">
            <a:off x="4955059" y="3845227"/>
            <a:ext cx="2337560" cy="247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662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219E9F3-B065-4412-8B22-99ACA17F4A84}"/>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グラフィックス 1" descr="羊">
            <a:extLst>
              <a:ext uri="{FF2B5EF4-FFF2-40B4-BE49-F238E27FC236}">
                <a16:creationId xmlns:a16="http://schemas.microsoft.com/office/drawing/2014/main" id="{A850838B-6F7B-48BA-9B10-E4A0E1EF06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17C9EDE5-5C7A-47AD-AD0D-52E40E3770FE}"/>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534AE1EB-83FD-414A-80BC-6EF026E088EA}"/>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15D876AD-8CEE-46A2-8D93-5C1AD666B21E}"/>
              </a:ext>
            </a:extLst>
          </p:cNvPr>
          <p:cNvSpPr txBox="1"/>
          <p:nvPr/>
        </p:nvSpPr>
        <p:spPr>
          <a:xfrm>
            <a:off x="7228703" y="1882225"/>
            <a:ext cx="4868561" cy="2062103"/>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endParaRPr kumimoji="1" lang="en-US" altLang="ja-JP" sz="3200" dirty="0"/>
          </a:p>
          <a:p>
            <a:r>
              <a:rPr lang="ja-JP" altLang="en-US" sz="3200" dirty="0"/>
              <a:t>（</a:t>
            </a:r>
            <a:r>
              <a:rPr lang="en-US" altLang="ja-JP" sz="3200" dirty="0"/>
              <a:t>3</a:t>
            </a:r>
            <a:r>
              <a:rPr lang="ja-JP" altLang="en-US" sz="3200" dirty="0"/>
              <a:t>秒）</a:t>
            </a:r>
            <a:endParaRPr kumimoji="1" lang="ja-JP" altLang="en-US" sz="3200" dirty="0"/>
          </a:p>
        </p:txBody>
      </p:sp>
      <p:sp>
        <p:nvSpPr>
          <p:cNvPr id="7" name="テキスト ボックス 6">
            <a:extLst>
              <a:ext uri="{FF2B5EF4-FFF2-40B4-BE49-F238E27FC236}">
                <a16:creationId xmlns:a16="http://schemas.microsoft.com/office/drawing/2014/main" id="{6FF5ECD7-1D3B-40A4-A854-1CF189C5A2A8}"/>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9" name="テキスト ボックス 8">
            <a:extLst>
              <a:ext uri="{FF2B5EF4-FFF2-40B4-BE49-F238E27FC236}">
                <a16:creationId xmlns:a16="http://schemas.microsoft.com/office/drawing/2014/main" id="{7093A484-59AE-4C5F-9AAE-A6EB456CA36A}"/>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13" name="矢印: 上 12">
            <a:extLst>
              <a:ext uri="{FF2B5EF4-FFF2-40B4-BE49-F238E27FC236}">
                <a16:creationId xmlns:a16="http://schemas.microsoft.com/office/drawing/2014/main" id="{F4F79998-3B1C-41E4-A5E0-1CEE37A867AD}"/>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04D7301F-CBB5-400C-9B82-190BAD705AEC}"/>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27F2B3AF-DE45-482B-945B-7D0CB9B21DC6}"/>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7" name="コネクタ: カギ線 16">
            <a:extLst>
              <a:ext uri="{FF2B5EF4-FFF2-40B4-BE49-F238E27FC236}">
                <a16:creationId xmlns:a16="http://schemas.microsoft.com/office/drawing/2014/main" id="{343DDFB7-B8F9-4148-921E-044231F8F8A4}"/>
              </a:ext>
            </a:extLst>
          </p:cNvPr>
          <p:cNvCxnSpPr>
            <a:stCxn id="3" idx="1"/>
            <a:endCxn id="15"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596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218C73BD-47B1-4FC8-A2BF-71831D87DF37}"/>
              </a:ext>
            </a:extLst>
          </p:cNvPr>
          <p:cNvSpPr/>
          <p:nvPr/>
        </p:nvSpPr>
        <p:spPr>
          <a:xfrm>
            <a:off x="88899" y="2700964"/>
            <a:ext cx="6536264" cy="37619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EB02307-9BF0-419F-A839-14D854C73CB1}"/>
              </a:ext>
            </a:extLst>
          </p:cNvPr>
          <p:cNvSpPr txBox="1"/>
          <p:nvPr/>
        </p:nvSpPr>
        <p:spPr>
          <a:xfrm>
            <a:off x="293511" y="395111"/>
            <a:ext cx="3499556" cy="584775"/>
          </a:xfrm>
          <a:prstGeom prst="rect">
            <a:avLst/>
          </a:prstGeom>
          <a:noFill/>
        </p:spPr>
        <p:txBody>
          <a:bodyPr wrap="square" rtlCol="0">
            <a:spAutoFit/>
          </a:bodyPr>
          <a:lstStyle/>
          <a:p>
            <a:r>
              <a:rPr kumimoji="1" lang="ja-JP" altLang="en-US" sz="3200" dirty="0"/>
              <a:t>選択画面</a:t>
            </a:r>
          </a:p>
        </p:txBody>
      </p:sp>
      <p:sp>
        <p:nvSpPr>
          <p:cNvPr id="4" name="テキスト ボックス 3">
            <a:extLst>
              <a:ext uri="{FF2B5EF4-FFF2-40B4-BE49-F238E27FC236}">
                <a16:creationId xmlns:a16="http://schemas.microsoft.com/office/drawing/2014/main" id="{04CB472E-F965-412A-AAE1-1431F634EC9D}"/>
              </a:ext>
            </a:extLst>
          </p:cNvPr>
          <p:cNvSpPr txBox="1"/>
          <p:nvPr/>
        </p:nvSpPr>
        <p:spPr>
          <a:xfrm>
            <a:off x="1203677" y="2945444"/>
            <a:ext cx="3668889" cy="3108543"/>
          </a:xfrm>
          <a:prstGeom prst="rect">
            <a:avLst/>
          </a:prstGeom>
          <a:noFill/>
        </p:spPr>
        <p:txBody>
          <a:bodyPr wrap="square" rtlCol="0">
            <a:spAutoFit/>
          </a:bodyPr>
          <a:lstStyle/>
          <a:p>
            <a:r>
              <a:rPr kumimoji="1" lang="ja-JP" altLang="en-US" sz="2800" dirty="0"/>
              <a:t>　　　　牧場へ</a:t>
            </a:r>
            <a:endParaRPr kumimoji="1" lang="en-US" altLang="ja-JP" sz="2800" dirty="0"/>
          </a:p>
          <a:p>
            <a:r>
              <a:rPr lang="ja-JP" altLang="en-US" sz="2800" dirty="0"/>
              <a:t>　</a:t>
            </a:r>
            <a:endParaRPr lang="en-US" altLang="ja-JP" sz="2800" dirty="0"/>
          </a:p>
          <a:p>
            <a:r>
              <a:rPr lang="ja-JP" altLang="en-US" sz="2800" dirty="0"/>
              <a:t>　　キメラ選択へ</a:t>
            </a:r>
            <a:endParaRPr lang="en-US" altLang="ja-JP" sz="2800" dirty="0"/>
          </a:p>
          <a:p>
            <a:r>
              <a:rPr kumimoji="1" lang="en-US" altLang="ja-JP" sz="2800" dirty="0"/>
              <a:t>	</a:t>
            </a:r>
            <a:r>
              <a:rPr kumimoji="1" lang="ja-JP" altLang="en-US" sz="2800" dirty="0"/>
              <a:t>　</a:t>
            </a:r>
            <a:endParaRPr lang="en-US" altLang="ja-JP" sz="2800" dirty="0"/>
          </a:p>
          <a:p>
            <a:r>
              <a:rPr lang="ja-JP" altLang="en-US" sz="2800" dirty="0"/>
              <a:t>　　　　動物</a:t>
            </a:r>
            <a:endParaRPr lang="en-US" altLang="ja-JP" sz="2800" dirty="0"/>
          </a:p>
          <a:p>
            <a:endParaRPr lang="en-US" altLang="ja-JP" sz="2800" dirty="0"/>
          </a:p>
          <a:p>
            <a:r>
              <a:rPr kumimoji="1" lang="ja-JP" altLang="en-US" sz="2800" dirty="0"/>
              <a:t>　　　　設定</a:t>
            </a:r>
            <a:endParaRPr kumimoji="1" lang="en-US" altLang="ja-JP" sz="2800" dirty="0"/>
          </a:p>
        </p:txBody>
      </p:sp>
      <p:cxnSp>
        <p:nvCxnSpPr>
          <p:cNvPr id="6" name="直線矢印コネクタ 5">
            <a:extLst>
              <a:ext uri="{FF2B5EF4-FFF2-40B4-BE49-F238E27FC236}">
                <a16:creationId xmlns:a16="http://schemas.microsoft.com/office/drawing/2014/main" id="{EE2E5E3E-55BF-4696-8DCF-37F3533AD399}"/>
              </a:ext>
            </a:extLst>
          </p:cNvPr>
          <p:cNvCxnSpPr>
            <a:cxnSpLocks/>
            <a:stCxn id="9" idx="1"/>
          </p:cNvCxnSpPr>
          <p:nvPr/>
        </p:nvCxnSpPr>
        <p:spPr>
          <a:xfrm flipH="1">
            <a:off x="3491456" y="448653"/>
            <a:ext cx="1473086" cy="24967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4FB9109-03FE-4984-9CC9-6FC84B9C6045}"/>
              </a:ext>
            </a:extLst>
          </p:cNvPr>
          <p:cNvSpPr txBox="1"/>
          <p:nvPr/>
        </p:nvSpPr>
        <p:spPr>
          <a:xfrm>
            <a:off x="4964542" y="187043"/>
            <a:ext cx="4831645" cy="523220"/>
          </a:xfrm>
          <a:prstGeom prst="rect">
            <a:avLst/>
          </a:prstGeom>
          <a:noFill/>
        </p:spPr>
        <p:txBody>
          <a:bodyPr wrap="square" rtlCol="0">
            <a:spAutoFit/>
          </a:bodyPr>
          <a:lstStyle/>
          <a:p>
            <a:r>
              <a:rPr kumimoji="1" lang="ja-JP" altLang="en-US" sz="2800" u="sng" dirty="0"/>
              <a:t>押下で難易度選択画面へ遷移</a:t>
            </a:r>
          </a:p>
        </p:txBody>
      </p:sp>
      <p:sp>
        <p:nvSpPr>
          <p:cNvPr id="11" name="テキスト ボックス 10">
            <a:extLst>
              <a:ext uri="{FF2B5EF4-FFF2-40B4-BE49-F238E27FC236}">
                <a16:creationId xmlns:a16="http://schemas.microsoft.com/office/drawing/2014/main" id="{56AFC2AE-22FF-4284-91BB-129DB4F79931}"/>
              </a:ext>
            </a:extLst>
          </p:cNvPr>
          <p:cNvSpPr txBox="1"/>
          <p:nvPr/>
        </p:nvSpPr>
        <p:spPr>
          <a:xfrm>
            <a:off x="6792074" y="931249"/>
            <a:ext cx="5181602" cy="3108543"/>
          </a:xfrm>
          <a:prstGeom prst="rect">
            <a:avLst/>
          </a:prstGeom>
          <a:noFill/>
        </p:spPr>
        <p:txBody>
          <a:bodyPr wrap="square" rtlCol="0">
            <a:spAutoFit/>
          </a:bodyPr>
          <a:lstStyle/>
          <a:p>
            <a:r>
              <a:rPr kumimoji="1" lang="ja-JP" altLang="en-US" sz="2800" u="sng" dirty="0"/>
              <a:t>押下で使用したいキメラを選択、鑑賞できる画面へ遷移</a:t>
            </a:r>
            <a:endParaRPr kumimoji="1" lang="en-US" altLang="ja-JP" sz="2800" u="sng" dirty="0"/>
          </a:p>
          <a:p>
            <a:endParaRPr lang="en-US" altLang="ja-JP" sz="2800" dirty="0"/>
          </a:p>
          <a:p>
            <a:r>
              <a:rPr lang="ja-JP" altLang="en-US" sz="2800" u="sng" dirty="0"/>
              <a:t>押下で放牧したい動物の入荷画面へ遷移</a:t>
            </a:r>
            <a:endParaRPr lang="en-US" altLang="ja-JP" sz="2800" u="sng" dirty="0"/>
          </a:p>
          <a:p>
            <a:endParaRPr lang="en-US" altLang="ja-JP" sz="2800" dirty="0"/>
          </a:p>
          <a:p>
            <a:r>
              <a:rPr kumimoji="1" lang="ja-JP" altLang="en-US" sz="2800" u="sng" dirty="0"/>
              <a:t>詳細設定の画面へ遷移</a:t>
            </a:r>
            <a:endParaRPr kumimoji="1" lang="en-US" altLang="ja-JP" sz="2800" u="sng" dirty="0"/>
          </a:p>
        </p:txBody>
      </p:sp>
      <p:cxnSp>
        <p:nvCxnSpPr>
          <p:cNvPr id="13" name="直線矢印コネクタ 12">
            <a:extLst>
              <a:ext uri="{FF2B5EF4-FFF2-40B4-BE49-F238E27FC236}">
                <a16:creationId xmlns:a16="http://schemas.microsoft.com/office/drawing/2014/main" id="{5C8B0B8C-AC1E-4548-AECC-C50A5A4F7F50}"/>
              </a:ext>
            </a:extLst>
          </p:cNvPr>
          <p:cNvCxnSpPr>
            <a:cxnSpLocks/>
          </p:cNvCxnSpPr>
          <p:nvPr/>
        </p:nvCxnSpPr>
        <p:spPr>
          <a:xfrm flipH="1">
            <a:off x="4246657" y="1510051"/>
            <a:ext cx="2481313" cy="24778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18809A95-C804-4912-BF72-36DFAFA6C820}"/>
              </a:ext>
            </a:extLst>
          </p:cNvPr>
          <p:cNvCxnSpPr>
            <a:cxnSpLocks/>
            <a:stCxn id="11" idx="1"/>
          </p:cNvCxnSpPr>
          <p:nvPr/>
        </p:nvCxnSpPr>
        <p:spPr>
          <a:xfrm flipH="1">
            <a:off x="3945256" y="2485521"/>
            <a:ext cx="2846818" cy="2358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5D38B2D6-377E-400B-B8D9-E5B6FC0DA41D}"/>
              </a:ext>
            </a:extLst>
          </p:cNvPr>
          <p:cNvCxnSpPr>
            <a:cxnSpLocks/>
          </p:cNvCxnSpPr>
          <p:nvPr/>
        </p:nvCxnSpPr>
        <p:spPr>
          <a:xfrm flipH="1">
            <a:off x="3793070" y="3759200"/>
            <a:ext cx="2999004" cy="20258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01E55B3C-7050-4676-B8DD-0552EF8433CA}"/>
              </a:ext>
            </a:extLst>
          </p:cNvPr>
          <p:cNvSpPr txBox="1"/>
          <p:nvPr/>
        </p:nvSpPr>
        <p:spPr>
          <a:xfrm>
            <a:off x="462273" y="2831005"/>
            <a:ext cx="1244707" cy="307777"/>
          </a:xfrm>
          <a:prstGeom prst="rect">
            <a:avLst/>
          </a:prstGeom>
          <a:noFill/>
        </p:spPr>
        <p:txBody>
          <a:bodyPr wrap="square" rtlCol="0">
            <a:spAutoFit/>
          </a:bodyPr>
          <a:lstStyle/>
          <a:p>
            <a:r>
              <a:rPr kumimoji="1" lang="ja-JP" altLang="en-US" sz="1400" dirty="0"/>
              <a:t>タイトルへ</a:t>
            </a:r>
          </a:p>
        </p:txBody>
      </p:sp>
      <p:sp>
        <p:nvSpPr>
          <p:cNvPr id="16" name="矢印: 左 15">
            <a:extLst>
              <a:ext uri="{FF2B5EF4-FFF2-40B4-BE49-F238E27FC236}">
                <a16:creationId xmlns:a16="http://schemas.microsoft.com/office/drawing/2014/main" id="{43430605-EC5F-43C6-9E8E-D80723E2F5E1}"/>
              </a:ext>
            </a:extLst>
          </p:cNvPr>
          <p:cNvSpPr/>
          <p:nvPr/>
        </p:nvSpPr>
        <p:spPr>
          <a:xfrm>
            <a:off x="295362" y="2851826"/>
            <a:ext cx="211266" cy="207463"/>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5FDDECF5-D921-45F2-AC76-D889EA33072F}"/>
              </a:ext>
            </a:extLst>
          </p:cNvPr>
          <p:cNvSpPr txBox="1"/>
          <p:nvPr/>
        </p:nvSpPr>
        <p:spPr>
          <a:xfrm>
            <a:off x="506627" y="1510051"/>
            <a:ext cx="3479765" cy="584775"/>
          </a:xfrm>
          <a:prstGeom prst="rect">
            <a:avLst/>
          </a:prstGeom>
          <a:noFill/>
        </p:spPr>
        <p:txBody>
          <a:bodyPr wrap="square" rtlCol="0">
            <a:spAutoFit/>
          </a:bodyPr>
          <a:lstStyle/>
          <a:p>
            <a:r>
              <a:rPr kumimoji="1" lang="ja-JP" altLang="en-US" sz="3200" u="sng" dirty="0"/>
              <a:t>押下で</a:t>
            </a:r>
            <a:r>
              <a:rPr lang="ja-JP" altLang="en-US" sz="3200" u="sng" dirty="0"/>
              <a:t>タイトルへ</a:t>
            </a:r>
            <a:endParaRPr kumimoji="1" lang="ja-JP" altLang="en-US" sz="3200" u="sng" dirty="0"/>
          </a:p>
        </p:txBody>
      </p:sp>
      <p:cxnSp>
        <p:nvCxnSpPr>
          <p:cNvPr id="22" name="直線矢印コネクタ 21">
            <a:extLst>
              <a:ext uri="{FF2B5EF4-FFF2-40B4-BE49-F238E27FC236}">
                <a16:creationId xmlns:a16="http://schemas.microsoft.com/office/drawing/2014/main" id="{68E64135-316D-4B8C-B4E2-223E8130D43A}"/>
              </a:ext>
            </a:extLst>
          </p:cNvPr>
          <p:cNvCxnSpPr>
            <a:stCxn id="17" idx="2"/>
          </p:cNvCxnSpPr>
          <p:nvPr/>
        </p:nvCxnSpPr>
        <p:spPr>
          <a:xfrm flipH="1">
            <a:off x="889686" y="2094826"/>
            <a:ext cx="1356824" cy="7083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78E168F5-BFB5-4DE2-80B6-347DE0C24102}"/>
              </a:ext>
            </a:extLst>
          </p:cNvPr>
          <p:cNvSpPr txBox="1"/>
          <p:nvPr/>
        </p:nvSpPr>
        <p:spPr>
          <a:xfrm>
            <a:off x="6792073" y="4092659"/>
            <a:ext cx="5181601" cy="2308324"/>
          </a:xfrm>
          <a:prstGeom prst="rect">
            <a:avLst/>
          </a:prstGeom>
          <a:noFill/>
        </p:spPr>
        <p:txBody>
          <a:bodyPr wrap="square" rtlCol="0">
            <a:spAutoFit/>
          </a:bodyPr>
          <a:lstStyle/>
          <a:p>
            <a:r>
              <a:rPr kumimoji="1" lang="ja-JP" altLang="en-US" dirty="0">
                <a:solidFill>
                  <a:srgbClr val="FF0000"/>
                </a:solidFill>
              </a:rPr>
              <a:t>必要な画像</a:t>
            </a:r>
            <a:r>
              <a:rPr kumimoji="1" lang="ja-JP" altLang="en-US" dirty="0"/>
              <a:t>：各ボタンの文字（</a:t>
            </a:r>
            <a:r>
              <a:rPr lang="en-US" altLang="ja-JP" dirty="0"/>
              <a:t>Unity</a:t>
            </a:r>
            <a:r>
              <a:rPr kumimoji="1" lang="ja-JP" altLang="en-US" dirty="0"/>
              <a:t>で制作）</a:t>
            </a:r>
            <a:endParaRPr kumimoji="1" lang="en-US" altLang="ja-JP" dirty="0"/>
          </a:p>
          <a:p>
            <a:endParaRPr kumimoji="1" lang="en-US" altLang="ja-JP" dirty="0"/>
          </a:p>
          <a:p>
            <a:r>
              <a:rPr kumimoji="1" lang="ja-JP" altLang="en-US" dirty="0">
                <a:solidFill>
                  <a:srgbClr val="FF0000"/>
                </a:solidFill>
              </a:rPr>
              <a:t>背景</a:t>
            </a:r>
            <a:r>
              <a:rPr kumimoji="1" lang="ja-JP" altLang="en-US" dirty="0"/>
              <a:t>：タイトルと同様</a:t>
            </a:r>
            <a:endParaRPr kumimoji="1" lang="en-US" altLang="ja-JP" dirty="0"/>
          </a:p>
          <a:p>
            <a:endParaRPr kumimoji="1" lang="en-US" altLang="ja-JP" dirty="0"/>
          </a:p>
          <a:p>
            <a:r>
              <a:rPr lang="ja-JP" altLang="en-US" dirty="0">
                <a:solidFill>
                  <a:srgbClr val="FF0000"/>
                </a:solidFill>
              </a:rPr>
              <a:t>必要な</a:t>
            </a:r>
            <a:r>
              <a:rPr lang="en-US" altLang="ja-JP" dirty="0">
                <a:solidFill>
                  <a:srgbClr val="FF0000"/>
                </a:solidFill>
              </a:rPr>
              <a:t>SE</a:t>
            </a:r>
            <a:r>
              <a:rPr lang="ja-JP" altLang="en-US" dirty="0"/>
              <a:t>：ボタン押下音（タイトルと統一</a:t>
            </a:r>
            <a:r>
              <a:rPr lang="en-US" altLang="ja-JP" dirty="0"/>
              <a:t>	</a:t>
            </a:r>
            <a:r>
              <a:rPr lang="ja-JP" altLang="en-US" dirty="0"/>
              <a:t>　する）</a:t>
            </a:r>
            <a:endParaRPr lang="en-US" altLang="ja-JP" dirty="0"/>
          </a:p>
          <a:p>
            <a:endParaRPr lang="en-US" altLang="ja-JP" dirty="0"/>
          </a:p>
          <a:p>
            <a:r>
              <a:rPr kumimoji="1" lang="ja-JP" altLang="en-US" dirty="0">
                <a:solidFill>
                  <a:srgbClr val="FF0000"/>
                </a:solidFill>
              </a:rPr>
              <a:t>必要な</a:t>
            </a:r>
            <a:r>
              <a:rPr kumimoji="1" lang="en-US" altLang="ja-JP" dirty="0">
                <a:solidFill>
                  <a:srgbClr val="FF0000"/>
                </a:solidFill>
              </a:rPr>
              <a:t>BGM</a:t>
            </a:r>
            <a:r>
              <a:rPr kumimoji="1" lang="ja-JP" altLang="en-US" dirty="0"/>
              <a:t>：タイトルと同様</a:t>
            </a:r>
          </a:p>
        </p:txBody>
      </p:sp>
    </p:spTree>
    <p:extLst>
      <p:ext uri="{BB962C8B-B14F-4D97-AF65-F5344CB8AC3E}">
        <p14:creationId xmlns:p14="http://schemas.microsoft.com/office/powerpoint/2010/main" val="918822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FC8C7C61-4939-4E34-9CF0-B0633EE0F07D}"/>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367FDCA9-55E9-4801-BDA9-C04BCE6553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EA606C83-DC17-42B4-AA52-81787F5E7C67}"/>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EC45EFF2-8A44-49DF-A2DF-E2424BDD4C36}"/>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3B21E975-C50B-4132-8870-B3D2F727A9FC}"/>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52031F0D-9941-4A25-BED6-9F9F2A35F625}"/>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5D0D3976-789B-437A-8AF9-466C9FAF6CE1}"/>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80BF4CF4-F45B-498C-9AF6-9A64EA0D80AE}"/>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5B1B7AAA-A3AE-46EE-954E-B9254217F49F}"/>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84BE09F-83B2-41CE-84F6-B9A0A7B7C7D8}"/>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51677683-AD51-41DB-95ED-8DB5E9702F0E}"/>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9973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1874</Words>
  <Application>Microsoft Office PowerPoint</Application>
  <PresentationFormat>ワイド画面</PresentationFormat>
  <Paragraphs>502</Paragraphs>
  <Slides>36</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36</vt:i4>
      </vt:variant>
    </vt:vector>
  </HeadingPairs>
  <TitlesOfParts>
    <vt:vector size="44" baseType="lpstr">
      <vt:lpstr>HGP創英ﾌﾟﾚｾﾞﾝｽEB</vt:lpstr>
      <vt:lpstr>MS PGothic</vt:lpstr>
      <vt:lpstr>游ゴシック</vt:lpstr>
      <vt:lpstr>游ゴシック Light</vt:lpstr>
      <vt:lpstr>Arial</vt:lpstr>
      <vt:lpstr>Papyrus</vt:lpstr>
      <vt:lpstr>Segoe Script</vt:lpstr>
      <vt:lpstr>Office テーマ</vt:lpstr>
      <vt:lpstr>See of Chimera   Predat Ranch</vt:lpstr>
      <vt:lpstr>PowerPoint プレゼンテーション</vt:lpstr>
      <vt:lpstr>PowerPoint プレゼンテーション</vt:lpstr>
      <vt:lpstr>PowerPoint プレゼンテーション</vt:lpstr>
      <vt:lpstr>ゲームフロー</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タイトル未定「ｶｯｺｶﾘ」</dc:title>
  <dc:creator>木野 陽彩</dc:creator>
  <cp:lastModifiedBy>木野 陽彩</cp:lastModifiedBy>
  <cp:revision>11</cp:revision>
  <dcterms:created xsi:type="dcterms:W3CDTF">2018-08-08T00:19:26Z</dcterms:created>
  <dcterms:modified xsi:type="dcterms:W3CDTF">2018-10-11T04:56:18Z</dcterms:modified>
</cp:coreProperties>
</file>