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Raleway ExtraBold"/>
      <p:bold r:id="rId22"/>
      <p:boldItalic r:id="rId23"/>
    </p:embeddedFont>
    <p:embeddedFont>
      <p:font typeface="Raleway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alewayExtraBold-bold.fntdata"/><Relationship Id="rId21" Type="http://schemas.openxmlformats.org/officeDocument/2006/relationships/font" Target="fonts/Raleway-boldItalic.fntdata"/><Relationship Id="rId24" Type="http://schemas.openxmlformats.org/officeDocument/2006/relationships/font" Target="fonts/RalewayLight-regular.fntdata"/><Relationship Id="rId23" Type="http://schemas.openxmlformats.org/officeDocument/2006/relationships/font" Target="fonts/Raleway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Light-italic.fntdata"/><Relationship Id="rId25" Type="http://schemas.openxmlformats.org/officeDocument/2006/relationships/font" Target="fonts/RalewayLight-bold.fntdata"/><Relationship Id="rId27" Type="http://schemas.openxmlformats.org/officeDocument/2006/relationships/font" Target="fonts/Raleway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34c2ed1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34c2ed1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Think back to the time when you were in school. You are entering year 11 and soon your GCSE exams are coming up. And while most of us in this room probably never had to worry about whether there will be food on the table or whether they can go home at all at the end of a school day, these are issues Jordan faces on a regular basis. Jordan is a 16 year old student from Lewisham who is raised by a single mother with two jobs. </a:t>
            </a:r>
            <a:r>
              <a:rPr lang="en-GB"/>
              <a:t>Unfortunately, Jordan has never had someone that shows him that there is more for his future- that there is HOPE. And Jordan is just one of many young students in the UK.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934c2ed1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934c2ed1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start by launching our product in towns around London.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934c2ed1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934c2ed1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34c2ed14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34c2ed1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According to the office of national statistics, one in ten young people between 16 and 24 are not in education, employment or training. That makes up 11.9% of all young people. Furthermore, there is a 12% fall in apprenticeship </a:t>
            </a:r>
            <a:r>
              <a:rPr lang="en-GB"/>
              <a:t>participation</a:t>
            </a:r>
            <a:r>
              <a:rPr lang="en-GB"/>
              <a:t>. </a:t>
            </a:r>
            <a:r>
              <a:rPr lang="en-GB"/>
              <a:t>In response to this, we introduce </a:t>
            </a:r>
            <a:endParaRPr/>
          </a:p>
          <a:p>
            <a:pPr indent="0" lvl="0" marL="0" rtl="0" algn="l">
              <a:spcBef>
                <a:spcPts val="0"/>
              </a:spcBef>
              <a:spcAft>
                <a:spcPts val="0"/>
              </a:spcAft>
              <a:buNone/>
            </a:pPr>
            <a:r>
              <a:rPr lang="en-GB"/>
              <a:t>BOSS BOOST: BOOSTING THE BOSS IN YOU </a:t>
            </a:r>
            <a:r>
              <a:rPr lang="en-GB"/>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Boss Boost is an online platform that matches youths, university students and industry professionals with similar interests and backgrounds, to create a support system for lower-income youths at risk of dropping out of high school. Through this system, we aim to provide mentoring and tutoring sessions, and career advice for youths (and university students) to succeed in and further their studies.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34c2ed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34c2ed1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900">
                <a:solidFill>
                  <a:schemeClr val="dk1"/>
                </a:solidFill>
              </a:rPr>
              <a:t>Starting in London, our platform Boss Boost creates a 3-way relationship between … This  will enable well qualified students and industry professionals to reach out their hand and lift vulnerable school students such as Jordan to their full potential, preventing them from falling by the wayside or into the hands of exploitative gangs.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rPr>
              <a:t>Our university students will provide academic support through video tutorials on chosen subjects.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900">
                <a:solidFill>
                  <a:schemeClr val="dk1"/>
                </a:solidFill>
              </a:rPr>
              <a:t>Our industry professionals can allow the school students to get to know more about their respective industries and give them long-term motivation to study hard in school so that they can follow in their footsteps. Near the end of the programme, our mentees will have the chance to receive guidance through application processes for work placements if they have found an area they are interested in.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34c2ed1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34c2ed1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Chat and video platform - more accessible - no need to travel</a:t>
            </a:r>
            <a:endParaRPr/>
          </a:p>
          <a:p>
            <a:pPr indent="0" lvl="0" marL="0" rtl="0" algn="l">
              <a:spcBef>
                <a:spcPts val="0"/>
              </a:spcBef>
              <a:spcAft>
                <a:spcPts val="0"/>
              </a:spcAft>
              <a:buNone/>
            </a:pPr>
            <a:r>
              <a:rPr lang="en-GB"/>
              <a:t>Some people may be daunted by having to meet face to face</a:t>
            </a:r>
            <a:endParaRPr/>
          </a:p>
          <a:p>
            <a:pPr indent="0" lvl="0" marL="0" rtl="0" algn="l">
              <a:spcBef>
                <a:spcPts val="0"/>
              </a:spcBef>
              <a:spcAft>
                <a:spcPts val="0"/>
              </a:spcAft>
              <a:buNone/>
            </a:pPr>
            <a:r>
              <a:rPr lang="en-GB"/>
              <a:t>Chat platform is the main channel for communication - organise video calls, give assignments</a:t>
            </a:r>
            <a:endParaRPr/>
          </a:p>
          <a:p>
            <a:pPr indent="0" lvl="0" marL="0" rtl="0" algn="l">
              <a:spcBef>
                <a:spcPts val="0"/>
              </a:spcBef>
              <a:spcAft>
                <a:spcPts val="0"/>
              </a:spcAft>
              <a:buNone/>
            </a:pPr>
            <a:r>
              <a:rPr lang="en-GB"/>
              <a:t>Video for tutor sessions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34c2ed1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34c2ed1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companies to publicise their placement/internship opportunities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34c2ed14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34c2ed14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will also be a mobile platform, as Based on our survey, any youths in </a:t>
            </a:r>
            <a:r>
              <a:rPr lang="en-GB">
                <a:solidFill>
                  <a:schemeClr val="dk1"/>
                </a:solidFill>
              </a:rPr>
              <a:t>our target group prefer using mobile devices to communicate with one another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34c2ed14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34c2ed14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Example for Schools: </a:t>
            </a:r>
            <a:r>
              <a:rPr lang="en-GB" sz="1200"/>
              <a:t>Example: This can be done through contacting schools in disadvantaged areas by phone, email or in person. </a:t>
            </a:r>
            <a:endParaRPr sz="1400"/>
          </a:p>
          <a:p>
            <a:pPr indent="0" lvl="0" marL="0" rtl="0" algn="l">
              <a:spcBef>
                <a:spcPts val="0"/>
              </a:spcBef>
              <a:spcAft>
                <a:spcPts val="0"/>
              </a:spcAft>
              <a:buNone/>
            </a:pPr>
            <a:r>
              <a:rPr lang="en-GB" sz="1200"/>
              <a:t>Example: This can be done through contacting schools in disadvantaged areas by phone, email or in person.</a:t>
            </a:r>
            <a:endParaRPr sz="1200"/>
          </a:p>
          <a:p>
            <a:pPr indent="0" lvl="0" marL="0" rtl="0" algn="l">
              <a:spcBef>
                <a:spcPts val="0"/>
              </a:spcBef>
              <a:spcAft>
                <a:spcPts val="0"/>
              </a:spcAft>
              <a:buNone/>
            </a:pPr>
            <a:r>
              <a:rPr lang="en-GB" sz="1200"/>
              <a:t>Example of </a:t>
            </a:r>
            <a:r>
              <a:rPr lang="en-GB" sz="1200"/>
              <a:t>Volunteering projects for university students “Adopt a student” concept</a:t>
            </a:r>
            <a:endParaRPr sz="1200"/>
          </a:p>
          <a:p>
            <a:pPr indent="0" lvl="0" marL="0" rtl="0" algn="l">
              <a:spcBef>
                <a:spcPts val="0"/>
              </a:spcBef>
              <a:spcAft>
                <a:spcPts val="0"/>
              </a:spcAft>
              <a:buClr>
                <a:schemeClr val="dk1"/>
              </a:buClr>
              <a:buSzPts val="1100"/>
              <a:buFont typeface="Arial"/>
              <a:buNone/>
            </a:pPr>
            <a:r>
              <a:rPr lang="en-GB" sz="1200"/>
              <a:t>Through University societies &amp; incentives in their own application process</a:t>
            </a:r>
            <a:endParaRPr sz="1200"/>
          </a:p>
          <a:p>
            <a:pPr indent="0" lvl="0" marL="0" rtl="0" algn="l">
              <a:spcBef>
                <a:spcPts val="0"/>
              </a:spcBef>
              <a:spcAft>
                <a:spcPts val="0"/>
              </a:spcAft>
              <a:buClr>
                <a:schemeClr val="dk1"/>
              </a:buClr>
              <a:buSzPts val="1100"/>
              <a:buFont typeface="Arial"/>
              <a:buNone/>
            </a:pPr>
            <a:r>
              <a:rPr lang="en-GB" sz="1200"/>
              <a:t>Example: Deutsche Bank sponsors the FinTech society.</a:t>
            </a:r>
            <a:endParaRPr sz="1400">
              <a:highlight>
                <a:srgbClr val="00FFFF"/>
              </a:highlight>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sz="1200">
                <a:solidFill>
                  <a:schemeClr val="lt1"/>
                </a:solidFill>
              </a:rPr>
              <a:t>“Adopt a student” concijdfifiiddidkd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34c2ed1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34c2ed1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54" name="Shape 54"/>
        <p:cNvGrpSpPr/>
        <p:nvPr/>
      </p:nvGrpSpPr>
      <p:grpSpPr>
        <a:xfrm>
          <a:off x="0" y="0"/>
          <a:ext cx="0" cy="0"/>
          <a:chOff x="0" y="0"/>
          <a:chExt cx="0" cy="0"/>
        </a:xfrm>
      </p:grpSpPr>
      <p:sp>
        <p:nvSpPr>
          <p:cNvPr id="55" name="Google Shape;55;p1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685800" y="3287213"/>
            <a:ext cx="77724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57" name="Shape 57"/>
        <p:cNvGrpSpPr/>
        <p:nvPr/>
      </p:nvGrpSpPr>
      <p:grpSpPr>
        <a:xfrm>
          <a:off x="0" y="0"/>
          <a:ext cx="0" cy="0"/>
          <a:chOff x="0" y="0"/>
          <a:chExt cx="0" cy="0"/>
        </a:xfrm>
      </p:grpSpPr>
      <p:sp>
        <p:nvSpPr>
          <p:cNvPr id="58" name="Google Shape;58;p1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txBox="1"/>
          <p:nvPr>
            <p:ph type="ctrTitle"/>
          </p:nvPr>
        </p:nvSpPr>
        <p:spPr>
          <a:xfrm>
            <a:off x="685800" y="2726342"/>
            <a:ext cx="77724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0" name="Google Shape;60;p15"/>
          <p:cNvSpPr txBox="1"/>
          <p:nvPr>
            <p:ph idx="1" type="subTitle"/>
          </p:nvPr>
        </p:nvSpPr>
        <p:spPr>
          <a:xfrm>
            <a:off x="685800" y="3830653"/>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B600"/>
        </a:solidFill>
      </p:bgPr>
    </p:bg>
    <p:spTree>
      <p:nvGrpSpPr>
        <p:cNvPr id="61" name="Shape 61"/>
        <p:cNvGrpSpPr/>
        <p:nvPr/>
      </p:nvGrpSpPr>
      <p:grpSpPr>
        <a:xfrm>
          <a:off x="0" y="0"/>
          <a:ext cx="0" cy="0"/>
          <a:chOff x="0" y="0"/>
          <a:chExt cx="0" cy="0"/>
        </a:xfrm>
      </p:grpSpPr>
      <p:sp>
        <p:nvSpPr>
          <p:cNvPr id="62" name="Google Shape;62;p16"/>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txBox="1"/>
          <p:nvPr>
            <p:ph idx="1" type="body"/>
          </p:nvPr>
        </p:nvSpPr>
        <p:spPr>
          <a:xfrm>
            <a:off x="1757200" y="2161800"/>
            <a:ext cx="56298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Clr>
                <a:srgbClr val="434343"/>
              </a:buClr>
              <a:buSzPts val="3000"/>
              <a:buChar char="●"/>
              <a:defRPr i="1" sz="3000">
                <a:solidFill>
                  <a:srgbClr val="434343"/>
                </a:solidFill>
              </a:defRPr>
            </a:lvl1pPr>
            <a:lvl2pPr indent="-419100" lvl="1" marL="914400" rtl="0" algn="ctr">
              <a:spcBef>
                <a:spcPts val="0"/>
              </a:spcBef>
              <a:spcAft>
                <a:spcPts val="0"/>
              </a:spcAft>
              <a:buClr>
                <a:srgbClr val="434343"/>
              </a:buClr>
              <a:buSzPts val="3000"/>
              <a:buChar char="○"/>
              <a:defRPr i="1" sz="3000">
                <a:solidFill>
                  <a:srgbClr val="434343"/>
                </a:solidFill>
              </a:defRPr>
            </a:lvl2pPr>
            <a:lvl3pPr indent="-419100" lvl="2" marL="1371600" rtl="0" algn="ctr">
              <a:spcBef>
                <a:spcPts val="0"/>
              </a:spcBef>
              <a:spcAft>
                <a:spcPts val="0"/>
              </a:spcAft>
              <a:buClr>
                <a:srgbClr val="434343"/>
              </a:buClr>
              <a:buSzPts val="3000"/>
              <a:buChar char="■"/>
              <a:defRPr i="1" sz="3000">
                <a:solidFill>
                  <a:srgbClr val="434343"/>
                </a:solidFill>
              </a:defRPr>
            </a:lvl3pPr>
            <a:lvl4pPr indent="-419100" lvl="3" marL="1828800" rtl="0" algn="ctr">
              <a:spcBef>
                <a:spcPts val="0"/>
              </a:spcBef>
              <a:spcAft>
                <a:spcPts val="0"/>
              </a:spcAft>
              <a:buClr>
                <a:srgbClr val="434343"/>
              </a:buClr>
              <a:buSzPts val="3000"/>
              <a:buChar char="●"/>
              <a:defRPr i="1" sz="3000">
                <a:solidFill>
                  <a:srgbClr val="434343"/>
                </a:solidFill>
              </a:defRPr>
            </a:lvl4pPr>
            <a:lvl5pPr indent="-419100" lvl="4" marL="2286000" rtl="0" algn="ctr">
              <a:spcBef>
                <a:spcPts val="0"/>
              </a:spcBef>
              <a:spcAft>
                <a:spcPts val="0"/>
              </a:spcAft>
              <a:buClr>
                <a:srgbClr val="434343"/>
              </a:buClr>
              <a:buSzPts val="3000"/>
              <a:buChar char="○"/>
              <a:defRPr i="1" sz="3000">
                <a:solidFill>
                  <a:srgbClr val="434343"/>
                </a:solidFill>
              </a:defRPr>
            </a:lvl5pPr>
            <a:lvl6pPr indent="-419100" lvl="5" marL="2743200" rtl="0" algn="ctr">
              <a:spcBef>
                <a:spcPts val="0"/>
              </a:spcBef>
              <a:spcAft>
                <a:spcPts val="0"/>
              </a:spcAft>
              <a:buClr>
                <a:srgbClr val="434343"/>
              </a:buClr>
              <a:buSzPts val="3000"/>
              <a:buChar char="■"/>
              <a:defRPr i="1" sz="3000">
                <a:solidFill>
                  <a:srgbClr val="434343"/>
                </a:solidFill>
              </a:defRPr>
            </a:lvl6pPr>
            <a:lvl7pPr indent="-419100" lvl="6" marL="3200400" rtl="0" algn="ctr">
              <a:spcBef>
                <a:spcPts val="0"/>
              </a:spcBef>
              <a:spcAft>
                <a:spcPts val="0"/>
              </a:spcAft>
              <a:buClr>
                <a:srgbClr val="434343"/>
              </a:buClr>
              <a:buSzPts val="3000"/>
              <a:buChar char="●"/>
              <a:defRPr i="1" sz="3000">
                <a:solidFill>
                  <a:srgbClr val="434343"/>
                </a:solidFill>
              </a:defRPr>
            </a:lvl7pPr>
            <a:lvl8pPr indent="-419100" lvl="7" marL="3657600" rtl="0" algn="ctr">
              <a:spcBef>
                <a:spcPts val="0"/>
              </a:spcBef>
              <a:spcAft>
                <a:spcPts val="0"/>
              </a:spcAft>
              <a:buClr>
                <a:srgbClr val="434343"/>
              </a:buClr>
              <a:buSzPts val="3000"/>
              <a:buChar char="○"/>
              <a:defRPr i="1" sz="3000">
                <a:solidFill>
                  <a:srgbClr val="434343"/>
                </a:solidFill>
              </a:defRPr>
            </a:lvl8pPr>
            <a:lvl9pPr indent="-419100" lvl="8" marL="4114800" rtl="0" algn="ctr">
              <a:spcBef>
                <a:spcPts val="0"/>
              </a:spcBef>
              <a:spcAft>
                <a:spcPts val="0"/>
              </a:spcAft>
              <a:buClr>
                <a:srgbClr val="434343"/>
              </a:buClr>
              <a:buSzPts val="3000"/>
              <a:buChar char="■"/>
              <a:defRPr i="1" sz="3000">
                <a:solidFill>
                  <a:srgbClr val="434343"/>
                </a:solidFill>
              </a:defRPr>
            </a:lvl9pPr>
          </a:lstStyle>
          <a:p/>
        </p:txBody>
      </p:sp>
      <p:sp>
        <p:nvSpPr>
          <p:cNvPr id="64" name="Google Shape;64;p16"/>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0">
                <a:solidFill>
                  <a:srgbClr val="434343"/>
                </a:solidFill>
                <a:latin typeface="Raleway"/>
                <a:ea typeface="Raleway"/>
                <a:cs typeface="Raleway"/>
                <a:sym typeface="Raleway"/>
              </a:rPr>
              <a:t>“</a:t>
            </a:r>
            <a:endParaRPr b="1" sz="12000">
              <a:solidFill>
                <a:srgbClr val="434343"/>
              </a:solidFill>
              <a:latin typeface="Raleway"/>
              <a:ea typeface="Raleway"/>
              <a:cs typeface="Raleway"/>
              <a:sym typeface="Raleway"/>
            </a:endParaRPr>
          </a:p>
        </p:txBody>
      </p:sp>
      <p:sp>
        <p:nvSpPr>
          <p:cNvPr id="65" name="Google Shape;65;p1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6" name="Shape 66"/>
        <p:cNvGrpSpPr/>
        <p:nvPr/>
      </p:nvGrpSpPr>
      <p:grpSpPr>
        <a:xfrm>
          <a:off x="0" y="0"/>
          <a:ext cx="0" cy="0"/>
          <a:chOff x="0" y="0"/>
          <a:chExt cx="0" cy="0"/>
        </a:xfrm>
      </p:grpSpPr>
      <p:sp>
        <p:nvSpPr>
          <p:cNvPr id="67" name="Google Shape;67;p1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69" name="Google Shape;69;p17"/>
          <p:cNvSpPr txBox="1"/>
          <p:nvPr>
            <p:ph idx="1" type="body"/>
          </p:nvPr>
        </p:nvSpPr>
        <p:spPr>
          <a:xfrm>
            <a:off x="922000" y="1885951"/>
            <a:ext cx="6866100" cy="2366100"/>
          </a:xfrm>
          <a:prstGeom prst="rect">
            <a:avLst/>
          </a:prstGeom>
        </p:spPr>
        <p:txBody>
          <a:bodyPr anchorCtr="0" anchor="t" bIns="91425" lIns="91425" spcFirstLastPara="1" rIns="91425" wrap="square" tIns="91425"/>
          <a:lstStyle>
            <a:lvl1pPr indent="-342900" lvl="0" marL="457200" rtl="0">
              <a:spcBef>
                <a:spcPts val="600"/>
              </a:spcBef>
              <a:spcAft>
                <a:spcPts val="0"/>
              </a:spcAft>
              <a:buClr>
                <a:srgbClr val="FFB600"/>
              </a:buClr>
              <a:buSzPts val="1800"/>
              <a:buChar char="●"/>
              <a:defRPr/>
            </a:lvl1pPr>
            <a:lvl2pPr indent="-342900" lvl="1" marL="914400" rtl="0">
              <a:spcBef>
                <a:spcPts val="0"/>
              </a:spcBef>
              <a:spcAft>
                <a:spcPts val="0"/>
              </a:spcAft>
              <a:buClr>
                <a:srgbClr val="FFB600"/>
              </a:buClr>
              <a:buSzPts val="1800"/>
              <a:buChar char="○"/>
              <a:defRPr/>
            </a:lvl2pPr>
            <a:lvl3pPr indent="-342900" lvl="2" marL="1371600" rtl="0">
              <a:spcBef>
                <a:spcPts val="0"/>
              </a:spcBef>
              <a:spcAft>
                <a:spcPts val="0"/>
              </a:spcAft>
              <a:buClr>
                <a:srgbClr val="FFB600"/>
              </a:buClr>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0" name="Google Shape;70;p1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solidFill>
                  <a:srgbClr val="FFB600"/>
                </a:solidFill>
              </a:defRPr>
            </a:lvl1pPr>
            <a:lvl2pPr lvl="1" rtl="0">
              <a:buNone/>
              <a:defRPr>
                <a:solidFill>
                  <a:srgbClr val="FFB600"/>
                </a:solidFill>
              </a:defRPr>
            </a:lvl2pPr>
            <a:lvl3pPr lvl="2" rtl="0">
              <a:buNone/>
              <a:defRPr>
                <a:solidFill>
                  <a:srgbClr val="FFB600"/>
                </a:solidFill>
              </a:defRPr>
            </a:lvl3pPr>
            <a:lvl4pPr lvl="3" rtl="0">
              <a:buNone/>
              <a:defRPr>
                <a:solidFill>
                  <a:srgbClr val="FFB600"/>
                </a:solidFill>
              </a:defRPr>
            </a:lvl4pPr>
            <a:lvl5pPr lvl="4" rtl="0">
              <a:buNone/>
              <a:defRPr>
                <a:solidFill>
                  <a:srgbClr val="FFB600"/>
                </a:solidFill>
              </a:defRPr>
            </a:lvl5pPr>
            <a:lvl6pPr lvl="5" rtl="0">
              <a:buNone/>
              <a:defRPr>
                <a:solidFill>
                  <a:srgbClr val="FFB600"/>
                </a:solidFill>
              </a:defRPr>
            </a:lvl6pPr>
            <a:lvl7pPr lvl="6" rtl="0">
              <a:buNone/>
              <a:defRPr>
                <a:solidFill>
                  <a:srgbClr val="FFB600"/>
                </a:solidFill>
              </a:defRPr>
            </a:lvl7pPr>
            <a:lvl8pPr lvl="7" rtl="0">
              <a:buNone/>
              <a:defRPr>
                <a:solidFill>
                  <a:srgbClr val="FFB600"/>
                </a:solidFill>
              </a:defRPr>
            </a:lvl8pPr>
            <a:lvl9pPr lvl="8" rtl="0">
              <a:buNone/>
              <a:defRPr>
                <a:solidFill>
                  <a:srgbClr val="FFB600"/>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sp>
        <p:nvSpPr>
          <p:cNvPr id="72" name="Google Shape;72;p1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8"/>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74" name="Google Shape;74;p18"/>
          <p:cNvSpPr txBox="1"/>
          <p:nvPr>
            <p:ph idx="1" type="body"/>
          </p:nvPr>
        </p:nvSpPr>
        <p:spPr>
          <a:xfrm>
            <a:off x="922000" y="1887378"/>
            <a:ext cx="3543300" cy="3027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5" name="Google Shape;75;p18"/>
          <p:cNvSpPr txBox="1"/>
          <p:nvPr>
            <p:ph idx="2" type="body"/>
          </p:nvPr>
        </p:nvSpPr>
        <p:spPr>
          <a:xfrm>
            <a:off x="4678687" y="1887378"/>
            <a:ext cx="3543300" cy="3027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6" name="Google Shape;76;p1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7" name="Shape 77"/>
        <p:cNvGrpSpPr/>
        <p:nvPr/>
      </p:nvGrpSpPr>
      <p:grpSpPr>
        <a:xfrm>
          <a:off x="0" y="0"/>
          <a:ext cx="0" cy="0"/>
          <a:chOff x="0" y="0"/>
          <a:chExt cx="0" cy="0"/>
        </a:xfrm>
      </p:grpSpPr>
      <p:sp>
        <p:nvSpPr>
          <p:cNvPr id="78" name="Google Shape;78;p1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9"/>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80" name="Google Shape;80;p19"/>
          <p:cNvSpPr txBox="1"/>
          <p:nvPr>
            <p:ph idx="1" type="body"/>
          </p:nvPr>
        </p:nvSpPr>
        <p:spPr>
          <a:xfrm>
            <a:off x="922000"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1" name="Google Shape;81;p19"/>
          <p:cNvSpPr txBox="1"/>
          <p:nvPr>
            <p:ph idx="2" type="body"/>
          </p:nvPr>
        </p:nvSpPr>
        <p:spPr>
          <a:xfrm>
            <a:off x="3373778"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2" name="Google Shape;82;p19"/>
          <p:cNvSpPr txBox="1"/>
          <p:nvPr>
            <p:ph idx="3" type="body"/>
          </p:nvPr>
        </p:nvSpPr>
        <p:spPr>
          <a:xfrm>
            <a:off x="5825557"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3" name="Google Shape;83;p1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4" name="Shape 84"/>
        <p:cNvGrpSpPr/>
        <p:nvPr/>
      </p:nvGrpSpPr>
      <p:grpSpPr>
        <a:xfrm>
          <a:off x="0" y="0"/>
          <a:ext cx="0" cy="0"/>
          <a:chOff x="0" y="0"/>
          <a:chExt cx="0" cy="0"/>
        </a:xfrm>
      </p:grpSpPr>
      <p:sp>
        <p:nvSpPr>
          <p:cNvPr id="85" name="Google Shape;85;p2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87" name="Google Shape;87;p2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idx="1" type="body"/>
          </p:nvPr>
        </p:nvSpPr>
        <p:spPr>
          <a:xfrm>
            <a:off x="457200" y="4253909"/>
            <a:ext cx="822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400"/>
              <a:buNone/>
              <a:defRPr sz="1400"/>
            </a:lvl1pPr>
          </a:lstStyle>
          <a:p/>
        </p:txBody>
      </p:sp>
      <p:sp>
        <p:nvSpPr>
          <p:cNvPr id="91" name="Google Shape;91;p2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2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
        <p:nvSpPr>
          <p:cNvPr id="94" name="Google Shape;94;p2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95" name="Shape 95"/>
        <p:cNvGrpSpPr/>
        <p:nvPr/>
      </p:nvGrpSpPr>
      <p:grpSpPr>
        <a:xfrm>
          <a:off x="0" y="0"/>
          <a:ext cx="0" cy="0"/>
          <a:chOff x="0" y="0"/>
          <a:chExt cx="0" cy="0"/>
        </a:xfrm>
      </p:grpSpPr>
      <p:sp>
        <p:nvSpPr>
          <p:cNvPr id="96" name="Google Shape;96;p2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
        <p:nvSpPr>
          <p:cNvPr id="97" name="Google Shape;97;p2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rt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52" name="Google Shape;52;p13"/>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lstStyle>
            <a:lvl1pPr indent="-342900" lvl="0" marL="457200" rtl="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indent="-342900" lvl="1" marL="914400" rtl="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indent="-342900" lvl="2" marL="1371600" rtl="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indent="-342900" lvl="3" marL="18288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indent="-342900" lvl="4" marL="22860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indent="-342900" lvl="5" marL="27432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indent="-342900" lvl="6" marL="32004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indent="-342900" lvl="7" marL="36576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indent="-342900" lvl="8" marL="4114800" rtl="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p:txBody>
      </p:sp>
      <p:sp>
        <p:nvSpPr>
          <p:cNvPr id="53" name="Google Shape;53;p1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rtl="0" algn="ctr">
              <a:buNone/>
              <a:defRPr sz="1300">
                <a:solidFill>
                  <a:srgbClr val="FFB600"/>
                </a:solidFill>
                <a:latin typeface="Raleway ExtraBold"/>
                <a:ea typeface="Raleway ExtraBold"/>
                <a:cs typeface="Raleway ExtraBold"/>
                <a:sym typeface="Raleway ExtraBold"/>
              </a:defRPr>
            </a:lvl1pPr>
            <a:lvl2pPr lvl="1" rtl="0" algn="ctr">
              <a:buNone/>
              <a:defRPr sz="1300">
                <a:solidFill>
                  <a:srgbClr val="FFB600"/>
                </a:solidFill>
                <a:latin typeface="Raleway ExtraBold"/>
                <a:ea typeface="Raleway ExtraBold"/>
                <a:cs typeface="Raleway ExtraBold"/>
                <a:sym typeface="Raleway ExtraBold"/>
              </a:defRPr>
            </a:lvl2pPr>
            <a:lvl3pPr lvl="2" rtl="0" algn="ctr">
              <a:buNone/>
              <a:defRPr sz="1300">
                <a:solidFill>
                  <a:srgbClr val="FFB600"/>
                </a:solidFill>
                <a:latin typeface="Raleway ExtraBold"/>
                <a:ea typeface="Raleway ExtraBold"/>
                <a:cs typeface="Raleway ExtraBold"/>
                <a:sym typeface="Raleway ExtraBold"/>
              </a:defRPr>
            </a:lvl3pPr>
            <a:lvl4pPr lvl="3" rtl="0" algn="ctr">
              <a:buNone/>
              <a:defRPr sz="1300">
                <a:solidFill>
                  <a:srgbClr val="FFB600"/>
                </a:solidFill>
                <a:latin typeface="Raleway ExtraBold"/>
                <a:ea typeface="Raleway ExtraBold"/>
                <a:cs typeface="Raleway ExtraBold"/>
                <a:sym typeface="Raleway ExtraBold"/>
              </a:defRPr>
            </a:lvl4pPr>
            <a:lvl5pPr lvl="4" rtl="0" algn="ctr">
              <a:buNone/>
              <a:defRPr sz="1300">
                <a:solidFill>
                  <a:srgbClr val="FFB600"/>
                </a:solidFill>
                <a:latin typeface="Raleway ExtraBold"/>
                <a:ea typeface="Raleway ExtraBold"/>
                <a:cs typeface="Raleway ExtraBold"/>
                <a:sym typeface="Raleway ExtraBold"/>
              </a:defRPr>
            </a:lvl5pPr>
            <a:lvl6pPr lvl="5" rtl="0" algn="ctr">
              <a:buNone/>
              <a:defRPr sz="1300">
                <a:solidFill>
                  <a:srgbClr val="FFB600"/>
                </a:solidFill>
                <a:latin typeface="Raleway ExtraBold"/>
                <a:ea typeface="Raleway ExtraBold"/>
                <a:cs typeface="Raleway ExtraBold"/>
                <a:sym typeface="Raleway ExtraBold"/>
              </a:defRPr>
            </a:lvl6pPr>
            <a:lvl7pPr lvl="6" rtl="0" algn="ctr">
              <a:buNone/>
              <a:defRPr sz="1300">
                <a:solidFill>
                  <a:srgbClr val="FFB600"/>
                </a:solidFill>
                <a:latin typeface="Raleway ExtraBold"/>
                <a:ea typeface="Raleway ExtraBold"/>
                <a:cs typeface="Raleway ExtraBold"/>
                <a:sym typeface="Raleway ExtraBold"/>
              </a:defRPr>
            </a:lvl7pPr>
            <a:lvl8pPr lvl="7" rtl="0" algn="ctr">
              <a:buNone/>
              <a:defRPr sz="1300">
                <a:solidFill>
                  <a:srgbClr val="FFB600"/>
                </a:solidFill>
                <a:latin typeface="Raleway ExtraBold"/>
                <a:ea typeface="Raleway ExtraBold"/>
                <a:cs typeface="Raleway ExtraBold"/>
                <a:sym typeface="Raleway ExtraBold"/>
              </a:defRPr>
            </a:lvl8pPr>
            <a:lvl9pPr lvl="8" rtl="0" algn="ctr">
              <a:buNone/>
              <a:defRPr sz="1300">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9.jpg"/><Relationship Id="rId6" Type="http://schemas.openxmlformats.org/officeDocument/2006/relationships/hyperlink" Target="https://ashlylau.github.io/HatchHack-Team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01" name="Shape 101"/>
        <p:cNvGrpSpPr/>
        <p:nvPr/>
      </p:nvGrpSpPr>
      <p:grpSpPr>
        <a:xfrm>
          <a:off x="0" y="0"/>
          <a:ext cx="0" cy="0"/>
          <a:chOff x="0" y="0"/>
          <a:chExt cx="0" cy="0"/>
        </a:xfrm>
      </p:grpSpPr>
      <p:pic>
        <p:nvPicPr>
          <p:cNvPr id="102" name="Google Shape;102;p24"/>
          <p:cNvPicPr preferRelativeResize="0"/>
          <p:nvPr/>
        </p:nvPicPr>
        <p:blipFill>
          <a:blip r:embed="rId3">
            <a:alphaModFix/>
          </a:blip>
          <a:stretch>
            <a:fillRect/>
          </a:stretch>
        </p:blipFill>
        <p:spPr>
          <a:xfrm>
            <a:off x="-127075" y="-541211"/>
            <a:ext cx="9271079" cy="6180736"/>
          </a:xfrm>
          <a:prstGeom prst="rect">
            <a:avLst/>
          </a:prstGeom>
          <a:noFill/>
          <a:ln>
            <a:noFill/>
          </a:ln>
        </p:spPr>
      </p:pic>
      <p:sp>
        <p:nvSpPr>
          <p:cNvPr id="103" name="Google Shape;103;p24"/>
          <p:cNvSpPr txBox="1"/>
          <p:nvPr/>
        </p:nvSpPr>
        <p:spPr>
          <a:xfrm>
            <a:off x="4389900" y="3918925"/>
            <a:ext cx="4754100" cy="1380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3600">
              <a:solidFill>
                <a:srgbClr val="FFFFFF"/>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600">
                <a:solidFill>
                  <a:srgbClr val="1A1A1A"/>
                </a:solidFill>
                <a:latin typeface="Raleway"/>
                <a:ea typeface="Raleway"/>
                <a:cs typeface="Raleway"/>
                <a:sym typeface="Raleway"/>
              </a:rPr>
              <a:t>Next steps</a:t>
            </a:r>
            <a:endParaRPr b="1" sz="36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sp>
        <p:nvSpPr>
          <p:cNvPr id="197" name="Google Shape;197;p33"/>
          <p:cNvSpPr txBox="1"/>
          <p:nvPr>
            <p:ph idx="1" type="body"/>
          </p:nvPr>
        </p:nvSpPr>
        <p:spPr>
          <a:xfrm>
            <a:off x="311700" y="128752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Raleway"/>
              <a:buChar char="-"/>
            </a:pPr>
            <a:r>
              <a:rPr lang="en-GB" sz="2500">
                <a:latin typeface="Raleway"/>
                <a:ea typeface="Raleway"/>
                <a:cs typeface="Raleway"/>
                <a:sym typeface="Raleway"/>
              </a:rPr>
              <a:t>Expansion outside of London</a:t>
            </a:r>
            <a:endParaRPr sz="2500">
              <a:latin typeface="Raleway"/>
              <a:ea typeface="Raleway"/>
              <a:cs typeface="Raleway"/>
              <a:sym typeface="Raleway"/>
            </a:endParaRPr>
          </a:p>
          <a:p>
            <a:pPr indent="-387350" lvl="0" marL="457200" rtl="0" algn="l">
              <a:spcBef>
                <a:spcPts val="0"/>
              </a:spcBef>
              <a:spcAft>
                <a:spcPts val="0"/>
              </a:spcAft>
              <a:buSzPts val="2500"/>
              <a:buFont typeface="Raleway"/>
              <a:buChar char="-"/>
            </a:pPr>
            <a:r>
              <a:rPr lang="en-GB" sz="2500">
                <a:latin typeface="Raleway"/>
                <a:ea typeface="Raleway"/>
                <a:cs typeface="Raleway"/>
                <a:sym typeface="Raleway"/>
              </a:rPr>
              <a:t>Engaging with influencers and celebrities with similar backgrounds</a:t>
            </a:r>
            <a:endParaRPr sz="2500">
              <a:latin typeface="Raleway"/>
              <a:ea typeface="Raleway"/>
              <a:cs typeface="Raleway"/>
              <a:sym typeface="Raleway"/>
            </a:endParaRPr>
          </a:p>
          <a:p>
            <a:pPr indent="-387350" lvl="0" marL="457200" rtl="0" algn="l">
              <a:spcBef>
                <a:spcPts val="0"/>
              </a:spcBef>
              <a:spcAft>
                <a:spcPts val="0"/>
              </a:spcAft>
              <a:buSzPts val="2500"/>
              <a:buFont typeface="Raleway"/>
              <a:buChar char="-"/>
            </a:pPr>
            <a:r>
              <a:rPr lang="en-GB" sz="2500">
                <a:latin typeface="Raleway"/>
                <a:ea typeface="Raleway"/>
                <a:cs typeface="Raleway"/>
                <a:sym typeface="Raleway"/>
              </a:rPr>
              <a:t>More diverse advertising (for rewards/gamification system)</a:t>
            </a:r>
            <a:endParaRPr sz="2500">
              <a:latin typeface="Raleway"/>
              <a:ea typeface="Raleway"/>
              <a:cs typeface="Raleway"/>
              <a:sym typeface="Raleway"/>
            </a:endParaRPr>
          </a:p>
          <a:p>
            <a:pPr indent="-387350" lvl="0" marL="457200" rtl="0" algn="l">
              <a:spcBef>
                <a:spcPts val="0"/>
              </a:spcBef>
              <a:spcAft>
                <a:spcPts val="0"/>
              </a:spcAft>
              <a:buSzPts val="2500"/>
              <a:buFont typeface="Raleway"/>
              <a:buChar char="-"/>
            </a:pPr>
            <a:r>
              <a:rPr lang="en-GB" sz="2500">
                <a:latin typeface="Raleway"/>
                <a:ea typeface="Raleway"/>
                <a:cs typeface="Raleway"/>
                <a:sym typeface="Raleway"/>
              </a:rPr>
              <a:t>App integration (android, iOS) </a:t>
            </a:r>
            <a:endParaRPr sz="2500">
              <a:latin typeface="Raleway"/>
              <a:ea typeface="Raleway"/>
              <a:cs typeface="Raleway"/>
              <a:sym typeface="Raleway"/>
            </a:endParaRPr>
          </a:p>
        </p:txBody>
      </p:sp>
      <p:grpSp>
        <p:nvGrpSpPr>
          <p:cNvPr id="198" name="Google Shape;198;p33"/>
          <p:cNvGrpSpPr/>
          <p:nvPr/>
        </p:nvGrpSpPr>
        <p:grpSpPr>
          <a:xfrm>
            <a:off x="8027608" y="112376"/>
            <a:ext cx="896264" cy="896314"/>
            <a:chOff x="570875" y="4322250"/>
            <a:chExt cx="443300" cy="443325"/>
          </a:xfrm>
        </p:grpSpPr>
        <p:sp>
          <p:nvSpPr>
            <p:cNvPr id="199" name="Google Shape;199;p3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206" name="Shape 206"/>
        <p:cNvGrpSpPr/>
        <p:nvPr/>
      </p:nvGrpSpPr>
      <p:grpSpPr>
        <a:xfrm>
          <a:off x="0" y="0"/>
          <a:ext cx="0" cy="0"/>
          <a:chOff x="0" y="0"/>
          <a:chExt cx="0" cy="0"/>
        </a:xfrm>
      </p:grpSpPr>
      <p:sp>
        <p:nvSpPr>
          <p:cNvPr id="207" name="Google Shape;207;p34"/>
          <p:cNvSpPr txBox="1"/>
          <p:nvPr>
            <p:ph type="title"/>
          </p:nvPr>
        </p:nvSpPr>
        <p:spPr>
          <a:xfrm>
            <a:off x="-57525" y="20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4800">
                <a:solidFill>
                  <a:srgbClr val="FFFFFF"/>
                </a:solidFill>
                <a:latin typeface="Raleway"/>
                <a:ea typeface="Raleway"/>
                <a:cs typeface="Raleway"/>
                <a:sym typeface="Raleway"/>
              </a:rPr>
              <a:t>Team</a:t>
            </a:r>
            <a:endParaRPr sz="4800">
              <a:solidFill>
                <a:srgbClr val="FFFFFF"/>
              </a:solidFill>
            </a:endParaRPr>
          </a:p>
        </p:txBody>
      </p:sp>
      <p:sp>
        <p:nvSpPr>
          <p:cNvPr id="208" name="Google Shape;208;p34"/>
          <p:cNvSpPr/>
          <p:nvPr/>
        </p:nvSpPr>
        <p:spPr>
          <a:xfrm>
            <a:off x="7509983" y="534126"/>
            <a:ext cx="896264" cy="896314"/>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txBox="1"/>
          <p:nvPr/>
        </p:nvSpPr>
        <p:spPr>
          <a:xfrm>
            <a:off x="203350" y="3297300"/>
            <a:ext cx="17445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Natasha Manacika</a:t>
            </a:r>
            <a:endParaRPr>
              <a:solidFill>
                <a:srgbClr val="FFFFFF"/>
              </a:solidFill>
            </a:endParaRPr>
          </a:p>
        </p:txBody>
      </p:sp>
      <p:sp>
        <p:nvSpPr>
          <p:cNvPr id="210" name="Google Shape;210;p34"/>
          <p:cNvSpPr txBox="1"/>
          <p:nvPr/>
        </p:nvSpPr>
        <p:spPr>
          <a:xfrm>
            <a:off x="2059650" y="3330800"/>
            <a:ext cx="16104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Alex Haseldine</a:t>
            </a:r>
            <a:endParaRPr>
              <a:solidFill>
                <a:srgbClr val="FFFFFF"/>
              </a:solidFill>
            </a:endParaRPr>
          </a:p>
        </p:txBody>
      </p:sp>
      <p:sp>
        <p:nvSpPr>
          <p:cNvPr id="211" name="Google Shape;211;p34"/>
          <p:cNvSpPr txBox="1"/>
          <p:nvPr/>
        </p:nvSpPr>
        <p:spPr>
          <a:xfrm>
            <a:off x="3891238" y="3338000"/>
            <a:ext cx="11790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Faye Sirohi</a:t>
            </a:r>
            <a:endParaRPr>
              <a:solidFill>
                <a:srgbClr val="FFFFFF"/>
              </a:solidFill>
            </a:endParaRPr>
          </a:p>
        </p:txBody>
      </p:sp>
      <p:sp>
        <p:nvSpPr>
          <p:cNvPr id="212" name="Google Shape;212;p34"/>
          <p:cNvSpPr txBox="1"/>
          <p:nvPr/>
        </p:nvSpPr>
        <p:spPr>
          <a:xfrm>
            <a:off x="5769725" y="3297200"/>
            <a:ext cx="12843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Ashly Lau</a:t>
            </a:r>
            <a:endParaRPr>
              <a:solidFill>
                <a:srgbClr val="FFFFFF"/>
              </a:solidFill>
            </a:endParaRPr>
          </a:p>
        </p:txBody>
      </p:sp>
      <p:pic>
        <p:nvPicPr>
          <p:cNvPr descr="Bild könnte enthalten: 1 Person, sitzt und Innenbereich" id="213" name="Google Shape;213;p34"/>
          <p:cNvPicPr preferRelativeResize="0"/>
          <p:nvPr/>
        </p:nvPicPr>
        <p:blipFill>
          <a:blip r:embed="rId3">
            <a:alphaModFix/>
          </a:blip>
          <a:stretch>
            <a:fillRect/>
          </a:stretch>
        </p:blipFill>
        <p:spPr>
          <a:xfrm>
            <a:off x="2003750" y="1635909"/>
            <a:ext cx="1610400" cy="1702200"/>
          </a:xfrm>
          <a:prstGeom prst="ellipse">
            <a:avLst/>
          </a:prstGeom>
          <a:noFill/>
          <a:ln>
            <a:noFill/>
          </a:ln>
        </p:spPr>
      </p:pic>
      <p:pic>
        <p:nvPicPr>
          <p:cNvPr descr="Bild könnte enthalten: 5 Personen, Personen, die lachen, im Freien" id="214" name="Google Shape;214;p34"/>
          <p:cNvPicPr preferRelativeResize="0"/>
          <p:nvPr/>
        </p:nvPicPr>
        <p:blipFill>
          <a:blip r:embed="rId4">
            <a:alphaModFix/>
          </a:blip>
          <a:stretch>
            <a:fillRect/>
          </a:stretch>
        </p:blipFill>
        <p:spPr>
          <a:xfrm>
            <a:off x="282450" y="1595100"/>
            <a:ext cx="1610400" cy="1702200"/>
          </a:xfrm>
          <a:prstGeom prst="ellipse">
            <a:avLst/>
          </a:prstGeom>
          <a:noFill/>
          <a:ln>
            <a:noFill/>
          </a:ln>
        </p:spPr>
      </p:pic>
      <p:pic>
        <p:nvPicPr>
          <p:cNvPr descr="Bild könnte enthalten: 1 Person, Nahaufnahme" id="215" name="Google Shape;215;p34"/>
          <p:cNvPicPr preferRelativeResize="0"/>
          <p:nvPr/>
        </p:nvPicPr>
        <p:blipFill>
          <a:blip r:embed="rId5">
            <a:alphaModFix/>
          </a:blip>
          <a:stretch>
            <a:fillRect/>
          </a:stretch>
        </p:blipFill>
        <p:spPr>
          <a:xfrm>
            <a:off x="3670050" y="1648600"/>
            <a:ext cx="1524900" cy="1689300"/>
          </a:xfrm>
          <a:prstGeom prst="ellipse">
            <a:avLst/>
          </a:prstGeom>
          <a:noFill/>
          <a:ln>
            <a:noFill/>
          </a:ln>
        </p:spPr>
      </p:pic>
      <p:sp>
        <p:nvSpPr>
          <p:cNvPr id="216" name="Google Shape;216;p34"/>
          <p:cNvSpPr txBox="1"/>
          <p:nvPr/>
        </p:nvSpPr>
        <p:spPr>
          <a:xfrm>
            <a:off x="7365375" y="3297200"/>
            <a:ext cx="16635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Hamza Jahangir</a:t>
            </a:r>
            <a:endParaRPr>
              <a:solidFill>
                <a:srgbClr val="FFFFFF"/>
              </a:solidFill>
            </a:endParaRPr>
          </a:p>
        </p:txBody>
      </p:sp>
      <p:pic>
        <p:nvPicPr>
          <p:cNvPr descr="Bild könnte enthalten: 1 Person, steht und im Freien" id="217" name="Google Shape;217;p34"/>
          <p:cNvPicPr preferRelativeResize="0"/>
          <p:nvPr/>
        </p:nvPicPr>
        <p:blipFill>
          <a:blip r:embed="rId6">
            <a:alphaModFix/>
          </a:blip>
          <a:stretch>
            <a:fillRect/>
          </a:stretch>
        </p:blipFill>
        <p:spPr>
          <a:xfrm>
            <a:off x="5347323" y="1669550"/>
            <a:ext cx="1706700" cy="1689300"/>
          </a:xfrm>
          <a:prstGeom prst="ellipse">
            <a:avLst/>
          </a:prstGeom>
          <a:noFill/>
          <a:ln>
            <a:noFill/>
          </a:ln>
        </p:spPr>
      </p:pic>
      <p:pic>
        <p:nvPicPr>
          <p:cNvPr id="218" name="Google Shape;218;p34"/>
          <p:cNvPicPr preferRelativeResize="0"/>
          <p:nvPr/>
        </p:nvPicPr>
        <p:blipFill>
          <a:blip r:embed="rId7">
            <a:alphaModFix/>
          </a:blip>
          <a:stretch>
            <a:fillRect/>
          </a:stretch>
        </p:blipFill>
        <p:spPr>
          <a:xfrm>
            <a:off x="7302250" y="1681800"/>
            <a:ext cx="1610400" cy="16104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07" name="Shape 107"/>
        <p:cNvGrpSpPr/>
        <p:nvPr/>
      </p:nvGrpSpPr>
      <p:grpSpPr>
        <a:xfrm>
          <a:off x="0" y="0"/>
          <a:ext cx="0" cy="0"/>
          <a:chOff x="0" y="0"/>
          <a:chExt cx="0" cy="0"/>
        </a:xfrm>
      </p:grpSpPr>
      <p:sp>
        <p:nvSpPr>
          <p:cNvPr id="108" name="Google Shape;108;p25"/>
          <p:cNvSpPr txBox="1"/>
          <p:nvPr>
            <p:ph idx="4294967295" type="ctrTitle"/>
          </p:nvPr>
        </p:nvSpPr>
        <p:spPr>
          <a:xfrm>
            <a:off x="972175" y="648000"/>
            <a:ext cx="71997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FFFFFF"/>
                </a:solidFill>
              </a:rPr>
              <a:t>857,000 youths</a:t>
            </a:r>
            <a:endParaRPr sz="4800">
              <a:solidFill>
                <a:srgbClr val="FFFFFF"/>
              </a:solidFill>
            </a:endParaRPr>
          </a:p>
        </p:txBody>
      </p:sp>
      <p:sp>
        <p:nvSpPr>
          <p:cNvPr id="109" name="Google Shape;109;p25"/>
          <p:cNvSpPr txBox="1"/>
          <p:nvPr>
            <p:ph idx="4294967295" type="subTitle"/>
          </p:nvPr>
        </p:nvSpPr>
        <p:spPr>
          <a:xfrm>
            <a:off x="972175" y="1258908"/>
            <a:ext cx="7199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2000">
                <a:solidFill>
                  <a:srgbClr val="D9D9D9"/>
                </a:solidFill>
              </a:rPr>
              <a:t>Between 16-24 not in education, employment or training</a:t>
            </a:r>
            <a:endParaRPr sz="2000">
              <a:solidFill>
                <a:srgbClr val="D9D9D9"/>
              </a:solidFill>
            </a:endParaRPr>
          </a:p>
        </p:txBody>
      </p:sp>
      <p:sp>
        <p:nvSpPr>
          <p:cNvPr id="110" name="Google Shape;110;p25"/>
          <p:cNvSpPr txBox="1"/>
          <p:nvPr>
            <p:ph idx="4294967295" type="ctrTitle"/>
          </p:nvPr>
        </p:nvSpPr>
        <p:spPr>
          <a:xfrm>
            <a:off x="972175" y="3276894"/>
            <a:ext cx="71997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FFFFFF"/>
                </a:solidFill>
              </a:rPr>
              <a:t>12% fall </a:t>
            </a:r>
            <a:endParaRPr sz="4800">
              <a:solidFill>
                <a:srgbClr val="FFFFFF"/>
              </a:solidFill>
            </a:endParaRPr>
          </a:p>
        </p:txBody>
      </p:sp>
      <p:sp>
        <p:nvSpPr>
          <p:cNvPr id="111" name="Google Shape;111;p25"/>
          <p:cNvSpPr txBox="1"/>
          <p:nvPr>
            <p:ph idx="4294967295" type="subTitle"/>
          </p:nvPr>
        </p:nvSpPr>
        <p:spPr>
          <a:xfrm>
            <a:off x="972175" y="3887801"/>
            <a:ext cx="7199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2000">
                <a:solidFill>
                  <a:srgbClr val="D9D9D9"/>
                </a:solidFill>
              </a:rPr>
              <a:t>In apprenticeship participation</a:t>
            </a:r>
            <a:endParaRPr sz="2000">
              <a:solidFill>
                <a:srgbClr val="D9D9D9"/>
              </a:solidFill>
            </a:endParaRPr>
          </a:p>
        </p:txBody>
      </p:sp>
      <p:sp>
        <p:nvSpPr>
          <p:cNvPr id="112" name="Google Shape;112;p25"/>
          <p:cNvSpPr txBox="1"/>
          <p:nvPr>
            <p:ph idx="4294967295" type="ctrTitle"/>
          </p:nvPr>
        </p:nvSpPr>
        <p:spPr>
          <a:xfrm>
            <a:off x="972175" y="1968447"/>
            <a:ext cx="71997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000">
                <a:solidFill>
                  <a:srgbClr val="FFFFFF"/>
                </a:solidFill>
              </a:rPr>
              <a:t>11.9%</a:t>
            </a:r>
            <a:endParaRPr sz="5000">
              <a:solidFill>
                <a:srgbClr val="FFFFFF"/>
              </a:solidFill>
            </a:endParaRPr>
          </a:p>
        </p:txBody>
      </p:sp>
      <p:sp>
        <p:nvSpPr>
          <p:cNvPr id="113" name="Google Shape;113;p25"/>
          <p:cNvSpPr txBox="1"/>
          <p:nvPr>
            <p:ph idx="4294967295" type="subTitle"/>
          </p:nvPr>
        </p:nvSpPr>
        <p:spPr>
          <a:xfrm>
            <a:off x="972150" y="2572055"/>
            <a:ext cx="7199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2000">
                <a:solidFill>
                  <a:srgbClr val="D9D9D9"/>
                </a:solidFill>
              </a:rPr>
              <a:t>Of all young people</a:t>
            </a:r>
            <a:endParaRPr sz="2000">
              <a:solidFill>
                <a:srgbClr val="D9D9D9"/>
              </a:solidFill>
            </a:endParaRPr>
          </a:p>
        </p:txBody>
      </p:sp>
      <p:grpSp>
        <p:nvGrpSpPr>
          <p:cNvPr id="114" name="Google Shape;114;p25"/>
          <p:cNvGrpSpPr/>
          <p:nvPr/>
        </p:nvGrpSpPr>
        <p:grpSpPr>
          <a:xfrm>
            <a:off x="7864658" y="371176"/>
            <a:ext cx="896264" cy="896314"/>
            <a:chOff x="570875" y="4322250"/>
            <a:chExt cx="443300" cy="443325"/>
          </a:xfrm>
        </p:grpSpPr>
        <p:sp>
          <p:nvSpPr>
            <p:cNvPr id="115" name="Google Shape;115;p2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26"/>
          <p:cNvSpPr txBox="1"/>
          <p:nvPr/>
        </p:nvSpPr>
        <p:spPr>
          <a:xfrm>
            <a:off x="450500" y="4226950"/>
            <a:ext cx="5520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pic>
        <p:nvPicPr>
          <p:cNvPr id="124" name="Google Shape;124;p26"/>
          <p:cNvPicPr preferRelativeResize="0"/>
          <p:nvPr/>
        </p:nvPicPr>
        <p:blipFill>
          <a:blip r:embed="rId3">
            <a:alphaModFix/>
          </a:blip>
          <a:stretch>
            <a:fillRect/>
          </a:stretch>
        </p:blipFill>
        <p:spPr>
          <a:xfrm>
            <a:off x="1879001" y="1053000"/>
            <a:ext cx="5872850" cy="334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28" name="Shape 128"/>
        <p:cNvGrpSpPr/>
        <p:nvPr/>
      </p:nvGrpSpPr>
      <p:grpSpPr>
        <a:xfrm>
          <a:off x="0" y="0"/>
          <a:ext cx="0" cy="0"/>
          <a:chOff x="0" y="0"/>
          <a:chExt cx="0" cy="0"/>
        </a:xfrm>
      </p:grpSpPr>
      <p:pic>
        <p:nvPicPr>
          <p:cNvPr id="129" name="Google Shape;129;p27"/>
          <p:cNvPicPr preferRelativeResize="0"/>
          <p:nvPr/>
        </p:nvPicPr>
        <p:blipFill>
          <a:blip r:embed="rId3">
            <a:alphaModFix/>
          </a:blip>
          <a:stretch>
            <a:fillRect/>
          </a:stretch>
        </p:blipFill>
        <p:spPr>
          <a:xfrm>
            <a:off x="5378150" y="1134662"/>
            <a:ext cx="1829700" cy="1829651"/>
          </a:xfrm>
          <a:prstGeom prst="rect">
            <a:avLst/>
          </a:prstGeom>
          <a:noFill/>
          <a:ln>
            <a:noFill/>
          </a:ln>
        </p:spPr>
      </p:pic>
      <p:sp>
        <p:nvSpPr>
          <p:cNvPr id="130" name="Google Shape;130;p27"/>
          <p:cNvSpPr txBox="1"/>
          <p:nvPr>
            <p:ph type="title"/>
          </p:nvPr>
        </p:nvSpPr>
        <p:spPr>
          <a:xfrm>
            <a:off x="173975" y="68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latin typeface="Raleway"/>
                <a:ea typeface="Raleway"/>
                <a:cs typeface="Raleway"/>
                <a:sym typeface="Raleway"/>
              </a:rPr>
              <a:t>Solution</a:t>
            </a:r>
            <a:endParaRPr b="1">
              <a:solidFill>
                <a:srgbClr val="FFFFFF"/>
              </a:solidFill>
              <a:latin typeface="Raleway"/>
              <a:ea typeface="Raleway"/>
              <a:cs typeface="Raleway"/>
              <a:sym typeface="Raleway"/>
            </a:endParaRPr>
          </a:p>
        </p:txBody>
      </p:sp>
      <p:cxnSp>
        <p:nvCxnSpPr>
          <p:cNvPr id="131" name="Google Shape;131;p27"/>
          <p:cNvCxnSpPr/>
          <p:nvPr/>
        </p:nvCxnSpPr>
        <p:spPr>
          <a:xfrm>
            <a:off x="3316375" y="2799275"/>
            <a:ext cx="607500" cy="738600"/>
          </a:xfrm>
          <a:prstGeom prst="straightConnector1">
            <a:avLst/>
          </a:prstGeom>
          <a:noFill/>
          <a:ln cap="flat" cmpd="sng" w="9525">
            <a:solidFill>
              <a:srgbClr val="FFFFFF"/>
            </a:solidFill>
            <a:prstDash val="solid"/>
            <a:round/>
            <a:headEnd len="med" w="med" type="none"/>
            <a:tailEnd len="med" w="med" type="none"/>
          </a:ln>
        </p:spPr>
      </p:cxnSp>
      <p:cxnSp>
        <p:nvCxnSpPr>
          <p:cNvPr id="132" name="Google Shape;132;p27"/>
          <p:cNvCxnSpPr/>
          <p:nvPr/>
        </p:nvCxnSpPr>
        <p:spPr>
          <a:xfrm flipH="1" rot="10800000">
            <a:off x="5143500" y="2780100"/>
            <a:ext cx="593400" cy="757800"/>
          </a:xfrm>
          <a:prstGeom prst="straightConnector1">
            <a:avLst/>
          </a:prstGeom>
          <a:noFill/>
          <a:ln cap="flat" cmpd="sng" w="9525">
            <a:solidFill>
              <a:srgbClr val="FFFFFF"/>
            </a:solidFill>
            <a:prstDash val="solid"/>
            <a:round/>
            <a:headEnd len="med" w="med" type="none"/>
            <a:tailEnd len="med" w="med" type="none"/>
          </a:ln>
        </p:spPr>
      </p:cxnSp>
      <p:sp>
        <p:nvSpPr>
          <p:cNvPr id="133" name="Google Shape;133;p27"/>
          <p:cNvSpPr txBox="1"/>
          <p:nvPr/>
        </p:nvSpPr>
        <p:spPr>
          <a:xfrm>
            <a:off x="5250300" y="542425"/>
            <a:ext cx="2262000" cy="68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D9D9D9"/>
                </a:solidFill>
                <a:latin typeface="Raleway"/>
                <a:ea typeface="Raleway"/>
                <a:cs typeface="Raleway"/>
                <a:sym typeface="Raleway"/>
              </a:rPr>
              <a:t>Sebastian </a:t>
            </a:r>
            <a:endParaRPr>
              <a:solidFill>
                <a:srgbClr val="D9D9D9"/>
              </a:solidFill>
              <a:latin typeface="Raleway"/>
              <a:ea typeface="Raleway"/>
              <a:cs typeface="Raleway"/>
              <a:sym typeface="Raleway"/>
            </a:endParaRPr>
          </a:p>
          <a:p>
            <a:pPr indent="0" lvl="0" marL="0" rtl="0" algn="ctr">
              <a:spcBef>
                <a:spcPts val="0"/>
              </a:spcBef>
              <a:spcAft>
                <a:spcPts val="0"/>
              </a:spcAft>
              <a:buNone/>
            </a:pPr>
            <a:r>
              <a:rPr lang="en-GB" sz="1100">
                <a:solidFill>
                  <a:srgbClr val="D9D9D9"/>
                </a:solidFill>
                <a:latin typeface="Raleway"/>
                <a:ea typeface="Raleway"/>
                <a:cs typeface="Raleway"/>
                <a:sym typeface="Raleway"/>
              </a:rPr>
              <a:t>Industry </a:t>
            </a:r>
            <a:r>
              <a:rPr lang="en-GB" sz="1100">
                <a:solidFill>
                  <a:srgbClr val="D9D9D9"/>
                </a:solidFill>
                <a:latin typeface="Raleway"/>
                <a:ea typeface="Raleway"/>
                <a:cs typeface="Raleway"/>
                <a:sym typeface="Raleway"/>
              </a:rPr>
              <a:t>Professional</a:t>
            </a:r>
            <a:endParaRPr sz="1100">
              <a:solidFill>
                <a:srgbClr val="D9D9D9"/>
              </a:solidFill>
              <a:latin typeface="Raleway"/>
              <a:ea typeface="Raleway"/>
              <a:cs typeface="Raleway"/>
              <a:sym typeface="Raleway"/>
            </a:endParaRPr>
          </a:p>
        </p:txBody>
      </p:sp>
      <p:pic>
        <p:nvPicPr>
          <p:cNvPr id="134" name="Google Shape;134;p27"/>
          <p:cNvPicPr preferRelativeResize="0"/>
          <p:nvPr/>
        </p:nvPicPr>
        <p:blipFill>
          <a:blip r:embed="rId4">
            <a:alphaModFix/>
          </a:blip>
          <a:stretch>
            <a:fillRect/>
          </a:stretch>
        </p:blipFill>
        <p:spPr>
          <a:xfrm>
            <a:off x="1800150" y="1115211"/>
            <a:ext cx="1868575" cy="1868575"/>
          </a:xfrm>
          <a:prstGeom prst="rect">
            <a:avLst/>
          </a:prstGeom>
          <a:noFill/>
          <a:ln>
            <a:noFill/>
          </a:ln>
        </p:spPr>
      </p:pic>
      <p:sp>
        <p:nvSpPr>
          <p:cNvPr id="135" name="Google Shape;135;p27"/>
          <p:cNvSpPr txBox="1"/>
          <p:nvPr/>
        </p:nvSpPr>
        <p:spPr>
          <a:xfrm>
            <a:off x="1542675" y="542425"/>
            <a:ext cx="2383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D9D9D9"/>
                </a:solidFill>
                <a:latin typeface="Raleway"/>
                <a:ea typeface="Raleway"/>
                <a:cs typeface="Raleway"/>
                <a:sym typeface="Raleway"/>
              </a:rPr>
              <a:t>Carrie </a:t>
            </a:r>
            <a:endParaRPr>
              <a:solidFill>
                <a:srgbClr val="D9D9D9"/>
              </a:solidFill>
              <a:latin typeface="Raleway"/>
              <a:ea typeface="Raleway"/>
              <a:cs typeface="Raleway"/>
              <a:sym typeface="Raleway"/>
            </a:endParaRPr>
          </a:p>
          <a:p>
            <a:pPr indent="0" lvl="0" marL="0" rtl="0" algn="ctr">
              <a:spcBef>
                <a:spcPts val="0"/>
              </a:spcBef>
              <a:spcAft>
                <a:spcPts val="0"/>
              </a:spcAft>
              <a:buNone/>
            </a:pPr>
            <a:r>
              <a:rPr lang="en-GB" sz="1100">
                <a:solidFill>
                  <a:srgbClr val="D9D9D9"/>
                </a:solidFill>
                <a:latin typeface="Raleway"/>
                <a:ea typeface="Raleway"/>
                <a:cs typeface="Raleway"/>
                <a:sym typeface="Raleway"/>
              </a:rPr>
              <a:t>University Student</a:t>
            </a:r>
            <a:endParaRPr sz="1100">
              <a:solidFill>
                <a:srgbClr val="D9D9D9"/>
              </a:solidFill>
              <a:latin typeface="Raleway"/>
              <a:ea typeface="Raleway"/>
              <a:cs typeface="Raleway"/>
              <a:sym typeface="Raleway"/>
            </a:endParaRPr>
          </a:p>
        </p:txBody>
      </p:sp>
      <p:pic>
        <p:nvPicPr>
          <p:cNvPr id="136" name="Google Shape;136;p27"/>
          <p:cNvPicPr preferRelativeResize="0"/>
          <p:nvPr/>
        </p:nvPicPr>
        <p:blipFill>
          <a:blip r:embed="rId5">
            <a:alphaModFix/>
          </a:blip>
          <a:stretch>
            <a:fillRect/>
          </a:stretch>
        </p:blipFill>
        <p:spPr>
          <a:xfrm>
            <a:off x="3649275" y="3284075"/>
            <a:ext cx="1728875" cy="1728875"/>
          </a:xfrm>
          <a:prstGeom prst="rect">
            <a:avLst/>
          </a:prstGeom>
          <a:noFill/>
          <a:ln>
            <a:noFill/>
          </a:ln>
        </p:spPr>
      </p:pic>
      <p:sp>
        <p:nvSpPr>
          <p:cNvPr id="137" name="Google Shape;137;p27"/>
          <p:cNvSpPr txBox="1"/>
          <p:nvPr/>
        </p:nvSpPr>
        <p:spPr>
          <a:xfrm>
            <a:off x="3494613" y="2711375"/>
            <a:ext cx="2038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D9D9D9"/>
                </a:solidFill>
                <a:latin typeface="Raleway"/>
                <a:ea typeface="Raleway"/>
                <a:cs typeface="Raleway"/>
                <a:sym typeface="Raleway"/>
              </a:rPr>
              <a:t>Jordan</a:t>
            </a:r>
            <a:endParaRPr>
              <a:solidFill>
                <a:srgbClr val="D9D9D9"/>
              </a:solidFill>
              <a:latin typeface="Raleway"/>
              <a:ea typeface="Raleway"/>
              <a:cs typeface="Raleway"/>
              <a:sym typeface="Raleway"/>
            </a:endParaRPr>
          </a:p>
          <a:p>
            <a:pPr indent="0" lvl="0" marL="0" rtl="0" algn="ctr">
              <a:spcBef>
                <a:spcPts val="0"/>
              </a:spcBef>
              <a:spcAft>
                <a:spcPts val="0"/>
              </a:spcAft>
              <a:buNone/>
            </a:pPr>
            <a:r>
              <a:rPr lang="en-GB" sz="1100">
                <a:solidFill>
                  <a:srgbClr val="D9D9D9"/>
                </a:solidFill>
                <a:latin typeface="Raleway"/>
                <a:ea typeface="Raleway"/>
                <a:cs typeface="Raleway"/>
                <a:sym typeface="Raleway"/>
              </a:rPr>
              <a:t>School Student</a:t>
            </a:r>
            <a:endParaRPr sz="1100">
              <a:solidFill>
                <a:srgbClr val="D9D9D9"/>
              </a:solidFill>
              <a:latin typeface="Raleway"/>
              <a:ea typeface="Raleway"/>
              <a:cs typeface="Raleway"/>
              <a:sym typeface="Raleway"/>
            </a:endParaRPr>
          </a:p>
        </p:txBody>
      </p:sp>
      <p:sp>
        <p:nvSpPr>
          <p:cNvPr id="138" name="Google Shape;138;p27"/>
          <p:cNvSpPr/>
          <p:nvPr/>
        </p:nvSpPr>
        <p:spPr>
          <a:xfrm>
            <a:off x="7798308" y="352001"/>
            <a:ext cx="896264" cy="896314"/>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7"/>
          <p:cNvCxnSpPr>
            <a:stCxn id="134" idx="3"/>
            <a:endCxn id="129" idx="1"/>
          </p:cNvCxnSpPr>
          <p:nvPr/>
        </p:nvCxnSpPr>
        <p:spPr>
          <a:xfrm>
            <a:off x="3668725" y="2049499"/>
            <a:ext cx="17094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aleway"/>
                <a:ea typeface="Raleway"/>
                <a:cs typeface="Raleway"/>
                <a:sym typeface="Raleway"/>
              </a:rPr>
              <a:t>Key Features</a:t>
            </a:r>
            <a:endParaRPr b="1">
              <a:solidFill>
                <a:srgbClr val="FFFFFF"/>
              </a:solidFill>
              <a:latin typeface="Raleway"/>
              <a:ea typeface="Raleway"/>
              <a:cs typeface="Raleway"/>
              <a:sym typeface="Raleway"/>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600">
                <a:solidFill>
                  <a:srgbClr val="FFFFFF"/>
                </a:solidFill>
                <a:latin typeface="Raleway"/>
                <a:ea typeface="Raleway"/>
                <a:cs typeface="Raleway"/>
                <a:sym typeface="Raleway"/>
              </a:rPr>
              <a:t>Chat and video platform</a:t>
            </a:r>
            <a:endParaRPr sz="2600">
              <a:solidFill>
                <a:srgbClr val="A4C2F4"/>
              </a:solidFill>
              <a:latin typeface="Raleway"/>
              <a:ea typeface="Raleway"/>
              <a:cs typeface="Raleway"/>
              <a:sym typeface="Raleway"/>
            </a:endParaRPr>
          </a:p>
        </p:txBody>
      </p:sp>
      <p:sp>
        <p:nvSpPr>
          <p:cNvPr id="146" name="Google Shape;146;p28"/>
          <p:cNvSpPr/>
          <p:nvPr/>
        </p:nvSpPr>
        <p:spPr>
          <a:xfrm>
            <a:off x="7936033" y="121401"/>
            <a:ext cx="896264" cy="896314"/>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8"/>
          <p:cNvPicPr preferRelativeResize="0"/>
          <p:nvPr/>
        </p:nvPicPr>
        <p:blipFill>
          <a:blip r:embed="rId3">
            <a:alphaModFix/>
          </a:blip>
          <a:stretch>
            <a:fillRect/>
          </a:stretch>
        </p:blipFill>
        <p:spPr>
          <a:xfrm>
            <a:off x="1741200" y="1764625"/>
            <a:ext cx="5661598" cy="3232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Raleway"/>
                <a:ea typeface="Raleway"/>
                <a:cs typeface="Raleway"/>
                <a:sym typeface="Raleway"/>
              </a:rPr>
              <a:t>Key Features</a:t>
            </a:r>
            <a:endParaRPr b="1">
              <a:solidFill>
                <a:srgbClr val="FFFFFF"/>
              </a:solidFill>
              <a:latin typeface="Raleway"/>
              <a:ea typeface="Raleway"/>
              <a:cs typeface="Raleway"/>
              <a:sym typeface="Raleway"/>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600">
                <a:solidFill>
                  <a:srgbClr val="FFFFFF"/>
                </a:solidFill>
                <a:latin typeface="Raleway"/>
                <a:ea typeface="Raleway"/>
                <a:cs typeface="Raleway"/>
                <a:sym typeface="Raleway"/>
              </a:rPr>
              <a:t>Jobs Board</a:t>
            </a:r>
            <a:endParaRPr sz="2600">
              <a:solidFill>
                <a:srgbClr val="FFFFFF"/>
              </a:solidFill>
              <a:latin typeface="Raleway"/>
              <a:ea typeface="Raleway"/>
              <a:cs typeface="Raleway"/>
              <a:sym typeface="Raleway"/>
            </a:endParaRPr>
          </a:p>
        </p:txBody>
      </p:sp>
      <p:sp>
        <p:nvSpPr>
          <p:cNvPr id="154" name="Google Shape;154;p29"/>
          <p:cNvSpPr/>
          <p:nvPr/>
        </p:nvSpPr>
        <p:spPr>
          <a:xfrm>
            <a:off x="7936033" y="121401"/>
            <a:ext cx="896264" cy="896314"/>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9"/>
          <p:cNvPicPr preferRelativeResize="0"/>
          <p:nvPr/>
        </p:nvPicPr>
        <p:blipFill>
          <a:blip r:embed="rId3">
            <a:alphaModFix/>
          </a:blip>
          <a:stretch>
            <a:fillRect/>
          </a:stretch>
        </p:blipFill>
        <p:spPr>
          <a:xfrm>
            <a:off x="1981212" y="1757875"/>
            <a:ext cx="5181574" cy="3175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30"/>
          <p:cNvPicPr preferRelativeResize="0"/>
          <p:nvPr/>
        </p:nvPicPr>
        <p:blipFill rotWithShape="1">
          <a:blip r:embed="rId3">
            <a:alphaModFix/>
          </a:blip>
          <a:srcRect b="0" l="0" r="0" t="0"/>
          <a:stretch/>
        </p:blipFill>
        <p:spPr>
          <a:xfrm>
            <a:off x="1151850" y="617775"/>
            <a:ext cx="2197101" cy="3907950"/>
          </a:xfrm>
          <a:prstGeom prst="rect">
            <a:avLst/>
          </a:prstGeom>
          <a:noFill/>
          <a:ln>
            <a:noFill/>
          </a:ln>
        </p:spPr>
      </p:pic>
      <p:pic>
        <p:nvPicPr>
          <p:cNvPr id="161" name="Google Shape;161;p30"/>
          <p:cNvPicPr preferRelativeResize="0"/>
          <p:nvPr/>
        </p:nvPicPr>
        <p:blipFill rotWithShape="1">
          <a:blip r:embed="rId4">
            <a:alphaModFix/>
          </a:blip>
          <a:srcRect b="0" l="0" r="0" t="0"/>
          <a:stretch/>
        </p:blipFill>
        <p:spPr>
          <a:xfrm>
            <a:off x="3849850" y="699825"/>
            <a:ext cx="2108149" cy="3749699"/>
          </a:xfrm>
          <a:prstGeom prst="rect">
            <a:avLst/>
          </a:prstGeom>
          <a:noFill/>
          <a:ln>
            <a:noFill/>
          </a:ln>
        </p:spPr>
      </p:pic>
      <p:pic>
        <p:nvPicPr>
          <p:cNvPr id="162" name="Google Shape;162;p30"/>
          <p:cNvPicPr preferRelativeResize="0"/>
          <p:nvPr/>
        </p:nvPicPr>
        <p:blipFill rotWithShape="1">
          <a:blip r:embed="rId5">
            <a:alphaModFix/>
          </a:blip>
          <a:srcRect b="0" l="0" r="0" t="0"/>
          <a:stretch/>
        </p:blipFill>
        <p:spPr>
          <a:xfrm>
            <a:off x="6378275" y="623625"/>
            <a:ext cx="2108149" cy="3749714"/>
          </a:xfrm>
          <a:prstGeom prst="rect">
            <a:avLst/>
          </a:prstGeom>
          <a:noFill/>
          <a:ln>
            <a:noFill/>
          </a:ln>
        </p:spPr>
      </p:pic>
      <p:grpSp>
        <p:nvGrpSpPr>
          <p:cNvPr id="163" name="Google Shape;163;p30"/>
          <p:cNvGrpSpPr/>
          <p:nvPr/>
        </p:nvGrpSpPr>
        <p:grpSpPr>
          <a:xfrm>
            <a:off x="8027608" y="112376"/>
            <a:ext cx="896264" cy="896314"/>
            <a:chOff x="570875" y="4322250"/>
            <a:chExt cx="443300" cy="443325"/>
          </a:xfrm>
        </p:grpSpPr>
        <p:sp>
          <p:nvSpPr>
            <p:cNvPr id="164" name="Google Shape;164;p3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1565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30"/>
          <p:cNvSpPr txBox="1"/>
          <p:nvPr/>
        </p:nvSpPr>
        <p:spPr>
          <a:xfrm>
            <a:off x="3607575" y="4635850"/>
            <a:ext cx="1670100" cy="38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rgbClr val="0097A7"/>
                </a:solidFill>
                <a:hlinkClick r:id="rId6"/>
              </a:rPr>
              <a:t>View our website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72" name="Shape 172"/>
        <p:cNvGrpSpPr/>
        <p:nvPr/>
      </p:nvGrpSpPr>
      <p:grpSpPr>
        <a:xfrm>
          <a:off x="0" y="0"/>
          <a:ext cx="0" cy="0"/>
          <a:chOff x="0" y="0"/>
          <a:chExt cx="0" cy="0"/>
        </a:xfrm>
      </p:grpSpPr>
      <p:sp>
        <p:nvSpPr>
          <p:cNvPr id="173" name="Google Shape;173;p31"/>
          <p:cNvSpPr/>
          <p:nvPr/>
        </p:nvSpPr>
        <p:spPr>
          <a:xfrm>
            <a:off x="2774100" y="418750"/>
            <a:ext cx="3595800" cy="5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FFFFFF"/>
                </a:solidFill>
                <a:latin typeface="Raleway"/>
                <a:ea typeface="Raleway"/>
                <a:cs typeface="Raleway"/>
                <a:sym typeface="Raleway"/>
              </a:rPr>
              <a:t>Our Marketing Efforts</a:t>
            </a:r>
            <a:endParaRPr b="1" sz="2400">
              <a:solidFill>
                <a:srgbClr val="FFFFFF"/>
              </a:solidFill>
              <a:latin typeface="Raleway"/>
              <a:ea typeface="Raleway"/>
              <a:cs typeface="Raleway"/>
              <a:sym typeface="Raleway"/>
            </a:endParaRPr>
          </a:p>
        </p:txBody>
      </p:sp>
      <p:sp>
        <p:nvSpPr>
          <p:cNvPr id="174" name="Google Shape;174;p31"/>
          <p:cNvSpPr/>
          <p:nvPr/>
        </p:nvSpPr>
        <p:spPr>
          <a:xfrm>
            <a:off x="2287350" y="1908094"/>
            <a:ext cx="1283100" cy="46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Raleway"/>
                <a:ea typeface="Raleway"/>
                <a:cs typeface="Raleway"/>
                <a:sym typeface="Raleway"/>
              </a:rPr>
              <a:t>Schools</a:t>
            </a:r>
            <a:endParaRPr sz="20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highlight>
                <a:srgbClr val="00FFFF"/>
              </a:highlight>
            </a:endParaRPr>
          </a:p>
        </p:txBody>
      </p:sp>
      <p:sp>
        <p:nvSpPr>
          <p:cNvPr id="175" name="Google Shape;175;p31"/>
          <p:cNvSpPr/>
          <p:nvPr/>
        </p:nvSpPr>
        <p:spPr>
          <a:xfrm>
            <a:off x="5121375" y="1626400"/>
            <a:ext cx="1975500" cy="82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000">
                <a:solidFill>
                  <a:srgbClr val="FFFFFF"/>
                </a:solidFill>
                <a:latin typeface="Raleway"/>
                <a:ea typeface="Raleway"/>
                <a:cs typeface="Raleway"/>
                <a:sym typeface="Raleway"/>
              </a:rPr>
              <a:t>Corporate Sponsors</a:t>
            </a:r>
            <a:endParaRPr sz="2000"/>
          </a:p>
        </p:txBody>
      </p:sp>
      <p:sp>
        <p:nvSpPr>
          <p:cNvPr id="176" name="Google Shape;176;p31"/>
          <p:cNvSpPr/>
          <p:nvPr/>
        </p:nvSpPr>
        <p:spPr>
          <a:xfrm>
            <a:off x="1941150" y="3403700"/>
            <a:ext cx="1975500" cy="82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000">
                <a:solidFill>
                  <a:srgbClr val="FFFFFF"/>
                </a:solidFill>
                <a:latin typeface="Raleway"/>
                <a:ea typeface="Raleway"/>
                <a:cs typeface="Raleway"/>
                <a:sym typeface="Raleway"/>
              </a:rPr>
              <a:t>Most vulnerable </a:t>
            </a:r>
            <a:r>
              <a:rPr lang="en-GB" sz="2000">
                <a:solidFill>
                  <a:srgbClr val="FFFFFF"/>
                </a:solidFill>
                <a:latin typeface="Raleway"/>
                <a:ea typeface="Raleway"/>
                <a:cs typeface="Raleway"/>
                <a:sym typeface="Raleway"/>
              </a:rPr>
              <a:t>Students</a:t>
            </a:r>
            <a:endParaRPr sz="2000">
              <a:solidFill>
                <a:srgbClr val="FFFFFF"/>
              </a:solidFill>
              <a:latin typeface="Raleway"/>
              <a:ea typeface="Raleway"/>
              <a:cs typeface="Raleway"/>
              <a:sym typeface="Raleway"/>
            </a:endParaRPr>
          </a:p>
        </p:txBody>
      </p:sp>
      <p:sp>
        <p:nvSpPr>
          <p:cNvPr id="177" name="Google Shape;177;p31"/>
          <p:cNvSpPr/>
          <p:nvPr/>
        </p:nvSpPr>
        <p:spPr>
          <a:xfrm>
            <a:off x="5146275" y="3473125"/>
            <a:ext cx="1925700" cy="94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rgbClr val="FFFFFF"/>
                </a:solidFill>
                <a:latin typeface="Raleway"/>
                <a:ea typeface="Raleway"/>
                <a:cs typeface="Raleway"/>
                <a:sym typeface="Raleway"/>
              </a:rPr>
              <a:t>University</a:t>
            </a:r>
            <a:r>
              <a:rPr lang="en-GB" sz="2000">
                <a:solidFill>
                  <a:srgbClr val="FFFFFF"/>
                </a:solidFill>
                <a:latin typeface="Raleway"/>
                <a:ea typeface="Raleway"/>
                <a:cs typeface="Raleway"/>
                <a:sym typeface="Raleway"/>
              </a:rPr>
              <a:t> Students</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00FFFF"/>
              </a:highlight>
            </a:endParaRPr>
          </a:p>
        </p:txBody>
      </p:sp>
      <p:sp>
        <p:nvSpPr>
          <p:cNvPr id="178" name="Google Shape;178;p31"/>
          <p:cNvSpPr/>
          <p:nvPr/>
        </p:nvSpPr>
        <p:spPr>
          <a:xfrm>
            <a:off x="2774100" y="1162000"/>
            <a:ext cx="309600" cy="464400"/>
          </a:xfrm>
          <a:prstGeom prst="downArrow">
            <a:avLst>
              <a:gd fmla="val 50000" name="adj1"/>
              <a:gd fmla="val 50000" name="adj2"/>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5954325" y="1162000"/>
            <a:ext cx="309600" cy="464400"/>
          </a:xfrm>
          <a:prstGeom prst="downArrow">
            <a:avLst>
              <a:gd fmla="val 50000" name="adj1"/>
              <a:gd fmla="val 50000" name="adj2"/>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7798308" y="352001"/>
            <a:ext cx="896264" cy="896314"/>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2774100" y="2571742"/>
            <a:ext cx="309600" cy="632700"/>
          </a:xfrm>
          <a:prstGeom prst="downArrow">
            <a:avLst>
              <a:gd fmla="val 50000" name="adj1"/>
              <a:gd fmla="val 50000" name="adj2"/>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1"/>
          <p:cNvSpPr/>
          <p:nvPr/>
        </p:nvSpPr>
        <p:spPr>
          <a:xfrm>
            <a:off x="5954325" y="2571742"/>
            <a:ext cx="309600" cy="632700"/>
          </a:xfrm>
          <a:prstGeom prst="downArrow">
            <a:avLst>
              <a:gd fmla="val 50000" name="adj1"/>
              <a:gd fmla="val 50000" name="adj2"/>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565C0"/>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600">
                <a:solidFill>
                  <a:srgbClr val="FFFFFF"/>
                </a:solidFill>
                <a:latin typeface="Raleway"/>
                <a:ea typeface="Raleway"/>
                <a:cs typeface="Raleway"/>
                <a:sym typeface="Raleway"/>
              </a:rPr>
              <a:t>Revenue Streams</a:t>
            </a:r>
            <a:endParaRPr b="1" sz="2600">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sp>
        <p:nvSpPr>
          <p:cNvPr id="188" name="Google Shape;188;p32"/>
          <p:cNvSpPr/>
          <p:nvPr/>
        </p:nvSpPr>
        <p:spPr>
          <a:xfrm>
            <a:off x="7798308" y="352001"/>
            <a:ext cx="896264" cy="896314"/>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txBox="1"/>
          <p:nvPr/>
        </p:nvSpPr>
        <p:spPr>
          <a:xfrm>
            <a:off x="575100" y="1771775"/>
            <a:ext cx="5520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0" name="Google Shape;190;p32"/>
          <p:cNvSpPr txBox="1"/>
          <p:nvPr/>
        </p:nvSpPr>
        <p:spPr>
          <a:xfrm>
            <a:off x="2025975" y="1771775"/>
            <a:ext cx="2003400" cy="23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FFFFFF"/>
                </a:solidFill>
                <a:latin typeface="Raleway"/>
                <a:ea typeface="Raleway"/>
                <a:cs typeface="Raleway"/>
                <a:sym typeface="Raleway"/>
              </a:rPr>
              <a:t>Corporate Sponsors</a:t>
            </a:r>
            <a:endParaRPr sz="24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endParaRPr>
          </a:p>
          <a:p>
            <a:pPr indent="0" lvl="0" marL="0" rtl="0" algn="ctr">
              <a:spcBef>
                <a:spcPts val="0"/>
              </a:spcBef>
              <a:spcAft>
                <a:spcPts val="0"/>
              </a:spcAft>
              <a:buNone/>
            </a:pPr>
            <a:r>
              <a:rPr lang="en-GB">
                <a:solidFill>
                  <a:srgbClr val="FFFFFF"/>
                </a:solidFill>
                <a:latin typeface="Raleway"/>
                <a:ea typeface="Raleway"/>
                <a:cs typeface="Raleway"/>
                <a:sym typeface="Raleway"/>
              </a:rPr>
              <a:t>Example: Grants such as Deutsche Bank “Born To Be” initiative.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200">
              <a:solidFill>
                <a:srgbClr val="FFFFFF"/>
              </a:solidFill>
            </a:endParaRPr>
          </a:p>
        </p:txBody>
      </p:sp>
      <p:sp>
        <p:nvSpPr>
          <p:cNvPr id="191" name="Google Shape;191;p32"/>
          <p:cNvSpPr txBox="1"/>
          <p:nvPr/>
        </p:nvSpPr>
        <p:spPr>
          <a:xfrm>
            <a:off x="4907200" y="1742975"/>
            <a:ext cx="1945800" cy="23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FFFFFF"/>
                </a:solidFill>
                <a:latin typeface="Raleway"/>
                <a:ea typeface="Raleway"/>
                <a:cs typeface="Raleway"/>
                <a:sym typeface="Raleway"/>
              </a:rPr>
              <a:t>Gamification System</a:t>
            </a:r>
            <a:endParaRPr sz="2400">
              <a:solidFill>
                <a:srgbClr val="FFFFFF"/>
              </a:solidFill>
              <a:latin typeface="Raleway"/>
              <a:ea typeface="Raleway"/>
              <a:cs typeface="Raleway"/>
              <a:sym typeface="Raleway"/>
            </a:endParaRPr>
          </a:p>
          <a:p>
            <a:pPr indent="0" lvl="0" marL="0" rtl="0" algn="ctr">
              <a:spcBef>
                <a:spcPts val="0"/>
              </a:spcBef>
              <a:spcAft>
                <a:spcPts val="0"/>
              </a:spcAft>
              <a:buNone/>
            </a:pPr>
            <a:r>
              <a:t/>
            </a:r>
            <a:endParaRPr sz="1200">
              <a:solidFill>
                <a:srgbClr val="FFFFFF"/>
              </a:solidFill>
            </a:endParaRPr>
          </a:p>
          <a:p>
            <a:pPr indent="0" lvl="0" marL="0" rtl="0" algn="ctr">
              <a:spcBef>
                <a:spcPts val="0"/>
              </a:spcBef>
              <a:spcAft>
                <a:spcPts val="0"/>
              </a:spcAft>
              <a:buClr>
                <a:schemeClr val="dk1"/>
              </a:buClr>
              <a:buSzPts val="1100"/>
              <a:buFont typeface="Arial"/>
              <a:buNone/>
            </a:pPr>
            <a:r>
              <a:rPr lang="en-GB">
                <a:solidFill>
                  <a:schemeClr val="lt1"/>
                </a:solidFill>
                <a:latin typeface="Raleway"/>
                <a:ea typeface="Raleway"/>
                <a:cs typeface="Raleway"/>
                <a:sym typeface="Raleway"/>
              </a:rPr>
              <a:t>Advertising from the Rewards system (eg: Unidays, StudentBeans)</a:t>
            </a:r>
            <a:endParaRPr>
              <a:solidFill>
                <a:srgbClr val="FFFFF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