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61" r:id="rId5"/>
    <p:sldId id="259" r:id="rId6"/>
    <p:sldId id="260" r:id="rId7"/>
    <p:sldId id="262" r:id="rId8"/>
    <p:sldId id="263" r:id="rId9"/>
    <p:sldId id="264" r:id="rId10"/>
    <p:sldId id="265" r:id="rId11"/>
  </p:sldIdLst>
  <p:sldSz cx="9144000" cy="5143500" type="screen16x9"/>
  <p:notesSz cx="6858000" cy="9144000"/>
  <p:embeddedFontLst>
    <p:embeddedFont>
      <p:font typeface="Georgia" panose="02040502050405020303" pitchFamily="18" charset="0"/>
      <p:regular r:id="rId13"/>
      <p:bold r:id="rId14"/>
      <p:italic r:id="rId15"/>
      <p:boldItalic r:id="rId16"/>
    </p:embeddedFont>
    <p:embeddedFont>
      <p:font typeface="Roboto" panose="020B0604020202020204" charset="0"/>
      <p:regular r:id="rId17"/>
      <p:bold r:id="rId18"/>
      <p:italic r:id="rId19"/>
      <p:boldItalic r:id="rId20"/>
    </p:embeddedFont>
    <p:embeddedFont>
      <p:font typeface="Roboto Slab" panose="020B0604020202020204" charset="0"/>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a3810346a1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a3810346a1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a3810346a1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a3810346a1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a3810346a1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a3810346a1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a3810346a1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a3810346a1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dirty="0"/>
          </a:p>
          <a:p>
            <a:pPr marL="0" lvl="0" indent="0" algn="ctr" rtl="0">
              <a:spcBef>
                <a:spcPts val="0"/>
              </a:spcBef>
              <a:spcAft>
                <a:spcPts val="0"/>
              </a:spcAft>
              <a:buNone/>
            </a:pPr>
            <a:r>
              <a:rPr lang="en" dirty="0"/>
              <a:t>Prediction of disease from symptoms</a:t>
            </a:r>
            <a:endParaRPr dirty="0"/>
          </a:p>
        </p:txBody>
      </p:sp>
      <p:sp>
        <p:nvSpPr>
          <p:cNvPr id="64" name="Google Shape;64;p13"/>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SheCode</a:t>
            </a:r>
          </a:p>
          <a:p>
            <a:pPr marL="0" lvl="0" indent="0" algn="ctr" rtl="0">
              <a:spcBef>
                <a:spcPts val="0"/>
              </a:spcBef>
              <a:spcAft>
                <a:spcPts val="0"/>
              </a:spcAft>
              <a:buNone/>
            </a:pPr>
            <a:r>
              <a:rPr lang="en" sz="2800" dirty="0"/>
              <a:t>       </a:t>
            </a:r>
            <a:r>
              <a:rPr lang="en" dirty="0"/>
              <a:t>IEEE CIS , GHRCE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DE925-BFE1-4C1C-899E-A7B21D6C7089}"/>
              </a:ext>
            </a:extLst>
          </p:cNvPr>
          <p:cNvSpPr>
            <a:spLocks noGrp="1"/>
          </p:cNvSpPr>
          <p:nvPr>
            <p:ph type="title"/>
          </p:nvPr>
        </p:nvSpPr>
        <p:spPr/>
        <p:txBody>
          <a:bodyPr/>
          <a:lstStyle/>
          <a:p>
            <a:r>
              <a:rPr lang="en-US" dirty="0">
                <a:solidFill>
                  <a:schemeClr val="accent6">
                    <a:lumMod val="75000"/>
                  </a:schemeClr>
                </a:solidFill>
              </a:rPr>
              <a:t>Conclusion :</a:t>
            </a:r>
          </a:p>
        </p:txBody>
      </p:sp>
      <p:sp>
        <p:nvSpPr>
          <p:cNvPr id="3" name="Text Placeholder 2">
            <a:extLst>
              <a:ext uri="{FF2B5EF4-FFF2-40B4-BE49-F238E27FC236}">
                <a16:creationId xmlns:a16="http://schemas.microsoft.com/office/drawing/2014/main" id="{611E37E2-6857-4A29-B39A-A8B5248FF8A1}"/>
              </a:ext>
            </a:extLst>
          </p:cNvPr>
          <p:cNvSpPr>
            <a:spLocks noGrp="1"/>
          </p:cNvSpPr>
          <p:nvPr>
            <p:ph type="body" idx="1"/>
          </p:nvPr>
        </p:nvSpPr>
        <p:spPr>
          <a:xfrm>
            <a:off x="387900" y="1489823"/>
            <a:ext cx="8368200" cy="3287739"/>
          </a:xfrm>
        </p:spPr>
        <p:txBody>
          <a:bodyPr/>
          <a:lstStyle/>
          <a:p>
            <a:pPr>
              <a:buFont typeface="Wingdings" panose="05000000000000000000" pitchFamily="2" charset="2"/>
              <a:buChar char="Ø"/>
            </a:pPr>
            <a:r>
              <a:rPr lang="en-US" dirty="0"/>
              <a:t>We implemented Prediction of Disease from Symptoms with accuracy 1.0 using Multinominal bayes Classification in Machine Learning.</a:t>
            </a:r>
          </a:p>
          <a:p>
            <a:pPr marL="114300" indent="0">
              <a:buNone/>
            </a:pPr>
            <a:endParaRPr lang="en-US" dirty="0"/>
          </a:p>
          <a:p>
            <a:pPr>
              <a:buFont typeface="Wingdings" panose="05000000000000000000" pitchFamily="2" charset="2"/>
              <a:buChar char="Ø"/>
            </a:pPr>
            <a:r>
              <a:rPr lang="en-US" dirty="0"/>
              <a:t>In future we can create an Mobile Application/website so that an individual can enter their symptoms and get the result as what disease they are probably suffering.</a:t>
            </a:r>
          </a:p>
          <a:p>
            <a:pPr>
              <a:buFont typeface="Wingdings" panose="05000000000000000000" pitchFamily="2" charset="2"/>
              <a:buChar char="Ø"/>
            </a:pPr>
            <a:endParaRPr lang="en-US" dirty="0"/>
          </a:p>
          <a:p>
            <a:pPr marL="114300" indent="0">
              <a:buNone/>
            </a:pPr>
            <a:r>
              <a:rPr lang="en-US" b="1" dirty="0"/>
              <a:t>For Code and dataset refer :</a:t>
            </a:r>
          </a:p>
          <a:p>
            <a:pPr marL="114300" indent="0">
              <a:buNone/>
            </a:pPr>
            <a:r>
              <a:rPr lang="en-US" b="1" u="sng" dirty="0">
                <a:solidFill>
                  <a:srgbClr val="FFFF00"/>
                </a:solidFill>
              </a:rPr>
              <a:t>Repository :</a:t>
            </a:r>
            <a:r>
              <a:rPr lang="en-US" b="1" dirty="0">
                <a:solidFill>
                  <a:srgbClr val="FFFF00"/>
                </a:solidFill>
              </a:rPr>
              <a:t> </a:t>
            </a:r>
            <a:r>
              <a:rPr lang="en-US" dirty="0"/>
              <a:t>https://github.com/SheCodes-IEEE-CIS-GHRCE/Medical-Diagnosis-Prediction-of-disease-from-symptoms.-</a:t>
            </a:r>
          </a:p>
        </p:txBody>
      </p:sp>
    </p:spTree>
    <p:extLst>
      <p:ext uri="{BB962C8B-B14F-4D97-AF65-F5344CB8AC3E}">
        <p14:creationId xmlns:p14="http://schemas.microsoft.com/office/powerpoint/2010/main" val="4165155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6">
                    <a:lumMod val="75000"/>
                  </a:schemeClr>
                </a:solidFill>
              </a:rPr>
              <a:t>Developed by	</a:t>
            </a:r>
            <a:endParaRPr dirty="0">
              <a:solidFill>
                <a:schemeClr val="accent6">
                  <a:lumMod val="75000"/>
                </a:schemeClr>
              </a:solidFill>
            </a:endParaRPr>
          </a:p>
        </p:txBody>
      </p:sp>
      <p:sp>
        <p:nvSpPr>
          <p:cNvPr id="70" name="Google Shape;70;p1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Priyal Gandhi -Team Lead	</a:t>
            </a:r>
            <a:endParaRPr dirty="0"/>
          </a:p>
          <a:p>
            <a:pPr marL="0" lvl="0" indent="0" algn="l" rtl="0">
              <a:spcBef>
                <a:spcPts val="1600"/>
              </a:spcBef>
              <a:spcAft>
                <a:spcPts val="0"/>
              </a:spcAft>
              <a:buNone/>
            </a:pPr>
            <a:r>
              <a:rPr lang="en" dirty="0"/>
              <a:t>Banugaria Dhruvita</a:t>
            </a:r>
          </a:p>
          <a:p>
            <a:pPr marL="0" indent="0">
              <a:spcBef>
                <a:spcPts val="1600"/>
              </a:spcBef>
              <a:buNone/>
            </a:pPr>
            <a:r>
              <a:rPr lang="en-US" dirty="0"/>
              <a:t>Shivani Rajput</a:t>
            </a:r>
            <a:endParaRPr dirty="0"/>
          </a:p>
          <a:p>
            <a:pPr marL="0" lvl="0" indent="0" algn="l" rtl="0">
              <a:spcBef>
                <a:spcPts val="1600"/>
              </a:spcBef>
              <a:spcAft>
                <a:spcPts val="0"/>
              </a:spcAft>
              <a:buNone/>
            </a:pPr>
            <a:r>
              <a:rPr lang="en" dirty="0"/>
              <a:t>Riya Tyagi</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body" idx="1"/>
          </p:nvPr>
        </p:nvSpPr>
        <p:spPr>
          <a:xfrm>
            <a:off x="387900" y="1474382"/>
            <a:ext cx="8368200" cy="3094468"/>
          </a:xfrm>
          <a:prstGeom prst="rect">
            <a:avLst/>
          </a:prstGeom>
        </p:spPr>
        <p:txBody>
          <a:bodyPr spcFirstLastPara="1" wrap="square" lIns="91425" tIns="91425" rIns="91425" bIns="91425" anchor="t" anchorCtr="0">
            <a:noAutofit/>
          </a:bodyPr>
          <a:lstStyle/>
          <a:p>
            <a:pPr marL="342900" lvl="0" algn="l" rtl="0">
              <a:spcBef>
                <a:spcPts val="0"/>
              </a:spcBef>
              <a:spcAft>
                <a:spcPts val="0"/>
              </a:spcAft>
              <a:buFont typeface="Wingdings" panose="05000000000000000000" pitchFamily="2" charset="2"/>
              <a:buChar char="Ø"/>
            </a:pPr>
            <a:r>
              <a:rPr lang="en" dirty="0"/>
              <a:t>The healthcare domain is one of the prominent research fields in the current scenario and the rapid improvement of technology and data.</a:t>
            </a:r>
            <a:endParaRPr dirty="0"/>
          </a:p>
          <a:p>
            <a:pPr marL="285750" lvl="0" indent="-285750" algn="l" rtl="0">
              <a:spcBef>
                <a:spcPts val="1600"/>
              </a:spcBef>
              <a:spcAft>
                <a:spcPts val="0"/>
              </a:spcAft>
              <a:buFont typeface="Wingdings" panose="05000000000000000000" pitchFamily="2" charset="2"/>
              <a:buChar char="Ø"/>
            </a:pPr>
            <a:r>
              <a:rPr lang="en" dirty="0"/>
              <a:t>It is quite difficult to handle the large amount of data of disease its symptoms, precautions and medication to be used.</a:t>
            </a: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
        <p:nvSpPr>
          <p:cNvPr id="3" name="Title 1">
            <a:extLst>
              <a:ext uri="{FF2B5EF4-FFF2-40B4-BE49-F238E27FC236}">
                <a16:creationId xmlns:a16="http://schemas.microsoft.com/office/drawing/2014/main" id="{9D4105E1-6DFB-467F-8201-D9717C96BC60}"/>
              </a:ext>
            </a:extLst>
          </p:cNvPr>
          <p:cNvSpPr>
            <a:spLocks noGrp="1"/>
          </p:cNvSpPr>
          <p:nvPr>
            <p:ph type="title"/>
          </p:nvPr>
        </p:nvSpPr>
        <p:spPr>
          <a:xfrm>
            <a:off x="387900" y="458025"/>
            <a:ext cx="8368200" cy="686100"/>
          </a:xfrm>
        </p:spPr>
        <p:txBody>
          <a:bodyPr/>
          <a:lstStyle/>
          <a:p>
            <a:r>
              <a:rPr lang="en-US" u="sng" dirty="0">
                <a:solidFill>
                  <a:schemeClr val="accent6">
                    <a:lumMod val="75000"/>
                  </a:schemeClr>
                </a:solidFill>
              </a:rPr>
              <a:t>INTRODUCTION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10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B71B7-7539-4363-ABE3-8051E42D3B02}"/>
              </a:ext>
            </a:extLst>
          </p:cNvPr>
          <p:cNvSpPr>
            <a:spLocks noGrp="1"/>
          </p:cNvSpPr>
          <p:nvPr>
            <p:ph type="title"/>
          </p:nvPr>
        </p:nvSpPr>
        <p:spPr/>
        <p:txBody>
          <a:bodyPr/>
          <a:lstStyle/>
          <a:p>
            <a:r>
              <a:rPr lang="en-US" dirty="0">
                <a:solidFill>
                  <a:schemeClr val="accent6">
                    <a:lumMod val="75000"/>
                  </a:schemeClr>
                </a:solidFill>
              </a:rPr>
              <a:t>Project Description :</a:t>
            </a:r>
          </a:p>
        </p:txBody>
      </p:sp>
      <p:sp>
        <p:nvSpPr>
          <p:cNvPr id="3" name="Text Placeholder 2">
            <a:extLst>
              <a:ext uri="{FF2B5EF4-FFF2-40B4-BE49-F238E27FC236}">
                <a16:creationId xmlns:a16="http://schemas.microsoft.com/office/drawing/2014/main" id="{1DB8DAD6-AAE2-4622-9329-FAFB25CD2852}"/>
              </a:ext>
            </a:extLst>
          </p:cNvPr>
          <p:cNvSpPr>
            <a:spLocks noGrp="1"/>
          </p:cNvSpPr>
          <p:nvPr>
            <p:ph type="body" idx="1"/>
          </p:nvPr>
        </p:nvSpPr>
        <p:spPr/>
        <p:txBody>
          <a:bodyPr/>
          <a:lstStyle/>
          <a:p>
            <a:pPr marL="285750" indent="-285750">
              <a:spcBef>
                <a:spcPts val="1600"/>
              </a:spcBef>
              <a:buFont typeface="Wingdings" panose="05000000000000000000" pitchFamily="2" charset="2"/>
              <a:buChar char="Ø"/>
            </a:pPr>
            <a:r>
              <a:rPr lang="en-US" dirty="0"/>
              <a:t>This project depicts the prediction of disease based on symptoms using machine learning.</a:t>
            </a:r>
          </a:p>
          <a:p>
            <a:pPr marL="285750" indent="-285750">
              <a:spcBef>
                <a:spcPts val="1600"/>
              </a:spcBef>
              <a:buFont typeface="Wingdings" panose="05000000000000000000" pitchFamily="2" charset="2"/>
              <a:buChar char="Ø"/>
            </a:pPr>
            <a:r>
              <a:rPr lang="en-US" dirty="0"/>
              <a:t>Its implementation is done through the python programming language.</a:t>
            </a:r>
          </a:p>
          <a:p>
            <a:pPr marL="285750" indent="-285750">
              <a:spcBef>
                <a:spcPts val="1600"/>
              </a:spcBef>
              <a:buFont typeface="Wingdings" panose="05000000000000000000" pitchFamily="2" charset="2"/>
              <a:buChar char="Ø"/>
            </a:pPr>
            <a:r>
              <a:rPr lang="en-US" dirty="0"/>
              <a:t>The research demonstrates the best algorithm based on their accuracy.</a:t>
            </a:r>
          </a:p>
          <a:p>
            <a:pPr marL="285750" lvl="0" indent="-285750" algn="l" rtl="0">
              <a:spcBef>
                <a:spcPts val="1600"/>
              </a:spcBef>
              <a:spcAft>
                <a:spcPts val="0"/>
              </a:spcAft>
              <a:buFont typeface="Wingdings" panose="05000000000000000000" pitchFamily="2" charset="2"/>
              <a:buChar char="Ø"/>
            </a:pPr>
            <a:r>
              <a:rPr lang="en-US" dirty="0"/>
              <a:t>The accuracy is determined by the performance on the given dataset.</a:t>
            </a:r>
          </a:p>
          <a:p>
            <a:pPr marL="0" lvl="0" indent="0" algn="l" rtl="0">
              <a:spcBef>
                <a:spcPts val="1600"/>
              </a:spcBef>
              <a:spcAft>
                <a:spcPts val="0"/>
              </a:spcAft>
              <a:buNone/>
            </a:pPr>
            <a:endParaRPr lang="en-US" sz="1600" dirty="0">
              <a:solidFill>
                <a:srgbClr val="333333"/>
              </a:solidFill>
              <a:highlight>
                <a:srgbClr val="FCFCFC"/>
              </a:highlight>
              <a:latin typeface="Georgia"/>
              <a:ea typeface="Georgia"/>
              <a:cs typeface="Georgia"/>
              <a:sym typeface="Georgia"/>
            </a:endParaRPr>
          </a:p>
          <a:p>
            <a:endParaRPr lang="en-US" dirty="0"/>
          </a:p>
        </p:txBody>
      </p:sp>
    </p:spTree>
    <p:extLst>
      <p:ext uri="{BB962C8B-B14F-4D97-AF65-F5344CB8AC3E}">
        <p14:creationId xmlns:p14="http://schemas.microsoft.com/office/powerpoint/2010/main" val="4144732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u="sng" dirty="0">
                <a:solidFill>
                  <a:schemeClr val="accent6">
                    <a:lumMod val="75000"/>
                  </a:schemeClr>
                </a:solidFill>
              </a:rPr>
              <a:t>Need for such a Model :</a:t>
            </a:r>
            <a:endParaRPr u="sng" dirty="0">
              <a:solidFill>
                <a:schemeClr val="accent6">
                  <a:lumMod val="75000"/>
                </a:schemeClr>
              </a:solidFill>
            </a:endParaRPr>
          </a:p>
        </p:txBody>
      </p:sp>
      <p:sp>
        <p:nvSpPr>
          <p:cNvPr id="81" name="Google Shape;81;p16"/>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Wingdings" panose="05000000000000000000" pitchFamily="2" charset="2"/>
              <a:buChar char="Ø"/>
            </a:pPr>
            <a:r>
              <a:rPr lang="en" dirty="0"/>
              <a:t>Nowadays,people face various disease due to the environmental conditions and their living habits.</a:t>
            </a:r>
          </a:p>
          <a:p>
            <a:pPr marL="0" lvl="0" indent="0" algn="l" rtl="0">
              <a:spcBef>
                <a:spcPts val="0"/>
              </a:spcBef>
              <a:spcAft>
                <a:spcPts val="0"/>
              </a:spcAft>
              <a:buNone/>
            </a:pPr>
            <a:r>
              <a:rPr lang="en" dirty="0"/>
              <a:t>So the prediction of disease at the earlier stage became important task and      helpful to an individual.</a:t>
            </a:r>
          </a:p>
          <a:p>
            <a:pPr marL="0" lvl="0" indent="0" algn="l" rtl="0">
              <a:spcBef>
                <a:spcPts val="0"/>
              </a:spcBef>
              <a:spcAft>
                <a:spcPts val="0"/>
              </a:spcAft>
              <a:buNone/>
            </a:pPr>
            <a:endParaRPr lang="en" dirty="0"/>
          </a:p>
          <a:p>
            <a:pPr marL="285750" lvl="0" indent="-285750" algn="l" rtl="0">
              <a:spcBef>
                <a:spcPts val="0"/>
              </a:spcBef>
              <a:spcAft>
                <a:spcPts val="0"/>
              </a:spcAft>
              <a:buFont typeface="Wingdings" panose="05000000000000000000" pitchFamily="2" charset="2"/>
              <a:buChar char="Ø"/>
            </a:pPr>
            <a:r>
              <a:rPr lang="en" dirty="0"/>
              <a:t>But the accurate prediction on the basis of symptoms became too difficult for the doctor.Multiple, non interrelated disease may have same symptoms.The correct prediction of disease is the most difficult task.</a:t>
            </a:r>
            <a:endParaRPr dirty="0"/>
          </a:p>
          <a:p>
            <a:pPr marL="0" lvl="0" indent="0" algn="l" rtl="0">
              <a:spcBef>
                <a:spcPts val="1600"/>
              </a:spcBef>
              <a:spcAft>
                <a:spcPts val="160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Wingdings" panose="05000000000000000000" pitchFamily="2" charset="2"/>
              <a:buChar char="Ø"/>
            </a:pPr>
            <a:r>
              <a:rPr lang="en" dirty="0"/>
              <a:t>We proposed general disease prediction based on symptoms of the patient.</a:t>
            </a:r>
            <a:br>
              <a:rPr lang="en" dirty="0"/>
            </a:br>
            <a:r>
              <a:rPr lang="en" dirty="0"/>
              <a:t>For the disease prediction, we use Multinomial Bayes Classification for accurate prediction of disease.</a:t>
            </a:r>
            <a:br>
              <a:rPr lang="en" dirty="0"/>
            </a:br>
            <a:r>
              <a:rPr lang="en" dirty="0"/>
              <a:t>For disease prediction require symptoms dataset.</a:t>
            </a:r>
            <a:endParaRPr dirty="0"/>
          </a:p>
          <a:p>
            <a:pPr marL="285750" lvl="0" indent="-285750" algn="l" rtl="0">
              <a:spcBef>
                <a:spcPts val="1600"/>
              </a:spcBef>
              <a:spcAft>
                <a:spcPts val="0"/>
              </a:spcAft>
              <a:buFont typeface="Wingdings" panose="05000000000000000000" pitchFamily="2" charset="2"/>
              <a:buChar char="Ø"/>
            </a:pPr>
            <a:r>
              <a:rPr lang="en" dirty="0"/>
              <a:t>The accuracy of general disease is 99%</a:t>
            </a:r>
            <a:endParaRPr dirty="0"/>
          </a:p>
          <a:p>
            <a:pPr marL="285750" lvl="0" indent="-285750" algn="l" rtl="0">
              <a:spcBef>
                <a:spcPts val="1600"/>
              </a:spcBef>
              <a:spcAft>
                <a:spcPts val="1600"/>
              </a:spcAft>
              <a:buFont typeface="Wingdings" panose="05000000000000000000" pitchFamily="2" charset="2"/>
              <a:buChar char="Ø"/>
            </a:pPr>
            <a:r>
              <a:rPr lang="en" dirty="0"/>
              <a:t>After general disease prediction, this system able to gives the risk associated with general disease which is lower risk of general disease or higher.</a:t>
            </a:r>
            <a:endParaRPr dirty="0"/>
          </a:p>
        </p:txBody>
      </p:sp>
      <p:sp>
        <p:nvSpPr>
          <p:cNvPr id="3" name="Title 1">
            <a:extLst>
              <a:ext uri="{FF2B5EF4-FFF2-40B4-BE49-F238E27FC236}">
                <a16:creationId xmlns:a16="http://schemas.microsoft.com/office/drawing/2014/main" id="{CB0AA855-ECF4-4A79-8408-013602A1CEF8}"/>
              </a:ext>
            </a:extLst>
          </p:cNvPr>
          <p:cNvSpPr>
            <a:spLocks noGrp="1"/>
          </p:cNvSpPr>
          <p:nvPr>
            <p:ph type="title"/>
          </p:nvPr>
        </p:nvSpPr>
        <p:spPr>
          <a:xfrm>
            <a:off x="387900" y="458025"/>
            <a:ext cx="8368200" cy="686100"/>
          </a:xfrm>
        </p:spPr>
        <p:txBody>
          <a:bodyPr/>
          <a:lstStyle/>
          <a:p>
            <a:r>
              <a:rPr lang="en-US" u="sng" dirty="0">
                <a:solidFill>
                  <a:schemeClr val="accent6">
                    <a:lumMod val="75000"/>
                  </a:schemeClr>
                </a:solidFill>
              </a:rPr>
              <a:t>About our Model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6FEF8-C038-4A85-B87C-C5C66EBFD65F}"/>
              </a:ext>
            </a:extLst>
          </p:cNvPr>
          <p:cNvSpPr>
            <a:spLocks noGrp="1"/>
          </p:cNvSpPr>
          <p:nvPr>
            <p:ph type="title"/>
          </p:nvPr>
        </p:nvSpPr>
        <p:spPr/>
        <p:txBody>
          <a:bodyPr/>
          <a:lstStyle/>
          <a:p>
            <a:r>
              <a:rPr lang="en-US" dirty="0">
                <a:solidFill>
                  <a:schemeClr val="accent6">
                    <a:lumMod val="75000"/>
                  </a:schemeClr>
                </a:solidFill>
              </a:rPr>
              <a:t>Datasets Review :</a:t>
            </a:r>
            <a:r>
              <a:rPr lang="en-US" dirty="0"/>
              <a:t> </a:t>
            </a:r>
          </a:p>
        </p:txBody>
      </p:sp>
      <p:sp>
        <p:nvSpPr>
          <p:cNvPr id="3" name="Text Placeholder 2">
            <a:extLst>
              <a:ext uri="{FF2B5EF4-FFF2-40B4-BE49-F238E27FC236}">
                <a16:creationId xmlns:a16="http://schemas.microsoft.com/office/drawing/2014/main" id="{A2A1A5B6-F172-46C1-BC66-A32B9A6E21B4}"/>
              </a:ext>
            </a:extLst>
          </p:cNvPr>
          <p:cNvSpPr>
            <a:spLocks noGrp="1"/>
          </p:cNvSpPr>
          <p:nvPr>
            <p:ph type="body" idx="1"/>
          </p:nvPr>
        </p:nvSpPr>
        <p:spPr/>
        <p:txBody>
          <a:bodyPr/>
          <a:lstStyle/>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p:txBody>
      </p:sp>
      <p:pic>
        <p:nvPicPr>
          <p:cNvPr id="7" name="Picture 6">
            <a:extLst>
              <a:ext uri="{FF2B5EF4-FFF2-40B4-BE49-F238E27FC236}">
                <a16:creationId xmlns:a16="http://schemas.microsoft.com/office/drawing/2014/main" id="{98CFE4F1-4761-4FAE-A9BF-3E9CE509690D}"/>
              </a:ext>
            </a:extLst>
          </p:cNvPr>
          <p:cNvPicPr>
            <a:picLocks noChangeAspect="1"/>
          </p:cNvPicPr>
          <p:nvPr/>
        </p:nvPicPr>
        <p:blipFill>
          <a:blip r:embed="rId2"/>
          <a:stretch>
            <a:fillRect/>
          </a:stretch>
        </p:blipFill>
        <p:spPr>
          <a:xfrm>
            <a:off x="439479" y="1552353"/>
            <a:ext cx="3393255" cy="2580168"/>
          </a:xfrm>
          <a:prstGeom prst="rect">
            <a:avLst/>
          </a:prstGeom>
        </p:spPr>
      </p:pic>
      <p:pic>
        <p:nvPicPr>
          <p:cNvPr id="9" name="Picture 8">
            <a:extLst>
              <a:ext uri="{FF2B5EF4-FFF2-40B4-BE49-F238E27FC236}">
                <a16:creationId xmlns:a16="http://schemas.microsoft.com/office/drawing/2014/main" id="{83C16E22-059A-471D-B637-4F59BCC6E9C8}"/>
              </a:ext>
            </a:extLst>
          </p:cNvPr>
          <p:cNvPicPr>
            <a:picLocks noChangeAspect="1"/>
          </p:cNvPicPr>
          <p:nvPr/>
        </p:nvPicPr>
        <p:blipFill>
          <a:blip r:embed="rId3"/>
          <a:stretch>
            <a:fillRect/>
          </a:stretch>
        </p:blipFill>
        <p:spPr>
          <a:xfrm>
            <a:off x="4359348" y="1552352"/>
            <a:ext cx="4288465" cy="2580169"/>
          </a:xfrm>
          <a:prstGeom prst="rect">
            <a:avLst/>
          </a:prstGeom>
        </p:spPr>
      </p:pic>
      <p:sp>
        <p:nvSpPr>
          <p:cNvPr id="10" name="Arrow: Right 9">
            <a:extLst>
              <a:ext uri="{FF2B5EF4-FFF2-40B4-BE49-F238E27FC236}">
                <a16:creationId xmlns:a16="http://schemas.microsoft.com/office/drawing/2014/main" id="{60076A1D-03CA-4F8D-97B7-D5D35D15CD53}"/>
              </a:ext>
            </a:extLst>
          </p:cNvPr>
          <p:cNvSpPr/>
          <p:nvPr/>
        </p:nvSpPr>
        <p:spPr>
          <a:xfrm>
            <a:off x="3941135" y="2792819"/>
            <a:ext cx="418213" cy="326065"/>
          </a:xfrm>
          <a:prstGeom prst="rightArrow">
            <a:avLst>
              <a:gd name="adj1" fmla="val 50000"/>
              <a:gd name="adj2" fmla="val 54348"/>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CD7E9D6E-9C1C-4BCA-8836-DA92D94D4F9E}"/>
              </a:ext>
            </a:extLst>
          </p:cNvPr>
          <p:cNvSpPr txBox="1"/>
          <p:nvPr/>
        </p:nvSpPr>
        <p:spPr>
          <a:xfrm>
            <a:off x="928577" y="4195050"/>
            <a:ext cx="1687032" cy="307777"/>
          </a:xfrm>
          <a:prstGeom prst="rect">
            <a:avLst/>
          </a:prstGeom>
          <a:noFill/>
        </p:spPr>
        <p:txBody>
          <a:bodyPr wrap="square" rtlCol="0">
            <a:spAutoFit/>
          </a:bodyPr>
          <a:lstStyle/>
          <a:p>
            <a:r>
              <a:rPr lang="en-US" dirty="0">
                <a:highlight>
                  <a:srgbClr val="FFFF00"/>
                </a:highlight>
              </a:rPr>
              <a:t>Unclean Dataset</a:t>
            </a:r>
          </a:p>
        </p:txBody>
      </p:sp>
      <p:sp>
        <p:nvSpPr>
          <p:cNvPr id="14" name="TextBox 13">
            <a:extLst>
              <a:ext uri="{FF2B5EF4-FFF2-40B4-BE49-F238E27FC236}">
                <a16:creationId xmlns:a16="http://schemas.microsoft.com/office/drawing/2014/main" id="{58074EE9-C148-4024-8436-C4BB5CCC2776}"/>
              </a:ext>
            </a:extLst>
          </p:cNvPr>
          <p:cNvSpPr txBox="1"/>
          <p:nvPr/>
        </p:nvSpPr>
        <p:spPr>
          <a:xfrm>
            <a:off x="5458048" y="4167121"/>
            <a:ext cx="2532014" cy="307777"/>
          </a:xfrm>
          <a:prstGeom prst="rect">
            <a:avLst/>
          </a:prstGeom>
          <a:noFill/>
        </p:spPr>
        <p:txBody>
          <a:bodyPr wrap="square" rtlCol="0">
            <a:spAutoFit/>
          </a:bodyPr>
          <a:lstStyle/>
          <a:p>
            <a:r>
              <a:rPr lang="en-US" dirty="0">
                <a:highlight>
                  <a:srgbClr val="FFFF00"/>
                </a:highlight>
              </a:rPr>
              <a:t>Clean Dataset</a:t>
            </a:r>
          </a:p>
        </p:txBody>
      </p:sp>
    </p:spTree>
    <p:extLst>
      <p:ext uri="{BB962C8B-B14F-4D97-AF65-F5344CB8AC3E}">
        <p14:creationId xmlns:p14="http://schemas.microsoft.com/office/powerpoint/2010/main" val="1339515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4B967-4769-4FD2-AE0E-A5E1819B0B6F}"/>
              </a:ext>
            </a:extLst>
          </p:cNvPr>
          <p:cNvSpPr>
            <a:spLocks noGrp="1"/>
          </p:cNvSpPr>
          <p:nvPr>
            <p:ph type="title"/>
          </p:nvPr>
        </p:nvSpPr>
        <p:spPr/>
        <p:txBody>
          <a:bodyPr/>
          <a:lstStyle/>
          <a:p>
            <a:r>
              <a:rPr lang="en-US" dirty="0">
                <a:solidFill>
                  <a:schemeClr val="accent6">
                    <a:lumMod val="75000"/>
                  </a:schemeClr>
                </a:solidFill>
              </a:rPr>
              <a:t>Implementation :</a:t>
            </a:r>
          </a:p>
        </p:txBody>
      </p:sp>
      <p:sp>
        <p:nvSpPr>
          <p:cNvPr id="3" name="Text Placeholder 2">
            <a:extLst>
              <a:ext uri="{FF2B5EF4-FFF2-40B4-BE49-F238E27FC236}">
                <a16:creationId xmlns:a16="http://schemas.microsoft.com/office/drawing/2014/main" id="{9A7A2E97-20BD-4220-883C-914DB5CD99C1}"/>
              </a:ext>
            </a:extLst>
          </p:cNvPr>
          <p:cNvSpPr>
            <a:spLocks noGrp="1"/>
          </p:cNvSpPr>
          <p:nvPr>
            <p:ph type="body" idx="1"/>
          </p:nvPr>
        </p:nvSpPr>
        <p:spPr/>
        <p:txBody>
          <a:bodyPr/>
          <a:lstStyle/>
          <a:p>
            <a:pPr marL="114300" indent="0">
              <a:buNone/>
            </a:pPr>
            <a:endParaRPr lang="en-US" dirty="0"/>
          </a:p>
        </p:txBody>
      </p:sp>
      <p:pic>
        <p:nvPicPr>
          <p:cNvPr id="5" name="Picture 4">
            <a:extLst>
              <a:ext uri="{FF2B5EF4-FFF2-40B4-BE49-F238E27FC236}">
                <a16:creationId xmlns:a16="http://schemas.microsoft.com/office/drawing/2014/main" id="{739F9D35-0444-4D91-AF1A-1DABA7956DC9}"/>
              </a:ext>
            </a:extLst>
          </p:cNvPr>
          <p:cNvPicPr>
            <a:picLocks noChangeAspect="1"/>
          </p:cNvPicPr>
          <p:nvPr/>
        </p:nvPicPr>
        <p:blipFill>
          <a:blip r:embed="rId2"/>
          <a:stretch>
            <a:fillRect/>
          </a:stretch>
        </p:blipFill>
        <p:spPr>
          <a:xfrm>
            <a:off x="489099" y="1484791"/>
            <a:ext cx="3324445" cy="2765789"/>
          </a:xfrm>
          <a:prstGeom prst="rect">
            <a:avLst/>
          </a:prstGeom>
        </p:spPr>
      </p:pic>
      <p:pic>
        <p:nvPicPr>
          <p:cNvPr id="7" name="Picture 6">
            <a:extLst>
              <a:ext uri="{FF2B5EF4-FFF2-40B4-BE49-F238E27FC236}">
                <a16:creationId xmlns:a16="http://schemas.microsoft.com/office/drawing/2014/main" id="{34738654-E3C3-466B-9CF6-08D8207652AB}"/>
              </a:ext>
            </a:extLst>
          </p:cNvPr>
          <p:cNvPicPr>
            <a:picLocks noChangeAspect="1"/>
          </p:cNvPicPr>
          <p:nvPr/>
        </p:nvPicPr>
        <p:blipFill>
          <a:blip r:embed="rId3"/>
          <a:stretch>
            <a:fillRect/>
          </a:stretch>
        </p:blipFill>
        <p:spPr>
          <a:xfrm>
            <a:off x="4132520" y="1489823"/>
            <a:ext cx="4203404" cy="2713581"/>
          </a:xfrm>
          <a:prstGeom prst="rect">
            <a:avLst/>
          </a:prstGeom>
        </p:spPr>
      </p:pic>
      <p:sp>
        <p:nvSpPr>
          <p:cNvPr id="8" name="TextBox 7">
            <a:extLst>
              <a:ext uri="{FF2B5EF4-FFF2-40B4-BE49-F238E27FC236}">
                <a16:creationId xmlns:a16="http://schemas.microsoft.com/office/drawing/2014/main" id="{BEFE4223-4DB2-4263-A77A-5B1A8B37180D}"/>
              </a:ext>
            </a:extLst>
          </p:cNvPr>
          <p:cNvSpPr txBox="1"/>
          <p:nvPr/>
        </p:nvSpPr>
        <p:spPr>
          <a:xfrm>
            <a:off x="659219" y="4330996"/>
            <a:ext cx="1757916" cy="463721"/>
          </a:xfrm>
          <a:prstGeom prst="rect">
            <a:avLst/>
          </a:prstGeom>
          <a:noFill/>
        </p:spPr>
        <p:txBody>
          <a:bodyPr wrap="square" rtlCol="0">
            <a:spAutoFit/>
          </a:bodyPr>
          <a:lstStyle/>
          <a:p>
            <a:endParaRPr lang="en-US" dirty="0"/>
          </a:p>
        </p:txBody>
      </p:sp>
      <p:sp>
        <p:nvSpPr>
          <p:cNvPr id="9" name="TextBox 8">
            <a:extLst>
              <a:ext uri="{FF2B5EF4-FFF2-40B4-BE49-F238E27FC236}">
                <a16:creationId xmlns:a16="http://schemas.microsoft.com/office/drawing/2014/main" id="{CB995A8A-117E-4798-9395-9565AA5E5373}"/>
              </a:ext>
            </a:extLst>
          </p:cNvPr>
          <p:cNvSpPr txBox="1"/>
          <p:nvPr/>
        </p:nvSpPr>
        <p:spPr>
          <a:xfrm>
            <a:off x="4114800" y="2115879"/>
            <a:ext cx="914400" cy="914400"/>
          </a:xfrm>
          <a:prstGeom prst="rect">
            <a:avLst/>
          </a:prstGeom>
          <a:noFill/>
        </p:spPr>
        <p:txBody>
          <a:bodyPr wrap="square" rtlCol="0">
            <a:spAutoFit/>
          </a:bodyPr>
          <a:lstStyle/>
          <a:p>
            <a:endParaRPr lang="en-US" dirty="0"/>
          </a:p>
        </p:txBody>
      </p:sp>
      <p:sp>
        <p:nvSpPr>
          <p:cNvPr id="10" name="TextBox 9">
            <a:extLst>
              <a:ext uri="{FF2B5EF4-FFF2-40B4-BE49-F238E27FC236}">
                <a16:creationId xmlns:a16="http://schemas.microsoft.com/office/drawing/2014/main" id="{F82E11B3-E63D-4E35-A06D-93252C2E09BE}"/>
              </a:ext>
            </a:extLst>
          </p:cNvPr>
          <p:cNvSpPr txBox="1"/>
          <p:nvPr/>
        </p:nvSpPr>
        <p:spPr>
          <a:xfrm>
            <a:off x="730102" y="4265980"/>
            <a:ext cx="1844939" cy="307777"/>
          </a:xfrm>
          <a:prstGeom prst="rect">
            <a:avLst/>
          </a:prstGeom>
          <a:noFill/>
        </p:spPr>
        <p:txBody>
          <a:bodyPr wrap="square" rtlCol="0">
            <a:spAutoFit/>
          </a:bodyPr>
          <a:lstStyle/>
          <a:p>
            <a:r>
              <a:rPr lang="en-US" dirty="0">
                <a:highlight>
                  <a:srgbClr val="FFFF00"/>
                </a:highlight>
              </a:rPr>
              <a:t>Node Data Set</a:t>
            </a:r>
          </a:p>
        </p:txBody>
      </p:sp>
      <p:sp>
        <p:nvSpPr>
          <p:cNvPr id="11" name="TextBox 10">
            <a:extLst>
              <a:ext uri="{FF2B5EF4-FFF2-40B4-BE49-F238E27FC236}">
                <a16:creationId xmlns:a16="http://schemas.microsoft.com/office/drawing/2014/main" id="{2533E04D-E087-4355-B147-3DCED887001C}"/>
              </a:ext>
            </a:extLst>
          </p:cNvPr>
          <p:cNvSpPr txBox="1"/>
          <p:nvPr/>
        </p:nvSpPr>
        <p:spPr>
          <a:xfrm>
            <a:off x="4401878" y="4265980"/>
            <a:ext cx="4012019" cy="307777"/>
          </a:xfrm>
          <a:prstGeom prst="rect">
            <a:avLst/>
          </a:prstGeom>
          <a:noFill/>
        </p:spPr>
        <p:txBody>
          <a:bodyPr wrap="square" rtlCol="0">
            <a:spAutoFit/>
          </a:bodyPr>
          <a:lstStyle/>
          <a:p>
            <a:r>
              <a:rPr lang="en-US" dirty="0">
                <a:solidFill>
                  <a:schemeClr val="tx2">
                    <a:lumMod val="10000"/>
                  </a:schemeClr>
                </a:solidFill>
                <a:highlight>
                  <a:srgbClr val="FFFF00"/>
                </a:highlight>
              </a:rPr>
              <a:t>Pivoted Dataset for getting values of x and y </a:t>
            </a:r>
          </a:p>
        </p:txBody>
      </p:sp>
    </p:spTree>
    <p:extLst>
      <p:ext uri="{BB962C8B-B14F-4D97-AF65-F5344CB8AC3E}">
        <p14:creationId xmlns:p14="http://schemas.microsoft.com/office/powerpoint/2010/main" val="14755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D672F-254C-4DB8-B67D-A53B31200DEA}"/>
              </a:ext>
            </a:extLst>
          </p:cNvPr>
          <p:cNvSpPr>
            <a:spLocks noGrp="1"/>
          </p:cNvSpPr>
          <p:nvPr>
            <p:ph type="title"/>
          </p:nvPr>
        </p:nvSpPr>
        <p:spPr/>
        <p:txBody>
          <a:bodyPr/>
          <a:lstStyle/>
          <a:p>
            <a:r>
              <a:rPr lang="en-US" dirty="0">
                <a:solidFill>
                  <a:schemeClr val="accent6">
                    <a:lumMod val="75000"/>
                  </a:schemeClr>
                </a:solidFill>
              </a:rPr>
              <a:t>To Train and </a:t>
            </a:r>
            <a:r>
              <a:rPr lang="en-US" dirty="0" err="1">
                <a:solidFill>
                  <a:schemeClr val="accent6">
                    <a:lumMod val="75000"/>
                  </a:schemeClr>
                </a:solidFill>
              </a:rPr>
              <a:t>Analyse</a:t>
            </a:r>
            <a:r>
              <a:rPr lang="en-US" dirty="0">
                <a:solidFill>
                  <a:schemeClr val="accent6">
                    <a:lumMod val="75000"/>
                  </a:schemeClr>
                </a:solidFill>
              </a:rPr>
              <a:t> The Model :</a:t>
            </a:r>
          </a:p>
        </p:txBody>
      </p:sp>
      <p:sp>
        <p:nvSpPr>
          <p:cNvPr id="3" name="Text Placeholder 2">
            <a:extLst>
              <a:ext uri="{FF2B5EF4-FFF2-40B4-BE49-F238E27FC236}">
                <a16:creationId xmlns:a16="http://schemas.microsoft.com/office/drawing/2014/main" id="{85088119-212B-4D1C-AADC-700E909728D9}"/>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8A1B6BEA-4BCF-4B81-8886-C6EC21416469}"/>
              </a:ext>
            </a:extLst>
          </p:cNvPr>
          <p:cNvPicPr>
            <a:picLocks noChangeAspect="1"/>
          </p:cNvPicPr>
          <p:nvPr/>
        </p:nvPicPr>
        <p:blipFill>
          <a:blip r:embed="rId2"/>
          <a:stretch>
            <a:fillRect/>
          </a:stretch>
        </p:blipFill>
        <p:spPr>
          <a:xfrm>
            <a:off x="387901" y="1545266"/>
            <a:ext cx="3914741" cy="2676224"/>
          </a:xfrm>
          <a:prstGeom prst="rect">
            <a:avLst/>
          </a:prstGeom>
        </p:spPr>
      </p:pic>
      <p:pic>
        <p:nvPicPr>
          <p:cNvPr id="7" name="Picture 6">
            <a:extLst>
              <a:ext uri="{FF2B5EF4-FFF2-40B4-BE49-F238E27FC236}">
                <a16:creationId xmlns:a16="http://schemas.microsoft.com/office/drawing/2014/main" id="{0A81F407-E385-4A8F-8859-D89B12F5D214}"/>
              </a:ext>
            </a:extLst>
          </p:cNvPr>
          <p:cNvPicPr>
            <a:picLocks noChangeAspect="1"/>
          </p:cNvPicPr>
          <p:nvPr/>
        </p:nvPicPr>
        <p:blipFill>
          <a:blip r:embed="rId3"/>
          <a:stretch>
            <a:fillRect/>
          </a:stretch>
        </p:blipFill>
        <p:spPr>
          <a:xfrm>
            <a:off x="4465675" y="1545266"/>
            <a:ext cx="4224670" cy="2713542"/>
          </a:xfrm>
          <a:prstGeom prst="rect">
            <a:avLst/>
          </a:prstGeom>
        </p:spPr>
      </p:pic>
      <p:sp>
        <p:nvSpPr>
          <p:cNvPr id="8" name="TextBox 7">
            <a:extLst>
              <a:ext uri="{FF2B5EF4-FFF2-40B4-BE49-F238E27FC236}">
                <a16:creationId xmlns:a16="http://schemas.microsoft.com/office/drawing/2014/main" id="{8E21C843-413F-4D7D-9AB3-58B46DB5D8A3}"/>
              </a:ext>
            </a:extLst>
          </p:cNvPr>
          <p:cNvSpPr txBox="1"/>
          <p:nvPr/>
        </p:nvSpPr>
        <p:spPr>
          <a:xfrm>
            <a:off x="3343751" y="4276932"/>
            <a:ext cx="3914742" cy="307777"/>
          </a:xfrm>
          <a:prstGeom prst="rect">
            <a:avLst/>
          </a:prstGeom>
          <a:noFill/>
        </p:spPr>
        <p:txBody>
          <a:bodyPr wrap="square" rtlCol="0">
            <a:spAutoFit/>
          </a:bodyPr>
          <a:lstStyle/>
          <a:p>
            <a:r>
              <a:rPr lang="en-US" dirty="0">
                <a:highlight>
                  <a:srgbClr val="FFFF00"/>
                </a:highlight>
              </a:rPr>
              <a:t>Train and Test Dataset</a:t>
            </a:r>
          </a:p>
        </p:txBody>
      </p:sp>
    </p:spTree>
    <p:extLst>
      <p:ext uri="{BB962C8B-B14F-4D97-AF65-F5344CB8AC3E}">
        <p14:creationId xmlns:p14="http://schemas.microsoft.com/office/powerpoint/2010/main" val="2167699684"/>
      </p:ext>
    </p:extLst>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TotalTime>
  <Words>376</Words>
  <Application>Microsoft Office PowerPoint</Application>
  <PresentationFormat>On-screen Show (16:9)</PresentationFormat>
  <Paragraphs>47</Paragraphs>
  <Slides>10</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Roboto Slab</vt:lpstr>
      <vt:lpstr>Georgia</vt:lpstr>
      <vt:lpstr>Wingdings</vt:lpstr>
      <vt:lpstr>Arial</vt:lpstr>
      <vt:lpstr>Roboto</vt:lpstr>
      <vt:lpstr>Marina</vt:lpstr>
      <vt:lpstr> Prediction of disease from symptoms</vt:lpstr>
      <vt:lpstr>Developed by </vt:lpstr>
      <vt:lpstr>INTRODUCTION :</vt:lpstr>
      <vt:lpstr>Project Description :</vt:lpstr>
      <vt:lpstr>Need for such a Model :</vt:lpstr>
      <vt:lpstr>About our Model :</vt:lpstr>
      <vt:lpstr>Datasets Review : </vt:lpstr>
      <vt:lpstr>Implementation :</vt:lpstr>
      <vt:lpstr>To Train and Analyse The Model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Prediction of disease from symptoms</dc:title>
  <cp:lastModifiedBy>Priyal Gandhi</cp:lastModifiedBy>
  <cp:revision>9</cp:revision>
  <dcterms:modified xsi:type="dcterms:W3CDTF">2020-10-16T05:04:33Z</dcterms:modified>
</cp:coreProperties>
</file>