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 id="2147483673" r:id="rId5"/>
    <p:sldMasterId id="2147483686" r:id="rId6"/>
    <p:sldMasterId id="2147483700" r:id="rId7"/>
    <p:sldMasterId id="2147483716" r:id="rId8"/>
    <p:sldMasterId id="2147483766" r:id="rId9"/>
    <p:sldMasterId id="2147483648" r:id="rId10"/>
  </p:sldMasterIdLst>
  <p:notesMasterIdLst>
    <p:notesMasterId r:id="rId24"/>
  </p:notesMasterIdLst>
  <p:sldIdLst>
    <p:sldId id="2147376663" r:id="rId11"/>
    <p:sldId id="2147376669" r:id="rId12"/>
    <p:sldId id="2147376686" r:id="rId13"/>
    <p:sldId id="2147376678" r:id="rId14"/>
    <p:sldId id="2147376689" r:id="rId15"/>
    <p:sldId id="2147376679" r:id="rId16"/>
    <p:sldId id="2147376687" r:id="rId17"/>
    <p:sldId id="2147376688" r:id="rId18"/>
    <p:sldId id="2147376680" r:id="rId19"/>
    <p:sldId id="2147376691" r:id="rId20"/>
    <p:sldId id="2147376690" r:id="rId21"/>
    <p:sldId id="2147376683" r:id="rId22"/>
    <p:sldId id="2147376677"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B68B765-D349-DFA8-7756-20CEA2962460}" name="Vadim Ponomarev" initials="VP" userId="S::Vadim.Ponomarev@atom.team::dc7407fc-b92e-4df2-a582-e4e33c6888d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rkady Vanyukhin" initials="AV" lastIdx="1" clrIdx="0">
    <p:extLst>
      <p:ext uri="{19B8F6BF-5375-455C-9EA6-DF929625EA0E}">
        <p15:presenceInfo xmlns:p15="http://schemas.microsoft.com/office/powerpoint/2012/main" userId="Arkady Vanyukh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F7D8"/>
    <a:srgbClr val="0C4FF7"/>
    <a:srgbClr val="FFFFFF"/>
    <a:srgbClr val="C5E2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C9A97-8B82-5442-B3BA-DE260FD79E0F}" v="266" vWet="267" dt="2024-01-15T07:34:21.821"/>
    <p1510:client id="{1FEEE476-12AA-4D4B-B9DD-6A8F614E55EF}" v="5" dt="2024-01-16T06:16:15.743"/>
    <p1510:client id="{37EFD22B-AEE3-974D-A5B3-FA678C0EC4F2}" v="527" dt="2024-01-15T08:39:57.503"/>
    <p1510:client id="{5A9E00AB-5E7B-30F2-D535-4A518B949E50}" v="10" dt="2024-01-16T06:09:48.089"/>
    <p1510:client id="{7B685E7A-22A1-FBE4-F898-D0B7B7EEB401}" v="5" dt="2024-01-15T09:01:03.019"/>
    <p1510:client id="{B3ED61A9-1FC2-8ACF-F3D8-15AF20BFCC31}" v="50" dt="2024-01-15T07:57:40.495"/>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65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5056D-2538-4E97-8F77-E00A5EE9706A}" type="datetimeFigureOut">
              <a:rPr lang="ru-RU" smtClean="0"/>
              <a:t>31.01.2024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23639-855E-4A68-A466-05F4CCB98B2F}" type="slidenum">
              <a:rPr lang="ru-RU" smtClean="0"/>
              <a:t>‹#›</a:t>
            </a:fld>
            <a:endParaRPr lang="ru-RU"/>
          </a:p>
        </p:txBody>
      </p:sp>
    </p:spTree>
    <p:extLst>
      <p:ext uri="{BB962C8B-B14F-4D97-AF65-F5344CB8AC3E}">
        <p14:creationId xmlns:p14="http://schemas.microsoft.com/office/powerpoint/2010/main" val="314646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2</a:t>
            </a:fld>
            <a:endParaRPr lang="ru-RU"/>
          </a:p>
        </p:txBody>
      </p:sp>
    </p:spTree>
    <p:extLst>
      <p:ext uri="{BB962C8B-B14F-4D97-AF65-F5344CB8AC3E}">
        <p14:creationId xmlns:p14="http://schemas.microsoft.com/office/powerpoint/2010/main" val="4277518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11</a:t>
            </a:fld>
            <a:endParaRPr lang="ru-RU"/>
          </a:p>
        </p:txBody>
      </p:sp>
    </p:spTree>
    <p:extLst>
      <p:ext uri="{BB962C8B-B14F-4D97-AF65-F5344CB8AC3E}">
        <p14:creationId xmlns:p14="http://schemas.microsoft.com/office/powerpoint/2010/main" val="184459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12</a:t>
            </a:fld>
            <a:endParaRPr lang="ru-RU"/>
          </a:p>
        </p:txBody>
      </p:sp>
    </p:spTree>
    <p:extLst>
      <p:ext uri="{BB962C8B-B14F-4D97-AF65-F5344CB8AC3E}">
        <p14:creationId xmlns:p14="http://schemas.microsoft.com/office/powerpoint/2010/main" val="1816257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13</a:t>
            </a:fld>
            <a:endParaRPr lang="ru-RU"/>
          </a:p>
        </p:txBody>
      </p:sp>
    </p:spTree>
    <p:extLst>
      <p:ext uri="{BB962C8B-B14F-4D97-AF65-F5344CB8AC3E}">
        <p14:creationId xmlns:p14="http://schemas.microsoft.com/office/powerpoint/2010/main" val="2008053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3</a:t>
            </a:fld>
            <a:endParaRPr lang="ru-RU"/>
          </a:p>
        </p:txBody>
      </p:sp>
    </p:spTree>
    <p:extLst>
      <p:ext uri="{BB962C8B-B14F-4D97-AF65-F5344CB8AC3E}">
        <p14:creationId xmlns:p14="http://schemas.microsoft.com/office/powerpoint/2010/main" val="164653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4</a:t>
            </a:fld>
            <a:endParaRPr lang="ru-RU"/>
          </a:p>
        </p:txBody>
      </p:sp>
    </p:spTree>
    <p:extLst>
      <p:ext uri="{BB962C8B-B14F-4D97-AF65-F5344CB8AC3E}">
        <p14:creationId xmlns:p14="http://schemas.microsoft.com/office/powerpoint/2010/main" val="1835290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5</a:t>
            </a:fld>
            <a:endParaRPr lang="ru-RU"/>
          </a:p>
        </p:txBody>
      </p:sp>
    </p:spTree>
    <p:extLst>
      <p:ext uri="{BB962C8B-B14F-4D97-AF65-F5344CB8AC3E}">
        <p14:creationId xmlns:p14="http://schemas.microsoft.com/office/powerpoint/2010/main" val="298089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6</a:t>
            </a:fld>
            <a:endParaRPr lang="ru-RU"/>
          </a:p>
        </p:txBody>
      </p:sp>
    </p:spTree>
    <p:extLst>
      <p:ext uri="{BB962C8B-B14F-4D97-AF65-F5344CB8AC3E}">
        <p14:creationId xmlns:p14="http://schemas.microsoft.com/office/powerpoint/2010/main" val="4171217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7</a:t>
            </a:fld>
            <a:endParaRPr lang="ru-RU"/>
          </a:p>
        </p:txBody>
      </p:sp>
    </p:spTree>
    <p:extLst>
      <p:ext uri="{BB962C8B-B14F-4D97-AF65-F5344CB8AC3E}">
        <p14:creationId xmlns:p14="http://schemas.microsoft.com/office/powerpoint/2010/main" val="3901878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8</a:t>
            </a:fld>
            <a:endParaRPr lang="ru-RU"/>
          </a:p>
        </p:txBody>
      </p:sp>
    </p:spTree>
    <p:extLst>
      <p:ext uri="{BB962C8B-B14F-4D97-AF65-F5344CB8AC3E}">
        <p14:creationId xmlns:p14="http://schemas.microsoft.com/office/powerpoint/2010/main" val="2067364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9</a:t>
            </a:fld>
            <a:endParaRPr lang="ru-RU"/>
          </a:p>
        </p:txBody>
      </p:sp>
    </p:spTree>
    <p:extLst>
      <p:ext uri="{BB962C8B-B14F-4D97-AF65-F5344CB8AC3E}">
        <p14:creationId xmlns:p14="http://schemas.microsoft.com/office/powerpoint/2010/main" val="2432714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10</a:t>
            </a:fld>
            <a:endParaRPr lang="ru-RU"/>
          </a:p>
        </p:txBody>
      </p:sp>
    </p:spTree>
    <p:extLst>
      <p:ext uri="{BB962C8B-B14F-4D97-AF65-F5344CB8AC3E}">
        <p14:creationId xmlns:p14="http://schemas.microsoft.com/office/powerpoint/2010/main" val="240700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30975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43180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018337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F4FCDD2F-85C6-440F-B02D-795CEE92D2CE}"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377860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FF5B051B-A79D-4605-B7D3-0380FEA525A7}"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900731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FF5B051B-A79D-4605-B7D3-0380FEA525A7}"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919336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9"/>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FF5B051B-A79D-4605-B7D3-0380FEA525A7}"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1742819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FF5B051B-A79D-4605-B7D3-0380FEA525A7}" type="datetimeFigureOut">
              <a:rPr lang="ru-RU" smtClean="0"/>
              <a:t>31.01.2024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457946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6"/>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9"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FF5B051B-A79D-4605-B7D3-0380FEA525A7}" type="datetimeFigureOut">
              <a:rPr lang="ru-RU" smtClean="0"/>
              <a:t>31.01.2024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011945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FF5B051B-A79D-4605-B7D3-0380FEA525A7}" type="datetimeFigureOut">
              <a:rPr lang="ru-RU" smtClean="0"/>
              <a:t>31.01.2024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21809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FF5B051B-A79D-4605-B7D3-0380FEA525A7}" type="datetimeFigureOut">
              <a:rPr lang="ru-RU" smtClean="0"/>
              <a:t>31.01.2024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61849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739501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9"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FF5B051B-A79D-4605-B7D3-0380FEA525A7}" type="datetimeFigureOut">
              <a:rPr lang="ru-RU" smtClean="0"/>
              <a:t>31.01.2024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60545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9"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FF5B051B-A79D-4605-B7D3-0380FEA525A7}" type="datetimeFigureOut">
              <a:rPr lang="ru-RU" smtClean="0"/>
              <a:t>31.01.2024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92805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FF5B051B-A79D-4605-B7D3-0380FEA525A7}"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8811469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FF5B051B-A79D-4605-B7D3-0380FEA525A7}"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132604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101" name="Текст заголовка"/>
          <p:cNvSpPr txBox="1">
            <a:spLocks noGrp="1"/>
          </p:cNvSpPr>
          <p:nvPr>
            <p:ph type="title"/>
          </p:nvPr>
        </p:nvSpPr>
        <p:spPr>
          <a:xfrm>
            <a:off x="415599" y="593368"/>
            <a:ext cx="11360803" cy="763601"/>
          </a:xfrm>
          <a:prstGeom prst="rect">
            <a:avLst/>
          </a:prstGeom>
        </p:spPr>
        <p:txBody>
          <a:bodyPr lIns="91424" tIns="91424" rIns="91424" bIns="91424" anchor="t"/>
          <a:lstStyle/>
          <a:p>
            <a:r>
              <a:t>Текст заголовка</a:t>
            </a:r>
          </a:p>
        </p:txBody>
      </p:sp>
      <p:sp>
        <p:nvSpPr>
          <p:cNvPr id="102" name="Уровень текста 1…"/>
          <p:cNvSpPr txBox="1">
            <a:spLocks noGrp="1"/>
          </p:cNvSpPr>
          <p:nvPr>
            <p:ph type="body" idx="1"/>
          </p:nvPr>
        </p:nvSpPr>
        <p:spPr>
          <a:xfrm>
            <a:off x="415599" y="1536633"/>
            <a:ext cx="11360803" cy="4555200"/>
          </a:xfrm>
          <a:prstGeom prst="rect">
            <a:avLst/>
          </a:prstGeom>
        </p:spPr>
        <p:txBody>
          <a:bodyPr lIns="91424" tIns="91424" rIns="91424" bIns="91424"/>
          <a:lstStyle>
            <a:lvl1pPr marL="609585" indent="-457189">
              <a:spcBef>
                <a:spcPts val="0"/>
              </a:spcBef>
              <a:buSzPts val="2100"/>
              <a:buChar char="●"/>
            </a:lvl1pPr>
            <a:lvl2pPr marL="1289722" indent="-493876">
              <a:spcBef>
                <a:spcPts val="0"/>
              </a:spcBef>
              <a:buSzPts val="2100"/>
              <a:buChar char="○"/>
            </a:lvl2pPr>
            <a:lvl3pPr marL="1998083" indent="-592652">
              <a:spcBef>
                <a:spcPts val="0"/>
              </a:spcBef>
              <a:buSzPts val="2100"/>
              <a:buChar char="■"/>
            </a:lvl3pPr>
            <a:lvl4pPr marL="2698845" indent="-683828">
              <a:spcBef>
                <a:spcPts val="0"/>
              </a:spcBef>
              <a:buSzPts val="2100"/>
              <a:buChar char="●"/>
            </a:lvl4pPr>
            <a:lvl5pPr marL="3308429" indent="-683828">
              <a:spcBef>
                <a:spcPts val="0"/>
              </a:spcBef>
              <a:buSzPts val="2100"/>
              <a:buChar cha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03" name="Номер слайда"/>
          <p:cNvSpPr txBox="1">
            <a:spLocks noGrp="1"/>
          </p:cNvSpPr>
          <p:nvPr>
            <p:ph type="sldNum" sz="quarter" idx="2"/>
          </p:nvPr>
        </p:nvSpPr>
        <p:spPr>
          <a:xfrm>
            <a:off x="11597962" y="6264989"/>
            <a:ext cx="430249" cy="430068"/>
          </a:xfrm>
          <a:prstGeom prst="rect">
            <a:avLst/>
          </a:prstGeom>
        </p:spPr>
        <p:txBody>
          <a:bodyPr lIns="91424" tIns="91424" rIns="91424" bIns="91424">
            <a:normAutofit/>
          </a:bodyPr>
          <a:lstStyle/>
          <a:p>
            <a:fld id="{86CB4B4D-7CA3-9044-876B-883B54F8677D}" type="slidenum">
              <a:t>‹#›</a:t>
            </a:fld>
            <a:endParaRPr/>
          </a:p>
        </p:txBody>
      </p:sp>
    </p:spTree>
    <p:extLst>
      <p:ext uri="{BB962C8B-B14F-4D97-AF65-F5344CB8AC3E}">
        <p14:creationId xmlns:p14="http://schemas.microsoft.com/office/powerpoint/2010/main" val="256430644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175219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403045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0747189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054083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49589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8971427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064800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0978788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9523979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3507302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41844776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586410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F4FCDD2F-85C6-440F-B02D-795CEE92D2CE}"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21544791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E129A92D-8C09-4FBA-B6BA-FB26B1AC134B}" type="datetime1">
              <a:rPr lang="ru-RU" smtClean="0"/>
              <a:t>31.01.2024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CE35FDAB-7888-487D-81A3-D53A67929CF1}" type="slidenum">
              <a:rPr lang="ru-RU" smtClean="0"/>
              <a:t>‹#›</a:t>
            </a:fld>
            <a:endParaRPr lang="ru-RU"/>
          </a:p>
        </p:txBody>
      </p:sp>
    </p:spTree>
    <p:extLst>
      <p:ext uri="{BB962C8B-B14F-4D97-AF65-F5344CB8AC3E}">
        <p14:creationId xmlns:p14="http://schemas.microsoft.com/office/powerpoint/2010/main" val="33790244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0DB0F290-F452-4FB7-B953-F8E450D31144}"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8363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0DB0F290-F452-4FB7-B953-F8E450D31144}"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05959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8990229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0DB0F290-F452-4FB7-B953-F8E450D31144}" type="datetimeFigureOut">
              <a:rPr lang="ru-RU" smtClean="0"/>
              <a:t>31.01.2024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9308912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0DB0F290-F452-4FB7-B953-F8E450D31144}" type="datetimeFigureOut">
              <a:rPr lang="ru-RU" smtClean="0"/>
              <a:t>31.01.2024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12522507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0DB0F290-F452-4FB7-B953-F8E450D31144}" type="datetimeFigureOut">
              <a:rPr lang="ru-RU" smtClean="0"/>
              <a:t>31.01.2024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15432850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0DB0F290-F452-4FB7-B953-F8E450D31144}" type="datetimeFigureOut">
              <a:rPr lang="ru-RU" smtClean="0"/>
              <a:t>31.01.2024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0060117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0DB0F290-F452-4FB7-B953-F8E450D31144}" type="datetimeFigureOut">
              <a:rPr lang="ru-RU" smtClean="0"/>
              <a:t>31.01.2024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6801551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0DB0F290-F452-4FB7-B953-F8E450D31144}" type="datetimeFigureOut">
              <a:rPr lang="ru-RU" smtClean="0"/>
              <a:t>31.01.2024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1865449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0DB0F290-F452-4FB7-B953-F8E450D31144}"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1262902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0DB0F290-F452-4FB7-B953-F8E450D31144}"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22849517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Заголовок и фото">
    <p:spTree>
      <p:nvGrpSpPr>
        <p:cNvPr id="1" name=""/>
        <p:cNvGrpSpPr/>
        <p:nvPr/>
      </p:nvGrpSpPr>
      <p:grpSpPr>
        <a:xfrm>
          <a:off x="0" y="0"/>
          <a:ext cx="0" cy="0"/>
          <a:chOff x="0" y="0"/>
          <a:chExt cx="0" cy="0"/>
        </a:xfrm>
      </p:grpSpPr>
      <p:sp>
        <p:nvSpPr>
          <p:cNvPr id="21" name="Авокадо и лаймы"/>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Заголовок презентации"/>
          <p:cNvSpPr txBox="1">
            <a:spLocks noGrp="1"/>
          </p:cNvSpPr>
          <p:nvPr>
            <p:ph type="title" hasCustomPrompt="1"/>
          </p:nvPr>
        </p:nvSpPr>
        <p:spPr>
          <a:xfrm>
            <a:off x="603250" y="3562350"/>
            <a:ext cx="10985500" cy="2324100"/>
          </a:xfrm>
          <a:prstGeom prst="rect">
            <a:avLst/>
          </a:prstGeom>
        </p:spPr>
        <p:txBody>
          <a:bodyPr anchor="b"/>
          <a:lstStyle>
            <a:lvl1pPr>
              <a:defRPr sz="5800" spc="-116"/>
            </a:lvl1pPr>
          </a:lstStyle>
          <a:p>
            <a:r>
              <a:t>Заголовок презентации</a:t>
            </a:r>
          </a:p>
        </p:txBody>
      </p:sp>
      <p:sp>
        <p:nvSpPr>
          <p:cNvPr id="23" name="Автор и дата"/>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Автор и дата</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Подзаголовок презентации</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63181467"/>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3AD5BEA7-392F-4531-B149-AE3C1143B811}" type="datetime1">
              <a:rPr lang="ru-RU" noProof="0" smtClean="0"/>
              <a:t>31.01.2024</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72928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9988173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12" name="Presentation Title"/>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Presentation Title</a:t>
            </a:r>
          </a:p>
        </p:txBody>
      </p:sp>
      <p:sp>
        <p:nvSpPr>
          <p:cNvPr id="13" name="Уровень текста 1…"/>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99817927"/>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8FAB0B6B-3928-4E7F-BE8C-B19501B7CCFD}" type="datetime1">
              <a:rPr lang="ru-RU" noProof="0" smtClean="0"/>
              <a:t>31.01.2024</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ru-RU"/>
              <a:t>стр.</a:t>
            </a:r>
            <a:r>
              <a:rPr lang="en-US"/>
              <a:t> </a:t>
            </a:r>
            <a:fld id="{F1BC30E3-FFE5-4B91-AA19-87A149EBB9EE}" type="slidenum">
              <a:rPr lang="en-US" smtClean="0"/>
              <a:pPr/>
              <a:t>‹#›</a:t>
            </a:fld>
            <a:endParaRPr lang="en-US" noProof="0"/>
          </a:p>
        </p:txBody>
      </p:sp>
      <p:sp>
        <p:nvSpPr>
          <p:cNvPr id="7" name="Line 10">
            <a:extLst>
              <a:ext uri="{FF2B5EF4-FFF2-40B4-BE49-F238E27FC236}">
                <a16:creationId xmlns:a16="http://schemas.microsoft.com/office/drawing/2014/main" id="{B8C1A677-C164-44AF-BFFB-6B8EFE9133D8}"/>
              </a:ext>
            </a:extLst>
          </p:cNvPr>
          <p:cNvSpPr>
            <a:spLocks noChangeShapeType="1"/>
          </p:cNvSpPr>
          <p:nvPr userDrawn="1"/>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8797525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8FAB0B6B-3928-4E7F-BE8C-B19501B7CCFD}" type="datetime1">
              <a:rPr lang="ru-RU" noProof="0" smtClean="0"/>
              <a:t>31.01.2024</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7" name="Line 10">
            <a:extLst>
              <a:ext uri="{FF2B5EF4-FFF2-40B4-BE49-F238E27FC236}">
                <a16:creationId xmlns:a16="http://schemas.microsoft.com/office/drawing/2014/main" id="{B8C1A677-C164-44AF-BFFB-6B8EFE9133D8}"/>
              </a:ext>
            </a:extLst>
          </p:cNvPr>
          <p:cNvSpPr>
            <a:spLocks noChangeShapeType="1"/>
          </p:cNvSpPr>
          <p:nvPr userDrawn="1"/>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41396942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FCFA0CB5-0A32-4C72-97D4-40C3DBA3BC6F}"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30915205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FCFA0CB5-0A32-4C72-97D4-40C3DBA3BC6F}"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0092720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FCFA0CB5-0A32-4C72-97D4-40C3DBA3BC6F}"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28920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FCFA0CB5-0A32-4C72-97D4-40C3DBA3BC6F}" type="datetimeFigureOut">
              <a:rPr lang="ru-RU" smtClean="0"/>
              <a:t>31.01.2024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408812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FCFA0CB5-0A32-4C72-97D4-40C3DBA3BC6F}" type="datetimeFigureOut">
              <a:rPr lang="ru-RU" smtClean="0"/>
              <a:t>31.01.2024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8631152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FCFA0CB5-0A32-4C72-97D4-40C3DBA3BC6F}" type="datetimeFigureOut">
              <a:rPr lang="ru-RU" smtClean="0"/>
              <a:t>31.01.2024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9831871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FCFA0CB5-0A32-4C72-97D4-40C3DBA3BC6F}" type="datetimeFigureOut">
              <a:rPr lang="ru-RU" smtClean="0"/>
              <a:t>31.01.2024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03833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5462291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FCFA0CB5-0A32-4C72-97D4-40C3DBA3BC6F}" type="datetimeFigureOut">
              <a:rPr lang="ru-RU" smtClean="0"/>
              <a:t>31.01.2024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6582608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FCFA0CB5-0A32-4C72-97D4-40C3DBA3BC6F}" type="datetimeFigureOut">
              <a:rPr lang="ru-RU" smtClean="0"/>
              <a:t>31.01.2024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42503888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FCFA0CB5-0A32-4C72-97D4-40C3DBA3BC6F}"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7525507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FCFA0CB5-0A32-4C72-97D4-40C3DBA3BC6F}"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34809096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FCFA0CB5-0A32-4C72-97D4-40C3DBA3BC6F}" type="datetimeFigureOut">
              <a:rPr lang="ru-RU" smtClean="0"/>
              <a:t>31.01.2024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85DE6CA1-49FD-4CFA-9C37-F6BE6D18196C}"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23417590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E129A92D-8C09-4FBA-B6BA-FB26B1AC134B}" type="datetime1">
              <a:rPr lang="ru-RU" smtClean="0"/>
              <a:t>31.01.2024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E35FDAB-7888-487D-81A3-D53A67929CF1}" type="slidenum">
              <a:rPr lang="ru-RU" smtClean="0"/>
              <a:t>‹#›</a:t>
            </a:fld>
            <a:endParaRPr lang="ru-RU"/>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31.01.2024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DB0F290-F452-4FB7-B953-F8E450D31144}" type="datetimeFigureOut">
              <a:rPr lang="ru-RU" smtClean="0"/>
              <a:t>31.01.2024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DB0F290-F452-4FB7-B953-F8E450D31144}" type="datetimeFigureOut">
              <a:rPr lang="ru-RU" smtClean="0"/>
              <a:t>31.01.2024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0DB0F290-F452-4FB7-B953-F8E450D31144}" type="datetimeFigureOut">
              <a:rPr lang="ru-RU" smtClean="0"/>
              <a:t>31.01.2024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3639896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DB0F290-F452-4FB7-B953-F8E450D31144}" type="datetimeFigureOut">
              <a:rPr lang="ru-RU" smtClean="0"/>
              <a:t>31.01.2024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DB0F290-F452-4FB7-B953-F8E450D31144}" type="datetimeFigureOut">
              <a:rPr lang="ru-RU" smtClean="0"/>
              <a:t>31.01.2024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DB0F290-F452-4FB7-B953-F8E450D31144}" type="datetimeFigureOut">
              <a:rPr lang="ru-RU" smtClean="0"/>
              <a:t>31.01.2024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DB0F290-F452-4FB7-B953-F8E450D31144}" type="datetimeFigureOut">
              <a:rPr lang="ru-RU" smtClean="0"/>
              <a:t>31.01.2024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31.01.2024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31.01.2024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12" name="Presentation Title"/>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Presentation Title</a:t>
            </a:r>
          </a:p>
        </p:txBody>
      </p:sp>
      <p:sp>
        <p:nvSpPr>
          <p:cNvPr id="13" name="Уровень текста 1…"/>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14" name="Номер слайда"/>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EY White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8FAB0B6B-3928-4E7F-BE8C-B19501B7CCFD}" type="datetime1">
              <a:rPr lang="ru-RU" noProof="0" smtClean="0"/>
              <a:t>31.01.2024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r>
              <a:rPr lang="ru-RU"/>
              <a:t>стр.</a:t>
            </a:r>
            <a:r>
              <a:rPr lang="en-US"/>
              <a:t> </a:t>
            </a:r>
            <a:fld id="{F1BC30E3-FFE5-4B91-AA19-87A149EBB9EE}" type="slidenum">
              <a:rPr lang="en-US" smtClean="0"/>
              <a:t>‹#›</a:t>
            </a:fld>
            <a:endParaRPr lang="en-US" noProof="0"/>
          </a:p>
        </p:txBody>
      </p:sp>
      <p:sp>
        <p:nvSpPr>
          <p:cNvPr id="7" name="Line 10"/>
          <p:cNvSpPr>
            <a:spLocks noChangeShapeType="1"/>
          </p:cNvSpPr>
          <p:nvPr userDrawn="1"/>
        </p:nvSpPr>
        <p:spPr bwMode="auto">
          <a:xfrm>
            <a:off x="609601" y="907750"/>
            <a:ext cx="10974284" cy="0"/>
          </a:xfrm>
          <a:prstGeom prst="line">
            <a:avLst/>
          </a:prstGeom>
          <a:noFill/>
          <a:ln w="15875">
            <a:solidFill>
              <a:schemeClr val="bg1">
                <a:lumMod val="50000"/>
              </a:schemeClr>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a:solidFill>
                <a:schemeClr val="bg1"/>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EY White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8FAB0B6B-3928-4E7F-BE8C-B19501B7CCFD}" type="datetime1">
              <a:rPr lang="ru-RU" noProof="0" smtClean="0"/>
              <a:t>31.01.2024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r>
              <a:rPr lang="en-US" noProof="0"/>
              <a:t>Page </a:t>
            </a:r>
            <a:fld id="{F1BC30E3-FFE5-4B91-AA19-87A149EBB9EE}" type="slidenum">
              <a:rPr lang="en-US" noProof="0" smtClean="0"/>
              <a:t>‹#›</a:t>
            </a:fld>
            <a:endParaRPr lang="en-US" noProof="0"/>
          </a:p>
        </p:txBody>
      </p:sp>
      <p:sp>
        <p:nvSpPr>
          <p:cNvPr id="7" name="Line 10"/>
          <p:cNvSpPr>
            <a:spLocks noChangeShapeType="1"/>
          </p:cNvSpPr>
          <p:nvPr userDrawn="1"/>
        </p:nvSpPr>
        <p:spPr bwMode="auto">
          <a:xfrm>
            <a:off x="609601" y="907750"/>
            <a:ext cx="10974284" cy="0"/>
          </a:xfrm>
          <a:prstGeom prst="line">
            <a:avLst/>
          </a:prstGeom>
          <a:noFill/>
          <a:ln w="15875">
            <a:solidFill>
              <a:schemeClr val="bg1">
                <a:lumMod val="50000"/>
              </a:schemeClr>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a:solidFill>
                <a:schemeClr val="bg1"/>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9428504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1E0F52E-1EB8-4055-854D-0430A69BE7E5}" type="datetimeFigureOut">
              <a:rPr lang="ru-RU" smtClean="0"/>
              <a:t>31.01.2024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661C802-A3B5-4761-8121-91CDCEEB52D2}" type="slidenum">
              <a:rPr lang="ru-RU" smtClean="0"/>
              <a:t>‹#›</a:t>
            </a:fld>
            <a:endParaRPr lang="ru-RU"/>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695325" y="365125"/>
            <a:ext cx="10801350" cy="900000"/>
          </a:xfrm>
        </p:spPr>
        <p:txBody>
          <a:bodyPr>
            <a:normAutofit/>
          </a:bodyPr>
          <a:lstStyle>
            <a:lvl1pPr lvl="0">
              <a:defRPr sz="2800">
                <a:solidFill>
                  <a:schemeClr val="bg2">
                    <a:lumMod val="50000"/>
                  </a:schemeClr>
                </a:solidFill>
              </a:defRPr>
            </a:lvl1pPr>
          </a:lstStyle>
          <a:p>
            <a:r>
              <a:rPr lang="zh-CN"/>
              <a:t>单击此处编辑母版标题样式</a:t>
            </a:r>
          </a:p>
        </p:txBody>
      </p:sp>
      <p:sp>
        <p:nvSpPr>
          <p:cNvPr id="3" name="矩形 2"/>
          <p:cNvSpPr/>
          <p:nvPr/>
        </p:nvSpPr>
        <p:spPr>
          <a:xfrm>
            <a:off x="330200" y="373559"/>
            <a:ext cx="108000" cy="540000"/>
          </a:xfrm>
          <a:prstGeom prst="rect">
            <a:avLst/>
          </a:prstGeom>
          <a:solidFill>
            <a:srgbClr val="005BAC"/>
          </a:solidFill>
          <a:ln>
            <a:noFill/>
          </a:ln>
        </p:spPr>
        <p:txBody>
          <a:bodyPr anchor="ctr"/>
          <a:lstStyle/>
          <a:p>
            <a:pPr algn="ctr"/>
            <a:endParaRPr lang="zh-CN" altLang="en-US" sz="1800">
              <a:solidFill>
                <a:schemeClr val="lt1"/>
              </a:solidFill>
              <a:ea typeface="楷体_GB2312"/>
            </a:endParaRPr>
          </a:p>
        </p:txBody>
      </p:sp>
      <p:sp>
        <p:nvSpPr>
          <p:cNvPr id="5" name="矩形 4"/>
          <p:cNvSpPr/>
          <p:nvPr/>
        </p:nvSpPr>
        <p:spPr>
          <a:xfrm>
            <a:off x="0" y="6822000"/>
            <a:ext cx="12192000" cy="36000"/>
          </a:xfrm>
          <a:prstGeom prst="rect">
            <a:avLst/>
          </a:prstGeom>
          <a:solidFill>
            <a:srgbClr val="005BAC"/>
          </a:solidFill>
          <a:ln>
            <a:noFill/>
          </a:ln>
        </p:spPr>
        <p:txBody>
          <a:bodyPr anchor="ctr"/>
          <a:lstStyle/>
          <a:p>
            <a:pPr algn="ctr"/>
            <a:endParaRPr lang="zh-CN" altLang="en-US" sz="1800">
              <a:solidFill>
                <a:schemeClr val="lt1"/>
              </a:solidFill>
              <a:ea typeface="楷体_GB2312"/>
            </a:endParaRPr>
          </a:p>
        </p:txBody>
      </p:sp>
      <p:pic>
        <p:nvPicPr>
          <p:cNvPr id="42" name="图片 41"/>
          <p:cNvPicPr/>
          <p:nvPr/>
        </p:nvPicPr>
        <p:blipFill>
          <a:blip r:embed="rId2"/>
          <a:stretch>
            <a:fillRect/>
          </a:stretch>
        </p:blipFill>
        <p:spPr>
          <a:xfrm>
            <a:off x="4898331" y="6525534"/>
            <a:ext cx="2395340" cy="340820"/>
          </a:xfrm>
          <a:prstGeom prst="rect">
            <a:avLst/>
          </a:prstGeom>
        </p:spPr>
      </p:pic>
      <p:cxnSp>
        <p:nvCxnSpPr>
          <p:cNvPr id="78" name="直接连接符 77"/>
          <p:cNvCxnSpPr/>
          <p:nvPr/>
        </p:nvCxnSpPr>
        <p:spPr>
          <a:xfrm>
            <a:off x="695326" y="932723"/>
            <a:ext cx="10801351" cy="0"/>
          </a:xfrm>
          <a:prstGeom prst="line">
            <a:avLst/>
          </a:prstGeom>
          <a:ln w="6350">
            <a:solidFill>
              <a:schemeClr val="bg1">
                <a:lumMod val="65000"/>
              </a:schemeClr>
            </a:solidFill>
            <a:prstDash val="solid"/>
            <a:miter/>
          </a:ln>
        </p:spPr>
      </p:cxn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a:t>Образец заголовка</a:t>
            </a:r>
          </a:p>
        </p:txBody>
      </p:sp>
      <p:sp>
        <p:nvSpPr>
          <p:cNvPr id="3" name="Объект 2"/>
          <p:cNvSpPr>
            <a:spLocks noGrp="1"/>
          </p:cNvSpPr>
          <p:nvPr>
            <p:ph idx="1"/>
          </p:nvPr>
        </p:nvSpPr>
        <p:spPr>
          <a:xfrm>
            <a:off x="838200" y="1825625"/>
            <a:ext cx="10515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0"/>
            <a:ext cx="2743200" cy="365125"/>
          </a:xfrm>
        </p:spPr>
        <p:txBody>
          <a:bodyPr/>
          <a:lstStyle/>
          <a:p>
            <a:fld id="{0DB0F290-F452-4FB7-B953-F8E450D31144}" type="datetimeFigureOut">
              <a:rPr lang="ru-RU" smtClean="0"/>
              <a:t>31.01.2024</a:t>
            </a:fld>
            <a:endParaRPr lang="ru-RU"/>
          </a:p>
        </p:txBody>
      </p:sp>
      <p:sp>
        <p:nvSpPr>
          <p:cNvPr id="5" name="Нижний колонтитул 4"/>
          <p:cNvSpPr>
            <a:spLocks noGrp="1"/>
          </p:cNvSpPr>
          <p:nvPr>
            <p:ph type="ftr" sz="quarter" idx="11"/>
          </p:nvPr>
        </p:nvSpPr>
        <p:spPr>
          <a:xfrm>
            <a:off x="4038600" y="6356350"/>
            <a:ext cx="4114800" cy="365125"/>
          </a:xfrm>
        </p:spPr>
        <p:txBody>
          <a:bodyPr/>
          <a:lstStyle/>
          <a:p>
            <a:endParaRPr lang="ru-RU"/>
          </a:p>
        </p:txBody>
      </p:sp>
      <p:sp>
        <p:nvSpPr>
          <p:cNvPr id="6" name="Номер слайда 5"/>
          <p:cNvSpPr>
            <a:spLocks noGrp="1"/>
          </p:cNvSpPr>
          <p:nvPr>
            <p:ph type="sldNum" sz="quarter" idx="12"/>
          </p:nvPr>
        </p:nvSpPr>
        <p:spPr>
          <a:xfrm>
            <a:off x="8610600" y="6356350"/>
            <a:ext cx="2743200" cy="365125"/>
          </a:xfrm>
        </p:spPr>
        <p:txBody>
          <a:bodyPr/>
          <a:lstStyle/>
          <a:p>
            <a:fld id="{318A32F4-D4DC-4578-BB3F-9B4C4048FEC7}"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DA0D60F1-D68D-4C14-8E0B-53648E0AC5DB}" type="datetimeFigureOut">
              <a:rPr lang="ru-RU" smtClean="0"/>
              <a:t>31.01.2024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82531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heme" Target="../theme/theme4.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theme" Target="../theme/theme6.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81.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image" Target="../media/image1.png"/><Relationship Id="rId5" Type="http://schemas.openxmlformats.org/officeDocument/2006/relationships/theme" Target="../theme/theme7.xml"/><Relationship Id="rId4"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D60F1-D68D-4C14-8E0B-53648E0AC5DB}"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CDD2F-85C6-440F-B02D-795CEE92D2CE}" type="slidenum">
              <a:rPr lang="ru-RU" smtClean="0"/>
              <a:t>‹#›</a:t>
            </a:fld>
            <a:endParaRPr lang="ru-RU"/>
          </a:p>
        </p:txBody>
      </p:sp>
    </p:spTree>
    <p:extLst>
      <p:ext uri="{BB962C8B-B14F-4D97-AF65-F5344CB8AC3E}">
        <p14:creationId xmlns:p14="http://schemas.microsoft.com/office/powerpoint/2010/main" val="272430181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B051B-A79D-4605-B7D3-0380FEA525A7}"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ru-RU" smtClean="0"/>
              <a:t>‹#›</a:t>
            </a:fld>
            <a:endParaRPr lang="ru-RU"/>
          </a:p>
        </p:txBody>
      </p:sp>
    </p:spTree>
    <p:extLst>
      <p:ext uri="{BB962C8B-B14F-4D97-AF65-F5344CB8AC3E}">
        <p14:creationId xmlns:p14="http://schemas.microsoft.com/office/powerpoint/2010/main" val="3680496642"/>
      </p:ext>
    </p:extLst>
  </p:cSld>
  <p:clrMap bg1="lt1" tx1="dk1" bg2="lt2" tx2="dk2" accent1="accent1" accent2="accent2" accent3="accent3" accent4="accent4" accent5="accent5" accent6="accent6" hlink="hlink" folHlink="folHlink"/>
  <p:sldLayoutIdLst>
    <p:sldLayoutId id="214748376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D60F1-D68D-4C14-8E0B-53648E0AC5DB}"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CDD2F-85C6-440F-B02D-795CEE92D2CE}" type="slidenum">
              <a:rPr lang="ru-RU" smtClean="0"/>
              <a:t>‹#›</a:t>
            </a:fld>
            <a:endParaRPr lang="ru-RU"/>
          </a:p>
        </p:txBody>
      </p:sp>
    </p:spTree>
    <p:extLst>
      <p:ext uri="{BB962C8B-B14F-4D97-AF65-F5344CB8AC3E}">
        <p14:creationId xmlns:p14="http://schemas.microsoft.com/office/powerpoint/2010/main" val="17344123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9361B-CDAC-4FB1-B33D-178B1F27D43E}" type="datetime1">
              <a:rPr lang="ru-RU" noProof="0" smtClean="0"/>
              <a:t>31.01.2024</a:t>
            </a:fld>
            <a:endParaRPr lang="en-US" noProof="0"/>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noProof="0"/>
              <a:t>Page </a:t>
            </a:r>
            <a:fld id="{F1BC30E3-FFE5-4B91-AA19-87A149EBB9EE}" type="slidenum">
              <a:rPr lang="en-US" noProof="0" smtClean="0"/>
              <a:pPr/>
              <a:t>‹#›</a:t>
            </a:fld>
            <a:endParaRPr lang="en-US" noProof="0"/>
          </a:p>
        </p:txBody>
      </p:sp>
    </p:spTree>
    <p:extLst>
      <p:ext uri="{BB962C8B-B14F-4D97-AF65-F5344CB8AC3E}">
        <p14:creationId xmlns:p14="http://schemas.microsoft.com/office/powerpoint/2010/main" val="58854983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674" r:id="rId12"/>
    <p:sldLayoutId id="2147483712" r:id="rId13"/>
    <p:sldLayoutId id="2147483713" r:id="rId14"/>
    <p:sldLayoutId id="2147483714" r:id="rId15"/>
    <p:sldLayoutId id="2147483715"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A0CB5-0A32-4C72-97D4-40C3DBA3BC6F}" type="datetimeFigureOut">
              <a:rPr lang="ru-RU" smtClean="0"/>
              <a:t>31.01.2024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E6CA1-49FD-4CFA-9C37-F6BE6D18196C}" type="slidenum">
              <a:rPr lang="ru-RU" smtClean="0"/>
              <a:t>‹#›</a:t>
            </a:fld>
            <a:endParaRPr lang="ru-RU"/>
          </a:p>
        </p:txBody>
      </p:sp>
    </p:spTree>
    <p:extLst>
      <p:ext uri="{BB962C8B-B14F-4D97-AF65-F5344CB8AC3E}">
        <p14:creationId xmlns:p14="http://schemas.microsoft.com/office/powerpoint/2010/main" val="289691364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9361B-CDAC-4FB1-B33D-178B1F27D43E}" type="datetime1">
              <a:rPr lang="ru-RU" noProof="0" smtClean="0"/>
              <a:t>31.01.2024</a:t>
            </a:fld>
            <a:endParaRPr lang="en-US" noProof="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noProof="0"/>
              <a:t>Page </a:t>
            </a:r>
            <a:fld id="{F1BC30E3-FFE5-4B91-AA19-87A149EBB9EE}" type="slidenum">
              <a:rPr lang="en-US" noProof="0" smtClean="0"/>
              <a:t>‹#›</a:t>
            </a:fld>
            <a:endParaRPr lang="en-US" noProof="0"/>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41" r:id="rId8"/>
    <p:sldLayoutId id="2147483742" r:id="rId9"/>
    <p:sldLayoutId id="2147483743" r:id="rId10"/>
    <p:sldLayoutId id="2147483744" r:id="rId11"/>
    <p:sldLayoutId id="2147483660" r:id="rId12"/>
    <p:sldLayoutId id="2147483661" r:id="rId13"/>
    <p:sldLayoutId id="2147483662"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Прямая соединительная линия 7"/>
          <p:cNvCxnSpPr/>
          <p:nvPr userDrawn="1"/>
        </p:nvCxnSpPr>
        <p:spPr>
          <a:xfrm>
            <a:off x="0" y="525195"/>
            <a:ext cx="12192000" cy="0"/>
          </a:xfrm>
          <a:prstGeom prst="line">
            <a:avLst/>
          </a:prstGeom>
          <a:ln w="15875">
            <a:solidFill>
              <a:srgbClr val="00B0F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Рисунок 8"/>
          <p:cNvPicPr>
            <a:picLocks noChangeAspect="1"/>
          </p:cNvPicPr>
          <p:nvPr userDrawn="1"/>
        </p:nvPicPr>
        <p:blipFill rotWithShape="1">
          <a:blip r:embed="rId6" cstate="print">
            <a:extLst>
              <a:ext uri="{28A0092B-C50C-407E-A947-70E740481C1C}">
                <a14:useLocalDpi xmlns:a14="http://schemas.microsoft.com/office/drawing/2010/main" val="0"/>
              </a:ext>
            </a:extLst>
          </a:blip>
          <a:srcRect t="40644" b="39969"/>
          <a:stretch>
            <a:fillRect/>
          </a:stretch>
        </p:blipFill>
        <p:spPr>
          <a:xfrm>
            <a:off x="9882026" y="150227"/>
            <a:ext cx="1830547" cy="354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0.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0.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0.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0.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0.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0.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0.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0.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0.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0.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49D19E5-10A7-2814-F649-848BA63B7881}"/>
              </a:ext>
            </a:extLst>
          </p:cNvPr>
          <p:cNvPicPr>
            <a:picLocks noChangeAspect="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10007" t="5856" r="19361" b="27929"/>
          <a:stretch/>
        </p:blipFill>
        <p:spPr>
          <a:xfrm>
            <a:off x="0" y="0"/>
            <a:ext cx="12192000" cy="6858000"/>
          </a:xfrm>
          <a:prstGeom prst="rect">
            <a:avLst/>
          </a:prstGeom>
        </p:spPr>
      </p:pic>
      <p:sp>
        <p:nvSpPr>
          <p:cNvPr id="13" name="TextBox 12">
            <a:extLst>
              <a:ext uri="{FF2B5EF4-FFF2-40B4-BE49-F238E27FC236}">
                <a16:creationId xmlns:a16="http://schemas.microsoft.com/office/drawing/2014/main" id="{38C65DE1-89D7-A674-6948-7939E251A83E}"/>
              </a:ext>
            </a:extLst>
          </p:cNvPr>
          <p:cNvSpPr txBox="1"/>
          <p:nvPr/>
        </p:nvSpPr>
        <p:spPr>
          <a:xfrm>
            <a:off x="482600" y="2519418"/>
            <a:ext cx="11315700" cy="823623"/>
          </a:xfrm>
          <a:prstGeom prst="rect">
            <a:avLst/>
          </a:prstGeom>
          <a:noFill/>
        </p:spPr>
        <p:txBody>
          <a:bodyPr wrap="square" lIns="91440" tIns="45720" rIns="91440" bIns="45720" rtlCol="0" anchor="t">
            <a:spAutoFit/>
          </a:bodyPr>
          <a:lstStyle/>
          <a:p>
            <a:pPr>
              <a:lnSpc>
                <a:spcPct val="88000"/>
              </a:lnSpc>
              <a:defRPr/>
            </a:pPr>
            <a:r>
              <a:rPr lang="en-US" sz="5400" b="1" dirty="0">
                <a:solidFill>
                  <a:prstClr val="white"/>
                </a:solidFill>
                <a:latin typeface="Arial Narrow"/>
                <a:cs typeface="Times New Roman"/>
                <a:sym typeface="Helvetica Neue"/>
              </a:rPr>
              <a:t>Concept of Chassis Torque Management</a:t>
            </a:r>
          </a:p>
        </p:txBody>
      </p:sp>
      <p:pic>
        <p:nvPicPr>
          <p:cNvPr id="9" name="Рисунок 8">
            <a:extLst>
              <a:ext uri="{FF2B5EF4-FFF2-40B4-BE49-F238E27FC236}">
                <a16:creationId xmlns:a16="http://schemas.microsoft.com/office/drawing/2014/main" id="{95504F8D-5C97-2DF0-6340-8AA62212DA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653" y="746047"/>
            <a:ext cx="2270763" cy="685801"/>
          </a:xfrm>
          <a:prstGeom prst="rect">
            <a:avLst/>
          </a:prstGeom>
        </p:spPr>
      </p:pic>
      <p:sp>
        <p:nvSpPr>
          <p:cNvPr id="7" name="TextBox 6">
            <a:extLst>
              <a:ext uri="{FF2B5EF4-FFF2-40B4-BE49-F238E27FC236}">
                <a16:creationId xmlns:a16="http://schemas.microsoft.com/office/drawing/2014/main" id="{A0C5BE5A-2DB8-D525-BFE1-C98D3B69CF4D}"/>
              </a:ext>
            </a:extLst>
          </p:cNvPr>
          <p:cNvSpPr txBox="1"/>
          <p:nvPr/>
        </p:nvSpPr>
        <p:spPr>
          <a:xfrm>
            <a:off x="10672957" y="0"/>
            <a:ext cx="1431413" cy="707886"/>
          </a:xfrm>
          <a:prstGeom prst="rect">
            <a:avLst/>
          </a:prstGeom>
          <a:noFill/>
        </p:spPr>
        <p:txBody>
          <a:bodyPr wrap="square">
            <a:spAutoFit/>
          </a:bodyPr>
          <a:lstStyle/>
          <a:p>
            <a:r>
              <a:rPr lang="en-US" sz="4000" b="1" i="0" u="none" strike="noStrike">
                <a:solidFill>
                  <a:srgbClr val="FFFFFF"/>
                </a:solidFill>
                <a:effectLst/>
                <a:latin typeface="Montserrat" pitchFamily="2" charset="77"/>
              </a:rPr>
              <a:t>HVS</a:t>
            </a:r>
            <a:r>
              <a:rPr lang="en-US" sz="4000" b="0" i="0">
                <a:solidFill>
                  <a:srgbClr val="000000"/>
                </a:solidFill>
                <a:effectLst/>
                <a:latin typeface="Montserrat" pitchFamily="2" charset="77"/>
              </a:rPr>
              <a:t>​</a:t>
            </a:r>
            <a:endParaRPr lang="en-RU" sz="4000"/>
          </a:p>
        </p:txBody>
      </p:sp>
    </p:spTree>
    <p:extLst>
      <p:ext uri="{BB962C8B-B14F-4D97-AF65-F5344CB8AC3E}">
        <p14:creationId xmlns:p14="http://schemas.microsoft.com/office/powerpoint/2010/main" val="327408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7905414"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Brake Management</a:t>
            </a:r>
          </a:p>
        </p:txBody>
      </p:sp>
      <p:sp>
        <p:nvSpPr>
          <p:cNvPr id="6" name="文本框 5">
            <a:extLst>
              <a:ext uri="{FF2B5EF4-FFF2-40B4-BE49-F238E27FC236}">
                <a16:creationId xmlns:a16="http://schemas.microsoft.com/office/drawing/2014/main" id="{FC074824-7AD7-23FE-3055-8A66CE2A0A4B}"/>
              </a:ext>
            </a:extLst>
          </p:cNvPr>
          <p:cNvSpPr txBox="1"/>
          <p:nvPr/>
        </p:nvSpPr>
        <p:spPr>
          <a:xfrm>
            <a:off x="49064" y="923644"/>
            <a:ext cx="11799699" cy="369332"/>
          </a:xfrm>
          <a:prstGeom prst="rect">
            <a:avLst/>
          </a:prstGeom>
          <a:noFill/>
        </p:spPr>
        <p:txBody>
          <a:bodyPr wrap="square" rtlCol="0">
            <a:spAutoFit/>
          </a:bodyPr>
          <a:lstStyle/>
          <a:p>
            <a:r>
              <a:rPr lang="en-US" altLang="zh-CN" sz="1800" b="0" i="0" dirty="0">
                <a:solidFill>
                  <a:srgbClr val="000000"/>
                </a:solidFill>
                <a:effectLst/>
                <a:latin typeface="BoschSans-Regular"/>
              </a:rPr>
              <a:t>The </a:t>
            </a:r>
            <a:r>
              <a:rPr lang="en-US" altLang="zh-CN" dirty="0">
                <a:solidFill>
                  <a:srgbClr val="000000"/>
                </a:solidFill>
                <a:latin typeface="BoschSans-Regular"/>
              </a:rPr>
              <a:t>b</a:t>
            </a:r>
            <a:r>
              <a:rPr lang="en-US" altLang="zh-CN" sz="1800" b="0" i="0" dirty="0">
                <a:solidFill>
                  <a:srgbClr val="000000"/>
                </a:solidFill>
                <a:effectLst/>
                <a:latin typeface="BoschSans-Regular"/>
              </a:rPr>
              <a:t>rake regeneration computes the torque requests of the functions (RBS)</a:t>
            </a:r>
            <a:r>
              <a:rPr lang="en-US" altLang="zh-CN" dirty="0"/>
              <a:t> </a:t>
            </a:r>
            <a:endParaRPr lang="zh-CN" altLang="en-US" dirty="0"/>
          </a:p>
        </p:txBody>
      </p:sp>
      <p:pic>
        <p:nvPicPr>
          <p:cNvPr id="5" name="图片 4" descr="图形用户界面, 应用程序&#10;&#10;描述已自动生成">
            <a:extLst>
              <a:ext uri="{FF2B5EF4-FFF2-40B4-BE49-F238E27FC236}">
                <a16:creationId xmlns:a16="http://schemas.microsoft.com/office/drawing/2014/main" id="{74C5FB0B-5A44-079A-FE30-14FA5DDD43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800" y="2181294"/>
            <a:ext cx="10979150" cy="3106776"/>
          </a:xfrm>
          <a:prstGeom prst="rect">
            <a:avLst/>
          </a:prstGeom>
        </p:spPr>
      </p:pic>
    </p:spTree>
    <p:extLst>
      <p:ext uri="{BB962C8B-B14F-4D97-AF65-F5344CB8AC3E}">
        <p14:creationId xmlns:p14="http://schemas.microsoft.com/office/powerpoint/2010/main" val="1091357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659789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Vehicle Stability</a:t>
            </a:r>
            <a:r>
              <a:rPr lang="en-US" altLang="zh-CN" sz="2400" dirty="0"/>
              <a:t> </a:t>
            </a:r>
            <a:r>
              <a:rPr lang="en-US" altLang="zh-CN" sz="5400" b="1" dirty="0">
                <a:solidFill>
                  <a:schemeClr val="bg1"/>
                </a:solidFill>
                <a:latin typeface="Arial Narrow" panose="020B0606020202030204" pitchFamily="34" charset="0"/>
                <a:ea typeface="+mn-ea"/>
                <a:cs typeface="Times New Roman" panose="02020603050405020304" pitchFamily="18" charset="0"/>
              </a:rPr>
              <a:t>Control</a:t>
            </a:r>
          </a:p>
        </p:txBody>
      </p:sp>
      <p:sp>
        <p:nvSpPr>
          <p:cNvPr id="6" name="文本框 5">
            <a:extLst>
              <a:ext uri="{FF2B5EF4-FFF2-40B4-BE49-F238E27FC236}">
                <a16:creationId xmlns:a16="http://schemas.microsoft.com/office/drawing/2014/main" id="{FC074824-7AD7-23FE-3055-8A66CE2A0A4B}"/>
              </a:ext>
            </a:extLst>
          </p:cNvPr>
          <p:cNvSpPr txBox="1"/>
          <p:nvPr/>
        </p:nvSpPr>
        <p:spPr>
          <a:xfrm>
            <a:off x="49064" y="923644"/>
            <a:ext cx="11799699" cy="1200329"/>
          </a:xfrm>
          <a:prstGeom prst="rect">
            <a:avLst/>
          </a:prstGeom>
          <a:noFill/>
        </p:spPr>
        <p:txBody>
          <a:bodyPr wrap="square" rtlCol="0">
            <a:spAutoFit/>
          </a:bodyPr>
          <a:lstStyle/>
          <a:p>
            <a:pPr marL="171450" indent="-171450">
              <a:buFont typeface="Wingdings" panose="05000000000000000000" pitchFamily="2" charset="2"/>
              <a:buChar char="Ø"/>
            </a:pPr>
            <a:r>
              <a:rPr lang="fr-FR" altLang="zh-CN" sz="1200" b="0" i="0" dirty="0">
                <a:solidFill>
                  <a:srgbClr val="000000"/>
                </a:solidFill>
                <a:effectLst/>
                <a:latin typeface="BoschSans-Regular"/>
              </a:rPr>
              <a:t>Increasing intervention torque (DTC)</a:t>
            </a:r>
            <a:r>
              <a:rPr lang="fr-FR" altLang="zh-CN" sz="1200" dirty="0"/>
              <a:t> </a:t>
            </a:r>
            <a:br>
              <a:rPr lang="fr-FR" altLang="zh-CN" sz="1200" dirty="0"/>
            </a:br>
            <a:r>
              <a:rPr lang="en-US" altLang="zh-CN" sz="1200" b="0" i="0" dirty="0">
                <a:solidFill>
                  <a:srgbClr val="000000"/>
                </a:solidFill>
                <a:effectLst/>
                <a:latin typeface="BoschSans-Regular"/>
              </a:rPr>
              <a:t>The increasing torque intervention (wheel torque) is received and transmitted to the torque coordination directly in case of permitted intervention. The intervention status are read for determination of permissibility of increasing intervention.</a:t>
            </a:r>
            <a:r>
              <a:rPr lang="en-US" altLang="zh-CN" sz="1200" dirty="0"/>
              <a:t> </a:t>
            </a:r>
          </a:p>
          <a:p>
            <a:pPr marL="171450" indent="-171450">
              <a:buFont typeface="Wingdings" panose="05000000000000000000" pitchFamily="2" charset="2"/>
              <a:buChar char="Ø"/>
            </a:pPr>
            <a:r>
              <a:rPr lang="en-US" altLang="zh-CN" sz="1200" b="0" i="0" dirty="0">
                <a:solidFill>
                  <a:srgbClr val="000000"/>
                </a:solidFill>
                <a:effectLst/>
                <a:latin typeface="BoschSans-Regular"/>
              </a:rPr>
              <a:t>Reducing torque intervention (TCS/VDC)</a:t>
            </a:r>
            <a:br>
              <a:rPr lang="en-US" altLang="zh-CN" sz="1200" b="0" i="0" dirty="0">
                <a:solidFill>
                  <a:srgbClr val="000000"/>
                </a:solidFill>
                <a:effectLst/>
                <a:latin typeface="BoschSans-Regular"/>
              </a:rPr>
            </a:br>
            <a:r>
              <a:rPr lang="en-US" altLang="zh-CN" sz="1200" b="0" i="0" dirty="0">
                <a:solidFill>
                  <a:srgbClr val="000000"/>
                </a:solidFill>
                <a:effectLst/>
                <a:latin typeface="BoschSans-Regular"/>
              </a:rPr>
              <a:t>The decreasing torque interventions (wheel torque) is received and transmitted to the torque coordination directly in case of permitted intervention. The intervention status are read for determination of permissibility of reducing intervention</a:t>
            </a:r>
            <a:r>
              <a:rPr lang="en-US" altLang="zh-CN" sz="1200" dirty="0"/>
              <a:t> </a:t>
            </a:r>
            <a:endParaRPr lang="zh-CN" altLang="en-US" dirty="0"/>
          </a:p>
        </p:txBody>
      </p:sp>
      <p:pic>
        <p:nvPicPr>
          <p:cNvPr id="5" name="图片 4" descr="图形用户界面, 应用程序&#10;&#10;描述已自动生成">
            <a:extLst>
              <a:ext uri="{FF2B5EF4-FFF2-40B4-BE49-F238E27FC236}">
                <a16:creationId xmlns:a16="http://schemas.microsoft.com/office/drawing/2014/main" id="{B4E2A944-BA3E-8DB6-D4B6-045BCA71A0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00" y="2128253"/>
            <a:ext cx="10617200" cy="4608670"/>
          </a:xfrm>
          <a:prstGeom prst="rect">
            <a:avLst/>
          </a:prstGeom>
        </p:spPr>
      </p:pic>
    </p:spTree>
    <p:extLst>
      <p:ext uri="{BB962C8B-B14F-4D97-AF65-F5344CB8AC3E}">
        <p14:creationId xmlns:p14="http://schemas.microsoft.com/office/powerpoint/2010/main" val="254615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dirty="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782879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Driver Torque Coordinator</a:t>
            </a:r>
          </a:p>
        </p:txBody>
      </p:sp>
      <p:sp>
        <p:nvSpPr>
          <p:cNvPr id="2" name="文本框 1">
            <a:extLst>
              <a:ext uri="{FF2B5EF4-FFF2-40B4-BE49-F238E27FC236}">
                <a16:creationId xmlns:a16="http://schemas.microsoft.com/office/drawing/2014/main" id="{5873B563-C3E8-3876-BFE4-4D99E03A473A}"/>
              </a:ext>
            </a:extLst>
          </p:cNvPr>
          <p:cNvSpPr txBox="1"/>
          <p:nvPr/>
        </p:nvSpPr>
        <p:spPr>
          <a:xfrm>
            <a:off x="51515" y="923644"/>
            <a:ext cx="12003110" cy="369332"/>
          </a:xfrm>
          <a:prstGeom prst="rect">
            <a:avLst/>
          </a:prstGeom>
          <a:noFill/>
        </p:spPr>
        <p:txBody>
          <a:bodyPr wrap="square" rtlCol="0">
            <a:spAutoFit/>
          </a:bodyPr>
          <a:lstStyle/>
          <a:p>
            <a:r>
              <a:rPr lang="en-US" altLang="zh-CN" sz="1800" b="0" i="0" dirty="0">
                <a:solidFill>
                  <a:srgbClr val="000000"/>
                </a:solidFill>
                <a:effectLst/>
                <a:latin typeface="BoschSans-Regular"/>
              </a:rPr>
              <a:t>The function “</a:t>
            </a:r>
            <a:r>
              <a:rPr lang="en-US" altLang="zh-CN" sz="1800" b="0" i="0" dirty="0" err="1">
                <a:solidFill>
                  <a:srgbClr val="000000"/>
                </a:solidFill>
                <a:effectLst/>
                <a:latin typeface="BoschSans-Regular"/>
              </a:rPr>
              <a:t>CtAp_DrvTorqCoorr</a:t>
            </a:r>
            <a:r>
              <a:rPr lang="en-US" altLang="zh-CN" sz="1800" b="0" i="0" dirty="0">
                <a:solidFill>
                  <a:srgbClr val="000000"/>
                </a:solidFill>
                <a:effectLst/>
                <a:latin typeface="BoschSans-Regular"/>
              </a:rPr>
              <a:t>" coordinates all propulsion torque requests and provides the result to the torque path</a:t>
            </a:r>
            <a:r>
              <a:rPr lang="en-US" altLang="zh-CN" dirty="0"/>
              <a:t> </a:t>
            </a:r>
            <a:endParaRPr lang="zh-CN" altLang="en-US" dirty="0"/>
          </a:p>
        </p:txBody>
      </p:sp>
      <p:sp>
        <p:nvSpPr>
          <p:cNvPr id="7" name="文本框 6">
            <a:extLst>
              <a:ext uri="{FF2B5EF4-FFF2-40B4-BE49-F238E27FC236}">
                <a16:creationId xmlns:a16="http://schemas.microsoft.com/office/drawing/2014/main" id="{19560B41-9953-EF70-D84D-516DF8782311}"/>
              </a:ext>
            </a:extLst>
          </p:cNvPr>
          <p:cNvSpPr txBox="1"/>
          <p:nvPr/>
        </p:nvSpPr>
        <p:spPr>
          <a:xfrm>
            <a:off x="137375" y="1360002"/>
            <a:ext cx="11917250" cy="1200329"/>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800" b="0" i="0" dirty="0">
                <a:solidFill>
                  <a:srgbClr val="000000"/>
                </a:solidFill>
                <a:effectLst/>
                <a:latin typeface="BoschSans-Regular"/>
              </a:rPr>
              <a:t>The main task of the function </a:t>
            </a:r>
            <a:r>
              <a:rPr lang="en-US" altLang="zh-CN" sz="1800" b="0" i="0" dirty="0" err="1">
                <a:solidFill>
                  <a:srgbClr val="000000"/>
                </a:solidFill>
                <a:effectLst/>
                <a:latin typeface="BoschSans-Regular"/>
              </a:rPr>
              <a:t>CtAp_DrvrTorqCoorr</a:t>
            </a:r>
            <a:r>
              <a:rPr lang="en-US" altLang="zh-CN" sz="1800" b="0" i="0" dirty="0">
                <a:solidFill>
                  <a:srgbClr val="000000"/>
                </a:solidFill>
                <a:effectLst/>
                <a:latin typeface="BoschSans-Regular"/>
              </a:rPr>
              <a:t> is to coordinate driver wish from the accelerator pedal and the propulsion torque request from the Creep controller. The torque request from cruise control, longitudinal limiter(</a:t>
            </a:r>
            <a:r>
              <a:rPr lang="en-US" altLang="zh-CN" sz="1800" b="0" i="0" dirty="0" err="1">
                <a:solidFill>
                  <a:srgbClr val="000000"/>
                </a:solidFill>
                <a:effectLst/>
                <a:latin typeface="BoschSans-Regular"/>
              </a:rPr>
              <a:t>CrpCtl,ADAS,BrkCtrl,OnePedalCtrl</a:t>
            </a:r>
            <a:r>
              <a:rPr lang="en-US" altLang="zh-CN" sz="1800" b="0" i="0" dirty="0">
                <a:solidFill>
                  <a:srgbClr val="000000"/>
                </a:solidFill>
                <a:effectLst/>
                <a:latin typeface="BoschSans-Regular"/>
              </a:rPr>
              <a:t> and </a:t>
            </a:r>
            <a:r>
              <a:rPr lang="en-US" altLang="zh-CN" sz="1800" b="0" i="0" dirty="0" err="1">
                <a:solidFill>
                  <a:srgbClr val="000000"/>
                </a:solidFill>
                <a:effectLst/>
                <a:latin typeface="BoschSans-Regular"/>
              </a:rPr>
              <a:t>SpdLim</a:t>
            </a:r>
            <a:r>
              <a:rPr lang="en-US" altLang="zh-CN" sz="1800" b="0" i="0" dirty="0">
                <a:solidFill>
                  <a:srgbClr val="000000"/>
                </a:solidFill>
                <a:effectLst/>
                <a:latin typeface="BoschSans-Regular"/>
              </a:rPr>
              <a:t>) are coordinated depending on the configuration.</a:t>
            </a:r>
            <a:r>
              <a:rPr lang="en-US" altLang="zh-CN" dirty="0"/>
              <a:t> </a:t>
            </a:r>
            <a:br>
              <a:rPr lang="fr-FR" altLang="zh-CN" dirty="0"/>
            </a:br>
            <a:endParaRPr lang="zh-CN" altLang="en-US" dirty="0"/>
          </a:p>
        </p:txBody>
      </p:sp>
      <p:pic>
        <p:nvPicPr>
          <p:cNvPr id="6" name="图片 5" descr="图形用户界面, 应用程序&#10;&#10;描述已自动生成">
            <a:extLst>
              <a:ext uri="{FF2B5EF4-FFF2-40B4-BE49-F238E27FC236}">
                <a16:creationId xmlns:a16="http://schemas.microsoft.com/office/drawing/2014/main" id="{260C42BE-9DA1-2DE0-94AB-18F9D1602B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375" y="2837330"/>
            <a:ext cx="11848048" cy="3504353"/>
          </a:xfrm>
          <a:prstGeom prst="rect">
            <a:avLst/>
          </a:prstGeom>
        </p:spPr>
      </p:pic>
    </p:spTree>
    <p:extLst>
      <p:ext uri="{BB962C8B-B14F-4D97-AF65-F5344CB8AC3E}">
        <p14:creationId xmlns:p14="http://schemas.microsoft.com/office/powerpoint/2010/main" val="194295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4937588" y="2626433"/>
            <a:ext cx="8403508"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a:latin typeface="Arial Narrow" panose="020B0606020202030204" pitchFamily="34" charset="0"/>
                <a:ea typeface="+mn-ea"/>
                <a:cs typeface="Times New Roman" panose="02020603050405020304" pitchFamily="18" charset="0"/>
              </a:rPr>
              <a:t>Backup</a:t>
            </a:r>
            <a:endParaRPr lang="en-US" sz="5400" b="1">
              <a:latin typeface="Arial Narrow" panose="020B0606020202030204" pitchFamily="34" charset="0"/>
              <a:ea typeface="+mn-ea"/>
              <a:cs typeface="Times New Roman" panose="02020603050405020304" pitchFamily="18" charset="0"/>
            </a:endParaRPr>
          </a:p>
        </p:txBody>
      </p:sp>
      <p:sp>
        <p:nvSpPr>
          <p:cNvPr id="15" name="Прямоугольник 9">
            <a:extLst>
              <a:ext uri="{FF2B5EF4-FFF2-40B4-BE49-F238E27FC236}">
                <a16:creationId xmlns:a16="http://schemas.microsoft.com/office/drawing/2014/main" id="{8BC1C565-4918-7D96-C70C-5D88A2ACBBA7}"/>
              </a:ext>
            </a:extLst>
          </p:cNvPr>
          <p:cNvSpPr/>
          <p:nvPr/>
        </p:nvSpPr>
        <p:spPr>
          <a:xfrm>
            <a:off x="0" y="5555472"/>
            <a:ext cx="12192000" cy="142140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spTree>
    <p:extLst>
      <p:ext uri="{BB962C8B-B14F-4D97-AF65-F5344CB8AC3E}">
        <p14:creationId xmlns:p14="http://schemas.microsoft.com/office/powerpoint/2010/main" val="251526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7" y="0"/>
            <a:ext cx="2743200"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Contents</a:t>
            </a:r>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2" name="文本框 1">
            <a:extLst>
              <a:ext uri="{FF2B5EF4-FFF2-40B4-BE49-F238E27FC236}">
                <a16:creationId xmlns:a16="http://schemas.microsoft.com/office/drawing/2014/main" id="{FFFEF3F2-F545-E8DF-6FC9-9FE5D574EFBB}"/>
              </a:ext>
            </a:extLst>
          </p:cNvPr>
          <p:cNvSpPr txBox="1"/>
          <p:nvPr/>
        </p:nvSpPr>
        <p:spPr>
          <a:xfrm>
            <a:off x="517237" y="1182254"/>
            <a:ext cx="3463449" cy="2585323"/>
          </a:xfrm>
          <a:prstGeom prst="rect">
            <a:avLst/>
          </a:prstGeom>
          <a:noFill/>
        </p:spPr>
        <p:txBody>
          <a:bodyPr wrap="none" rtlCol="0">
            <a:spAutoFit/>
          </a:bodyPr>
          <a:lstStyle/>
          <a:p>
            <a:pPr marL="342900" indent="-342900">
              <a:buFont typeface="Wingdings" panose="05000000000000000000" pitchFamily="2" charset="2"/>
              <a:buChar char="p"/>
            </a:pPr>
            <a:r>
              <a:rPr lang="en-US" altLang="zh-CN" dirty="0"/>
              <a:t>Pedal Analysis</a:t>
            </a:r>
          </a:p>
          <a:p>
            <a:pPr marL="342900" indent="-342900">
              <a:buFont typeface="Wingdings" panose="05000000000000000000" pitchFamily="2" charset="2"/>
              <a:buChar char="p"/>
            </a:pPr>
            <a:r>
              <a:rPr lang="en-US" altLang="zh-CN" dirty="0"/>
              <a:t>Accelerator Pedal Drive Control</a:t>
            </a:r>
          </a:p>
          <a:p>
            <a:pPr marL="342900" indent="-342900">
              <a:buFont typeface="Wingdings" panose="05000000000000000000" pitchFamily="2" charset="2"/>
              <a:buChar char="p"/>
            </a:pPr>
            <a:r>
              <a:rPr lang="en-US" altLang="zh-CN" dirty="0"/>
              <a:t>One Pedal Control </a:t>
            </a:r>
          </a:p>
          <a:p>
            <a:pPr marL="342900" indent="-342900">
              <a:buFont typeface="Wingdings" panose="05000000000000000000" pitchFamily="2" charset="2"/>
              <a:buChar char="p"/>
            </a:pPr>
            <a:r>
              <a:rPr lang="en-US" altLang="zh-CN" dirty="0"/>
              <a:t>Creep Control </a:t>
            </a:r>
          </a:p>
          <a:p>
            <a:pPr marL="342900" indent="-342900">
              <a:buFont typeface="Wingdings" panose="05000000000000000000" pitchFamily="2" charset="2"/>
              <a:buChar char="p"/>
            </a:pPr>
            <a:r>
              <a:rPr lang="en-US" altLang="zh-CN" dirty="0"/>
              <a:t>Brake Torque</a:t>
            </a:r>
          </a:p>
          <a:p>
            <a:pPr marL="342900" indent="-342900">
              <a:buFont typeface="Wingdings" panose="05000000000000000000" pitchFamily="2" charset="2"/>
              <a:buChar char="p"/>
            </a:pPr>
            <a:r>
              <a:rPr lang="en-US" altLang="zh-CN" dirty="0"/>
              <a:t>ADAS Control </a:t>
            </a:r>
          </a:p>
          <a:p>
            <a:pPr marL="342900" indent="-342900">
              <a:buFont typeface="Wingdings" panose="05000000000000000000" pitchFamily="2" charset="2"/>
              <a:buChar char="p"/>
            </a:pPr>
            <a:r>
              <a:rPr lang="en-US" altLang="zh-CN" dirty="0"/>
              <a:t>Coast Control</a:t>
            </a:r>
          </a:p>
          <a:p>
            <a:pPr marL="342900" indent="-342900">
              <a:buFont typeface="Wingdings" panose="05000000000000000000" pitchFamily="2" charset="2"/>
              <a:buChar char="p"/>
            </a:pPr>
            <a:r>
              <a:rPr lang="en-US" altLang="zh-CN" dirty="0"/>
              <a:t>Driver Torque Coordinates</a:t>
            </a:r>
          </a:p>
          <a:p>
            <a:pPr marL="342900" indent="-342900">
              <a:buFont typeface="Wingdings" panose="05000000000000000000" pitchFamily="2" charset="2"/>
              <a:buChar char="p"/>
            </a:pPr>
            <a:r>
              <a:rPr lang="en-US" altLang="zh-CN" dirty="0"/>
              <a:t>Vehicle Stability Intervention</a:t>
            </a:r>
          </a:p>
        </p:txBody>
      </p:sp>
    </p:spTree>
    <p:extLst>
      <p:ext uri="{BB962C8B-B14F-4D97-AF65-F5344CB8AC3E}">
        <p14:creationId xmlns:p14="http://schemas.microsoft.com/office/powerpoint/2010/main" val="221465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7054513"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Arial Narrow" panose="020B0606020202030204" pitchFamily="34" charset="0"/>
                <a:ea typeface="+mn-ea"/>
                <a:cs typeface="Times New Roman" panose="02020603050405020304" pitchFamily="18" charset="0"/>
              </a:rPr>
              <a:t>Function Behavior</a:t>
            </a:r>
          </a:p>
        </p:txBody>
      </p:sp>
      <p:sp>
        <p:nvSpPr>
          <p:cNvPr id="2" name="箭头: 右 1">
            <a:extLst>
              <a:ext uri="{FF2B5EF4-FFF2-40B4-BE49-F238E27FC236}">
                <a16:creationId xmlns:a16="http://schemas.microsoft.com/office/drawing/2014/main" id="{672026F0-1AED-83D4-882D-7FB5E00F3C27}"/>
              </a:ext>
            </a:extLst>
          </p:cNvPr>
          <p:cNvSpPr/>
          <p:nvPr/>
        </p:nvSpPr>
        <p:spPr>
          <a:xfrm>
            <a:off x="3060701" y="3209733"/>
            <a:ext cx="431800" cy="3242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B289FEA7-5E11-619E-9702-2959753FDE18}"/>
              </a:ext>
            </a:extLst>
          </p:cNvPr>
          <p:cNvPicPr>
            <a:picLocks noChangeAspect="1"/>
          </p:cNvPicPr>
          <p:nvPr/>
        </p:nvPicPr>
        <p:blipFill>
          <a:blip r:embed="rId4"/>
          <a:stretch>
            <a:fillRect/>
          </a:stretch>
        </p:blipFill>
        <p:spPr>
          <a:xfrm>
            <a:off x="3722278" y="827966"/>
            <a:ext cx="7828372" cy="5771505"/>
          </a:xfrm>
          <a:prstGeom prst="rect">
            <a:avLst/>
          </a:prstGeom>
        </p:spPr>
      </p:pic>
      <p:pic>
        <p:nvPicPr>
          <p:cNvPr id="8" name="图片 7">
            <a:extLst>
              <a:ext uri="{FF2B5EF4-FFF2-40B4-BE49-F238E27FC236}">
                <a16:creationId xmlns:a16="http://schemas.microsoft.com/office/drawing/2014/main" id="{C89319D8-B98D-01E2-C17F-6A26710727AE}"/>
              </a:ext>
            </a:extLst>
          </p:cNvPr>
          <p:cNvPicPr>
            <a:picLocks noChangeAspect="1"/>
          </p:cNvPicPr>
          <p:nvPr/>
        </p:nvPicPr>
        <p:blipFill>
          <a:blip r:embed="rId5"/>
          <a:stretch>
            <a:fillRect/>
          </a:stretch>
        </p:blipFill>
        <p:spPr>
          <a:xfrm>
            <a:off x="226905" y="827966"/>
            <a:ext cx="2833796" cy="6010270"/>
          </a:xfrm>
          <a:prstGeom prst="rect">
            <a:avLst/>
          </a:prstGeom>
        </p:spPr>
      </p:pic>
    </p:spTree>
    <p:extLst>
      <p:ext uri="{BB962C8B-B14F-4D97-AF65-F5344CB8AC3E}">
        <p14:creationId xmlns:p14="http://schemas.microsoft.com/office/powerpoint/2010/main" val="218073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7803814"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Pedal Analysis</a:t>
            </a: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5" name="文本框 4">
            <a:extLst>
              <a:ext uri="{FF2B5EF4-FFF2-40B4-BE49-F238E27FC236}">
                <a16:creationId xmlns:a16="http://schemas.microsoft.com/office/drawing/2014/main" id="{2FE467AA-AD9C-223D-70F7-E52865660BCE}"/>
              </a:ext>
            </a:extLst>
          </p:cNvPr>
          <p:cNvSpPr txBox="1"/>
          <p:nvPr/>
        </p:nvSpPr>
        <p:spPr>
          <a:xfrm>
            <a:off x="173114" y="867919"/>
            <a:ext cx="11709400" cy="1107996"/>
          </a:xfrm>
          <a:prstGeom prst="rect">
            <a:avLst/>
          </a:prstGeom>
          <a:noFill/>
        </p:spPr>
        <p:txBody>
          <a:bodyPr wrap="square" rtlCol="0">
            <a:spAutoFit/>
          </a:bodyPr>
          <a:lstStyle/>
          <a:p>
            <a:r>
              <a:rPr lang="en-US" altLang="zh-CN" sz="1800" b="0" i="0" dirty="0">
                <a:solidFill>
                  <a:srgbClr val="000000"/>
                </a:solidFill>
                <a:effectLst/>
                <a:latin typeface="BoschSans-Regular"/>
              </a:rPr>
              <a:t>The pedal analysis module analysis </a:t>
            </a:r>
            <a:r>
              <a:rPr lang="en-US" altLang="zh-CN" sz="1800" kern="100" dirty="0">
                <a:effectLst/>
                <a:latin typeface="Times New Roman" panose="02020603050405020304" pitchFamily="18" charset="0"/>
                <a:ea typeface="宋体" panose="02010600030101010101" pitchFamily="2" charset="-122"/>
              </a:rPr>
              <a:t>accelerator pedal sensor and brake pedal sensor to identify the user's driving intention</a:t>
            </a:r>
          </a:p>
          <a:p>
            <a:pPr marL="285750" indent="-285750">
              <a:buFont typeface="Wingdings" panose="05000000000000000000" pitchFamily="2" charset="2"/>
              <a:buChar char="Ø"/>
            </a:pPr>
            <a:r>
              <a:rPr lang="en-US" altLang="zh-CN" sz="1600" kern="100" dirty="0">
                <a:effectLst/>
                <a:latin typeface="Times New Roman" panose="02020603050405020304" pitchFamily="18" charset="0"/>
                <a:ea typeface="宋体" panose="02010600030101010101" pitchFamily="2" charset="-122"/>
              </a:rPr>
              <a:t>This function mainly uses the voltage of the accelerator pedal position sensor, calculated by a formula, and converted into the opening of the accelerator pedal to identify the user's driving intention.</a:t>
            </a:r>
            <a:endParaRPr lang="zh-CN" altLang="zh-CN" sz="1600" kern="100" dirty="0">
              <a:effectLst/>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Ø"/>
            </a:pPr>
            <a:r>
              <a:rPr lang="en-US" altLang="zh-CN" sz="1600" kern="100" dirty="0">
                <a:effectLst/>
                <a:latin typeface="Times New Roman" panose="02020603050405020304" pitchFamily="18" charset="0"/>
                <a:ea typeface="宋体" panose="02010600030101010101" pitchFamily="2" charset="-122"/>
              </a:rPr>
              <a:t>The braking intention is judged by reading the switch state of the pedal switch sensor and the braking state signal sent by the IBS</a:t>
            </a:r>
            <a:endParaRPr lang="zh-CN" altLang="en-US" sz="1600" dirty="0"/>
          </a:p>
        </p:txBody>
      </p:sp>
      <p:pic>
        <p:nvPicPr>
          <p:cNvPr id="6" name="图片 5" descr="图示&#10;&#10;描述已自动生成">
            <a:extLst>
              <a:ext uri="{FF2B5EF4-FFF2-40B4-BE49-F238E27FC236}">
                <a16:creationId xmlns:a16="http://schemas.microsoft.com/office/drawing/2014/main" id="{43289B66-B38F-CD42-02E0-4B4C9B69EC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50" y="2041267"/>
            <a:ext cx="10698126" cy="4236478"/>
          </a:xfrm>
          <a:prstGeom prst="rect">
            <a:avLst/>
          </a:prstGeom>
        </p:spPr>
      </p:pic>
    </p:spTree>
    <p:extLst>
      <p:ext uri="{BB962C8B-B14F-4D97-AF65-F5344CB8AC3E}">
        <p14:creationId xmlns:p14="http://schemas.microsoft.com/office/powerpoint/2010/main" val="44141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9248172"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Coast Control</a:t>
            </a:r>
          </a:p>
        </p:txBody>
      </p:sp>
      <p:sp>
        <p:nvSpPr>
          <p:cNvPr id="2" name="文本框 1">
            <a:extLst>
              <a:ext uri="{FF2B5EF4-FFF2-40B4-BE49-F238E27FC236}">
                <a16:creationId xmlns:a16="http://schemas.microsoft.com/office/drawing/2014/main" id="{CE6DD954-2884-4F22-B2AA-375D15B3FB17}"/>
              </a:ext>
            </a:extLst>
          </p:cNvPr>
          <p:cNvSpPr txBox="1"/>
          <p:nvPr/>
        </p:nvSpPr>
        <p:spPr>
          <a:xfrm>
            <a:off x="43998" y="919761"/>
            <a:ext cx="12148002" cy="369332"/>
          </a:xfrm>
          <a:prstGeom prst="rect">
            <a:avLst/>
          </a:prstGeom>
          <a:noFill/>
        </p:spPr>
        <p:txBody>
          <a:bodyPr wrap="square" rtlCol="0">
            <a:spAutoFit/>
          </a:bodyPr>
          <a:lstStyle/>
          <a:p>
            <a:r>
              <a:rPr lang="en-US" altLang="zh-CN" sz="1800" b="0" i="0" dirty="0">
                <a:solidFill>
                  <a:srgbClr val="000000"/>
                </a:solidFill>
                <a:effectLst/>
                <a:latin typeface="BoschSans-Regular"/>
              </a:rPr>
              <a:t>The function calculates the desired coast torque based on the accelerator pedal position and vehicle speed.</a:t>
            </a:r>
            <a:r>
              <a:rPr lang="en-US" altLang="zh-CN" dirty="0"/>
              <a:t> </a:t>
            </a:r>
            <a:endParaRPr lang="zh-CN" altLang="en-US" sz="1400" dirty="0"/>
          </a:p>
        </p:txBody>
      </p:sp>
      <p:pic>
        <p:nvPicPr>
          <p:cNvPr id="6" name="图片 5" descr="图示&#10;&#10;描述已自动生成">
            <a:extLst>
              <a:ext uri="{FF2B5EF4-FFF2-40B4-BE49-F238E27FC236}">
                <a16:creationId xmlns:a16="http://schemas.microsoft.com/office/drawing/2014/main" id="{18C19C7B-1B35-89A8-EEF0-483E9AA553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9900" y="1508524"/>
            <a:ext cx="8864950" cy="5152625"/>
          </a:xfrm>
          <a:prstGeom prst="rect">
            <a:avLst/>
          </a:prstGeom>
        </p:spPr>
      </p:pic>
    </p:spTree>
    <p:extLst>
      <p:ext uri="{BB962C8B-B14F-4D97-AF65-F5344CB8AC3E}">
        <p14:creationId xmlns:p14="http://schemas.microsoft.com/office/powerpoint/2010/main" val="171165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9248172"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Acceleration Pedal Drive Torque</a:t>
            </a:r>
          </a:p>
        </p:txBody>
      </p:sp>
      <p:sp>
        <p:nvSpPr>
          <p:cNvPr id="2" name="文本框 1">
            <a:extLst>
              <a:ext uri="{FF2B5EF4-FFF2-40B4-BE49-F238E27FC236}">
                <a16:creationId xmlns:a16="http://schemas.microsoft.com/office/drawing/2014/main" id="{CE6DD954-2884-4F22-B2AA-375D15B3FB17}"/>
              </a:ext>
            </a:extLst>
          </p:cNvPr>
          <p:cNvSpPr txBox="1"/>
          <p:nvPr/>
        </p:nvSpPr>
        <p:spPr>
          <a:xfrm>
            <a:off x="88448" y="856261"/>
            <a:ext cx="12148002" cy="369332"/>
          </a:xfrm>
          <a:prstGeom prst="rect">
            <a:avLst/>
          </a:prstGeom>
          <a:noFill/>
        </p:spPr>
        <p:txBody>
          <a:bodyPr wrap="square" rtlCol="0">
            <a:spAutoFit/>
          </a:bodyPr>
          <a:lstStyle/>
          <a:p>
            <a:r>
              <a:rPr lang="en-US" altLang="zh-CN" sz="1800" b="0" i="0" dirty="0">
                <a:solidFill>
                  <a:srgbClr val="000000"/>
                </a:solidFill>
                <a:effectLst/>
                <a:latin typeface="BoschSans-Regular"/>
              </a:rPr>
              <a:t>The function calculates the Driver desired torque based on the accelerator pedal position and vehicle speed.</a:t>
            </a:r>
            <a:r>
              <a:rPr lang="en-US" altLang="zh-CN" dirty="0"/>
              <a:t> </a:t>
            </a:r>
            <a:endParaRPr lang="zh-CN" altLang="en-US" sz="1400" dirty="0"/>
          </a:p>
        </p:txBody>
      </p:sp>
      <p:pic>
        <p:nvPicPr>
          <p:cNvPr id="6" name="图片 5" descr="图形用户界面&#10;&#10;描述已自动生成">
            <a:extLst>
              <a:ext uri="{FF2B5EF4-FFF2-40B4-BE49-F238E27FC236}">
                <a16:creationId xmlns:a16="http://schemas.microsoft.com/office/drawing/2014/main" id="{391E31F9-BCBA-55BA-430B-9D4407156E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156" y="1393587"/>
            <a:ext cx="10284769" cy="5343336"/>
          </a:xfrm>
          <a:prstGeom prst="rect">
            <a:avLst/>
          </a:prstGeom>
        </p:spPr>
      </p:pic>
    </p:spTree>
    <p:extLst>
      <p:ext uri="{BB962C8B-B14F-4D97-AF65-F5344CB8AC3E}">
        <p14:creationId xmlns:p14="http://schemas.microsoft.com/office/powerpoint/2010/main" val="1824154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dirty="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1999" y="0"/>
            <a:ext cx="9518609"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One Pedal Ctrl</a:t>
            </a:r>
          </a:p>
        </p:txBody>
      </p:sp>
      <p:sp>
        <p:nvSpPr>
          <p:cNvPr id="2" name="文本框 1">
            <a:extLst>
              <a:ext uri="{FF2B5EF4-FFF2-40B4-BE49-F238E27FC236}">
                <a16:creationId xmlns:a16="http://schemas.microsoft.com/office/drawing/2014/main" id="{CE6DD954-2884-4F22-B2AA-375D15B3FB17}"/>
              </a:ext>
            </a:extLst>
          </p:cNvPr>
          <p:cNvSpPr txBox="1"/>
          <p:nvPr/>
        </p:nvSpPr>
        <p:spPr>
          <a:xfrm>
            <a:off x="21999" y="802566"/>
            <a:ext cx="12148002" cy="584775"/>
          </a:xfrm>
          <a:prstGeom prst="rect">
            <a:avLst/>
          </a:prstGeom>
          <a:noFill/>
        </p:spPr>
        <p:txBody>
          <a:bodyPr wrap="square" rtlCol="0">
            <a:spAutoFit/>
          </a:bodyPr>
          <a:lstStyle/>
          <a:p>
            <a:r>
              <a:rPr lang="en-US" altLang="zh-CN" sz="1600" b="0" i="0" dirty="0">
                <a:solidFill>
                  <a:srgbClr val="000000"/>
                </a:solidFill>
                <a:effectLst/>
                <a:latin typeface="BoschSans-Regular"/>
              </a:rPr>
              <a:t>The </a:t>
            </a:r>
            <a:r>
              <a:rPr lang="en-US" altLang="zh-CN" sz="1600" kern="100" dirty="0">
                <a:effectLst/>
                <a:latin typeface="Times New Roman" panose="02020603050405020304" pitchFamily="18" charset="0"/>
                <a:ea typeface="宋体" panose="02010600030101010101" pitchFamily="2" charset="-122"/>
              </a:rPr>
              <a:t>One pedal </a:t>
            </a:r>
            <a:r>
              <a:rPr lang="en-US" altLang="zh-CN" sz="1600" b="0" i="0" dirty="0">
                <a:solidFill>
                  <a:srgbClr val="000000"/>
                </a:solidFill>
                <a:effectLst/>
                <a:latin typeface="BoschSans-Regular"/>
              </a:rPr>
              <a:t>function </a:t>
            </a:r>
            <a:r>
              <a:rPr lang="en-US" altLang="zh-CN" sz="1600" kern="100" dirty="0">
                <a:effectLst/>
                <a:latin typeface="Times New Roman" panose="02020603050405020304" pitchFamily="18" charset="0"/>
                <a:ea typeface="宋体" panose="02010600030101010101" pitchFamily="2" charset="-122"/>
              </a:rPr>
              <a:t>is a driving mode in which the driver only relies on the accelerator pedal to accelerate and brake to a certain extent. In the single pedal driving mode, the driver can release the accelerator pedal to a certain extent to achieve torque recovery braking</a:t>
            </a:r>
            <a:endParaRPr lang="zh-CN" altLang="en-US" sz="1600" dirty="0"/>
          </a:p>
        </p:txBody>
      </p:sp>
      <p:pic>
        <p:nvPicPr>
          <p:cNvPr id="6" name="图片 5" descr="图形用户界面, 应用程序&#10;&#10;描述已自动生成">
            <a:extLst>
              <a:ext uri="{FF2B5EF4-FFF2-40B4-BE49-F238E27FC236}">
                <a16:creationId xmlns:a16="http://schemas.microsoft.com/office/drawing/2014/main" id="{ED33501D-12E3-DB1A-2BA9-72AF81396D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1921" y="1578777"/>
            <a:ext cx="9066679" cy="5158146"/>
          </a:xfrm>
          <a:prstGeom prst="rect">
            <a:avLst/>
          </a:prstGeom>
        </p:spPr>
      </p:pic>
    </p:spTree>
    <p:extLst>
      <p:ext uri="{BB962C8B-B14F-4D97-AF65-F5344CB8AC3E}">
        <p14:creationId xmlns:p14="http://schemas.microsoft.com/office/powerpoint/2010/main" val="406565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9248172"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Creep Control</a:t>
            </a:r>
          </a:p>
        </p:txBody>
      </p:sp>
      <p:sp>
        <p:nvSpPr>
          <p:cNvPr id="2" name="文本框 1">
            <a:extLst>
              <a:ext uri="{FF2B5EF4-FFF2-40B4-BE49-F238E27FC236}">
                <a16:creationId xmlns:a16="http://schemas.microsoft.com/office/drawing/2014/main" id="{CE6DD954-2884-4F22-B2AA-375D15B3FB17}"/>
              </a:ext>
            </a:extLst>
          </p:cNvPr>
          <p:cNvSpPr txBox="1"/>
          <p:nvPr/>
        </p:nvSpPr>
        <p:spPr>
          <a:xfrm>
            <a:off x="43998" y="919761"/>
            <a:ext cx="12148002" cy="1415772"/>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800" b="0" i="0" dirty="0">
                <a:solidFill>
                  <a:srgbClr val="000000"/>
                </a:solidFill>
                <a:effectLst/>
                <a:latin typeface="BoschSans-Regular"/>
              </a:rPr>
              <a:t>The crawling controller has the task of accelerating the vehicle to a minimum speed. This way, a torque is specified with the help of the controller, which is furthermore coordinated in the torque path in a maximum selection</a:t>
            </a:r>
          </a:p>
          <a:p>
            <a:pPr marL="285750" indent="-285750">
              <a:buFont typeface="Wingdings" panose="05000000000000000000" pitchFamily="2" charset="2"/>
              <a:buChar char="Ø"/>
            </a:pPr>
            <a:r>
              <a:rPr lang="en-US" altLang="zh-CN" sz="1800" b="0" i="0" dirty="0">
                <a:solidFill>
                  <a:srgbClr val="000000"/>
                </a:solidFill>
                <a:effectLst/>
                <a:latin typeface="BoschSans-Regular"/>
              </a:rPr>
              <a:t>Generally the crawling controller is formed with the help of one single controller structure (PI-controller with feed forward control)</a:t>
            </a:r>
            <a:r>
              <a:rPr lang="en-US" altLang="zh-CN" dirty="0"/>
              <a:t> </a:t>
            </a:r>
            <a:br>
              <a:rPr lang="en-US" altLang="zh-CN" dirty="0"/>
            </a:br>
            <a:endParaRPr lang="zh-CN" altLang="en-US" sz="1400" dirty="0"/>
          </a:p>
        </p:txBody>
      </p:sp>
      <p:pic>
        <p:nvPicPr>
          <p:cNvPr id="6" name="图片 5" descr="图形用户界面&#10;&#10;描述已自动生成">
            <a:extLst>
              <a:ext uri="{FF2B5EF4-FFF2-40B4-BE49-F238E27FC236}">
                <a16:creationId xmlns:a16="http://schemas.microsoft.com/office/drawing/2014/main" id="{30E412B0-F8ED-42C5-79BA-F4B7E5C5A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2710758"/>
            <a:ext cx="10687050" cy="3227481"/>
          </a:xfrm>
          <a:prstGeom prst="rect">
            <a:avLst/>
          </a:prstGeom>
        </p:spPr>
      </p:pic>
    </p:spTree>
    <p:extLst>
      <p:ext uri="{BB962C8B-B14F-4D97-AF65-F5344CB8AC3E}">
        <p14:creationId xmlns:p14="http://schemas.microsoft.com/office/powerpoint/2010/main" val="1866179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7905414"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Driving Assistance Control</a:t>
            </a:r>
          </a:p>
        </p:txBody>
      </p:sp>
      <p:sp>
        <p:nvSpPr>
          <p:cNvPr id="6" name="文本框 5">
            <a:extLst>
              <a:ext uri="{FF2B5EF4-FFF2-40B4-BE49-F238E27FC236}">
                <a16:creationId xmlns:a16="http://schemas.microsoft.com/office/drawing/2014/main" id="{FC074824-7AD7-23FE-3055-8A66CE2A0A4B}"/>
              </a:ext>
            </a:extLst>
          </p:cNvPr>
          <p:cNvSpPr txBox="1"/>
          <p:nvPr/>
        </p:nvSpPr>
        <p:spPr>
          <a:xfrm>
            <a:off x="49064" y="923644"/>
            <a:ext cx="11799699" cy="369332"/>
          </a:xfrm>
          <a:prstGeom prst="rect">
            <a:avLst/>
          </a:prstGeom>
          <a:noFill/>
        </p:spPr>
        <p:txBody>
          <a:bodyPr wrap="square" rtlCol="0">
            <a:spAutoFit/>
          </a:bodyPr>
          <a:lstStyle/>
          <a:p>
            <a:r>
              <a:rPr lang="en-US" altLang="zh-CN" sz="1800" b="0" i="0" dirty="0">
                <a:solidFill>
                  <a:srgbClr val="000000"/>
                </a:solidFill>
                <a:effectLst/>
                <a:latin typeface="BoschSans-Regular"/>
              </a:rPr>
              <a:t>The driving assistance computes the torque requests of the functions (ACC, VLC and APA)</a:t>
            </a:r>
            <a:r>
              <a:rPr lang="en-US" altLang="zh-CN" dirty="0"/>
              <a:t> </a:t>
            </a:r>
            <a:endParaRPr lang="zh-CN" altLang="en-US" dirty="0"/>
          </a:p>
        </p:txBody>
      </p:sp>
      <p:pic>
        <p:nvPicPr>
          <p:cNvPr id="5" name="图片 4" descr="图形用户界面, 应用程序, PowerPoint&#10;&#10;描述已自动生成">
            <a:extLst>
              <a:ext uri="{FF2B5EF4-FFF2-40B4-BE49-F238E27FC236}">
                <a16:creationId xmlns:a16="http://schemas.microsoft.com/office/drawing/2014/main" id="{124E514A-8A9C-9E06-C780-02C0719C0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11" y="1414053"/>
            <a:ext cx="10713804" cy="4920717"/>
          </a:xfrm>
          <a:prstGeom prst="rect">
            <a:avLst/>
          </a:prstGeom>
        </p:spPr>
      </p:pic>
    </p:spTree>
    <p:extLst>
      <p:ext uri="{BB962C8B-B14F-4D97-AF65-F5344CB8AC3E}">
        <p14:creationId xmlns:p14="http://schemas.microsoft.com/office/powerpoint/2010/main" val="952530971"/>
      </p:ext>
    </p:extLst>
  </p:cSld>
  <p:clrMapOvr>
    <a:masterClrMapping/>
  </p:clrMapOvr>
</p:sld>
</file>

<file path=ppt/theme/theme1.xml><?xml version="1.0" encoding="utf-8"?>
<a:theme xmlns:a="http://schemas.openxmlformats.org/drawingml/2006/main" name="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2.xml><?xml version="1.0" encoding="utf-8"?>
<a:theme xmlns:a="http://schemas.openxmlformats.org/drawingml/2006/main" name="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THEME" id="{73413574-FD48-4262-9B8B-BA2FA6A6556B}" vid="{5217F08D-3873-494F-8777-21D929E1EABE}"/>
    </a:ext>
  </a:extLst>
</a:theme>
</file>

<file path=ppt/theme/theme3.xml><?xml version="1.0" encoding="utf-8"?>
<a:theme xmlns:a="http://schemas.openxmlformats.org/drawingml/2006/main" name="1_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4.xml><?xml version="1.0" encoding="utf-8"?>
<a:theme xmlns:a="http://schemas.openxmlformats.org/drawingml/2006/main" name="3_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THEME" id="{73413574-FD48-4262-9B8B-BA2FA6A6556B}" vid="{5217F08D-3873-494F-8777-21D929E1EABE}"/>
    </a:ext>
  </a:extLst>
</a:theme>
</file>

<file path=ppt/theme/theme5.xml><?xml version="1.0" encoding="utf-8"?>
<a:theme xmlns:a="http://schemas.openxmlformats.org/drawingml/2006/main" name="3_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KROBAT">
      <a:majorFont>
        <a:latin typeface="Akrobat ExtraBold"/>
        <a:ea typeface=""/>
        <a:cs typeface=""/>
      </a:majorFont>
      <a:minorFont>
        <a:latin typeface="Akrobat Ligh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6.xml><?xml version="1.0" encoding="utf-8"?>
<a:theme xmlns:a="http://schemas.openxmlformats.org/drawingml/2006/main" name="1_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508a8c4-f644-4269-bf7b-e7ee20a37e6a">
      <Terms xmlns="http://schemas.microsoft.com/office/infopath/2007/PartnerControls"/>
    </lcf76f155ced4ddcb4097134ff3c332f>
    <TaxCatchAll xmlns="81e24a05-c5e6-4cd4-9c92-a17bf173e158" xsi:nil="true"/>
    <_x65e5__x671f_ xmlns="3508a8c4-f644-4269-bf7b-e7ee20a37e6a" xsi:nil="true"/>
    <description xmlns="3508a8c4-f644-4269-bf7b-e7ee20a37e6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B58C0E45DAA049B4783D75162EAA4B" ma:contentTypeVersion="16" ma:contentTypeDescription="Create a new document." ma:contentTypeScope="" ma:versionID="87195f5d8c40d036ee747b07132b2479">
  <xsd:schema xmlns:xsd="http://www.w3.org/2001/XMLSchema" xmlns:xs="http://www.w3.org/2001/XMLSchema" xmlns:p="http://schemas.microsoft.com/office/2006/metadata/properties" xmlns:ns2="3508a8c4-f644-4269-bf7b-e7ee20a37e6a" xmlns:ns3="81e24a05-c5e6-4cd4-9c92-a17bf173e158" targetNamespace="http://schemas.microsoft.com/office/2006/metadata/properties" ma:root="true" ma:fieldsID="0ca578e930571618a1e05305d7b58119" ns2:_="" ns3:_="">
    <xsd:import namespace="3508a8c4-f644-4269-bf7b-e7ee20a37e6a"/>
    <xsd:import namespace="81e24a05-c5e6-4cd4-9c92-a17bf173e15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description" minOccurs="0"/>
                <xsd:element ref="ns2:MediaServiceDateTaken" minOccurs="0"/>
                <xsd:element ref="ns2:MediaLengthInSeconds" minOccurs="0"/>
                <xsd:element ref="ns2:MediaServiceObjectDetectorVersions" minOccurs="0"/>
                <xsd:element ref="ns2:_x65e5__x671f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08a8c4-f644-4269-bf7b-e7ee20a37e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8e2d421-9677-4856-b1f7-0ea2c0cad787"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description" ma:index="18" nillable="true" ma:displayName="description " ma:format="Dropdown" ma:internalName="description">
      <xsd:simpleType>
        <xsd:restriction base="dms:Text">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_x65e5__x671f_" ma:index="22" nillable="true" ma:displayName="日期" ma:format="DateOnly" ma:internalName="_x65e5__x671f_">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1e24a05-c5e6-4cd4-9c92-a17bf173e15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fb94774-a90f-4d2d-a2ac-e0372e813c38}" ma:internalName="TaxCatchAll" ma:showField="CatchAllData" ma:web="81e24a05-c5e6-4cd4-9c92-a17bf173e15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C75158-2DD1-41B1-A5FB-DACE349F8A41}">
  <ds:schemaRefs>
    <ds:schemaRef ds:uri="http://schemas.microsoft.com/sharepoint/v3/contenttype/forms"/>
  </ds:schemaRefs>
</ds:datastoreItem>
</file>

<file path=customXml/itemProps2.xml><?xml version="1.0" encoding="utf-8"?>
<ds:datastoreItem xmlns:ds="http://schemas.openxmlformats.org/officeDocument/2006/customXml" ds:itemID="{BB0A0E9C-CBB5-4FFF-B640-F71FB6F1BC36}">
  <ds:schemaRefs>
    <ds:schemaRef ds:uri="3508a8c4-f644-4269-bf7b-e7ee20a37e6a"/>
    <ds:schemaRef ds:uri="81e24a05-c5e6-4cd4-9c92-a17bf173e15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D9BC744-DD99-473A-9C4E-1A6954858F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08a8c4-f644-4269-bf7b-e7ee20a37e6a"/>
    <ds:schemaRef ds:uri="81e24a05-c5e6-4cd4-9c92-a17bf173e1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2951</TotalTime>
  <Words>486</Words>
  <Application>Microsoft Office PowerPoint</Application>
  <PresentationFormat>宽屏</PresentationFormat>
  <Paragraphs>49</Paragraphs>
  <Slides>13</Slides>
  <Notes>12</Notes>
  <HiddenSlides>0</HiddenSlides>
  <MMClips>0</MMClips>
  <ScaleCrop>false</ScaleCrop>
  <HeadingPairs>
    <vt:vector size="6" baseType="variant">
      <vt:variant>
        <vt:lpstr>已用的字体</vt:lpstr>
      </vt:variant>
      <vt:variant>
        <vt:i4>11</vt:i4>
      </vt:variant>
      <vt:variant>
        <vt:lpstr>主题</vt:lpstr>
      </vt:variant>
      <vt:variant>
        <vt:i4>7</vt:i4>
      </vt:variant>
      <vt:variant>
        <vt:lpstr>幻灯片标题</vt:lpstr>
      </vt:variant>
      <vt:variant>
        <vt:i4>13</vt:i4>
      </vt:variant>
    </vt:vector>
  </HeadingPairs>
  <TitlesOfParts>
    <vt:vector size="31" baseType="lpstr">
      <vt:lpstr>Akrobat ExtraBold</vt:lpstr>
      <vt:lpstr>Akrobat Light</vt:lpstr>
      <vt:lpstr>BoschSans-Regular</vt:lpstr>
      <vt:lpstr>楷体_GB2312</vt:lpstr>
      <vt:lpstr>Arial</vt:lpstr>
      <vt:lpstr>Arial Narrow</vt:lpstr>
      <vt:lpstr>Calibri</vt:lpstr>
      <vt:lpstr>Montserrat</vt:lpstr>
      <vt:lpstr>Montserrat Light</vt:lpstr>
      <vt:lpstr>Times New Roman</vt:lpstr>
      <vt:lpstr>Wingdings</vt:lpstr>
      <vt:lpstr>ATOM INFO MEMO</vt:lpstr>
      <vt:lpstr>ATOM THEME</vt:lpstr>
      <vt:lpstr>1_ATOM INFO MEMO</vt:lpstr>
      <vt:lpstr>3_ATOM THEME</vt:lpstr>
      <vt:lpstr>3_ATOM INFO MEMO</vt:lpstr>
      <vt:lpstr>1_ATOM THEME</vt:lpstr>
      <vt:lpstr>Тема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Nikita Bormotov</dc:creator>
  <cp:lastModifiedBy>Mike Ni</cp:lastModifiedBy>
  <cp:revision>31</cp:revision>
  <dcterms:created xsi:type="dcterms:W3CDTF">2023-01-27T08:04:06Z</dcterms:created>
  <dcterms:modified xsi:type="dcterms:W3CDTF">2024-01-31T02:31:56Z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0x0101001CB58C0E45DAA049B4783D75162EAA4B</vt:lpwstr>
  </property>
  <property fmtid="{D5CDD505-2E9C-101B-9397-08002B2CF9AE}" pid="3" name="MediaServiceImageTags">
    <vt:lpwstr/>
  </property>
</Properties>
</file>