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 id="2147483673" r:id="rId5"/>
    <p:sldMasterId id="2147483686" r:id="rId6"/>
    <p:sldMasterId id="2147483700" r:id="rId7"/>
    <p:sldMasterId id="2147483716" r:id="rId8"/>
    <p:sldMasterId id="2147483766" r:id="rId9"/>
    <p:sldMasterId id="2147483648" r:id="rId10"/>
  </p:sldMasterIdLst>
  <p:notesMasterIdLst>
    <p:notesMasterId r:id="rId20"/>
  </p:notesMasterIdLst>
  <p:sldIdLst>
    <p:sldId id="2147376663" r:id="rId11"/>
    <p:sldId id="2147376669" r:id="rId12"/>
    <p:sldId id="2147376678" r:id="rId13"/>
    <p:sldId id="2147376684" r:id="rId14"/>
    <p:sldId id="2147376679" r:id="rId15"/>
    <p:sldId id="2147376680" r:id="rId16"/>
    <p:sldId id="2147376681" r:id="rId17"/>
    <p:sldId id="2147376682" r:id="rId18"/>
    <p:sldId id="2147376677"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68B765-D349-DFA8-7756-20CEA2962460}" name="Vadim Ponomarev" initials="VP" userId="S::Vadim.Ponomarev@atom.team::dc7407fc-b92e-4df2-a582-e4e33c6888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kady Vanyukhin" initials="AV" lastIdx="1" clrIdx="0">
    <p:extLst>
      <p:ext uri="{19B8F6BF-5375-455C-9EA6-DF929625EA0E}">
        <p15:presenceInfo xmlns:p15="http://schemas.microsoft.com/office/powerpoint/2012/main" userId="Arkady Vanyukh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F7D8"/>
    <a:srgbClr val="0C4FF7"/>
    <a:srgbClr val="FFFFFF"/>
    <a:srgbClr val="C5E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F80A2-51D3-87D3-7A56-42A6899A525D}" v="6" dt="2024-01-19T02:28:10.19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5056D-2538-4E97-8F77-E00A5EE9706A}" type="datetimeFigureOut">
              <a:rPr lang="ru-RU" smtClean="0"/>
              <a:t>23.02.2024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23639-855E-4A68-A466-05F4CCB98B2F}" type="slidenum">
              <a:rPr lang="ru-RU" smtClean="0"/>
              <a:t>‹#›</a:t>
            </a:fld>
            <a:endParaRPr lang="ru-RU"/>
          </a:p>
        </p:txBody>
      </p:sp>
    </p:spTree>
    <p:extLst>
      <p:ext uri="{BB962C8B-B14F-4D97-AF65-F5344CB8AC3E}">
        <p14:creationId xmlns:p14="http://schemas.microsoft.com/office/powerpoint/2010/main" val="31464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2</a:t>
            </a:fld>
            <a:endParaRPr lang="ru-RU"/>
          </a:p>
        </p:txBody>
      </p:sp>
    </p:spTree>
    <p:extLst>
      <p:ext uri="{BB962C8B-B14F-4D97-AF65-F5344CB8AC3E}">
        <p14:creationId xmlns:p14="http://schemas.microsoft.com/office/powerpoint/2010/main" val="427751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9D23639-855E-4A68-A466-05F4CCB98B2F}" type="slidenum">
              <a:rPr lang="ru-RU" smtClean="0"/>
              <a:t>3</a:t>
            </a:fld>
            <a:endParaRPr lang="ru-RU"/>
          </a:p>
        </p:txBody>
      </p:sp>
    </p:spTree>
    <p:extLst>
      <p:ext uri="{BB962C8B-B14F-4D97-AF65-F5344CB8AC3E}">
        <p14:creationId xmlns:p14="http://schemas.microsoft.com/office/powerpoint/2010/main" val="183529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23639-855E-4A68-A466-05F4CCB98B2F}"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43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5</a:t>
            </a:fld>
            <a:endParaRPr lang="ru-RU"/>
          </a:p>
        </p:txBody>
      </p:sp>
    </p:spTree>
    <p:extLst>
      <p:ext uri="{BB962C8B-B14F-4D97-AF65-F5344CB8AC3E}">
        <p14:creationId xmlns:p14="http://schemas.microsoft.com/office/powerpoint/2010/main" val="417121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6</a:t>
            </a:fld>
            <a:endParaRPr lang="ru-RU"/>
          </a:p>
        </p:txBody>
      </p:sp>
    </p:spTree>
    <p:extLst>
      <p:ext uri="{BB962C8B-B14F-4D97-AF65-F5344CB8AC3E}">
        <p14:creationId xmlns:p14="http://schemas.microsoft.com/office/powerpoint/2010/main" val="2432714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7</a:t>
            </a:fld>
            <a:endParaRPr lang="ru-RU"/>
          </a:p>
        </p:txBody>
      </p:sp>
    </p:spTree>
    <p:extLst>
      <p:ext uri="{BB962C8B-B14F-4D97-AF65-F5344CB8AC3E}">
        <p14:creationId xmlns:p14="http://schemas.microsoft.com/office/powerpoint/2010/main" val="173942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8</a:t>
            </a:fld>
            <a:endParaRPr lang="ru-RU"/>
          </a:p>
        </p:txBody>
      </p:sp>
    </p:spTree>
    <p:extLst>
      <p:ext uri="{BB962C8B-B14F-4D97-AF65-F5344CB8AC3E}">
        <p14:creationId xmlns:p14="http://schemas.microsoft.com/office/powerpoint/2010/main" val="2921030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9</a:t>
            </a:fld>
            <a:endParaRPr lang="ru-RU"/>
          </a:p>
        </p:txBody>
      </p:sp>
    </p:spTree>
    <p:extLst>
      <p:ext uri="{BB962C8B-B14F-4D97-AF65-F5344CB8AC3E}">
        <p14:creationId xmlns:p14="http://schemas.microsoft.com/office/powerpoint/2010/main" val="200805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30975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3180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1833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37786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0073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91933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9"/>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74281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45794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6"/>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01194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21809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6184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73950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60545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9280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881146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13260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01" name="Текст заголовка"/>
          <p:cNvSpPr txBox="1">
            <a:spLocks noGrp="1"/>
          </p:cNvSpPr>
          <p:nvPr>
            <p:ph type="title"/>
          </p:nvPr>
        </p:nvSpPr>
        <p:spPr>
          <a:xfrm>
            <a:off x="415599" y="593368"/>
            <a:ext cx="11360803" cy="763601"/>
          </a:xfrm>
          <a:prstGeom prst="rect">
            <a:avLst/>
          </a:prstGeom>
        </p:spPr>
        <p:txBody>
          <a:bodyPr lIns="91424" tIns="91424" rIns="91424" bIns="91424" anchor="t"/>
          <a:lstStyle/>
          <a:p>
            <a:r>
              <a:t>Текст заголовка</a:t>
            </a:r>
          </a:p>
        </p:txBody>
      </p:sp>
      <p:sp>
        <p:nvSpPr>
          <p:cNvPr id="102" name="Уровень текста 1…"/>
          <p:cNvSpPr txBox="1">
            <a:spLocks noGrp="1"/>
          </p:cNvSpPr>
          <p:nvPr>
            <p:ph type="body" idx="1"/>
          </p:nvPr>
        </p:nvSpPr>
        <p:spPr>
          <a:xfrm>
            <a:off x="415599" y="1536633"/>
            <a:ext cx="11360803" cy="4555200"/>
          </a:xfrm>
          <a:prstGeom prst="rect">
            <a:avLst/>
          </a:prstGeom>
        </p:spPr>
        <p:txBody>
          <a:bodyPr lIns="91424" tIns="91424" rIns="91424" bIns="91424"/>
          <a:lstStyle>
            <a:lvl1pPr marL="609585" indent="-457189">
              <a:spcBef>
                <a:spcPts val="0"/>
              </a:spcBef>
              <a:buSzPts val="2100"/>
              <a:buChar char="●"/>
            </a:lvl1pPr>
            <a:lvl2pPr marL="1289722" indent="-493876">
              <a:spcBef>
                <a:spcPts val="0"/>
              </a:spcBef>
              <a:buSzPts val="2100"/>
              <a:buChar char="○"/>
            </a:lvl2pPr>
            <a:lvl3pPr marL="1998083" indent="-592652">
              <a:spcBef>
                <a:spcPts val="0"/>
              </a:spcBef>
              <a:buSzPts val="2100"/>
              <a:buChar char="■"/>
            </a:lvl3pPr>
            <a:lvl4pPr marL="2698845" indent="-683828">
              <a:spcBef>
                <a:spcPts val="0"/>
              </a:spcBef>
              <a:buSzPts val="2100"/>
              <a:buChar char="●"/>
            </a:lvl4pPr>
            <a:lvl5pPr marL="3308429" indent="-683828">
              <a:spcBef>
                <a:spcPts val="0"/>
              </a:spcBef>
              <a:buSzPts val="2100"/>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Номер слайда"/>
          <p:cNvSpPr txBox="1">
            <a:spLocks noGrp="1"/>
          </p:cNvSpPr>
          <p:nvPr>
            <p:ph type="sldNum" sz="quarter" idx="2"/>
          </p:nvPr>
        </p:nvSpPr>
        <p:spPr>
          <a:xfrm>
            <a:off x="11597962" y="6264989"/>
            <a:ext cx="430249" cy="430068"/>
          </a:xfrm>
          <a:prstGeom prst="rect">
            <a:avLst/>
          </a:prstGeom>
        </p:spPr>
        <p:txBody>
          <a:bodyPr lIns="91424" tIns="91424" rIns="91424" bIns="91424">
            <a:normAutofit/>
          </a:bodyPr>
          <a:lstStyle/>
          <a:p>
            <a:fld id="{86CB4B4D-7CA3-9044-876B-883B54F8677D}" type="slidenum">
              <a:t>‹#›</a:t>
            </a:fld>
            <a:endParaRPr dirty="0"/>
          </a:p>
        </p:txBody>
      </p:sp>
    </p:spTree>
    <p:extLst>
      <p:ext uri="{BB962C8B-B14F-4D97-AF65-F5344CB8AC3E}">
        <p14:creationId xmlns:p14="http://schemas.microsoft.com/office/powerpoint/2010/main" val="256430644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175219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403045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74718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54083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958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897142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6480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097878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5239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5073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4184477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86410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2154479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E129A92D-8C09-4FBA-B6BA-FB26B1AC134B}" type="datetime1">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CE35FDAB-7888-487D-81A3-D53A67929CF1}" type="slidenum">
              <a:rPr lang="ru-RU" smtClean="0"/>
              <a:t>‹#›</a:t>
            </a:fld>
            <a:endParaRPr lang="ru-RU"/>
          </a:p>
        </p:txBody>
      </p:sp>
    </p:spTree>
    <p:extLst>
      <p:ext uri="{BB962C8B-B14F-4D97-AF65-F5344CB8AC3E}">
        <p14:creationId xmlns:p14="http://schemas.microsoft.com/office/powerpoint/2010/main" val="3379024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836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5959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990229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930891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2522507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54328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06011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680155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1865449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1262902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22849517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Заголовок и фото">
    <p:spTree>
      <p:nvGrpSpPr>
        <p:cNvPr id="1" name=""/>
        <p:cNvGrpSpPr/>
        <p:nvPr/>
      </p:nvGrpSpPr>
      <p:grpSpPr>
        <a:xfrm>
          <a:off x="0" y="0"/>
          <a:ext cx="0" cy="0"/>
          <a:chOff x="0" y="0"/>
          <a:chExt cx="0" cy="0"/>
        </a:xfrm>
      </p:grpSpPr>
      <p:sp>
        <p:nvSpPr>
          <p:cNvPr id="21" name="Авокадо и лаймы"/>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dirty="0"/>
          </a:p>
        </p:txBody>
      </p:sp>
      <p:sp>
        <p:nvSpPr>
          <p:cNvPr id="22" name="Заголовок презентации"/>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Заголовок презентации</a:t>
            </a:r>
          </a:p>
        </p:txBody>
      </p:sp>
      <p:sp>
        <p:nvSpPr>
          <p:cNvPr id="23" name="Автор и дата"/>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Автор и дата</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Подзаголовок презентации</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0631814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AD5BEA7-392F-4531-B149-AE3C1143B811}" type="datetime1">
              <a:rPr lang="ru-RU" noProof="0" smtClean="0"/>
              <a:t>23.02.2024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72928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9988173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99981792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ru-RU"/>
              <a:t>стр.</a:t>
            </a:r>
            <a:r>
              <a:rPr lang="en-US" dirty="0"/>
              <a:t> </a:t>
            </a:r>
            <a:fld id="{F1BC30E3-FFE5-4B91-AA19-87A149EBB9EE}" type="slidenum">
              <a:rPr lang="en-US" smtClean="0"/>
              <a:pPr/>
              <a:t>‹#›</a:t>
            </a:fld>
            <a:endParaRPr lang="en-US" noProof="0" dirty="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879752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4139694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0915205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09272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28920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4088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8631152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9831871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3833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46229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6582608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42503888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7525507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480909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FCFA0CB5-0A32-4C72-97D4-40C3DBA3BC6F}" type="datetimeFigureOut">
              <a:rPr lang="ru-RU" smtClean="0"/>
              <a:t>23.02.2024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85DE6CA1-49FD-4CFA-9C37-F6BE6D18196C}"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dirty="0">
              <a:solidFill>
                <a:schemeClr val="bg1"/>
              </a:solidFill>
            </a:endParaRPr>
          </a:p>
        </p:txBody>
      </p:sp>
    </p:spTree>
    <p:extLst>
      <p:ext uri="{BB962C8B-B14F-4D97-AF65-F5344CB8AC3E}">
        <p14:creationId xmlns:p14="http://schemas.microsoft.com/office/powerpoint/2010/main" val="23417590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29A92D-8C09-4FBA-B6BA-FB26B1AC134B}" type="datetime1">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35FDAB-7888-487D-81A3-D53A67929CF1}" type="slidenum">
              <a:rPr lang="ru-RU" smtClean="0"/>
              <a:t>‹#›</a:t>
            </a:fld>
            <a:endParaRPr lang="ru-R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DB0F290-F452-4FB7-B953-F8E450D31144}" type="datetimeFigureOut">
              <a:rPr lang="ru-RU" smtClean="0"/>
              <a:t>23.02.2024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639896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DB0F290-F452-4FB7-B953-F8E450D31144}" type="datetimeFigureOut">
              <a:rPr lang="ru-RU" smtClean="0"/>
              <a:t>23.02.2024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B0F290-F452-4FB7-B953-F8E450D31144}" type="datetimeFigureOut">
              <a:rPr lang="ru-RU" smtClean="0"/>
              <a:t>23.02.2024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23.02.2024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r>
              <a:rPr lang="ru-RU"/>
              <a:t>стр.</a:t>
            </a:r>
            <a:r>
              <a:rPr lang="en-US" dirty="0"/>
              <a:t> </a:t>
            </a:r>
            <a:fld id="{F1BC30E3-FFE5-4B91-AA19-87A149EBB9EE}" type="slidenum">
              <a:rPr lang="en-US" smtClean="0"/>
              <a:t>‹#›</a:t>
            </a:fld>
            <a:endParaRPr lang="en-US" noProof="0" dirty="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23.02.2024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r>
              <a:rPr lang="en-US" noProof="0" dirty="0"/>
              <a:t>Page </a:t>
            </a:r>
            <a:fld id="{F1BC30E3-FFE5-4B91-AA19-87A149EBB9EE}" type="slidenum">
              <a:rPr lang="en-US" noProof="0" smtClean="0"/>
              <a:t>‹#›</a:t>
            </a:fld>
            <a:endParaRPr lang="en-US" noProof="0" dirty="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dirty="0">
              <a:solidFill>
                <a:schemeClr val="bg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428504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E0F52E-1EB8-4055-854D-0430A69BE7E5}" type="datetimeFigureOut">
              <a:rPr lang="ru-RU" smtClean="0"/>
              <a:t>23.02.2024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661C802-A3B5-4761-8121-91CDCEEB52D2}" type="slidenum">
              <a:rPr lang="ru-RU" smtClean="0"/>
              <a:t>‹#›</a:t>
            </a:fld>
            <a:endParaRPr lang="ru-RU"/>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95325" y="365125"/>
            <a:ext cx="10801350" cy="900000"/>
          </a:xfrm>
        </p:spPr>
        <p:txBody>
          <a:bodyPr>
            <a:normAutofit/>
          </a:bodyPr>
          <a:lstStyle>
            <a:lvl1pPr lvl="0">
              <a:defRPr sz="2800">
                <a:solidFill>
                  <a:schemeClr val="bg2">
                    <a:lumMod val="50000"/>
                  </a:schemeClr>
                </a:solidFill>
              </a:defRPr>
            </a:lvl1pPr>
          </a:lstStyle>
          <a:p>
            <a:r>
              <a:rPr lang="zh-CN"/>
              <a:t>单击此处编辑母版标题样式</a:t>
            </a:r>
          </a:p>
        </p:txBody>
      </p:sp>
      <p:sp>
        <p:nvSpPr>
          <p:cNvPr id="3" name="矩形 2"/>
          <p:cNvSpPr/>
          <p:nvPr/>
        </p:nvSpPr>
        <p:spPr>
          <a:xfrm>
            <a:off x="330200" y="373559"/>
            <a:ext cx="108000" cy="540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sp>
        <p:nvSpPr>
          <p:cNvPr id="5" name="矩形 4"/>
          <p:cNvSpPr/>
          <p:nvPr/>
        </p:nvSpPr>
        <p:spPr>
          <a:xfrm>
            <a:off x="0" y="6822000"/>
            <a:ext cx="12192000" cy="36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pic>
        <p:nvPicPr>
          <p:cNvPr id="42" name="图片 41"/>
          <p:cNvPicPr/>
          <p:nvPr/>
        </p:nvPicPr>
        <p:blipFill>
          <a:blip r:embed="rId2"/>
          <a:stretch>
            <a:fillRect/>
          </a:stretch>
        </p:blipFill>
        <p:spPr>
          <a:xfrm>
            <a:off x="4898331" y="6525534"/>
            <a:ext cx="2395340" cy="340820"/>
          </a:xfrm>
          <a:prstGeom prst="rect">
            <a:avLst/>
          </a:prstGeom>
        </p:spPr>
      </p:pic>
      <p:cxnSp>
        <p:nvCxnSpPr>
          <p:cNvPr id="78" name="直接连接符 77"/>
          <p:cNvCxnSpPr/>
          <p:nvPr/>
        </p:nvCxnSpPr>
        <p:spPr>
          <a:xfrm>
            <a:off x="695326" y="932723"/>
            <a:ext cx="10801351" cy="0"/>
          </a:xfrm>
          <a:prstGeom prst="line">
            <a:avLst/>
          </a:prstGeom>
          <a:ln w="6350">
            <a:solidFill>
              <a:schemeClr val="bg1">
                <a:lumMod val="65000"/>
              </a:schemeClr>
            </a:solidFill>
            <a:prstDash val="solid"/>
            <a:miter/>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Образец заголовка</a:t>
            </a:r>
          </a:p>
        </p:txBody>
      </p:sp>
      <p:sp>
        <p:nvSpPr>
          <p:cNvPr id="3" name="Объект 2"/>
          <p:cNvSpPr>
            <a:spLocks noGrp="1"/>
          </p:cNvSpPr>
          <p:nvPr>
            <p:ph idx="1"/>
          </p:nvPr>
        </p:nvSpPr>
        <p:spPr>
          <a:xfrm>
            <a:off x="838200" y="1825625"/>
            <a:ext cx="10515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p:spPr>
        <p:txBody>
          <a:bodyPr/>
          <a:lstStyle/>
          <a:p>
            <a:fld id="{0DB0F290-F452-4FB7-B953-F8E450D31144}" type="datetimeFigureOut">
              <a:rPr lang="ru-RU" smtClean="0"/>
              <a:t>23.02.2024</a:t>
            </a:fld>
            <a:endParaRPr lang="ru-RU"/>
          </a:p>
        </p:txBody>
      </p:sp>
      <p:sp>
        <p:nvSpPr>
          <p:cNvPr id="5"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6" name="Номер слайда 5"/>
          <p:cNvSpPr>
            <a:spLocks noGrp="1"/>
          </p:cNvSpPr>
          <p:nvPr>
            <p:ph type="sldNum" sz="quarter" idx="12"/>
          </p:nvPr>
        </p:nvSpPr>
        <p:spPr>
          <a:xfrm>
            <a:off x="8610600" y="6356350"/>
            <a:ext cx="2743200" cy="365125"/>
          </a:xfrm>
        </p:spPr>
        <p:txBody>
          <a:bodyPr/>
          <a:lstStyle/>
          <a:p>
            <a:fld id="{318A32F4-D4DC-4578-BB3F-9B4C4048FEC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23.02.2024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253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image" Target="../media/image1.png"/><Relationship Id="rId5" Type="http://schemas.openxmlformats.org/officeDocument/2006/relationships/theme" Target="../theme/theme7.xml"/><Relationship Id="rId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27243018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B051B-A79D-4605-B7D3-0380FEA525A7}"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ru-RU" smtClean="0"/>
              <a:t>‹#›</a:t>
            </a:fld>
            <a:endParaRPr lang="ru-RU"/>
          </a:p>
        </p:txBody>
      </p:sp>
    </p:spTree>
    <p:extLst>
      <p:ext uri="{BB962C8B-B14F-4D97-AF65-F5344CB8AC3E}">
        <p14:creationId xmlns:p14="http://schemas.microsoft.com/office/powerpoint/2010/main" val="3680496642"/>
      </p:ext>
    </p:extLst>
  </p:cSld>
  <p:clrMap bg1="lt1" tx1="dk1" bg2="lt2" tx2="dk2" accent1="accent1" accent2="accent2" accent3="accent3" accent4="accent4" accent5="accent5" accent6="accent6" hlink="hlink" folHlink="folHlink"/>
  <p:sldLayoutIdLst>
    <p:sldLayoutId id="214748376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17344123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23.02.2024</a:t>
            </a:fld>
            <a:endParaRPr lang="en-US" noProof="0" dirty="0"/>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dirty="0"/>
              <a:t>Page </a:t>
            </a:r>
            <a:fld id="{F1BC30E3-FFE5-4B91-AA19-87A149EBB9EE}" type="slidenum">
              <a:rPr lang="en-US" noProof="0" smtClean="0"/>
              <a:pPr/>
              <a:t>‹#›</a:t>
            </a:fld>
            <a:endParaRPr lang="en-US" noProof="0" dirty="0"/>
          </a:p>
        </p:txBody>
      </p:sp>
    </p:spTree>
    <p:extLst>
      <p:ext uri="{BB962C8B-B14F-4D97-AF65-F5344CB8AC3E}">
        <p14:creationId xmlns:p14="http://schemas.microsoft.com/office/powerpoint/2010/main" val="5885498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74" r:id="rId12"/>
    <p:sldLayoutId id="2147483712" r:id="rId13"/>
    <p:sldLayoutId id="2147483713" r:id="rId14"/>
    <p:sldLayoutId id="2147483714" r:id="rId15"/>
    <p:sldLayoutId id="214748371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0CB5-0A32-4C72-97D4-40C3DBA3BC6F}" type="datetimeFigureOut">
              <a:rPr lang="ru-RU" smtClean="0"/>
              <a:t>23.02.2024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6CA1-49FD-4CFA-9C37-F6BE6D18196C}" type="slidenum">
              <a:rPr lang="ru-RU" smtClean="0"/>
              <a:t>‹#›</a:t>
            </a:fld>
            <a:endParaRPr lang="ru-RU"/>
          </a:p>
        </p:txBody>
      </p:sp>
    </p:spTree>
    <p:extLst>
      <p:ext uri="{BB962C8B-B14F-4D97-AF65-F5344CB8AC3E}">
        <p14:creationId xmlns:p14="http://schemas.microsoft.com/office/powerpoint/2010/main" val="289691364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23.02.2024</a:t>
            </a:fld>
            <a:endParaRPr lang="en-US" noProof="0"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dirty="0"/>
              <a:t>Page </a:t>
            </a:r>
            <a:fld id="{F1BC30E3-FFE5-4B91-AA19-87A149EBB9EE}"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41" r:id="rId8"/>
    <p:sldLayoutId id="2147483742" r:id="rId9"/>
    <p:sldLayoutId id="2147483743" r:id="rId10"/>
    <p:sldLayoutId id="2147483744"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Прямая соединительная линия 7"/>
          <p:cNvCxnSpPr/>
          <p:nvPr userDrawn="1"/>
        </p:nvCxnSpPr>
        <p:spPr>
          <a:xfrm>
            <a:off x="0" y="525195"/>
            <a:ext cx="12192000" cy="0"/>
          </a:xfrm>
          <a:prstGeom prst="line">
            <a:avLst/>
          </a:prstGeom>
          <a:ln w="15875">
            <a:solidFill>
              <a:srgbClr val="00B0F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Рисунок 8"/>
          <p:cNvPicPr>
            <a:picLocks noChangeAspect="1"/>
          </p:cNvPicPr>
          <p:nvPr userDrawn="1"/>
        </p:nvPicPr>
        <p:blipFill rotWithShape="1">
          <a:blip r:embed="rId6" cstate="print">
            <a:extLst>
              <a:ext uri="{28A0092B-C50C-407E-A947-70E740481C1C}">
                <a14:useLocalDpi xmlns:a14="http://schemas.microsoft.com/office/drawing/2010/main" val="0"/>
              </a:ext>
            </a:extLst>
          </a:blip>
          <a:srcRect t="40644" b="39969"/>
          <a:stretch>
            <a:fillRect/>
          </a:stretch>
        </p:blipFill>
        <p:spPr>
          <a:xfrm>
            <a:off x="9882026" y="150227"/>
            <a:ext cx="1830547" cy="354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49D19E5-10A7-2814-F649-848BA63B7881}"/>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10007" t="5856" r="19361" b="27929"/>
          <a:stretch/>
        </p:blipFill>
        <p:spPr>
          <a:xfrm>
            <a:off x="0" y="0"/>
            <a:ext cx="12192000" cy="6858000"/>
          </a:xfrm>
          <a:prstGeom prst="rect">
            <a:avLst/>
          </a:prstGeom>
        </p:spPr>
      </p:pic>
      <p:sp>
        <p:nvSpPr>
          <p:cNvPr id="13" name="TextBox 12">
            <a:extLst>
              <a:ext uri="{FF2B5EF4-FFF2-40B4-BE49-F238E27FC236}">
                <a16:creationId xmlns:a16="http://schemas.microsoft.com/office/drawing/2014/main" id="{38C65DE1-89D7-A674-6948-7939E251A83E}"/>
              </a:ext>
            </a:extLst>
          </p:cNvPr>
          <p:cNvSpPr txBox="1"/>
          <p:nvPr/>
        </p:nvSpPr>
        <p:spPr>
          <a:xfrm>
            <a:off x="1820034" y="2519418"/>
            <a:ext cx="8602675" cy="823623"/>
          </a:xfrm>
          <a:prstGeom prst="rect">
            <a:avLst/>
          </a:prstGeom>
          <a:noFill/>
        </p:spPr>
        <p:txBody>
          <a:bodyPr wrap="square" lIns="91440" tIns="45720" rIns="91440" bIns="45720" rtlCol="0" anchor="t">
            <a:spAutoFit/>
          </a:bodyPr>
          <a:lstStyle/>
          <a:p>
            <a:pPr>
              <a:lnSpc>
                <a:spcPct val="88000"/>
              </a:lnSpc>
              <a:defRPr/>
            </a:pPr>
            <a:r>
              <a:rPr lang="en-US" sz="5400" b="1" dirty="0">
                <a:solidFill>
                  <a:prstClr val="white"/>
                </a:solidFill>
                <a:latin typeface="Arial Narrow"/>
                <a:cs typeface="Times New Roman"/>
                <a:sym typeface="Helvetica Neue"/>
              </a:rPr>
              <a:t>Concept of Gear Management</a:t>
            </a:r>
          </a:p>
        </p:txBody>
      </p:sp>
      <p:pic>
        <p:nvPicPr>
          <p:cNvPr id="9" name="Рисунок 8">
            <a:extLst>
              <a:ext uri="{FF2B5EF4-FFF2-40B4-BE49-F238E27FC236}">
                <a16:creationId xmlns:a16="http://schemas.microsoft.com/office/drawing/2014/main" id="{95504F8D-5C97-2DF0-6340-8AA62212D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53" y="746047"/>
            <a:ext cx="2270763" cy="685801"/>
          </a:xfrm>
          <a:prstGeom prst="rect">
            <a:avLst/>
          </a:prstGeom>
        </p:spPr>
      </p:pic>
      <p:sp>
        <p:nvSpPr>
          <p:cNvPr id="7" name="TextBox 6">
            <a:extLst>
              <a:ext uri="{FF2B5EF4-FFF2-40B4-BE49-F238E27FC236}">
                <a16:creationId xmlns:a16="http://schemas.microsoft.com/office/drawing/2014/main" id="{A0C5BE5A-2DB8-D525-BFE1-C98D3B69CF4D}"/>
              </a:ext>
            </a:extLst>
          </p:cNvPr>
          <p:cNvSpPr txBox="1"/>
          <p:nvPr/>
        </p:nvSpPr>
        <p:spPr>
          <a:xfrm>
            <a:off x="10672957" y="0"/>
            <a:ext cx="1431413" cy="707886"/>
          </a:xfrm>
          <a:prstGeom prst="rect">
            <a:avLst/>
          </a:prstGeom>
          <a:noFill/>
        </p:spPr>
        <p:txBody>
          <a:bodyPr wrap="square">
            <a:spAutoFit/>
          </a:bodyPr>
          <a:lstStyle/>
          <a:p>
            <a:r>
              <a:rPr lang="en-US" sz="4000" b="1" i="0" u="none" strike="noStrike" dirty="0">
                <a:solidFill>
                  <a:srgbClr val="FFFFFF"/>
                </a:solidFill>
                <a:effectLst/>
                <a:latin typeface="Montserrat" pitchFamily="2" charset="77"/>
              </a:rPr>
              <a:t>HVS</a:t>
            </a:r>
            <a:r>
              <a:rPr lang="en-US" sz="4000" b="0" i="0" dirty="0">
                <a:solidFill>
                  <a:srgbClr val="000000"/>
                </a:solidFill>
                <a:effectLst/>
                <a:latin typeface="Montserrat" pitchFamily="2" charset="77"/>
              </a:rPr>
              <a:t>​</a:t>
            </a:r>
            <a:endParaRPr lang="en-RU" sz="4000"/>
          </a:p>
        </p:txBody>
      </p:sp>
    </p:spTree>
    <p:extLst>
      <p:ext uri="{BB962C8B-B14F-4D97-AF65-F5344CB8AC3E}">
        <p14:creationId xmlns:p14="http://schemas.microsoft.com/office/powerpoint/2010/main" val="327408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7" y="0"/>
            <a:ext cx="274320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Contents</a:t>
            </a:r>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FFFEF3F2-F545-E8DF-6FC9-9FE5D574EFBB}"/>
              </a:ext>
            </a:extLst>
          </p:cNvPr>
          <p:cNvSpPr txBox="1"/>
          <p:nvPr/>
        </p:nvSpPr>
        <p:spPr>
          <a:xfrm>
            <a:off x="517237" y="1182254"/>
            <a:ext cx="2559547" cy="1477328"/>
          </a:xfrm>
          <a:prstGeom prst="rect">
            <a:avLst/>
          </a:prstGeom>
          <a:noFill/>
        </p:spPr>
        <p:txBody>
          <a:bodyPr wrap="none" rtlCol="0">
            <a:spAutoFit/>
          </a:bodyPr>
          <a:lstStyle/>
          <a:p>
            <a:pPr marL="342900" indent="-342900">
              <a:buAutoNum type="arabicPeriod"/>
            </a:pPr>
            <a:r>
              <a:rPr lang="en-US" altLang="zh-CN" dirty="0"/>
              <a:t>Manunal shift gear</a:t>
            </a:r>
          </a:p>
          <a:p>
            <a:pPr marL="342900" indent="-342900">
              <a:buAutoNum type="arabicPeriod"/>
            </a:pPr>
            <a:r>
              <a:rPr lang="en-US" altLang="zh-CN" dirty="0"/>
              <a:t>Auto shift gear</a:t>
            </a:r>
          </a:p>
          <a:p>
            <a:pPr marL="342900" indent="-342900">
              <a:buAutoNum type="arabicPeriod"/>
            </a:pPr>
            <a:r>
              <a:rPr lang="en-US" altLang="zh-CN" dirty="0"/>
              <a:t>Gear switch diagnosis</a:t>
            </a:r>
          </a:p>
          <a:p>
            <a:pPr marL="342900" indent="-342900">
              <a:buFontTx/>
              <a:buAutoNum type="arabicPeriod"/>
            </a:pPr>
            <a:r>
              <a:rPr lang="en-US" altLang="zh-CN" dirty="0"/>
              <a:t>EPB linker</a:t>
            </a:r>
          </a:p>
          <a:p>
            <a:pPr marL="342900" indent="-342900">
              <a:buAutoNum type="arabicPeriod"/>
            </a:pPr>
            <a:r>
              <a:rPr lang="en-US" altLang="zh-CN" dirty="0"/>
              <a:t>Gear arbitration</a:t>
            </a:r>
          </a:p>
        </p:txBody>
      </p:sp>
    </p:spTree>
    <p:extLst>
      <p:ext uri="{BB962C8B-B14F-4D97-AF65-F5344CB8AC3E}">
        <p14:creationId xmlns:p14="http://schemas.microsoft.com/office/powerpoint/2010/main" val="22146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Manunal shift gear</a:t>
            </a:r>
          </a:p>
        </p:txBody>
      </p:sp>
      <p:sp>
        <p:nvSpPr>
          <p:cNvPr id="2" name="文本框 1">
            <a:extLst>
              <a:ext uri="{FF2B5EF4-FFF2-40B4-BE49-F238E27FC236}">
                <a16:creationId xmlns:a16="http://schemas.microsoft.com/office/drawing/2014/main" id="{B3763879-5FE5-D229-5FF8-8E535F079623}"/>
              </a:ext>
            </a:extLst>
          </p:cNvPr>
          <p:cNvSpPr txBox="1"/>
          <p:nvPr/>
        </p:nvSpPr>
        <p:spPr>
          <a:xfrm>
            <a:off x="457200" y="923644"/>
            <a:ext cx="10877107" cy="5632311"/>
          </a:xfrm>
          <a:prstGeom prst="rect">
            <a:avLst/>
          </a:prstGeom>
          <a:noFill/>
        </p:spPr>
        <p:txBody>
          <a:bodyPr wrap="square" rtlCol="0">
            <a:spAutoFit/>
          </a:bodyPr>
          <a:lstStyle/>
          <a:p>
            <a:pPr latinLnBrk="1"/>
            <a:r>
              <a:rPr lang="en-US" altLang="zh-CN" dirty="0"/>
              <a:t>This module consists of EGSM shift , IVI shift and ADAS shift, According to the speed, charg state, gear request, brake pedal state, accelerator pedal opening, vehicle HV state and a series of conditions to manually shift the signal, If both IVI ,ADAS and EGSM signals occur at the same time, the EGSM signal is Highest priority, ADAS Lowest.</a:t>
            </a:r>
            <a:br>
              <a:rPr lang="en-US" altLang="zh-CN" dirty="0"/>
            </a:br>
            <a:r>
              <a:rPr lang="en-US" altLang="zh-CN" dirty="0"/>
              <a:t>P&gt;N:</a:t>
            </a:r>
            <a:r>
              <a:rPr lang="zh-CN" altLang="en-US" dirty="0"/>
              <a:t>  </a:t>
            </a:r>
            <a:r>
              <a:rPr lang="en-US" altLang="zh-CN" sz="1400" dirty="0"/>
              <a:t>int.BrakeStatus = on</a:t>
            </a:r>
            <a:br>
              <a:rPr lang="en-US" altLang="zh-CN" dirty="0"/>
            </a:br>
            <a:r>
              <a:rPr lang="en-US" altLang="zh-CN" dirty="0"/>
              <a:t>P&gt;D:  </a:t>
            </a:r>
            <a:r>
              <a:rPr lang="en-US" altLang="zh-CN" sz="1400" dirty="0"/>
              <a:t>int.BrakeStatus = on &amp;VCU_HVStatus =0x2:HV ready/0x3:Drive ready&amp;VCU_AccelerationPedal≤ cal. APOff (Default:3%, TBD) &amp; VCU_AccelerationPedalValid=0x1: valid</a:t>
            </a:r>
            <a:br>
              <a:rPr lang="en-US" altLang="zh-CN" dirty="0"/>
            </a:br>
            <a:r>
              <a:rPr lang="en-US" altLang="zh-CN" dirty="0"/>
              <a:t>P&gt;R: </a:t>
            </a:r>
            <a:r>
              <a:rPr lang="en-US" altLang="zh-CN" sz="1400" dirty="0"/>
              <a:t>int.BrakeStatus = on &amp;VCU_HVStatus =0x2:HV ready/0x3:Drive ready &amp;VCU_AccelerationPedal≤ cal. APOff (Default:3%, TBD) &amp; VCU_AccelerationPedalValid=0x1: valid</a:t>
            </a:r>
            <a:br>
              <a:rPr lang="en-US" altLang="zh-CN" dirty="0"/>
            </a:br>
            <a:r>
              <a:rPr lang="en-US" altLang="zh-CN" dirty="0"/>
              <a:t>N&gt;P: </a:t>
            </a:r>
            <a:r>
              <a:rPr lang="en-US" altLang="zh-CN" sz="1400" dirty="0"/>
              <a:t>|int.VehicleSpeed | ≤cal.StillVehicleSpeed</a:t>
            </a:r>
            <a:r>
              <a:rPr lang="zh-CN" altLang="en-US" sz="1400" dirty="0"/>
              <a:t>（</a:t>
            </a:r>
            <a:r>
              <a:rPr lang="en-US" altLang="zh-CN" sz="1400" dirty="0"/>
              <a:t>Default:3km/h,TBD)</a:t>
            </a:r>
            <a:endParaRPr lang="en-US" altLang="zh-CN" dirty="0"/>
          </a:p>
          <a:p>
            <a:pPr latinLnBrk="1"/>
            <a:r>
              <a:rPr lang="en-US" altLang="zh-CN" dirty="0"/>
              <a:t>N&gt;D: </a:t>
            </a:r>
            <a:r>
              <a:rPr lang="en-US" altLang="zh-CN" sz="1400" dirty="0"/>
              <a:t>VCU_HVStatus =0x2:HV ready/0x3:Drive ready&amp;VCU_AccelerationPedal≤ cal. APOff (Default:3%, TBD) &amp;VCU_AccelerationPedalValid=0x1: valid &amp;{( | int.VehicleSpeed | ≤cal.StillVehicleSpeed</a:t>
            </a:r>
            <a:r>
              <a:rPr lang="zh-CN" altLang="en-US" sz="1400" dirty="0"/>
              <a:t>（</a:t>
            </a:r>
            <a:r>
              <a:rPr lang="en-US" altLang="zh-CN" sz="1400" dirty="0"/>
              <a:t>Default</a:t>
            </a:r>
            <a:r>
              <a:rPr lang="zh-CN" altLang="en-US" sz="1400" dirty="0"/>
              <a:t>：</a:t>
            </a:r>
            <a:r>
              <a:rPr lang="en-US" altLang="zh-CN" sz="1400" dirty="0"/>
              <a:t>3km/h</a:t>
            </a:r>
            <a:r>
              <a:rPr lang="zh-CN" altLang="en-US" sz="1400" dirty="0"/>
              <a:t>，</a:t>
            </a:r>
            <a:r>
              <a:rPr lang="en-US" altLang="zh-CN" sz="1400" dirty="0"/>
              <a:t>TBD</a:t>
            </a:r>
            <a:r>
              <a:rPr lang="zh-CN" altLang="en-US" sz="1400" dirty="0"/>
              <a:t>）</a:t>
            </a:r>
            <a:r>
              <a:rPr lang="en-US" altLang="zh-CN" sz="1400" dirty="0"/>
              <a:t>&amp; int.BrakeStatus = on) ||(int.VehicleSpeed</a:t>
            </a:r>
            <a:r>
              <a:rPr lang="zh-CN" altLang="en-US" sz="1400" dirty="0"/>
              <a:t>＞</a:t>
            </a:r>
            <a:r>
              <a:rPr lang="en-US" altLang="zh-CN" sz="1400" dirty="0"/>
              <a:t>cal.StillVehicleSpeed</a:t>
            </a:r>
            <a:r>
              <a:rPr lang="zh-CN" altLang="en-US" sz="1400" dirty="0"/>
              <a:t>（</a:t>
            </a:r>
            <a:r>
              <a:rPr lang="en-US" altLang="zh-CN" sz="1400" dirty="0"/>
              <a:t>Default:3km/h,TBD)}</a:t>
            </a:r>
            <a:endParaRPr lang="en-US" altLang="zh-CN" dirty="0"/>
          </a:p>
          <a:p>
            <a:pPr latinLnBrk="1"/>
            <a:r>
              <a:rPr lang="en-US" altLang="zh-CN" dirty="0"/>
              <a:t>N&gt;R: </a:t>
            </a:r>
            <a:r>
              <a:rPr lang="en-US" altLang="zh-CN" sz="1400" dirty="0"/>
              <a:t>VCU_HVStatus =0x2:HV ready/0x3:Drive ready&amp;VCU_AccelerationPedal≤ cal. APOff (Default:3%, TBD) &amp; VCU_AccelerationPedalValid=0x1: valid &amp;{( | int.VehicleSpeed | ≤cal.StillVehicleSpeed</a:t>
            </a:r>
            <a:r>
              <a:rPr lang="zh-CN" altLang="en-US" sz="1400" dirty="0"/>
              <a:t>（</a:t>
            </a:r>
            <a:r>
              <a:rPr lang="en-US" altLang="zh-CN" sz="1400" dirty="0"/>
              <a:t>Default</a:t>
            </a:r>
            <a:r>
              <a:rPr lang="zh-CN" altLang="en-US" sz="1400" dirty="0"/>
              <a:t>：</a:t>
            </a:r>
            <a:r>
              <a:rPr lang="en-US" altLang="zh-CN" sz="1400" dirty="0"/>
              <a:t>3km/h</a:t>
            </a:r>
            <a:r>
              <a:rPr lang="zh-CN" altLang="en-US" sz="1400" dirty="0"/>
              <a:t>，</a:t>
            </a:r>
            <a:r>
              <a:rPr lang="en-US" altLang="zh-CN" sz="1400" dirty="0"/>
              <a:t>TBD</a:t>
            </a:r>
            <a:r>
              <a:rPr lang="zh-CN" altLang="en-US" sz="1400" dirty="0"/>
              <a:t>）</a:t>
            </a:r>
            <a:r>
              <a:rPr lang="en-US" altLang="zh-CN" sz="1400" dirty="0"/>
              <a:t>&amp; int.BrakeStatus = on)|| (int.VehicleSpeed&lt;-cal.StillVehicleSpeed</a:t>
            </a:r>
            <a:r>
              <a:rPr lang="zh-CN" altLang="en-US" sz="1400" dirty="0"/>
              <a:t>（</a:t>
            </a:r>
            <a:r>
              <a:rPr lang="en-US" altLang="zh-CN" sz="1400" dirty="0"/>
              <a:t>Default</a:t>
            </a:r>
            <a:r>
              <a:rPr lang="zh-CN" altLang="en-US" sz="1400" dirty="0"/>
              <a:t>：</a:t>
            </a:r>
            <a:r>
              <a:rPr lang="en-US" altLang="zh-CN" sz="1400" dirty="0"/>
              <a:t>3km/h</a:t>
            </a:r>
            <a:r>
              <a:rPr lang="zh-CN" altLang="en-US" sz="1400" dirty="0"/>
              <a:t>，</a:t>
            </a:r>
            <a:r>
              <a:rPr lang="en-US" altLang="zh-CN" sz="1400" dirty="0"/>
              <a:t>TBD</a:t>
            </a:r>
            <a:r>
              <a:rPr lang="zh-CN" altLang="en-US" sz="1400" dirty="0"/>
              <a:t>）</a:t>
            </a:r>
            <a:r>
              <a:rPr lang="en-US" altLang="zh-CN" sz="1400" dirty="0"/>
              <a:t>}</a:t>
            </a:r>
            <a:endParaRPr lang="en-US" altLang="zh-CN" dirty="0"/>
          </a:p>
          <a:p>
            <a:r>
              <a:rPr lang="en-US" altLang="zh-CN" dirty="0"/>
              <a:t>D&gt;P: </a:t>
            </a:r>
            <a:r>
              <a:rPr lang="en-US" altLang="zh-CN" sz="1400" dirty="0"/>
              <a:t>| int.VehicleSpeed | ≤cal.StillVehicleSpeed</a:t>
            </a:r>
            <a:r>
              <a:rPr lang="zh-CN" altLang="en-US" sz="1400" dirty="0"/>
              <a:t>（</a:t>
            </a:r>
            <a:r>
              <a:rPr lang="en-US" altLang="zh-CN" sz="1400" dirty="0"/>
              <a:t>Default</a:t>
            </a:r>
            <a:r>
              <a:rPr lang="zh-CN" altLang="en-US" sz="1400" dirty="0"/>
              <a:t>：</a:t>
            </a:r>
            <a:r>
              <a:rPr lang="en-US" altLang="zh-CN" sz="1400" dirty="0"/>
              <a:t>3km/h</a:t>
            </a:r>
            <a:r>
              <a:rPr lang="zh-CN" altLang="en-US" sz="1400" dirty="0"/>
              <a:t>，</a:t>
            </a:r>
            <a:r>
              <a:rPr lang="en-US" altLang="zh-CN" sz="1400" dirty="0"/>
              <a:t>TBD</a:t>
            </a:r>
            <a:r>
              <a:rPr lang="zh-CN" altLang="en-US" sz="1400" dirty="0"/>
              <a:t>）</a:t>
            </a:r>
            <a:endParaRPr lang="en-US" altLang="zh-CN" sz="1400" dirty="0"/>
          </a:p>
          <a:p>
            <a:pPr latinLnBrk="1"/>
            <a:r>
              <a:rPr lang="en-US" altLang="zh-CN" dirty="0"/>
              <a:t>D&gt;R: </a:t>
            </a:r>
            <a:r>
              <a:rPr lang="en-US" altLang="zh-CN" sz="1400" dirty="0"/>
              <a:t>VCU_AccelerationPedal≤ cal. APOff (Default:3%, TBD) &amp; VCU_AccelerationPedalValid=0x1: valid &amp;{</a:t>
            </a:r>
            <a:r>
              <a:rPr lang="zh-CN" altLang="en-US" sz="1400" dirty="0"/>
              <a:t>（ </a:t>
            </a:r>
            <a:r>
              <a:rPr lang="en-US" altLang="zh-CN" sz="1400" dirty="0"/>
              <a:t>| int.VehicleSpeed | ≤cal.StillVehicleSpeed</a:t>
            </a:r>
            <a:r>
              <a:rPr lang="zh-CN" altLang="en-US" sz="1400" dirty="0"/>
              <a:t>（</a:t>
            </a:r>
            <a:r>
              <a:rPr lang="en-US" altLang="zh-CN" sz="1400" dirty="0"/>
              <a:t>Default</a:t>
            </a:r>
            <a:r>
              <a:rPr lang="zh-CN" altLang="en-US" sz="1400" dirty="0"/>
              <a:t>：</a:t>
            </a:r>
            <a:r>
              <a:rPr lang="en-US" altLang="zh-CN" sz="1400" dirty="0"/>
              <a:t>3km/h,TBD&amp; int.BrakeStatus = on )||int.VehicleSpeed&lt;-cal.StillVehicleSpeed</a:t>
            </a:r>
            <a:r>
              <a:rPr lang="zh-CN" altLang="en-US" sz="1400" dirty="0"/>
              <a:t>（</a:t>
            </a:r>
            <a:r>
              <a:rPr lang="en-US" altLang="zh-CN" sz="1400" dirty="0"/>
              <a:t>Default:3km/h,TBD)}</a:t>
            </a:r>
            <a:endParaRPr lang="en-US" altLang="zh-CN" dirty="0"/>
          </a:p>
          <a:p>
            <a:r>
              <a:rPr lang="en-US" altLang="zh-CN" dirty="0"/>
              <a:t>R&gt;P: </a:t>
            </a:r>
            <a:r>
              <a:rPr lang="en-US" altLang="zh-CN" sz="1400" dirty="0"/>
              <a:t>| int.VehicleSpeed | ≤cal.StillVehicleSpeed(Default:3km/h,TBD</a:t>
            </a:r>
            <a:r>
              <a:rPr lang="zh-CN" altLang="en-US" sz="1400" dirty="0"/>
              <a:t>）</a:t>
            </a:r>
            <a:endParaRPr lang="en-US" altLang="zh-CN" sz="1400" dirty="0"/>
          </a:p>
          <a:p>
            <a:pPr latinLnBrk="1"/>
            <a:r>
              <a:rPr lang="en-US" altLang="zh-CN" dirty="0"/>
              <a:t>R&gt;D: </a:t>
            </a:r>
            <a:r>
              <a:rPr lang="en-US" altLang="zh-CN" sz="1400" dirty="0"/>
              <a:t>VCU_AccelerationPedal≤ cal. APOff (Default:3%, TBD) &amp;VCU_AccelerationPedalValid=0x1: valid &amp;{(</a:t>
            </a:r>
            <a:r>
              <a:rPr lang="zh-CN" altLang="en-US" sz="1400" dirty="0"/>
              <a:t> </a:t>
            </a:r>
            <a:r>
              <a:rPr lang="en-US" altLang="zh-CN" sz="1400" dirty="0"/>
              <a:t>| int.VehicleSpeed | ≤cal.StillVehicleSpeed</a:t>
            </a:r>
            <a:r>
              <a:rPr lang="zh-CN" altLang="en-US" sz="1400" dirty="0"/>
              <a:t>（</a:t>
            </a:r>
            <a:r>
              <a:rPr lang="en-US" altLang="zh-CN" sz="1400" dirty="0"/>
              <a:t>Default:3km/h,TBD&amp; int.BrakeStatus = on )||int.VehicleSpeed</a:t>
            </a:r>
            <a:r>
              <a:rPr lang="zh-CN" altLang="en-US" sz="1400" dirty="0"/>
              <a:t>＞</a:t>
            </a:r>
            <a:r>
              <a:rPr lang="en-US" altLang="zh-CN" sz="1400" dirty="0"/>
              <a:t>cal.StillVehicleSpeed</a:t>
            </a:r>
            <a:r>
              <a:rPr lang="zh-CN" altLang="en-US" sz="1400" dirty="0"/>
              <a:t>（</a:t>
            </a:r>
            <a:r>
              <a:rPr lang="en-US" altLang="zh-CN" sz="1400" dirty="0"/>
              <a:t>Default:3km/h,TBD)}</a:t>
            </a:r>
          </a:p>
        </p:txBody>
      </p:sp>
    </p:spTree>
    <p:extLst>
      <p:ext uri="{BB962C8B-B14F-4D97-AF65-F5344CB8AC3E}">
        <p14:creationId xmlns:p14="http://schemas.microsoft.com/office/powerpoint/2010/main" val="44141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marL="0" marR="0" lvl="0" indent="0" algn="l" defTabSz="685165" rtl="0" eaLnBrk="1" fontAlgn="auto" latinLnBrk="0" hangingPunct="1">
              <a:lnSpc>
                <a:spcPct val="85000"/>
              </a:lnSpc>
              <a:spcBef>
                <a:spcPct val="20000"/>
              </a:spcBef>
              <a:spcAft>
                <a:spcPts val="0"/>
              </a:spcAft>
              <a:buClr>
                <a:srgbClr val="FFE600"/>
              </a:buClr>
              <a:buSzPct val="80000"/>
              <a:buFontTx/>
              <a:buNone/>
              <a:tabLst/>
              <a:defRPr/>
            </a:pPr>
            <a:endParaRPr kumimoji="0" lang="ru-RU" sz="1200" b="1" i="0" u="none" strike="noStrike" kern="0" cap="none" spc="0" normalizeH="0" baseline="0" noProof="0">
              <a:ln>
                <a:noFill/>
              </a:ln>
              <a:solidFill>
                <a:srgbClr val="2E2E38"/>
              </a:solidFill>
              <a:effectLst/>
              <a:uLnTx/>
              <a:uFillTx/>
              <a:latin typeface="Montserrat Light"/>
              <a:ea typeface="+mn-ea"/>
              <a:cs typeface="+mn-cs"/>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Arial Narrow" panose="020B0606020202030204" pitchFamily="34" charset="0"/>
                <a:ea typeface="等线" panose="02010600030101010101" pitchFamily="2" charset="-122"/>
                <a:cs typeface="Times New Roman" panose="02020603050405020304" pitchFamily="18" charset="0"/>
              </a:rPr>
              <a:t>Manunal shift gear</a:t>
            </a:r>
          </a:p>
        </p:txBody>
      </p:sp>
      <p:pic>
        <p:nvPicPr>
          <p:cNvPr id="5" name="图片 4" descr="图形用户界面, 文本&#10;&#10;描述已自动生成">
            <a:extLst>
              <a:ext uri="{FF2B5EF4-FFF2-40B4-BE49-F238E27FC236}">
                <a16:creationId xmlns:a16="http://schemas.microsoft.com/office/drawing/2014/main" id="{7E568E77-6349-0F9B-DD5D-49D1ECA82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658" y="0"/>
            <a:ext cx="10146683" cy="6858000"/>
          </a:xfrm>
          <a:prstGeom prst="rect">
            <a:avLst/>
          </a:prstGeom>
        </p:spPr>
      </p:pic>
    </p:spTree>
    <p:extLst>
      <p:ext uri="{BB962C8B-B14F-4D97-AF65-F5344CB8AC3E}">
        <p14:creationId xmlns:p14="http://schemas.microsoft.com/office/powerpoint/2010/main" val="237586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Auto shift gear</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BC2115C1-0119-1C2D-C987-E27683D23B9D}"/>
              </a:ext>
            </a:extLst>
          </p:cNvPr>
          <p:cNvSpPr txBox="1"/>
          <p:nvPr/>
        </p:nvSpPr>
        <p:spPr>
          <a:xfrm>
            <a:off x="95523" y="802566"/>
            <a:ext cx="11875497" cy="923330"/>
          </a:xfrm>
          <a:prstGeom prst="rect">
            <a:avLst/>
          </a:prstGeom>
          <a:noFill/>
        </p:spPr>
        <p:txBody>
          <a:bodyPr wrap="square" rtlCol="0">
            <a:spAutoFit/>
          </a:bodyPr>
          <a:lstStyle/>
          <a:p>
            <a:pPr latinLnBrk="1"/>
            <a:r>
              <a:rPr lang="en-US" altLang="zh-CN" dirty="0"/>
              <a:t>The module consists of two parts: automatic shift and EPB associated PN. Automatic switching module is divided into automatic P and automatic N. Automatic P is carried out according to the charge status, passengers leave and power OFF, and automatic N is carried out according to high voltage power off. EPB association jumps to P or N based on EPB status.</a:t>
            </a:r>
            <a:endParaRPr lang="zh-CN" altLang="en-US" dirty="0"/>
          </a:p>
        </p:txBody>
      </p:sp>
      <p:pic>
        <p:nvPicPr>
          <p:cNvPr id="7" name="图片 6" descr="文本&#10;&#10;描述已自动生成">
            <a:extLst>
              <a:ext uri="{FF2B5EF4-FFF2-40B4-BE49-F238E27FC236}">
                <a16:creationId xmlns:a16="http://schemas.microsoft.com/office/drawing/2014/main" id="{DF5C0707-BFCB-5795-B67A-50781D516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0833" y="1202591"/>
            <a:ext cx="8524875" cy="5655409"/>
          </a:xfrm>
          <a:prstGeom prst="rect">
            <a:avLst/>
          </a:prstGeom>
        </p:spPr>
      </p:pic>
    </p:spTree>
    <p:extLst>
      <p:ext uri="{BB962C8B-B14F-4D97-AF65-F5344CB8AC3E}">
        <p14:creationId xmlns:p14="http://schemas.microsoft.com/office/powerpoint/2010/main" val="182415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904295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Gear switch diagnosis</a:t>
            </a:r>
          </a:p>
          <a:p>
            <a:r>
              <a:rPr lang="en-US" altLang="zh-CN" sz="5400" b="1" dirty="0">
                <a:solidFill>
                  <a:schemeClr val="bg1"/>
                </a:solidFill>
                <a:latin typeface="Arial Narrow" panose="020B0606020202030204" pitchFamily="34" charset="0"/>
                <a:ea typeface="+mn-ea"/>
                <a:cs typeface="Times New Roman" panose="02020603050405020304" pitchFamily="18" charset="0"/>
              </a:rPr>
              <a:t> </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05D241FD-FE8E-A818-47AC-18DE7A0DD6F0}"/>
              </a:ext>
            </a:extLst>
          </p:cNvPr>
          <p:cNvSpPr txBox="1"/>
          <p:nvPr/>
        </p:nvSpPr>
        <p:spPr>
          <a:xfrm>
            <a:off x="292436" y="784101"/>
            <a:ext cx="11607127" cy="923330"/>
          </a:xfrm>
          <a:prstGeom prst="rect">
            <a:avLst/>
          </a:prstGeom>
          <a:noFill/>
        </p:spPr>
        <p:txBody>
          <a:bodyPr wrap="square" rtlCol="0">
            <a:spAutoFit/>
          </a:bodyPr>
          <a:lstStyle/>
          <a:p>
            <a:r>
              <a:rPr lang="en-US" altLang="zh-CN" dirty="0"/>
              <a:t>The module mainly provides feedback for shifting failure, and outputs according to priority and prompt time. The brake pedal is not applied, the speed is too high, the Hv status is not satisfied, the accelerator pedal is opened too wide, the accelerator pedal is ineffective, the EGSM is faulty, and the EPB is not responsive.</a:t>
            </a:r>
            <a:endParaRPr lang="zh-CN" altLang="en-US" dirty="0"/>
          </a:p>
        </p:txBody>
      </p:sp>
      <p:pic>
        <p:nvPicPr>
          <p:cNvPr id="6" name="图片 5" descr="图片包含 图表&#10;&#10;描述已自动生成">
            <a:extLst>
              <a:ext uri="{FF2B5EF4-FFF2-40B4-BE49-F238E27FC236}">
                <a16:creationId xmlns:a16="http://schemas.microsoft.com/office/drawing/2014/main" id="{7EEF8A11-6DEF-4AE7-18D9-8696CF29BC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054" y="1385743"/>
            <a:ext cx="9620250" cy="5472257"/>
          </a:xfrm>
          <a:prstGeom prst="rect">
            <a:avLst/>
          </a:prstGeom>
        </p:spPr>
      </p:pic>
    </p:spTree>
    <p:extLst>
      <p:ext uri="{BB962C8B-B14F-4D97-AF65-F5344CB8AC3E}">
        <p14:creationId xmlns:p14="http://schemas.microsoft.com/office/powerpoint/2010/main" val="95253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EPB linker</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A268323C-2B73-8629-34F7-A10B01448F83}"/>
              </a:ext>
            </a:extLst>
          </p:cNvPr>
          <p:cNvSpPr txBox="1"/>
          <p:nvPr/>
        </p:nvSpPr>
        <p:spPr>
          <a:xfrm>
            <a:off x="292436" y="810655"/>
            <a:ext cx="11530969" cy="923330"/>
          </a:xfrm>
          <a:prstGeom prst="rect">
            <a:avLst/>
          </a:prstGeom>
          <a:noFill/>
        </p:spPr>
        <p:txBody>
          <a:bodyPr wrap="square" rtlCol="0">
            <a:spAutoFit/>
          </a:bodyPr>
          <a:lstStyle/>
          <a:p>
            <a:pPr latinLnBrk="1"/>
            <a:r>
              <a:rPr lang="en-US" altLang="zh-CN" dirty="0"/>
              <a:t>The main function of this module is to release the pull-up associated with an EPB and determine whether the pull-up times out or successfully jumps to the target gear according to the EPB status. In this module, the EPB type is also determined. When Auto is activated, the request for manual EPB is ignored.</a:t>
            </a:r>
            <a:endParaRPr lang="zh-CN" altLang="en-US" dirty="0"/>
          </a:p>
        </p:txBody>
      </p:sp>
      <p:pic>
        <p:nvPicPr>
          <p:cNvPr id="7" name="图片 6" descr="图片包含 图表&#10;&#10;描述已自动生成">
            <a:extLst>
              <a:ext uri="{FF2B5EF4-FFF2-40B4-BE49-F238E27FC236}">
                <a16:creationId xmlns:a16="http://schemas.microsoft.com/office/drawing/2014/main" id="{31EF3DD3-CF4C-CD77-2E63-2B8D56FE90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45" y="1393398"/>
            <a:ext cx="9810750" cy="5343525"/>
          </a:xfrm>
          <a:prstGeom prst="rect">
            <a:avLst/>
          </a:prstGeom>
        </p:spPr>
      </p:pic>
    </p:spTree>
    <p:extLst>
      <p:ext uri="{BB962C8B-B14F-4D97-AF65-F5344CB8AC3E}">
        <p14:creationId xmlns:p14="http://schemas.microsoft.com/office/powerpoint/2010/main" val="156755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Gear arbitration</a:t>
            </a:r>
          </a:p>
          <a:p>
            <a:endParaRPr lang="en-US" altLang="zh-CN" sz="5400" b="1" dirty="0">
              <a:solidFill>
                <a:schemeClr val="bg1"/>
              </a:solidFill>
              <a:latin typeface="Arial Narrow" panose="020B0606020202030204" pitchFamily="34" charset="0"/>
              <a:ea typeface="+mn-ea"/>
              <a:cs typeface="Times New Roman" panose="02020603050405020304" pitchFamily="18" charset="0"/>
            </a:endParaRP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A268323C-2B73-8629-34F7-A10B01448F83}"/>
              </a:ext>
            </a:extLst>
          </p:cNvPr>
          <p:cNvSpPr txBox="1"/>
          <p:nvPr/>
        </p:nvSpPr>
        <p:spPr>
          <a:xfrm>
            <a:off x="292436" y="802566"/>
            <a:ext cx="11530969" cy="923330"/>
          </a:xfrm>
          <a:prstGeom prst="rect">
            <a:avLst/>
          </a:prstGeom>
          <a:noFill/>
        </p:spPr>
        <p:txBody>
          <a:bodyPr wrap="square" rtlCol="0">
            <a:spAutoFit/>
          </a:bodyPr>
          <a:lstStyle/>
          <a:p>
            <a:pPr latinLnBrk="1"/>
            <a:r>
              <a:rPr lang="en-US" altLang="zh-CN" dirty="0"/>
              <a:t>The module is responsible for the wakeup process after wakeup and the  gear arbitration after wakeup. According to the signal sent by other modules, the priority is determined, autoP&gt;autoN&gt;manunl; The gear signal stored after power-off is assigned, and the forbidden output signal is sent to the torque module during the P process.</a:t>
            </a:r>
            <a:endParaRPr lang="zh-CN" altLang="en-US" dirty="0"/>
          </a:p>
        </p:txBody>
      </p:sp>
      <p:pic>
        <p:nvPicPr>
          <p:cNvPr id="6" name="图片 5" descr="文本&#10;&#10;低可信度描述已自动生成">
            <a:extLst>
              <a:ext uri="{FF2B5EF4-FFF2-40B4-BE49-F238E27FC236}">
                <a16:creationId xmlns:a16="http://schemas.microsoft.com/office/drawing/2014/main" id="{3FA1F753-0522-236B-D3A6-7A38CC50C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162" y="1634836"/>
            <a:ext cx="10353675" cy="5223164"/>
          </a:xfrm>
          <a:prstGeom prst="rect">
            <a:avLst/>
          </a:prstGeom>
        </p:spPr>
      </p:pic>
    </p:spTree>
    <p:extLst>
      <p:ext uri="{BB962C8B-B14F-4D97-AF65-F5344CB8AC3E}">
        <p14:creationId xmlns:p14="http://schemas.microsoft.com/office/powerpoint/2010/main" val="37727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4937588" y="2626433"/>
            <a:ext cx="8403508"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latin typeface="Arial Narrow" panose="020B0606020202030204" pitchFamily="34" charset="0"/>
                <a:ea typeface="+mn-ea"/>
                <a:cs typeface="Times New Roman" panose="02020603050405020304" pitchFamily="18" charset="0"/>
              </a:rPr>
              <a:t>Backup</a:t>
            </a:r>
            <a:endParaRPr lang="en-US" sz="5400" b="1" dirty="0">
              <a:latin typeface="Arial Narrow" panose="020B0606020202030204" pitchFamily="34" charset="0"/>
              <a:ea typeface="+mn-ea"/>
              <a:cs typeface="Times New Roman" panose="02020603050405020304" pitchFamily="18" charset="0"/>
            </a:endParaRPr>
          </a:p>
        </p:txBody>
      </p:sp>
      <p:sp>
        <p:nvSpPr>
          <p:cNvPr id="15" name="Прямоугольник 9">
            <a:extLst>
              <a:ext uri="{FF2B5EF4-FFF2-40B4-BE49-F238E27FC236}">
                <a16:creationId xmlns:a16="http://schemas.microsoft.com/office/drawing/2014/main" id="{8BC1C565-4918-7D96-C70C-5D88A2ACBBA7}"/>
              </a:ext>
            </a:extLst>
          </p:cNvPr>
          <p:cNvSpPr/>
          <p:nvPr/>
        </p:nvSpPr>
        <p:spPr>
          <a:xfrm>
            <a:off x="0" y="5555472"/>
            <a:ext cx="12192000" cy="14214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spTree>
    <p:extLst>
      <p:ext uri="{BB962C8B-B14F-4D97-AF65-F5344CB8AC3E}">
        <p14:creationId xmlns:p14="http://schemas.microsoft.com/office/powerpoint/2010/main" val="2515264445"/>
      </p:ext>
    </p:extLst>
  </p:cSld>
  <p:clrMapOvr>
    <a:masterClrMapping/>
  </p:clrMapOvr>
</p:sld>
</file>

<file path=ppt/theme/theme1.xml><?xml version="1.0" encoding="utf-8"?>
<a:theme xmlns:a="http://schemas.openxmlformats.org/drawingml/2006/main" name="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2.xml><?xml version="1.0" encoding="utf-8"?>
<a:theme xmlns:a="http://schemas.openxmlformats.org/drawingml/2006/main" name="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3.xml><?xml version="1.0" encoding="utf-8"?>
<a:theme xmlns:a="http://schemas.openxmlformats.org/drawingml/2006/main" name="1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4.xml><?xml version="1.0" encoding="utf-8"?>
<a:theme xmlns:a="http://schemas.openxmlformats.org/drawingml/2006/main" name="3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5.xml><?xml version="1.0" encoding="utf-8"?>
<a:theme xmlns:a="http://schemas.openxmlformats.org/drawingml/2006/main" name="3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KROBAT">
      <a:majorFont>
        <a:latin typeface="Akrobat ExtraBold"/>
        <a:ea typeface=""/>
        <a:cs typeface=""/>
      </a:majorFont>
      <a:minorFont>
        <a:latin typeface="Akrobat 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6.xml><?xml version="1.0" encoding="utf-8"?>
<a:theme xmlns:a="http://schemas.openxmlformats.org/drawingml/2006/main" name="1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B58C0E45DAA049B4783D75162EAA4B" ma:contentTypeVersion="16" ma:contentTypeDescription="Create a new document." ma:contentTypeScope="" ma:versionID="87195f5d8c40d036ee747b07132b2479">
  <xsd:schema xmlns:xsd="http://www.w3.org/2001/XMLSchema" xmlns:xs="http://www.w3.org/2001/XMLSchema" xmlns:p="http://schemas.microsoft.com/office/2006/metadata/properties" xmlns:ns2="3508a8c4-f644-4269-bf7b-e7ee20a37e6a" xmlns:ns3="81e24a05-c5e6-4cd4-9c92-a17bf173e158" targetNamespace="http://schemas.microsoft.com/office/2006/metadata/properties" ma:root="true" ma:fieldsID="0ca578e930571618a1e05305d7b58119" ns2:_="" ns3:_="">
    <xsd:import namespace="3508a8c4-f644-4269-bf7b-e7ee20a37e6a"/>
    <xsd:import namespace="81e24a05-c5e6-4cd4-9c92-a17bf173e1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description" minOccurs="0"/>
                <xsd:element ref="ns2:MediaServiceDateTaken" minOccurs="0"/>
                <xsd:element ref="ns2:MediaLengthInSeconds" minOccurs="0"/>
                <xsd:element ref="ns2:MediaServiceObjectDetectorVersions" minOccurs="0"/>
                <xsd:element ref="ns2:_x65e5__x671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8a8c4-f644-4269-bf7b-e7ee20a37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8e2d421-9677-4856-b1f7-0ea2c0cad7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description" ma:index="18" nillable="true" ma:displayName="description " ma:format="Dropdown" ma:internalName="description">
      <xsd:simpleType>
        <xsd:restriction base="dms:Text">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_x65e5__x671f_" ma:index="22" nillable="true" ma:displayName="日期" ma:format="DateOnly" ma:internalName="_x65e5__x671f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1e24a05-c5e6-4cd4-9c92-a17bf173e15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fb94774-a90f-4d2d-a2ac-e0372e813c38}" ma:internalName="TaxCatchAll" ma:showField="CatchAllData" ma:web="81e24a05-c5e6-4cd4-9c92-a17bf173e15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508a8c4-f644-4269-bf7b-e7ee20a37e6a">
      <Terms xmlns="http://schemas.microsoft.com/office/infopath/2007/PartnerControls"/>
    </lcf76f155ced4ddcb4097134ff3c332f>
    <TaxCatchAll xmlns="81e24a05-c5e6-4cd4-9c92-a17bf173e158" xsi:nil="true"/>
    <_x65e5__x671f_ xmlns="3508a8c4-f644-4269-bf7b-e7ee20a37e6a" xsi:nil="true"/>
    <description xmlns="3508a8c4-f644-4269-bf7b-e7ee20a37e6a" xsi:nil="true"/>
  </documentManagement>
</p:properties>
</file>

<file path=customXml/itemProps1.xml><?xml version="1.0" encoding="utf-8"?>
<ds:datastoreItem xmlns:ds="http://schemas.openxmlformats.org/officeDocument/2006/customXml" ds:itemID="{5D9BC744-DD99-473A-9C4E-1A6954858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8a8c4-f644-4269-bf7b-e7ee20a37e6a"/>
    <ds:schemaRef ds:uri="81e24a05-c5e6-4cd4-9c92-a17bf173e1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C75158-2DD1-41B1-A5FB-DACE349F8A41}">
  <ds:schemaRefs>
    <ds:schemaRef ds:uri="http://schemas.microsoft.com/sharepoint/v3/contenttype/forms"/>
  </ds:schemaRefs>
</ds:datastoreItem>
</file>

<file path=customXml/itemProps3.xml><?xml version="1.0" encoding="utf-8"?>
<ds:datastoreItem xmlns:ds="http://schemas.openxmlformats.org/officeDocument/2006/customXml" ds:itemID="{BB0A0E9C-CBB5-4FFF-B640-F71FB6F1BC36}">
  <ds:schemaRefs>
    <ds:schemaRef ds:uri="3508a8c4-f644-4269-bf7b-e7ee20a37e6a"/>
    <ds:schemaRef ds:uri="81e24a05-c5e6-4cd4-9c92-a17bf173e1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2525</TotalTime>
  <Words>842</Words>
  <Application>Microsoft Office PowerPoint</Application>
  <PresentationFormat>宽屏</PresentationFormat>
  <Paragraphs>35</Paragraphs>
  <Slides>9</Slides>
  <Notes>8</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9</vt:i4>
      </vt:variant>
    </vt:vector>
  </HeadingPairs>
  <TitlesOfParts>
    <vt:vector size="24" baseType="lpstr">
      <vt:lpstr>Akrobat ExtraBold</vt:lpstr>
      <vt:lpstr>Akrobat Light</vt:lpstr>
      <vt:lpstr>楷体_GB2312</vt:lpstr>
      <vt:lpstr>Arial</vt:lpstr>
      <vt:lpstr>Arial Narrow</vt:lpstr>
      <vt:lpstr>Calibri</vt:lpstr>
      <vt:lpstr>Montserrat</vt:lpstr>
      <vt:lpstr>Montserrat Light</vt:lpstr>
      <vt:lpstr>ATOM INFO MEMO</vt:lpstr>
      <vt:lpstr>ATOM THEME</vt:lpstr>
      <vt:lpstr>1_ATOM INFO MEMO</vt:lpstr>
      <vt:lpstr>3_ATOM THEME</vt:lpstr>
      <vt:lpstr>3_ATOM INFO MEMO</vt:lpstr>
      <vt:lpstr>1_ATOM THEME</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Nikita Bormotov</dc:creator>
  <cp:lastModifiedBy>Jacky Wang</cp:lastModifiedBy>
  <cp:revision>65</cp:revision>
  <dcterms:created xsi:type="dcterms:W3CDTF">2023-01-27T08:04:06Z</dcterms:created>
  <dcterms:modified xsi:type="dcterms:W3CDTF">2024-02-23T06:37:31Z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0x0101001CB58C0E45DAA049B4783D75162EAA4B</vt:lpwstr>
  </property>
  <property fmtid="{D5CDD505-2E9C-101B-9397-08002B2CF9AE}" pid="3" name="MediaServiceImageTags">
    <vt:lpwstr/>
  </property>
</Properties>
</file>