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lbert Sans" panose="020B0604020202020204" charset="0"/>
      <p:regular r:id="rId15"/>
      <p:bold r:id="rId16"/>
      <p:italic r:id="rId17"/>
      <p:boldItalic r:id="rId18"/>
    </p:embeddedFont>
    <p:embeddedFont>
      <p:font typeface="Alexandria" panose="020B0604020202020204" charset="-78"/>
      <p:regular r:id="rId19"/>
      <p:bold r:id="rId20"/>
    </p:embeddedFont>
    <p:embeddedFont>
      <p:font typeface="Alexandria Medium" panose="020B0604020202020204" charset="-78"/>
      <p:regular r:id="rId21"/>
      <p:bold r:id="rId22"/>
    </p:embeddedFont>
    <p:embeddedFont>
      <p:font typeface="Barlow" panose="00000500000000000000" pitchFamily="2" charset="0"/>
      <p:regular r:id="rId23"/>
      <p:bold r:id="rId24"/>
      <p:italic r:id="rId25"/>
      <p:boldItalic r:id="rId26"/>
    </p:embeddedFont>
    <p:embeddedFont>
      <p:font typeface="Barlow Light" panose="00000400000000000000" pitchFamily="2" charset="0"/>
      <p:regular r:id="rId27"/>
      <p: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Condensed Light" panose="02000000000000000000" pitchFamily="2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5f5b8d4a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5f5b8d4a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5f5b8d4a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5f5b8d4a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5f5b8d4a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5f5b8d4a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5f5b8d4a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5f5b8d4a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5f5b8d4a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5f5b8d4a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539488"/>
            <a:ext cx="5108100" cy="19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875950" y="4211213"/>
            <a:ext cx="38604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 l="-19689" t="41478" r="19690" b="227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2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2"/>
          <p:cNvPicPr preferRelativeResize="0"/>
          <p:nvPr/>
        </p:nvPicPr>
        <p:blipFill rotWithShape="1">
          <a:blip r:embed="rId2">
            <a:alphaModFix/>
          </a:blip>
          <a:srcRect l="7042" t="47434" r="-48485" b="-26994"/>
          <a:stretch/>
        </p:blipFill>
        <p:spPr>
          <a:xfrm rot="10800000" flipH="1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715100" y="4059800"/>
            <a:ext cx="7713600" cy="54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title" hasCustomPrompt="1"/>
          </p:nvPr>
        </p:nvSpPr>
        <p:spPr>
          <a:xfrm>
            <a:off x="715100" y="3068600"/>
            <a:ext cx="7713900" cy="15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6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/>
          </a:blip>
          <a:srcRect l="-235242" t="44962" r="44459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7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7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174697" t="-83399" r="177064" b="41635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494900" cy="25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400"/>
              <a:buFont typeface="Barlow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3D1B"/>
              </a:buClr>
              <a:buSzPts val="1400"/>
              <a:buFont typeface="Barlow Light"/>
              <a:buChar char="●"/>
              <a:defRPr sz="1400"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400"/>
              <a:buFont typeface="Roboto Condensed Light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400"/>
              <a:buFont typeface="Roboto Condensed Light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400"/>
              <a:buFont typeface="Roboto Condensed Light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400"/>
              <a:buFont typeface="Roboto Condensed Light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400"/>
              <a:buFont typeface="Roboto Condensed Light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400"/>
              <a:buFont typeface="Roboto Condensed Light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1B"/>
              </a:buClr>
              <a:buSzPts val="1400"/>
              <a:buFont typeface="Roboto Condensed Light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l="-235242" t="44962" r="44459" b="-108521"/>
          <a:stretch/>
        </p:blipFill>
        <p:spPr>
          <a:xfrm flipH="1">
            <a:off x="-10150" y="-2437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l="-235242" t="44962" r="44459" b="-108521"/>
          <a:stretch/>
        </p:blipFill>
        <p:spPr>
          <a:xfrm>
            <a:off x="-4572" y="0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l="-235242" t="44962" r="44459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l="-235242" t="44962" r="44459" b="-108521"/>
          <a:stretch/>
        </p:blipFill>
        <p:spPr>
          <a:xfrm rot="10800000" flipH="1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 l="-6643" t="-11183" r="27548" b="-11170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l="104756" t="-108210" r="280062" b="47850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8"/>
          <p:cNvPicPr preferRelativeResize="0"/>
          <p:nvPr/>
        </p:nvPicPr>
        <p:blipFill rotWithShape="1">
          <a:blip r:embed="rId3">
            <a:alphaModFix/>
          </a:blip>
          <a:srcRect l="36283" t="30" r="-5" b="-39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9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2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0"/>
          <p:cNvPicPr preferRelativeResize="0"/>
          <p:nvPr/>
        </p:nvPicPr>
        <p:blipFill rotWithShape="1">
          <a:blip r:embed="rId2">
            <a:alphaModFix/>
          </a:blip>
          <a:srcRect l="130683" t="-50527" r="175247" b="34585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38568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715100" y="1641400"/>
            <a:ext cx="3856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>
            <a:spLocks noGrp="1"/>
          </p:cNvSpPr>
          <p:nvPr>
            <p:ph type="pic" idx="2"/>
          </p:nvPr>
        </p:nvSpPr>
        <p:spPr>
          <a:xfrm>
            <a:off x="5714900" y="-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PYiiGv94GDtCnv5vAW-O3w6naYddp1Ll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ctrTitle"/>
          </p:nvPr>
        </p:nvSpPr>
        <p:spPr>
          <a:xfrm>
            <a:off x="671544" y="1131590"/>
            <a:ext cx="5108100" cy="95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Aawaz</a:t>
            </a:r>
            <a:br>
              <a:rPr lang="en-US"/>
            </a:br>
            <a:endParaRPr/>
          </a:p>
        </p:txBody>
      </p:sp>
      <p:cxnSp>
        <p:nvCxnSpPr>
          <p:cNvPr id="74" name="Google Shape;74;p18">
            <a:hlinkClick r:id="" action="ppaction://hlinkshowjump?jump=nextslide"/>
          </p:cNvPr>
          <p:cNvCxnSpPr/>
          <p:nvPr/>
        </p:nvCxnSpPr>
        <p:spPr>
          <a:xfrm>
            <a:off x="7947475" y="4405313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75" name="Google Shape;7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0352" y="267494"/>
            <a:ext cx="1030982" cy="103098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8"/>
          <p:cNvSpPr txBox="1"/>
          <p:nvPr/>
        </p:nvSpPr>
        <p:spPr>
          <a:xfrm>
            <a:off x="5508104" y="2715766"/>
            <a:ext cx="229261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2060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TEAM JANKALYAN –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2060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Girish Nikam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Prathamesh Thakare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Laxmipuja Biradar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Piyusha Patil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5488867" y="2438767"/>
            <a:ext cx="233108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POLICE FEEDBACK SYSTEM</a:t>
            </a: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8"/>
          <p:cNvSpPr/>
          <p:nvPr/>
        </p:nvSpPr>
        <p:spPr>
          <a:xfrm>
            <a:off x="323528" y="267495"/>
            <a:ext cx="30243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Rajasthan Police Hackathon - 1.0</a:t>
            </a:r>
            <a:endParaRPr sz="1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/>
          <p:nvPr/>
        </p:nvSpPr>
        <p:spPr>
          <a:xfrm>
            <a:off x="683568" y="1995685"/>
            <a:ext cx="20521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Voice to Every Individual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 Admin Module</a:t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500" y="195475"/>
            <a:ext cx="2372550" cy="4351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7" name="Google Shape;18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68344" y="195486"/>
            <a:ext cx="1030982" cy="103098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645400" y="1400125"/>
            <a:ext cx="36852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-A </a:t>
            </a:r>
            <a:r>
              <a:rPr lang="en-US" sz="1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summary of all the comments till date </a:t>
            </a:r>
            <a:r>
              <a:rPr lang="en-US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is received using Google’s LLM model 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-Using Sentiment Analysis we categorize the feedback as </a:t>
            </a:r>
            <a:r>
              <a:rPr lang="en-US" sz="1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Positive or Negative</a:t>
            </a:r>
            <a:endParaRPr sz="15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323528" y="411510"/>
            <a:ext cx="864096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>
                <a:solidFill>
                  <a:srgbClr val="092B34"/>
                </a:solidFill>
              </a:rPr>
              <a:t>What makes our “Aawaz” unique than other models</a:t>
            </a:r>
            <a:endParaRPr>
              <a:solidFill>
                <a:srgbClr val="092B34"/>
              </a:solidFill>
            </a:endParaRPr>
          </a:p>
        </p:txBody>
      </p:sp>
      <p:grpSp>
        <p:nvGrpSpPr>
          <p:cNvPr id="194" name="Google Shape;194;p28"/>
          <p:cNvGrpSpPr/>
          <p:nvPr/>
        </p:nvGrpSpPr>
        <p:grpSpPr>
          <a:xfrm>
            <a:off x="2283331" y="1483097"/>
            <a:ext cx="1681738" cy="3012182"/>
            <a:chOff x="2600518" y="1483097"/>
            <a:chExt cx="1681738" cy="3012182"/>
          </a:xfrm>
        </p:grpSpPr>
        <p:sp>
          <p:nvSpPr>
            <p:cNvPr id="195" name="Google Shape;195;p28"/>
            <p:cNvSpPr/>
            <p:nvPr/>
          </p:nvSpPr>
          <p:spPr>
            <a:xfrm flipH="1">
              <a:off x="3880320" y="3786744"/>
              <a:ext cx="401936" cy="708535"/>
            </a:xfrm>
            <a:custGeom>
              <a:avLst/>
              <a:gdLst/>
              <a:ahLst/>
              <a:cxnLst/>
              <a:rect l="l" t="t" r="r" b="b"/>
              <a:pathLst>
                <a:path w="14992" h="26428" extrusionOk="0">
                  <a:moveTo>
                    <a:pt x="31" y="0"/>
                  </a:moveTo>
                  <a:cubicBezTo>
                    <a:pt x="25" y="0"/>
                    <a:pt x="19" y="0"/>
                    <a:pt x="13" y="0"/>
                  </a:cubicBezTo>
                  <a:lnTo>
                    <a:pt x="0" y="0"/>
                  </a:lnTo>
                  <a:lnTo>
                    <a:pt x="0" y="26407"/>
                  </a:lnTo>
                  <a:lnTo>
                    <a:pt x="13" y="26427"/>
                  </a:lnTo>
                  <a:lnTo>
                    <a:pt x="14992" y="1860"/>
                  </a:lnTo>
                  <a:cubicBezTo>
                    <a:pt x="10391" y="663"/>
                    <a:pt x="5335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 flipH="1">
              <a:off x="3479215" y="3048943"/>
              <a:ext cx="803013" cy="707007"/>
            </a:xfrm>
            <a:custGeom>
              <a:avLst/>
              <a:gdLst/>
              <a:ahLst/>
              <a:cxnLst/>
              <a:rect l="l" t="t" r="r" b="b"/>
              <a:pathLst>
                <a:path w="29952" h="26371" extrusionOk="0">
                  <a:moveTo>
                    <a:pt x="1" y="0"/>
                  </a:moveTo>
                  <a:lnTo>
                    <a:pt x="1" y="24234"/>
                  </a:lnTo>
                  <a:lnTo>
                    <a:pt x="14" y="24234"/>
                  </a:lnTo>
                  <a:cubicBezTo>
                    <a:pt x="14" y="24234"/>
                    <a:pt x="203" y="24229"/>
                    <a:pt x="558" y="24229"/>
                  </a:cubicBezTo>
                  <a:cubicBezTo>
                    <a:pt x="2473" y="24229"/>
                    <a:pt x="9215" y="24384"/>
                    <a:pt x="17213" y="26370"/>
                  </a:cubicBezTo>
                  <a:lnTo>
                    <a:pt x="29952" y="5713"/>
                  </a:lnTo>
                  <a:cubicBezTo>
                    <a:pt x="29952" y="5713"/>
                    <a:pt x="20827" y="0"/>
                    <a:pt x="1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 flipH="1">
              <a:off x="3082159" y="2290632"/>
              <a:ext cx="1200069" cy="821324"/>
            </a:xfrm>
            <a:custGeom>
              <a:avLst/>
              <a:gdLst/>
              <a:ahLst/>
              <a:cxnLst/>
              <a:rect l="l" t="t" r="r" b="b"/>
              <a:pathLst>
                <a:path w="44762" h="30635" extrusionOk="0">
                  <a:moveTo>
                    <a:pt x="1" y="1"/>
                  </a:moveTo>
                  <a:lnTo>
                    <a:pt x="1" y="24648"/>
                  </a:lnTo>
                  <a:lnTo>
                    <a:pt x="14" y="24648"/>
                  </a:lnTo>
                  <a:cubicBezTo>
                    <a:pt x="5607" y="24648"/>
                    <a:pt x="18560" y="25130"/>
                    <a:pt x="31390" y="30635"/>
                  </a:cubicBezTo>
                  <a:lnTo>
                    <a:pt x="44761" y="10327"/>
                  </a:lnTo>
                  <a:cubicBezTo>
                    <a:pt x="44761" y="10327"/>
                    <a:pt x="27304" y="1"/>
                    <a:pt x="1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8"/>
            <p:cNvSpPr/>
            <p:nvPr/>
          </p:nvSpPr>
          <p:spPr>
            <a:xfrm flipH="1">
              <a:off x="2600518" y="1483097"/>
              <a:ext cx="1681711" cy="986313"/>
            </a:xfrm>
            <a:custGeom>
              <a:avLst/>
              <a:gdLst/>
              <a:ahLst/>
              <a:cxnLst/>
              <a:rect l="l" t="t" r="r" b="b"/>
              <a:pathLst>
                <a:path w="62727" h="36789" extrusionOk="0">
                  <a:moveTo>
                    <a:pt x="1" y="1"/>
                  </a:moveTo>
                  <a:lnTo>
                    <a:pt x="1" y="25976"/>
                  </a:lnTo>
                  <a:lnTo>
                    <a:pt x="17" y="25976"/>
                  </a:lnTo>
                  <a:cubicBezTo>
                    <a:pt x="74" y="25976"/>
                    <a:pt x="588" y="25960"/>
                    <a:pt x="1487" y="25960"/>
                  </a:cubicBezTo>
                  <a:cubicBezTo>
                    <a:pt x="7235" y="25960"/>
                    <a:pt x="28709" y="26646"/>
                    <a:pt x="46867" y="36789"/>
                  </a:cubicBezTo>
                  <a:lnTo>
                    <a:pt x="62726" y="12728"/>
                  </a:lnTo>
                  <a:cubicBezTo>
                    <a:pt x="62726" y="12728"/>
                    <a:pt x="39312" y="2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28"/>
          <p:cNvGrpSpPr/>
          <p:nvPr/>
        </p:nvGrpSpPr>
        <p:grpSpPr>
          <a:xfrm>
            <a:off x="5178931" y="1483097"/>
            <a:ext cx="1681738" cy="3012182"/>
            <a:chOff x="5178931" y="1483097"/>
            <a:chExt cx="1681738" cy="3012182"/>
          </a:xfrm>
        </p:grpSpPr>
        <p:sp>
          <p:nvSpPr>
            <p:cNvPr id="200" name="Google Shape;200;p28"/>
            <p:cNvSpPr/>
            <p:nvPr/>
          </p:nvSpPr>
          <p:spPr>
            <a:xfrm>
              <a:off x="5178931" y="3786744"/>
              <a:ext cx="401936" cy="708535"/>
            </a:xfrm>
            <a:custGeom>
              <a:avLst/>
              <a:gdLst/>
              <a:ahLst/>
              <a:cxnLst/>
              <a:rect l="l" t="t" r="r" b="b"/>
              <a:pathLst>
                <a:path w="14992" h="26428" extrusionOk="0">
                  <a:moveTo>
                    <a:pt x="31" y="0"/>
                  </a:moveTo>
                  <a:cubicBezTo>
                    <a:pt x="25" y="0"/>
                    <a:pt x="19" y="0"/>
                    <a:pt x="13" y="0"/>
                  </a:cubicBezTo>
                  <a:lnTo>
                    <a:pt x="0" y="0"/>
                  </a:lnTo>
                  <a:lnTo>
                    <a:pt x="0" y="26407"/>
                  </a:lnTo>
                  <a:lnTo>
                    <a:pt x="13" y="26427"/>
                  </a:lnTo>
                  <a:lnTo>
                    <a:pt x="14992" y="1860"/>
                  </a:lnTo>
                  <a:cubicBezTo>
                    <a:pt x="10391" y="663"/>
                    <a:pt x="5335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5178958" y="3048943"/>
              <a:ext cx="803013" cy="707007"/>
            </a:xfrm>
            <a:custGeom>
              <a:avLst/>
              <a:gdLst/>
              <a:ahLst/>
              <a:cxnLst/>
              <a:rect l="l" t="t" r="r" b="b"/>
              <a:pathLst>
                <a:path w="29952" h="26371" extrusionOk="0">
                  <a:moveTo>
                    <a:pt x="1" y="0"/>
                  </a:moveTo>
                  <a:lnTo>
                    <a:pt x="1" y="24234"/>
                  </a:lnTo>
                  <a:lnTo>
                    <a:pt x="14" y="24234"/>
                  </a:lnTo>
                  <a:cubicBezTo>
                    <a:pt x="14" y="24234"/>
                    <a:pt x="203" y="24229"/>
                    <a:pt x="558" y="24229"/>
                  </a:cubicBezTo>
                  <a:cubicBezTo>
                    <a:pt x="2473" y="24229"/>
                    <a:pt x="9215" y="24384"/>
                    <a:pt x="17213" y="26370"/>
                  </a:cubicBezTo>
                  <a:lnTo>
                    <a:pt x="29952" y="5713"/>
                  </a:lnTo>
                  <a:cubicBezTo>
                    <a:pt x="29952" y="5713"/>
                    <a:pt x="20827" y="0"/>
                    <a:pt x="1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5178958" y="2290632"/>
              <a:ext cx="1200069" cy="821324"/>
            </a:xfrm>
            <a:custGeom>
              <a:avLst/>
              <a:gdLst/>
              <a:ahLst/>
              <a:cxnLst/>
              <a:rect l="l" t="t" r="r" b="b"/>
              <a:pathLst>
                <a:path w="44762" h="30635" extrusionOk="0">
                  <a:moveTo>
                    <a:pt x="1" y="1"/>
                  </a:moveTo>
                  <a:lnTo>
                    <a:pt x="1" y="24648"/>
                  </a:lnTo>
                  <a:lnTo>
                    <a:pt x="14" y="24648"/>
                  </a:lnTo>
                  <a:cubicBezTo>
                    <a:pt x="5607" y="24648"/>
                    <a:pt x="18560" y="25130"/>
                    <a:pt x="31390" y="30635"/>
                  </a:cubicBezTo>
                  <a:lnTo>
                    <a:pt x="44761" y="10327"/>
                  </a:lnTo>
                  <a:cubicBezTo>
                    <a:pt x="44761" y="10327"/>
                    <a:pt x="27304" y="1"/>
                    <a:pt x="1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5178958" y="1483097"/>
              <a:ext cx="1681711" cy="986313"/>
            </a:xfrm>
            <a:custGeom>
              <a:avLst/>
              <a:gdLst/>
              <a:ahLst/>
              <a:cxnLst/>
              <a:rect l="l" t="t" r="r" b="b"/>
              <a:pathLst>
                <a:path w="62727" h="36789" extrusionOk="0">
                  <a:moveTo>
                    <a:pt x="1" y="1"/>
                  </a:moveTo>
                  <a:lnTo>
                    <a:pt x="1" y="25976"/>
                  </a:lnTo>
                  <a:lnTo>
                    <a:pt x="17" y="25976"/>
                  </a:lnTo>
                  <a:cubicBezTo>
                    <a:pt x="74" y="25976"/>
                    <a:pt x="588" y="25960"/>
                    <a:pt x="1487" y="25960"/>
                  </a:cubicBezTo>
                  <a:cubicBezTo>
                    <a:pt x="7235" y="25960"/>
                    <a:pt x="28709" y="26646"/>
                    <a:pt x="46867" y="36789"/>
                  </a:cubicBezTo>
                  <a:lnTo>
                    <a:pt x="62726" y="12728"/>
                  </a:lnTo>
                  <a:cubicBezTo>
                    <a:pt x="62726" y="12728"/>
                    <a:pt x="39312" y="2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28"/>
          <p:cNvGrpSpPr/>
          <p:nvPr/>
        </p:nvGrpSpPr>
        <p:grpSpPr>
          <a:xfrm>
            <a:off x="673375" y="1945206"/>
            <a:ext cx="1476986" cy="693900"/>
            <a:chOff x="673375" y="2039513"/>
            <a:chExt cx="1476986" cy="693900"/>
          </a:xfrm>
        </p:grpSpPr>
        <p:sp>
          <p:nvSpPr>
            <p:cNvPr id="205" name="Google Shape;205;p28"/>
            <p:cNvSpPr txBox="1"/>
            <p:nvPr/>
          </p:nvSpPr>
          <p:spPr>
            <a:xfrm>
              <a:off x="673375" y="2039513"/>
              <a:ext cx="1438800" cy="69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06" name="Google Shape;206;p28"/>
            <p:cNvSpPr txBox="1"/>
            <p:nvPr/>
          </p:nvSpPr>
          <p:spPr>
            <a:xfrm>
              <a:off x="711561" y="2180665"/>
              <a:ext cx="14388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Interactive Chatbot</a:t>
              </a:r>
              <a:endParaRPr sz="18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endParaRPr>
            </a:p>
          </p:txBody>
        </p:sp>
      </p:grpSp>
      <p:grpSp>
        <p:nvGrpSpPr>
          <p:cNvPr id="207" name="Google Shape;207;p28"/>
          <p:cNvGrpSpPr/>
          <p:nvPr/>
        </p:nvGrpSpPr>
        <p:grpSpPr>
          <a:xfrm>
            <a:off x="827688" y="3754011"/>
            <a:ext cx="1438803" cy="693900"/>
            <a:chOff x="827688" y="3848313"/>
            <a:chExt cx="1438803" cy="693900"/>
          </a:xfrm>
        </p:grpSpPr>
        <p:sp>
          <p:nvSpPr>
            <p:cNvPr id="208" name="Google Shape;208;p28"/>
            <p:cNvSpPr txBox="1"/>
            <p:nvPr/>
          </p:nvSpPr>
          <p:spPr>
            <a:xfrm>
              <a:off x="827688" y="3848313"/>
              <a:ext cx="1438800" cy="69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lbert Sans"/>
                  <a:ea typeface="Albert Sans"/>
                  <a:cs typeface="Albert Sans"/>
                  <a:sym typeface="Albert Sans"/>
                </a:rPr>
                <a:t>For disabled ppl</a:t>
              </a:r>
              <a:endPara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09" name="Google Shape;209;p28"/>
            <p:cNvSpPr txBox="1"/>
            <p:nvPr/>
          </p:nvSpPr>
          <p:spPr>
            <a:xfrm>
              <a:off x="827691" y="3881051"/>
              <a:ext cx="14388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700">
                  <a:solidFill>
                    <a:schemeClr val="dk1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Text to Speech Integration </a:t>
              </a:r>
              <a:endParaRPr sz="17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6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endParaRPr>
            </a:p>
          </p:txBody>
        </p:sp>
      </p:grpSp>
      <p:grpSp>
        <p:nvGrpSpPr>
          <p:cNvPr id="210" name="Google Shape;210;p28"/>
          <p:cNvGrpSpPr/>
          <p:nvPr/>
        </p:nvGrpSpPr>
        <p:grpSpPr>
          <a:xfrm>
            <a:off x="6782000" y="3604225"/>
            <a:ext cx="2076900" cy="993600"/>
            <a:chOff x="6782000" y="3698532"/>
            <a:chExt cx="2076900" cy="993600"/>
          </a:xfrm>
        </p:grpSpPr>
        <p:sp>
          <p:nvSpPr>
            <p:cNvPr id="211" name="Google Shape;211;p28"/>
            <p:cNvSpPr txBox="1"/>
            <p:nvPr/>
          </p:nvSpPr>
          <p:spPr>
            <a:xfrm>
              <a:off x="6993675" y="3998102"/>
              <a:ext cx="1438800" cy="69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12" name="Google Shape;212;p28"/>
            <p:cNvSpPr txBox="1"/>
            <p:nvPr/>
          </p:nvSpPr>
          <p:spPr>
            <a:xfrm>
              <a:off x="6782000" y="3698532"/>
              <a:ext cx="2076900" cy="9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Sentiment Analysis and Summarization of feedback</a:t>
              </a:r>
              <a:endParaRPr sz="1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endParaRPr>
            </a:p>
          </p:txBody>
        </p:sp>
      </p:grpSp>
      <p:grpSp>
        <p:nvGrpSpPr>
          <p:cNvPr id="213" name="Google Shape;213;p28"/>
          <p:cNvGrpSpPr/>
          <p:nvPr/>
        </p:nvGrpSpPr>
        <p:grpSpPr>
          <a:xfrm>
            <a:off x="6993674" y="2109350"/>
            <a:ext cx="1865100" cy="993465"/>
            <a:chOff x="6993674" y="2203662"/>
            <a:chExt cx="1865100" cy="993465"/>
          </a:xfrm>
        </p:grpSpPr>
        <p:sp>
          <p:nvSpPr>
            <p:cNvPr id="214" name="Google Shape;214;p28"/>
            <p:cNvSpPr txBox="1"/>
            <p:nvPr/>
          </p:nvSpPr>
          <p:spPr>
            <a:xfrm>
              <a:off x="6993675" y="2503227"/>
              <a:ext cx="1438800" cy="69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15" name="Google Shape;215;p28"/>
            <p:cNvSpPr txBox="1"/>
            <p:nvPr/>
          </p:nvSpPr>
          <p:spPr>
            <a:xfrm>
              <a:off x="6993674" y="2203662"/>
              <a:ext cx="18651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700">
                  <a:solidFill>
                    <a:schemeClr val="dk1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MultiLingual</a:t>
              </a:r>
              <a:endParaRPr sz="17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endParaRPr>
            </a:p>
          </p:txBody>
        </p:sp>
      </p:grpSp>
      <p:cxnSp>
        <p:nvCxnSpPr>
          <p:cNvPr id="216" name="Google Shape;216;p28"/>
          <p:cNvCxnSpPr>
            <a:stCxn id="208" idx="2"/>
            <a:endCxn id="217" idx="2"/>
          </p:cNvCxnSpPr>
          <p:nvPr/>
        </p:nvCxnSpPr>
        <p:spPr>
          <a:xfrm rot="-5400000">
            <a:off x="2543838" y="3159261"/>
            <a:ext cx="291900" cy="2285400"/>
          </a:xfrm>
          <a:prstGeom prst="bentConnector4">
            <a:avLst>
              <a:gd name="adj1" fmla="val -81578"/>
              <a:gd name="adj2" fmla="val 6573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218" name="Google Shape;218;p28"/>
          <p:cNvCxnSpPr>
            <a:stCxn id="205" idx="2"/>
            <a:endCxn id="219" idx="2"/>
          </p:cNvCxnSpPr>
          <p:nvPr/>
        </p:nvCxnSpPr>
        <p:spPr>
          <a:xfrm rot="-5400000">
            <a:off x="2229175" y="1744206"/>
            <a:ext cx="58500" cy="1731300"/>
          </a:xfrm>
          <a:prstGeom prst="bentConnector4">
            <a:avLst>
              <a:gd name="adj1" fmla="val -407051"/>
              <a:gd name="adj2" fmla="val 7077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220" name="Google Shape;220;p28"/>
          <p:cNvCxnSpPr>
            <a:stCxn id="212" idx="0"/>
            <a:endCxn id="221" idx="6"/>
          </p:cNvCxnSpPr>
          <p:nvPr/>
        </p:nvCxnSpPr>
        <p:spPr>
          <a:xfrm rot="5400000" flipH="1">
            <a:off x="6645500" y="2429275"/>
            <a:ext cx="235800" cy="2114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222" name="Google Shape;222;p28"/>
          <p:cNvCxnSpPr>
            <a:stCxn id="215" idx="0"/>
            <a:endCxn id="223" idx="6"/>
          </p:cNvCxnSpPr>
          <p:nvPr/>
        </p:nvCxnSpPr>
        <p:spPr>
          <a:xfrm rot="5400000" flipH="1">
            <a:off x="7041524" y="1224650"/>
            <a:ext cx="316200" cy="14532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19" name="Google Shape;219;p28"/>
          <p:cNvSpPr/>
          <p:nvPr/>
        </p:nvSpPr>
        <p:spPr>
          <a:xfrm>
            <a:off x="3124050" y="2500301"/>
            <a:ext cx="160800" cy="160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6312300" y="1712681"/>
            <a:ext cx="160800" cy="160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3832505" y="4075543"/>
            <a:ext cx="160800" cy="160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5545613" y="3287922"/>
            <a:ext cx="160800" cy="160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4136225" y="1483100"/>
            <a:ext cx="871500" cy="694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04</a:t>
            </a:r>
            <a:endParaRPr sz="1800" b="0" i="0" u="none" strike="noStrike" cap="none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4136225" y="2290625"/>
            <a:ext cx="871500" cy="660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03</a:t>
            </a:r>
            <a:endParaRPr sz="1800" b="0" i="0" u="none" strike="noStrike" cap="none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4136225" y="3048950"/>
            <a:ext cx="871500" cy="64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02</a:t>
            </a:r>
            <a:endParaRPr sz="1800" b="0" i="0" u="none" strike="noStrike" cap="none">
              <a:solidFill>
                <a:schemeClr val="lt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4136225" y="3786750"/>
            <a:ext cx="871500" cy="70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01</a:t>
            </a:r>
            <a:endParaRPr sz="1800" b="0" i="0" u="none" strike="noStrike" cap="none">
              <a:solidFill>
                <a:schemeClr val="lt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251520" y="195488"/>
            <a:ext cx="237626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Aawaz </a:t>
            </a:r>
            <a:r>
              <a:rPr lang="en-US" sz="900" b="1" i="0" u="none" strike="noStrike" cap="none">
                <a:solidFill>
                  <a:srgbClr val="0070C0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: POLICE FEEDBACK SYSTEM</a:t>
            </a:r>
            <a:endParaRPr sz="900" b="1" i="0" u="none" strike="noStrike" cap="none">
              <a:solidFill>
                <a:srgbClr val="0070C0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715049" y="699542"/>
            <a:ext cx="2344732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Implications</a:t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715049" y="3663833"/>
            <a:ext cx="447079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251520" y="195488"/>
            <a:ext cx="237626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Aawaz </a:t>
            </a:r>
            <a:r>
              <a:rPr lang="en-US" sz="900" b="1" i="0" u="none" strike="noStrike" cap="none">
                <a:solidFill>
                  <a:srgbClr val="0070C0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: POLICE FEEDBACK SYSTEM</a:t>
            </a:r>
            <a:endParaRPr sz="900" b="1" i="0" u="none" strike="noStrike" cap="none">
              <a:solidFill>
                <a:srgbClr val="0070C0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8344" y="195486"/>
            <a:ext cx="1030982" cy="10309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29"/>
          <p:cNvGrpSpPr/>
          <p:nvPr/>
        </p:nvGrpSpPr>
        <p:grpSpPr>
          <a:xfrm>
            <a:off x="715049" y="1625234"/>
            <a:ext cx="5785395" cy="2215881"/>
            <a:chOff x="715049" y="1269925"/>
            <a:chExt cx="5785395" cy="2215881"/>
          </a:xfrm>
        </p:grpSpPr>
        <p:sp>
          <p:nvSpPr>
            <p:cNvPr id="238" name="Google Shape;238;p29"/>
            <p:cNvSpPr/>
            <p:nvPr/>
          </p:nvSpPr>
          <p:spPr>
            <a:xfrm>
              <a:off x="715049" y="2309500"/>
              <a:ext cx="1928400" cy="1176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2100" b="1">
                  <a:latin typeface="Roboto"/>
                  <a:ea typeface="Roboto"/>
                  <a:cs typeface="Roboto"/>
                  <a:sym typeface="Roboto"/>
                </a:rPr>
                <a:t>Enhanced Accountability</a:t>
              </a:r>
              <a:endParaRPr sz="2500" b="1" i="0" u="none" strike="noStrike" cap="none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2643546" y="2507506"/>
              <a:ext cx="1928400" cy="978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>
                  <a:latin typeface="Roboto"/>
                  <a:ea typeface="Roboto"/>
                  <a:cs typeface="Roboto"/>
                  <a:sym typeface="Roboto"/>
                </a:rPr>
                <a:t>Improved Community Relations:</a:t>
              </a:r>
              <a:endParaRPr sz="2400" b="1" i="0" u="none" strike="noStrike" cap="none">
                <a:solidFill>
                  <a:schemeClr val="lt1"/>
                </a:solidFill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4572044" y="2742493"/>
              <a:ext cx="1928400" cy="743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 Hea</a:t>
              </a:r>
              <a:r>
                <a:rPr lang="en-US" sz="1800">
                  <a:solidFill>
                    <a:schemeClr val="lt1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lthy Competition</a:t>
              </a:r>
              <a:endParaRPr sz="1800" b="0" i="0" u="none" strike="noStrike" cap="none">
                <a:solidFill>
                  <a:schemeClr val="lt1"/>
                </a:solidFill>
                <a:latin typeface="Alexandria Medium"/>
                <a:ea typeface="Alexandria Medium"/>
                <a:cs typeface="Alexandria Medium"/>
                <a:sym typeface="Alexandria Medium"/>
              </a:endParaRPr>
            </a:p>
          </p:txBody>
        </p:sp>
        <p:sp>
          <p:nvSpPr>
            <p:cNvPr id="241" name="Google Shape;241;p29"/>
            <p:cNvSpPr txBox="1"/>
            <p:nvPr/>
          </p:nvSpPr>
          <p:spPr>
            <a:xfrm>
              <a:off x="1017449" y="1269925"/>
              <a:ext cx="1323600" cy="451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First</a:t>
              </a:r>
              <a:endParaRPr sz="18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endParaRPr>
            </a:p>
          </p:txBody>
        </p:sp>
        <p:sp>
          <p:nvSpPr>
            <p:cNvPr id="242" name="Google Shape;242;p29"/>
            <p:cNvSpPr txBox="1"/>
            <p:nvPr/>
          </p:nvSpPr>
          <p:spPr>
            <a:xfrm>
              <a:off x="2945946" y="1269925"/>
              <a:ext cx="1323600" cy="451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Second</a:t>
              </a:r>
              <a:endParaRPr sz="18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endParaRPr>
            </a:p>
          </p:txBody>
        </p:sp>
        <p:sp>
          <p:nvSpPr>
            <p:cNvPr id="243" name="Google Shape;243;p29"/>
            <p:cNvSpPr txBox="1"/>
            <p:nvPr/>
          </p:nvSpPr>
          <p:spPr>
            <a:xfrm>
              <a:off x="4874444" y="1269925"/>
              <a:ext cx="1323600" cy="451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Third</a:t>
              </a:r>
              <a:endParaRPr sz="18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endParaRPr>
            </a:p>
          </p:txBody>
        </p:sp>
        <p:cxnSp>
          <p:nvCxnSpPr>
            <p:cNvPr id="244" name="Google Shape;244;p29"/>
            <p:cNvCxnSpPr>
              <a:stCxn id="241" idx="2"/>
              <a:endCxn id="238" idx="0"/>
            </p:cNvCxnSpPr>
            <p:nvPr/>
          </p:nvCxnSpPr>
          <p:spPr>
            <a:xfrm>
              <a:off x="1679249" y="1721425"/>
              <a:ext cx="0" cy="5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29"/>
            <p:cNvCxnSpPr>
              <a:stCxn id="242" idx="2"/>
              <a:endCxn id="239" idx="0"/>
            </p:cNvCxnSpPr>
            <p:nvPr/>
          </p:nvCxnSpPr>
          <p:spPr>
            <a:xfrm>
              <a:off x="3607746" y="1721425"/>
              <a:ext cx="0" cy="78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6" name="Google Shape;246;p29"/>
            <p:cNvCxnSpPr>
              <a:stCxn id="243" idx="2"/>
              <a:endCxn id="240" idx="0"/>
            </p:cNvCxnSpPr>
            <p:nvPr/>
          </p:nvCxnSpPr>
          <p:spPr>
            <a:xfrm>
              <a:off x="5536244" y="1721425"/>
              <a:ext cx="0" cy="102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ctrTitle"/>
          </p:nvPr>
        </p:nvSpPr>
        <p:spPr>
          <a:xfrm>
            <a:off x="713225" y="539488"/>
            <a:ext cx="5108100" cy="19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  video</a:t>
            </a:r>
            <a:endParaRPr dirty="0"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1"/>
          </p:nvPr>
        </p:nvSpPr>
        <p:spPr>
          <a:xfrm>
            <a:off x="790779" y="1973534"/>
            <a:ext cx="7996382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hlinkClick r:id="rId3"/>
              </a:rPr>
              <a:t>Video Link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8344" y="195486"/>
            <a:ext cx="1030982" cy="10309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0"/>
          <p:cNvGrpSpPr/>
          <p:nvPr/>
        </p:nvGrpSpPr>
        <p:grpSpPr>
          <a:xfrm>
            <a:off x="539552" y="934577"/>
            <a:ext cx="7452828" cy="3402960"/>
            <a:chOff x="539552" y="627534"/>
            <a:chExt cx="7452828" cy="3402960"/>
          </a:xfrm>
        </p:grpSpPr>
        <p:sp>
          <p:nvSpPr>
            <p:cNvPr id="92" name="Google Shape;92;p20"/>
            <p:cNvSpPr/>
            <p:nvPr/>
          </p:nvSpPr>
          <p:spPr>
            <a:xfrm>
              <a:off x="683568" y="627534"/>
              <a:ext cx="1656184" cy="30777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Introduction</a:t>
              </a:r>
              <a:endParaRPr sz="1400" b="1" i="0" u="none" strike="noStrike" cap="none">
                <a:solidFill>
                  <a:schemeClr val="lt1"/>
                </a:solidFill>
                <a:latin typeface="Alexandria Medium"/>
                <a:ea typeface="Alexandria Medium"/>
                <a:cs typeface="Alexandria Medium"/>
                <a:sym typeface="Alexandria Medium"/>
              </a:endParaRPr>
            </a:p>
          </p:txBody>
        </p:sp>
        <p:sp>
          <p:nvSpPr>
            <p:cNvPr id="93" name="Google Shape;93;p20"/>
            <p:cNvSpPr txBox="1"/>
            <p:nvPr/>
          </p:nvSpPr>
          <p:spPr>
            <a:xfrm>
              <a:off x="539552" y="1226466"/>
              <a:ext cx="2952328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0" i="0" u="none" strike="noStrike" cap="none">
                  <a:solidFill>
                    <a:srgbClr val="000000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Getting valuable feedback on police operations has been a persistent challenge due to outdated methods and privacy concerns. </a:t>
              </a:r>
              <a:endParaRPr sz="1050" b="0" i="0" u="none" strike="noStrike" cap="none">
                <a:solidFill>
                  <a:srgbClr val="000000"/>
                </a:solidFill>
                <a:latin typeface="Alexandria Medium"/>
                <a:ea typeface="Alexandria Medium"/>
                <a:cs typeface="Alexandria Medium"/>
                <a:sym typeface="Alexandria Medium"/>
              </a:endParaRPr>
            </a:p>
          </p:txBody>
        </p:sp>
        <p:sp>
          <p:nvSpPr>
            <p:cNvPr id="94" name="Google Shape;94;p20"/>
            <p:cNvSpPr/>
            <p:nvPr/>
          </p:nvSpPr>
          <p:spPr>
            <a:xfrm>
              <a:off x="539552" y="2283718"/>
              <a:ext cx="3798168" cy="761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0" i="0" u="none" strike="noStrike" cap="none">
                  <a:solidFill>
                    <a:srgbClr val="000000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This comprehensive platform </a:t>
              </a:r>
              <a:r>
                <a:rPr lang="en-US" sz="1200" b="0" i="0" u="none" strike="noStrike" cap="none">
                  <a:solidFill>
                    <a:srgbClr val="000000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“</a:t>
              </a:r>
              <a:r>
                <a:rPr lang="en-US" sz="1200" b="1" i="0" u="none" strike="noStrike" cap="none">
                  <a:solidFill>
                    <a:srgbClr val="000000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Aawaz” </a:t>
              </a:r>
              <a:r>
                <a:rPr lang="en-US" sz="1050" b="0" i="0" u="none" strike="noStrike" cap="none">
                  <a:solidFill>
                    <a:srgbClr val="000000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employs a user-centric approach, ensuring secure registration processes, controlled police station registration, dedicated dashboards</a:t>
              </a:r>
              <a:endParaRPr sz="1050" b="0" i="0" u="none" strike="noStrike" cap="none">
                <a:solidFill>
                  <a:srgbClr val="000000"/>
                </a:solidFill>
                <a:latin typeface="Alexandria Medium"/>
                <a:ea typeface="Alexandria Medium"/>
                <a:cs typeface="Alexandria Medium"/>
                <a:sym typeface="Alexandria Medium"/>
              </a:endParaRPr>
            </a:p>
          </p:txBody>
        </p:sp>
        <p:sp>
          <p:nvSpPr>
            <p:cNvPr id="95" name="Google Shape;95;p20"/>
            <p:cNvSpPr/>
            <p:nvPr/>
          </p:nvSpPr>
          <p:spPr>
            <a:xfrm>
              <a:off x="539552" y="3291830"/>
              <a:ext cx="3798168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0" i="0" u="none" strike="noStrike" cap="none">
                  <a:solidFill>
                    <a:srgbClr val="000000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The platform incorporates an innovative feedback system facilitated by a chatbot. Users can seamlessly submit their experiences through chatbot interactions making it user-friendly.</a:t>
              </a:r>
              <a:endParaRPr sz="1050" b="0" i="0" u="none" strike="noStrike" cap="none">
                <a:solidFill>
                  <a:srgbClr val="000000"/>
                </a:solidFill>
                <a:latin typeface="Alexandria Medium"/>
                <a:ea typeface="Alexandria Medium"/>
                <a:cs typeface="Alexandria Medium"/>
                <a:sym typeface="Alexandria Medium"/>
              </a:endParaRPr>
            </a:p>
          </p:txBody>
        </p:sp>
        <p:sp>
          <p:nvSpPr>
            <p:cNvPr id="96" name="Google Shape;96;p20"/>
            <p:cNvSpPr/>
            <p:nvPr/>
          </p:nvSpPr>
          <p:spPr>
            <a:xfrm>
              <a:off x="5868144" y="627534"/>
              <a:ext cx="1512168" cy="30777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Objective</a:t>
              </a:r>
              <a:endParaRPr sz="1400" b="1" i="0" u="none" strike="noStrike" cap="none">
                <a:solidFill>
                  <a:schemeClr val="lt1"/>
                </a:solidFill>
                <a:latin typeface="Alexandria Medium"/>
                <a:ea typeface="Alexandria Medium"/>
                <a:cs typeface="Alexandria Medium"/>
                <a:sym typeface="Alexandria Medium"/>
              </a:endParaRPr>
            </a:p>
          </p:txBody>
        </p:sp>
        <p:sp>
          <p:nvSpPr>
            <p:cNvPr id="97" name="Google Shape;97;p20"/>
            <p:cNvSpPr txBox="1"/>
            <p:nvPr/>
          </p:nvSpPr>
          <p:spPr>
            <a:xfrm>
              <a:off x="5012699" y="1235552"/>
              <a:ext cx="2763220" cy="577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0" i="0" u="none" strike="noStrike" cap="none">
                  <a:solidFill>
                    <a:srgbClr val="000000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Streamlining feedback through a user-friendly chatbot to encourage community participation.</a:t>
              </a:r>
              <a:endParaRPr sz="1050" b="0" i="0" u="none" strike="noStrike" cap="none">
                <a:solidFill>
                  <a:srgbClr val="000000"/>
                </a:solidFill>
                <a:latin typeface="Alexandria Medium"/>
                <a:ea typeface="Alexandria Medium"/>
                <a:cs typeface="Alexandria Medium"/>
                <a:sym typeface="Alexandria Medium"/>
              </a:endParaRPr>
            </a:p>
          </p:txBody>
        </p:sp>
        <p:sp>
          <p:nvSpPr>
            <p:cNvPr id="98" name="Google Shape;98;p20"/>
            <p:cNvSpPr txBox="1"/>
            <p:nvPr/>
          </p:nvSpPr>
          <p:spPr>
            <a:xfrm>
              <a:off x="5040052" y="2211710"/>
              <a:ext cx="2952328" cy="577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0" i="0" u="none" strike="noStrike" cap="none">
                  <a:solidFill>
                    <a:srgbClr val="000000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Enabling direct feedback to specific police stations, enhancing local issue resolution.</a:t>
              </a:r>
              <a:endParaRPr sz="1050" b="0" i="0" u="none" strike="noStrike" cap="none">
                <a:solidFill>
                  <a:srgbClr val="000000"/>
                </a:solidFill>
                <a:latin typeface="Alexandria Medium"/>
                <a:ea typeface="Alexandria Medium"/>
                <a:cs typeface="Alexandria Medium"/>
                <a:sym typeface="Alexandria Medium"/>
              </a:endParaRPr>
            </a:p>
          </p:txBody>
        </p:sp>
        <p:sp>
          <p:nvSpPr>
            <p:cNvPr id="99" name="Google Shape;99;p20"/>
            <p:cNvSpPr/>
            <p:nvPr/>
          </p:nvSpPr>
          <p:spPr>
            <a:xfrm>
              <a:off x="5040052" y="3291830"/>
              <a:ext cx="2691212" cy="6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Providing clear insights into community sentiments through intuitive dashboards.</a:t>
              </a:r>
              <a:endParaRPr sz="1100" b="0" i="0" u="none" strike="noStrike" cap="none">
                <a:solidFill>
                  <a:srgbClr val="000000"/>
                </a:solidFill>
                <a:latin typeface="Alexandria Medium"/>
                <a:ea typeface="Alexandria Medium"/>
                <a:cs typeface="Alexandria Medium"/>
                <a:sym typeface="Alexandria Medium"/>
              </a:endParaRPr>
            </a:p>
          </p:txBody>
        </p:sp>
      </p:grpSp>
      <p:sp>
        <p:nvSpPr>
          <p:cNvPr id="100" name="Google Shape;100;p20"/>
          <p:cNvSpPr txBox="1"/>
          <p:nvPr/>
        </p:nvSpPr>
        <p:spPr>
          <a:xfrm>
            <a:off x="251520" y="195488"/>
            <a:ext cx="237626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Aawaz </a:t>
            </a:r>
            <a:r>
              <a:rPr lang="en-US" sz="900" b="1" i="0" u="none" strike="noStrike" cap="none">
                <a:solidFill>
                  <a:srgbClr val="0070C0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: POLICE FEEDBACK SYSTEM</a:t>
            </a:r>
            <a:endParaRPr sz="900" b="1" i="0" u="none" strike="noStrike" cap="none">
              <a:solidFill>
                <a:srgbClr val="0070C0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Flow of Aawaz</a:t>
            </a:r>
            <a:endParaRPr/>
          </a:p>
        </p:txBody>
      </p:sp>
      <p:grpSp>
        <p:nvGrpSpPr>
          <p:cNvPr id="106" name="Google Shape;106;p21"/>
          <p:cNvGrpSpPr/>
          <p:nvPr/>
        </p:nvGrpSpPr>
        <p:grpSpPr>
          <a:xfrm>
            <a:off x="539552" y="1635646"/>
            <a:ext cx="7848872" cy="2145303"/>
            <a:chOff x="395536" y="1328551"/>
            <a:chExt cx="7848872" cy="2145303"/>
          </a:xfrm>
        </p:grpSpPr>
        <p:sp>
          <p:nvSpPr>
            <p:cNvPr id="107" name="Google Shape;107;p21"/>
            <p:cNvSpPr txBox="1"/>
            <p:nvPr/>
          </p:nvSpPr>
          <p:spPr>
            <a:xfrm>
              <a:off x="395536" y="1374085"/>
              <a:ext cx="1944208" cy="629012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Victim is added to the Aawaz Platform by police station</a:t>
              </a:r>
              <a:endParaRPr sz="11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endParaRPr>
            </a:p>
          </p:txBody>
        </p:sp>
        <p:sp>
          <p:nvSpPr>
            <p:cNvPr id="108" name="Google Shape;108;p21"/>
            <p:cNvSpPr txBox="1"/>
            <p:nvPr/>
          </p:nvSpPr>
          <p:spPr>
            <a:xfrm>
              <a:off x="2915816" y="1351980"/>
              <a:ext cx="2562600" cy="67322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Victim gets the feedback link where he/she can submit the feedback</a:t>
              </a:r>
              <a:endParaRPr sz="1100" b="0" i="0" u="none" strike="noStrike" cap="none">
                <a:solidFill>
                  <a:schemeClr val="lt1"/>
                </a:solidFill>
                <a:latin typeface="Alexandria Medium"/>
                <a:ea typeface="Alexandria Medium"/>
                <a:cs typeface="Alexandria Medium"/>
                <a:sym typeface="Alexandria Medium"/>
              </a:endParaRPr>
            </a:p>
          </p:txBody>
        </p:sp>
        <p:sp>
          <p:nvSpPr>
            <p:cNvPr id="109" name="Google Shape;109;p21"/>
            <p:cNvSpPr txBox="1"/>
            <p:nvPr/>
          </p:nvSpPr>
          <p:spPr>
            <a:xfrm>
              <a:off x="6228184" y="1328551"/>
              <a:ext cx="2016224" cy="720081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Victim feedback is successfully submitted to particular police profile</a:t>
              </a:r>
              <a:endParaRPr sz="11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endParaRPr>
            </a:p>
          </p:txBody>
        </p:sp>
        <p:sp>
          <p:nvSpPr>
            <p:cNvPr id="110" name="Google Shape;110;p21"/>
            <p:cNvSpPr txBox="1"/>
            <p:nvPr/>
          </p:nvSpPr>
          <p:spPr>
            <a:xfrm>
              <a:off x="4946884" y="2921219"/>
              <a:ext cx="2562600" cy="552635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SuperAdmin can see the report of police station </a:t>
              </a:r>
              <a:endParaRPr sz="1100" b="0" i="0" u="none" strike="noStrike" cap="none">
                <a:solidFill>
                  <a:schemeClr val="lt1"/>
                </a:solidFill>
                <a:latin typeface="Alexandria Medium"/>
                <a:ea typeface="Alexandria Medium"/>
                <a:cs typeface="Alexandria Medium"/>
                <a:sym typeface="Alexandria Medium"/>
              </a:endParaRPr>
            </a:p>
          </p:txBody>
        </p:sp>
        <p:sp>
          <p:nvSpPr>
            <p:cNvPr id="111" name="Google Shape;111;p21"/>
            <p:cNvSpPr txBox="1"/>
            <p:nvPr/>
          </p:nvSpPr>
          <p:spPr>
            <a:xfrm>
              <a:off x="1691680" y="2890886"/>
              <a:ext cx="2016224" cy="576065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SuperAdmin takes the action accordingly</a:t>
              </a:r>
              <a:endParaRPr sz="11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endParaRPr>
            </a:p>
          </p:txBody>
        </p:sp>
        <p:cxnSp>
          <p:nvCxnSpPr>
            <p:cNvPr id="112" name="Google Shape;112;p21"/>
            <p:cNvCxnSpPr>
              <a:endCxn id="109" idx="1"/>
            </p:cNvCxnSpPr>
            <p:nvPr/>
          </p:nvCxnSpPr>
          <p:spPr>
            <a:xfrm>
              <a:off x="5497984" y="1688592"/>
              <a:ext cx="730200" cy="0"/>
            </a:xfrm>
            <a:prstGeom prst="straightConnector1">
              <a:avLst/>
            </a:prstGeom>
            <a:noFill/>
            <a:ln w="9525" cap="flat" cmpd="sng">
              <a:solidFill>
                <a:srgbClr val="0F5568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13" name="Google Shape;113;p21"/>
            <p:cNvCxnSpPr>
              <a:stCxn id="110" idx="1"/>
              <a:endCxn id="111" idx="3"/>
            </p:cNvCxnSpPr>
            <p:nvPr/>
          </p:nvCxnSpPr>
          <p:spPr>
            <a:xfrm rot="10800000">
              <a:off x="3707884" y="3178937"/>
              <a:ext cx="1239000" cy="18600"/>
            </a:xfrm>
            <a:prstGeom prst="straightConnector1">
              <a:avLst/>
            </a:prstGeom>
            <a:noFill/>
            <a:ln w="9525" cap="flat" cmpd="sng">
              <a:solidFill>
                <a:srgbClr val="0F5568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14" name="Google Shape;114;p21"/>
            <p:cNvCxnSpPr/>
            <p:nvPr/>
          </p:nvCxnSpPr>
          <p:spPr>
            <a:xfrm rot="10800000">
              <a:off x="7509484" y="3197538"/>
              <a:ext cx="518900" cy="9308"/>
            </a:xfrm>
            <a:prstGeom prst="straightConnector1">
              <a:avLst/>
            </a:prstGeom>
            <a:noFill/>
            <a:ln w="9525" cap="flat" cmpd="sng">
              <a:solidFill>
                <a:srgbClr val="0F5568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15" name="Google Shape;115;p21"/>
            <p:cNvCxnSpPr>
              <a:stCxn id="107" idx="3"/>
              <a:endCxn id="108" idx="1"/>
            </p:cNvCxnSpPr>
            <p:nvPr/>
          </p:nvCxnSpPr>
          <p:spPr>
            <a:xfrm>
              <a:off x="2339744" y="1688591"/>
              <a:ext cx="576000" cy="0"/>
            </a:xfrm>
            <a:prstGeom prst="straightConnector1">
              <a:avLst/>
            </a:prstGeom>
            <a:noFill/>
            <a:ln w="9525" cap="flat" cmpd="sng">
              <a:solidFill>
                <a:srgbClr val="0F5568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16" name="Google Shape;116;p21"/>
            <p:cNvCxnSpPr/>
            <p:nvPr/>
          </p:nvCxnSpPr>
          <p:spPr>
            <a:xfrm>
              <a:off x="8028384" y="2048632"/>
              <a:ext cx="0" cy="1148904"/>
            </a:xfrm>
            <a:prstGeom prst="straightConnector1">
              <a:avLst/>
            </a:prstGeom>
            <a:noFill/>
            <a:ln w="9525" cap="flat" cmpd="sng">
              <a:solidFill>
                <a:srgbClr val="0F556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8344" y="195486"/>
            <a:ext cx="1030982" cy="103098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251520" y="195488"/>
            <a:ext cx="237626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Aawaz </a:t>
            </a:r>
            <a:r>
              <a:rPr lang="en-US" sz="900" b="1" i="0" u="none" strike="noStrike" cap="none">
                <a:solidFill>
                  <a:srgbClr val="0070C0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: POLICE FEEDBACK SYSTEM</a:t>
            </a:r>
            <a:endParaRPr sz="900" b="1" i="0" u="none" strike="noStrike" cap="none">
              <a:solidFill>
                <a:srgbClr val="0070C0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679045" y="650746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Types of Users - </a:t>
            </a:r>
            <a:endParaRPr/>
          </a:p>
        </p:txBody>
      </p:sp>
      <p:grpSp>
        <p:nvGrpSpPr>
          <p:cNvPr id="124" name="Google Shape;124;p22"/>
          <p:cNvGrpSpPr/>
          <p:nvPr/>
        </p:nvGrpSpPr>
        <p:grpSpPr>
          <a:xfrm>
            <a:off x="2555776" y="1666663"/>
            <a:ext cx="4536525" cy="2201181"/>
            <a:chOff x="2828693" y="1933048"/>
            <a:chExt cx="3993420" cy="1688799"/>
          </a:xfrm>
        </p:grpSpPr>
        <p:cxnSp>
          <p:nvCxnSpPr>
            <p:cNvPr id="125" name="Google Shape;125;p22"/>
            <p:cNvCxnSpPr>
              <a:stCxn id="126" idx="1"/>
              <a:endCxn id="127" idx="3"/>
            </p:cNvCxnSpPr>
            <p:nvPr/>
          </p:nvCxnSpPr>
          <p:spPr>
            <a:xfrm rot="10800000">
              <a:off x="5141513" y="2192471"/>
              <a:ext cx="1680600" cy="1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128" name="Google Shape;128;p22"/>
            <p:cNvCxnSpPr>
              <a:stCxn id="129" idx="3"/>
              <a:endCxn id="130" idx="1"/>
            </p:cNvCxnSpPr>
            <p:nvPr/>
          </p:nvCxnSpPr>
          <p:spPr>
            <a:xfrm rot="10800000" flipH="1">
              <a:off x="2828693" y="2776442"/>
              <a:ext cx="1173900" cy="1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131" name="Google Shape;131;p22"/>
            <p:cNvCxnSpPr>
              <a:endCxn id="132" idx="3"/>
            </p:cNvCxnSpPr>
            <p:nvPr/>
          </p:nvCxnSpPr>
          <p:spPr>
            <a:xfrm flipH="1">
              <a:off x="5141477" y="3358515"/>
              <a:ext cx="1047000" cy="3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grpSp>
          <p:nvGrpSpPr>
            <p:cNvPr id="133" name="Google Shape;133;p22"/>
            <p:cNvGrpSpPr/>
            <p:nvPr/>
          </p:nvGrpSpPr>
          <p:grpSpPr>
            <a:xfrm>
              <a:off x="3500621" y="2516332"/>
              <a:ext cx="2142758" cy="520065"/>
              <a:chOff x="954309" y="2073834"/>
              <a:chExt cx="2980606" cy="520065"/>
            </a:xfrm>
          </p:grpSpPr>
          <p:sp>
            <p:nvSpPr>
              <p:cNvPr id="130" name="Google Shape;130;p22"/>
              <p:cNvSpPr/>
              <p:nvPr/>
            </p:nvSpPr>
            <p:spPr>
              <a:xfrm>
                <a:off x="1652462" y="2187616"/>
                <a:ext cx="15843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34" name="Google Shape;134;p22"/>
              <p:cNvSpPr/>
              <p:nvPr/>
            </p:nvSpPr>
            <p:spPr>
              <a:xfrm>
                <a:off x="954309" y="2073834"/>
                <a:ext cx="2980606" cy="520065"/>
              </a:xfrm>
              <a:custGeom>
                <a:avLst/>
                <a:gdLst/>
                <a:ahLst/>
                <a:cxnLst/>
                <a:rect l="l" t="t" r="r" b="b"/>
                <a:pathLst>
                  <a:path w="7691887" h="1143000" extrusionOk="0">
                    <a:moveTo>
                      <a:pt x="0" y="0"/>
                    </a:moveTo>
                    <a:lnTo>
                      <a:pt x="7691887" y="0"/>
                    </a:lnTo>
                    <a:lnTo>
                      <a:pt x="7071990" y="1143000"/>
                    </a:lnTo>
                    <a:lnTo>
                      <a:pt x="619897" y="11430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Alexandria Medium"/>
                    <a:ea typeface="Alexandria Medium"/>
                    <a:cs typeface="Alexandria Medium"/>
                    <a:sym typeface="Alexandria Medium"/>
                  </a:rPr>
                  <a:t>POLICE STATION</a:t>
                </a:r>
                <a:endParaRPr sz="36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" name="Google Shape;135;p22"/>
            <p:cNvGrpSpPr/>
            <p:nvPr/>
          </p:nvGrpSpPr>
          <p:grpSpPr>
            <a:xfrm>
              <a:off x="3673308" y="3101782"/>
              <a:ext cx="1797384" cy="520065"/>
              <a:chOff x="1194519" y="2735484"/>
              <a:chExt cx="2500186" cy="520065"/>
            </a:xfrm>
          </p:grpSpPr>
          <p:sp>
            <p:nvSpPr>
              <p:cNvPr id="132" name="Google Shape;132;p22"/>
              <p:cNvSpPr/>
              <p:nvPr/>
            </p:nvSpPr>
            <p:spPr>
              <a:xfrm>
                <a:off x="1652462" y="2849267"/>
                <a:ext cx="15843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36" name="Google Shape;136;p22"/>
              <p:cNvSpPr/>
              <p:nvPr/>
            </p:nvSpPr>
            <p:spPr>
              <a:xfrm>
                <a:off x="1194519" y="2735484"/>
                <a:ext cx="2500186" cy="520065"/>
              </a:xfrm>
              <a:custGeom>
                <a:avLst/>
                <a:gdLst/>
                <a:ahLst/>
                <a:cxnLst/>
                <a:rect l="l" t="t" r="r" b="b"/>
                <a:pathLst>
                  <a:path w="6452093" h="1143000" extrusionOk="0">
                    <a:moveTo>
                      <a:pt x="0" y="0"/>
                    </a:moveTo>
                    <a:lnTo>
                      <a:pt x="6452093" y="0"/>
                    </a:lnTo>
                    <a:lnTo>
                      <a:pt x="5832196" y="1143000"/>
                    </a:lnTo>
                    <a:lnTo>
                      <a:pt x="619896" y="114300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Alexandria Medium"/>
                    <a:ea typeface="Alexandria Medium"/>
                    <a:cs typeface="Alexandria Medium"/>
                    <a:sym typeface="Alexandria Medium"/>
                  </a:rPr>
                  <a:t>ADMIN</a:t>
                </a:r>
                <a:endParaRPr sz="36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" name="Google Shape;137;p22"/>
            <p:cNvGrpSpPr/>
            <p:nvPr/>
          </p:nvGrpSpPr>
          <p:grpSpPr>
            <a:xfrm>
              <a:off x="3328654" y="1933048"/>
              <a:ext cx="2486692" cy="517898"/>
              <a:chOff x="715100" y="1414350"/>
              <a:chExt cx="3459023" cy="517898"/>
            </a:xfrm>
          </p:grpSpPr>
          <p:sp>
            <p:nvSpPr>
              <p:cNvPr id="127" name="Google Shape;127;p22"/>
              <p:cNvSpPr/>
              <p:nvPr/>
            </p:nvSpPr>
            <p:spPr>
              <a:xfrm>
                <a:off x="1652462" y="1527600"/>
                <a:ext cx="15843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38" name="Google Shape;138;p22"/>
              <p:cNvSpPr/>
              <p:nvPr/>
            </p:nvSpPr>
            <p:spPr>
              <a:xfrm>
                <a:off x="715100" y="1414350"/>
                <a:ext cx="3459023" cy="517898"/>
              </a:xfrm>
              <a:custGeom>
                <a:avLst/>
                <a:gdLst/>
                <a:ahLst/>
                <a:cxnLst/>
                <a:rect l="l" t="t" r="r" b="b"/>
                <a:pathLst>
                  <a:path w="8926512" h="1138238" extrusionOk="0">
                    <a:moveTo>
                      <a:pt x="0" y="0"/>
                    </a:moveTo>
                    <a:lnTo>
                      <a:pt x="8926512" y="0"/>
                    </a:lnTo>
                    <a:lnTo>
                      <a:pt x="8309198" y="1138238"/>
                    </a:lnTo>
                    <a:lnTo>
                      <a:pt x="617312" y="113823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Alexandria Medium"/>
                    <a:ea typeface="Alexandria Medium"/>
                    <a:cs typeface="Alexandria Medium"/>
                    <a:sym typeface="Alexandria Medium"/>
                  </a:rPr>
                  <a:t>CITIZEN</a:t>
                </a:r>
                <a:endParaRPr sz="36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9" name="Google Shape;139;p22"/>
          <p:cNvGrpSpPr/>
          <p:nvPr/>
        </p:nvGrpSpPr>
        <p:grpSpPr>
          <a:xfrm>
            <a:off x="372438" y="2577739"/>
            <a:ext cx="2183338" cy="886950"/>
            <a:chOff x="2494151" y="3100750"/>
            <a:chExt cx="1949427" cy="886950"/>
          </a:xfrm>
        </p:grpSpPr>
        <p:sp>
          <p:nvSpPr>
            <p:cNvPr id="140" name="Google Shape;140;p22"/>
            <p:cNvSpPr txBox="1"/>
            <p:nvPr/>
          </p:nvSpPr>
          <p:spPr>
            <a:xfrm>
              <a:off x="2494151" y="3400300"/>
              <a:ext cx="1949427" cy="5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lbert Sans"/>
                  <a:ea typeface="Albert Sans"/>
                  <a:cs typeface="Albert Sans"/>
                  <a:sym typeface="Albert Sans"/>
                </a:rPr>
                <a:t>Sends unique feedback links to citizens and confirming whether user has submitted the feedback </a:t>
              </a:r>
              <a:endPara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29" name="Google Shape;129;p22"/>
            <p:cNvSpPr txBox="1"/>
            <p:nvPr/>
          </p:nvSpPr>
          <p:spPr>
            <a:xfrm>
              <a:off x="2566159" y="3100750"/>
              <a:ext cx="1877419" cy="4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Police Station</a:t>
              </a:r>
              <a:endParaRPr sz="18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endParaRPr>
            </a:p>
          </p:txBody>
        </p:sp>
      </p:grpSp>
      <p:grpSp>
        <p:nvGrpSpPr>
          <p:cNvPr id="141" name="Google Shape;141;p22"/>
          <p:cNvGrpSpPr/>
          <p:nvPr/>
        </p:nvGrpSpPr>
        <p:grpSpPr>
          <a:xfrm>
            <a:off x="6444208" y="3149689"/>
            <a:ext cx="2448458" cy="886950"/>
            <a:chOff x="-3300187" y="4613833"/>
            <a:chExt cx="1931860" cy="886950"/>
          </a:xfrm>
        </p:grpSpPr>
        <p:sp>
          <p:nvSpPr>
            <p:cNvPr id="142" name="Google Shape;142;p22"/>
            <p:cNvSpPr txBox="1"/>
            <p:nvPr/>
          </p:nvSpPr>
          <p:spPr>
            <a:xfrm>
              <a:off x="-3300187" y="4913383"/>
              <a:ext cx="1931860" cy="5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lbert Sans"/>
                  <a:ea typeface="Albert Sans"/>
                  <a:cs typeface="Albert Sans"/>
                  <a:sym typeface="Albert Sans"/>
                </a:rPr>
                <a:t>Provides administrative control over resgistered police stations on the app ensuring managing and authorization</a:t>
              </a:r>
              <a:endPara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3" name="Google Shape;143;p22"/>
            <p:cNvSpPr txBox="1"/>
            <p:nvPr/>
          </p:nvSpPr>
          <p:spPr>
            <a:xfrm>
              <a:off x="-3300180" y="4613833"/>
              <a:ext cx="1733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Admin</a:t>
              </a:r>
              <a:endParaRPr sz="18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endParaRPr>
            </a:p>
          </p:txBody>
        </p:sp>
      </p:grpSp>
      <p:grpSp>
        <p:nvGrpSpPr>
          <p:cNvPr id="144" name="Google Shape;144;p22"/>
          <p:cNvGrpSpPr/>
          <p:nvPr/>
        </p:nvGrpSpPr>
        <p:grpSpPr>
          <a:xfrm>
            <a:off x="7092301" y="1813854"/>
            <a:ext cx="1733407" cy="886950"/>
            <a:chOff x="2528342" y="3244800"/>
            <a:chExt cx="1733407" cy="886950"/>
          </a:xfrm>
        </p:grpSpPr>
        <p:sp>
          <p:nvSpPr>
            <p:cNvPr id="145" name="Google Shape;145;p22"/>
            <p:cNvSpPr txBox="1"/>
            <p:nvPr/>
          </p:nvSpPr>
          <p:spPr>
            <a:xfrm>
              <a:off x="2528349" y="3544350"/>
              <a:ext cx="1733400" cy="5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lbert Sans"/>
                  <a:ea typeface="Albert Sans"/>
                  <a:cs typeface="Albert Sans"/>
                  <a:sym typeface="Albert Sans"/>
                </a:rPr>
                <a:t>Allows them to submit feedback on police operations</a:t>
              </a:r>
              <a:endPara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26" name="Google Shape;126;p22"/>
            <p:cNvSpPr txBox="1"/>
            <p:nvPr/>
          </p:nvSpPr>
          <p:spPr>
            <a:xfrm>
              <a:off x="2528342" y="3244800"/>
              <a:ext cx="1733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lexandria Medium"/>
                  <a:ea typeface="Alexandria Medium"/>
                  <a:cs typeface="Alexandria Medium"/>
                  <a:sym typeface="Alexandria Medium"/>
                </a:rPr>
                <a:t>Citizen</a:t>
              </a:r>
              <a:endParaRPr sz="18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endParaRPr>
            </a:p>
          </p:txBody>
        </p:sp>
      </p:grp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8344" y="195486"/>
            <a:ext cx="1030982" cy="103098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251520" y="195488"/>
            <a:ext cx="237626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Aawaz </a:t>
            </a:r>
            <a:r>
              <a:rPr lang="en-US" sz="900" b="1" i="0" u="none" strike="noStrike" cap="none">
                <a:solidFill>
                  <a:srgbClr val="0070C0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: POLICE FEEDBACK SYSTEM</a:t>
            </a:r>
            <a:endParaRPr sz="900" b="1" i="0" u="none" strike="noStrike" cap="none">
              <a:solidFill>
                <a:srgbClr val="0070C0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>
                <a:latin typeface="Alexandria Medium"/>
                <a:ea typeface="Alexandria Medium"/>
                <a:cs typeface="Alexandria Medium"/>
                <a:sym typeface="Alexandria Medium"/>
              </a:rPr>
              <a:t>Citizen Module</a:t>
            </a:r>
            <a:endParaRPr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8344" y="195486"/>
            <a:ext cx="1030982" cy="103098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251520" y="195488"/>
            <a:ext cx="237626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Aawaz </a:t>
            </a:r>
            <a:r>
              <a:rPr lang="en-US" sz="900" b="1" i="0" u="none" strike="noStrike" cap="none">
                <a:solidFill>
                  <a:srgbClr val="0070C0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: POLICE FEEDBACK SYSTEM</a:t>
            </a:r>
            <a:endParaRPr sz="900" b="1" i="0" u="none" strike="noStrike" cap="none">
              <a:solidFill>
                <a:srgbClr val="0070C0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000" y="239950"/>
            <a:ext cx="2372550" cy="46636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6" name="Google Shape;156;p23"/>
          <p:cNvSpPr txBox="1"/>
          <p:nvPr/>
        </p:nvSpPr>
        <p:spPr>
          <a:xfrm>
            <a:off x="973325" y="1634350"/>
            <a:ext cx="2779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Manual Feedback</a:t>
            </a:r>
            <a:endParaRPr sz="16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/>
              <a:t>Citizen Module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8344" y="195486"/>
            <a:ext cx="1030982" cy="1030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4175" y="463762"/>
            <a:ext cx="2372550" cy="42159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4" name="Google Shape;164;p24"/>
          <p:cNvSpPr txBox="1"/>
          <p:nvPr/>
        </p:nvSpPr>
        <p:spPr>
          <a:xfrm>
            <a:off x="582950" y="1540650"/>
            <a:ext cx="2654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Using ChatBot</a:t>
            </a:r>
            <a:endParaRPr sz="19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Police Station Module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8344" y="195486"/>
            <a:ext cx="1030982" cy="1030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525" y="466388"/>
            <a:ext cx="1966350" cy="44606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2" name="Google Shape;172;p25"/>
          <p:cNvSpPr txBox="1"/>
          <p:nvPr/>
        </p:nvSpPr>
        <p:spPr>
          <a:xfrm>
            <a:off x="832775" y="1337675"/>
            <a:ext cx="321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Add Case Details</a:t>
            </a:r>
            <a:endParaRPr sz="18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 Admin Module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8344" y="195486"/>
            <a:ext cx="1030982" cy="1030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625" y="535000"/>
            <a:ext cx="2372550" cy="4117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0" name="Google Shape;180;p26"/>
          <p:cNvSpPr txBox="1"/>
          <p:nvPr/>
        </p:nvSpPr>
        <p:spPr>
          <a:xfrm>
            <a:off x="411200" y="1337650"/>
            <a:ext cx="35133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It is upto Admin weather to accept the approval of police station on not</a:t>
            </a:r>
            <a:endParaRPr sz="17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ad Funnel Infographics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362</Words>
  <Application>Microsoft Office PowerPoint</Application>
  <PresentationFormat>On-screen Show (16:9)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Roboto Condensed Light</vt:lpstr>
      <vt:lpstr>Alexandria Medium</vt:lpstr>
      <vt:lpstr>Alexandria</vt:lpstr>
      <vt:lpstr>Albert Sans</vt:lpstr>
      <vt:lpstr>Arial</vt:lpstr>
      <vt:lpstr>Barlow</vt:lpstr>
      <vt:lpstr>Barlow Light</vt:lpstr>
      <vt:lpstr>Calibri</vt:lpstr>
      <vt:lpstr>Roboto</vt:lpstr>
      <vt:lpstr>Lead Funnel Infographics by Slidesgo</vt:lpstr>
      <vt:lpstr>Aawaz </vt:lpstr>
      <vt:lpstr>Intro  video</vt:lpstr>
      <vt:lpstr>PowerPoint Presentation</vt:lpstr>
      <vt:lpstr>Flow of Aawaz</vt:lpstr>
      <vt:lpstr>Types of Users - </vt:lpstr>
      <vt:lpstr>Citizen Module</vt:lpstr>
      <vt:lpstr>Citizen Module</vt:lpstr>
      <vt:lpstr>Police Station Module </vt:lpstr>
      <vt:lpstr>Super Admin Module</vt:lpstr>
      <vt:lpstr>Super Admin Module</vt:lpstr>
      <vt:lpstr>What makes our “Aawaz” unique than other models</vt:lpstr>
      <vt:lpstr>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Aawaz </dc:title>
  <cp:lastModifiedBy>Pravin Nikam</cp:lastModifiedBy>
  <cp:revision>2</cp:revision>
  <dcterms:modified xsi:type="dcterms:W3CDTF">2024-01-18T07:03:07Z</dcterms:modified>
</cp:coreProperties>
</file>