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6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56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6218-878C-E045-B1FC-FA2D79537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19C47-0A67-A54F-A29F-AE91F018F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746B-B747-7140-AC06-F81E2A5E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D5A6-82FC-DA46-A446-F0BB08F06B6A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ADD9-FFCA-8D4E-8F41-63CCA3DE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8B4FC-C899-204B-AA94-12147C0C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23FD-BD4B-3F4E-B4AF-6EF22EB1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92F8-12C0-D24E-A182-2ED5E3B2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A0B26-0EC2-CB4A-B19A-9957D5BC8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071-B232-4E4F-8974-54DC6ECD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D5A6-82FC-DA46-A446-F0BB08F06B6A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E758-EDDD-EE48-8AD2-CA419DAE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D8C37-F090-1B4B-8138-04D94E3C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23FD-BD4B-3F4E-B4AF-6EF22EB1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9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87982-F97E-0C4C-8F67-DB01CFE77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08172-2FA6-A540-8066-7E823CD3C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70AA6-A092-9C40-B272-2057B6D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D5A6-82FC-DA46-A446-F0BB08F06B6A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4421B-3354-6846-9288-299F2C35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3B8BA-DF8F-D14A-9A6E-0B199789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23FD-BD4B-3F4E-B4AF-6EF22EB1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8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7D99-0268-0247-A9E4-E75BB68C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7559D-3E74-474C-9BF6-BA07DAA7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B74E9-E67A-0446-A50B-1F5C97D1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D5A6-82FC-DA46-A446-F0BB08F06B6A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2471-12E0-0D40-BC27-60DAD081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907F-CCBD-DB43-B6A3-0FC12696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23FD-BD4B-3F4E-B4AF-6EF22EB1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408C-F0B6-C34E-B231-5C6A994D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2C2C6-D621-9243-8C2C-E0F2546D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1B993-CF94-E24F-9ACE-A80FC6A8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D5A6-82FC-DA46-A446-F0BB08F06B6A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77CE6-1815-844C-96F4-34273D28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238E4-C652-D54C-9585-A96C74F8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23FD-BD4B-3F4E-B4AF-6EF22EB1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9251-2083-C54E-BEDC-54DCDF69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1136-47B1-124A-9B4F-C15B6EDD3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0E1D2-0D48-544C-BC54-1B90BCE59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321C-7D4A-894C-B9DC-3DF6C5F1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D5A6-82FC-DA46-A446-F0BB08F06B6A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0480A-F025-EC47-ACEA-62A351D6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AC1FA-03DE-4A47-969B-A72B8AF9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23FD-BD4B-3F4E-B4AF-6EF22EB1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722B-BB4D-9C44-81B5-B96FF815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7F5DF-69CF-2147-9931-E87FD1FA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2AA0F-0CB0-BA4D-A7BA-6843347C8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3CF74-F010-564A-A960-08C6A9C12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517CE-D04F-E244-ADE1-D7BD5A3ED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EB63F-713F-0A4A-8845-C713949F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D5A6-82FC-DA46-A446-F0BB08F06B6A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D5A09-9EEC-8D49-B9FA-435456DA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F2B2B-A953-BF4E-9A1E-D76DC825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23FD-BD4B-3F4E-B4AF-6EF22EB1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2497-45A0-F149-9BA4-10EE0C09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E40AA-D717-D04F-94E4-06468B47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D5A6-82FC-DA46-A446-F0BB08F06B6A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452ED-4994-7A42-B6D1-5FA4283C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A357-8CAC-6F49-B6DD-0D1DB454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23FD-BD4B-3F4E-B4AF-6EF22EB1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BB0FD-7656-774C-AE83-63A9165B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D5A6-82FC-DA46-A446-F0BB08F06B6A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AE685-F6E7-5944-A5C7-5FE1FD90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C3EBB-A3F8-5B41-AC2C-13B1FDDD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23FD-BD4B-3F4E-B4AF-6EF22EB1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73D7-4F19-7B46-A541-F50B0315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1174-DDB2-1F40-B48A-891E1DD9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CBD93-01DC-1E4C-9AB9-9283696FE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39793-1771-FE40-96D8-8580F624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D5A6-82FC-DA46-A446-F0BB08F06B6A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D7BF5-0AAB-D849-846C-87C65899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C2978-CFE5-BA44-B771-2AB608EA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23FD-BD4B-3F4E-B4AF-6EF22EB1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2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806D-FEF0-F446-AF7D-82829919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3D284-B6AA-0D48-A286-E2624C115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9A523-4B27-0046-A59A-6C0822DB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21B5E-7F01-0841-B20C-2CE46E66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D5A6-82FC-DA46-A446-F0BB08F06B6A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E495B-8A14-9D4B-818C-30B2681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44EBA-B698-5844-B0DE-38925561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23FD-BD4B-3F4E-B4AF-6EF22EB1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3F1A7-86B8-F848-9644-7B5D1575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94A50-B5A2-4F44-8C11-D68D2D2A5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C290-BEB2-754E-9AF0-56EA3644B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AD5A6-82FC-DA46-A446-F0BB08F06B6A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48757-AF7E-0D42-B5F2-5E36B1D9D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3C3A-79CE-1A44-988F-B219EDDCD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423FD-BD4B-3F4E-B4AF-6EF22EB1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9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BFBB-71D6-F341-A3EF-15AA28B0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4B07-6588-914B-920C-ACBAA5F2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10B8-47C5-EA45-9E2C-62148EA7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a </a:t>
            </a:r>
            <a:r>
              <a:rPr lang="en-GB" dirty="0"/>
              <a:t>0.0000095 % error…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785E6-CB6E-F84A-BE99-9E1B18D5E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859" y="1376232"/>
            <a:ext cx="7327557" cy="4952263"/>
          </a:xfrm>
        </p:spPr>
      </p:pic>
    </p:spTree>
    <p:extLst>
      <p:ext uri="{BB962C8B-B14F-4D97-AF65-F5344CB8AC3E}">
        <p14:creationId xmlns:p14="http://schemas.microsoft.com/office/powerpoint/2010/main" val="213654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A087-55B1-3644-9247-1EA3A0C5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Ping of death </a:t>
            </a:r>
            <a:r>
              <a:rPr lang="en-US" dirty="0"/>
              <a:t>(1995, reprise in 2013)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ECBD2-41C4-3F42-B906-60E4B00A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one malformed packet.</a:t>
            </a:r>
          </a:p>
          <a:p>
            <a:r>
              <a:rPr lang="en-US" dirty="0"/>
              <a:t>Crash or lock up nearly any computer on the Internet.</a:t>
            </a:r>
          </a:p>
          <a:p>
            <a:endParaRPr lang="en-US" dirty="0"/>
          </a:p>
          <a:p>
            <a:r>
              <a:rPr lang="en-US" dirty="0"/>
              <a:t>Send one malformed broadcast packet.</a:t>
            </a:r>
          </a:p>
          <a:p>
            <a:r>
              <a:rPr lang="en-US" dirty="0"/>
              <a:t>Crash every computer on your local network.</a:t>
            </a:r>
          </a:p>
          <a:p>
            <a:endParaRPr lang="en-US" dirty="0"/>
          </a:p>
          <a:p>
            <a:r>
              <a:rPr lang="en-US" dirty="0"/>
              <a:t>Lots of fun!</a:t>
            </a:r>
          </a:p>
        </p:txBody>
      </p:sp>
    </p:spTree>
    <p:extLst>
      <p:ext uri="{BB962C8B-B14F-4D97-AF65-F5344CB8AC3E}">
        <p14:creationId xmlns:p14="http://schemas.microsoft.com/office/powerpoint/2010/main" val="36588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6842-40EE-334C-B413-F1E7F3BE7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Weird bug of the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B8BB0-0F21-A643-8081-D077EEF34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4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87AF-3D8B-0D41-8576-348745F6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Ubuntu Bug 255161: Openoffice can’t print sometimes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DAEC-0357-C945-9B3B-B7D216B01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8393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Symptom: intermittent inability to print from OpenOffice</a:t>
            </a:r>
          </a:p>
          <a:p>
            <a:r>
              <a:rPr lang="en-GB" dirty="0"/>
              <a:t>Some comments from </a:t>
            </a:r>
            <a:r>
              <a:rPr lang="en-GB" dirty="0" err="1">
                <a:solidFill>
                  <a:srgbClr val="C00000"/>
                </a:solidFill>
              </a:rPr>
              <a:t>AdrianB</a:t>
            </a:r>
            <a:r>
              <a:rPr lang="en-GB" dirty="0"/>
              <a:t> on bug tracker:</a:t>
            </a:r>
          </a:p>
          <a:p>
            <a:pPr marL="457200" lvl="1" indent="0">
              <a:buNone/>
            </a:pPr>
            <a:r>
              <a:rPr lang="en-GB" dirty="0"/>
              <a:t>"</a:t>
            </a:r>
            <a:r>
              <a:rPr lang="en-GB" i="1" dirty="0">
                <a:solidFill>
                  <a:schemeClr val="accent1"/>
                </a:solidFill>
              </a:rPr>
              <a:t>When I click print I get nothing.</a:t>
            </a:r>
            <a:r>
              <a:rPr lang="en-GB" dirty="0"/>
              <a:t>" -Tuesday, August 5, 2008</a:t>
            </a:r>
          </a:p>
          <a:p>
            <a:pPr marL="457200" lvl="1" indent="0">
              <a:buNone/>
            </a:pPr>
            <a:r>
              <a:rPr lang="en-GB" dirty="0"/>
              <a:t>"</a:t>
            </a:r>
            <a:r>
              <a:rPr lang="en-GB" i="1" dirty="0">
                <a:solidFill>
                  <a:schemeClr val="accent1"/>
                </a:solidFill>
              </a:rPr>
              <a:t>I downloaded those updates and Open Office Still prints.</a:t>
            </a:r>
            <a:r>
              <a:rPr lang="en-GB" dirty="0"/>
              <a:t>" -Friday, August 8, 2008</a:t>
            </a:r>
          </a:p>
          <a:p>
            <a:pPr marL="457200" lvl="1" indent="0">
              <a:buNone/>
            </a:pPr>
            <a:r>
              <a:rPr lang="en-GB" dirty="0"/>
              <a:t>"</a:t>
            </a:r>
            <a:r>
              <a:rPr lang="en-GB" i="1" dirty="0">
                <a:solidFill>
                  <a:schemeClr val="accent1"/>
                </a:solidFill>
              </a:rPr>
              <a:t>Open Office stopped printing today.</a:t>
            </a:r>
            <a:r>
              <a:rPr lang="en-GB" dirty="0"/>
              <a:t>" -Tuesday, August 12, 2008</a:t>
            </a:r>
          </a:p>
          <a:p>
            <a:pPr marL="457200" lvl="1" indent="0">
              <a:buNone/>
            </a:pPr>
            <a:r>
              <a:rPr lang="en-GB" dirty="0"/>
              <a:t>"</a:t>
            </a:r>
            <a:r>
              <a:rPr lang="en-GB" i="1" dirty="0">
                <a:solidFill>
                  <a:schemeClr val="accent1"/>
                </a:solidFill>
              </a:rPr>
              <a:t>I just updated and still print.</a:t>
            </a:r>
            <a:r>
              <a:rPr lang="en-GB" dirty="0"/>
              <a:t>" -Monday, August 18, 2008</a:t>
            </a:r>
          </a:p>
          <a:p>
            <a:pPr marL="457200" lvl="1" indent="0">
              <a:buNone/>
            </a:pPr>
            <a:r>
              <a:rPr lang="en-GB" dirty="0"/>
              <a:t>"</a:t>
            </a:r>
            <a:r>
              <a:rPr lang="en-GB" i="1" dirty="0">
                <a:solidFill>
                  <a:schemeClr val="accent1"/>
                </a:solidFill>
              </a:rPr>
              <a:t>I stand corrected, after a boot cycle Open Office failed to print.</a:t>
            </a:r>
            <a:r>
              <a:rPr lang="en-GB" dirty="0"/>
              <a:t>" -Tuesday, August 19, 2008 </a:t>
            </a:r>
          </a:p>
          <a:p>
            <a:r>
              <a:rPr lang="en-US" dirty="0"/>
              <a:t>A few others report similar symptoms, but </a:t>
            </a:r>
            <a:r>
              <a:rPr lang="en-US" dirty="0">
                <a:solidFill>
                  <a:srgbClr val="C00000"/>
                </a:solidFill>
              </a:rPr>
              <a:t>no consistent pattern</a:t>
            </a:r>
            <a:r>
              <a:rPr lang="en-US" dirty="0"/>
              <a:t>, so problem remains unresolved.</a:t>
            </a:r>
          </a:p>
        </p:txBody>
      </p:sp>
    </p:spTree>
    <p:extLst>
      <p:ext uri="{BB962C8B-B14F-4D97-AF65-F5344CB8AC3E}">
        <p14:creationId xmlns:p14="http://schemas.microsoft.com/office/powerpoint/2010/main" val="308113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0A81-CBD4-C645-9569-D7B76C13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Ubuntu Bug 255161: </a:t>
            </a:r>
            <a:r>
              <a:rPr lang="en-GB" sz="3600" b="1" dirty="0" err="1"/>
              <a:t>Openoffice</a:t>
            </a:r>
            <a:r>
              <a:rPr lang="en-GB" sz="3600" b="1" dirty="0"/>
              <a:t> </a:t>
            </a:r>
            <a:r>
              <a:rPr lang="en-GB" sz="3600" b="1" dirty="0">
                <a:solidFill>
                  <a:srgbClr val="C00000"/>
                </a:solidFill>
              </a:rPr>
              <a:t>can’t print on Tuesdays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84623-94A6-1447-BE8A-BE1A16FD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Steve wrote on 2009-04-28: </a:t>
            </a:r>
          </a:p>
          <a:p>
            <a:pPr lvl="1"/>
            <a:r>
              <a:rPr lang="en-GB" sz="2800" dirty="0"/>
              <a:t>“</a:t>
            </a:r>
            <a:r>
              <a:rPr lang="en-GB" sz="2800" i="1" dirty="0">
                <a:solidFill>
                  <a:schemeClr val="accent1"/>
                </a:solidFill>
              </a:rPr>
              <a:t>What a fascinating bug!! My wife has complained that open office will never print on Tuesdays!?! Then she demonstrated it. Sure enough, won't print on Tuesday. Other applications print. I think this is the same bug</a:t>
            </a:r>
            <a:r>
              <a:rPr lang="en-GB" sz="2800" i="1" dirty="0"/>
              <a:t>.</a:t>
            </a:r>
            <a:r>
              <a:rPr lang="en-GB" sz="2800" dirty="0"/>
              <a:t>”</a:t>
            </a:r>
          </a:p>
          <a:p>
            <a:pPr lvl="1"/>
            <a:endParaRPr lang="en-GB" dirty="0"/>
          </a:p>
          <a:p>
            <a:r>
              <a:rPr lang="en-GB" dirty="0"/>
              <a:t>Finally a pattern!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2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947B-EDC8-C749-977E-44797D4A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Ubuntu Bug 255161: </a:t>
            </a:r>
            <a:r>
              <a:rPr lang="en-GB" sz="3600" b="1" dirty="0" err="1"/>
              <a:t>Openoffice</a:t>
            </a:r>
            <a:r>
              <a:rPr lang="en-GB" sz="3600" b="1" dirty="0"/>
              <a:t> can’t print on Tuesdays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7C64-E7E8-3C4A-9F50-ACFDB557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Openoffice</a:t>
            </a:r>
            <a:r>
              <a:rPr lang="en-US" dirty="0"/>
              <a:t> generates </a:t>
            </a:r>
            <a:r>
              <a:rPr lang="en-US" dirty="0">
                <a:solidFill>
                  <a:srgbClr val="0070C0"/>
                </a:solidFill>
              </a:rPr>
              <a:t>postscript</a:t>
            </a:r>
            <a:r>
              <a:rPr lang="en-US" dirty="0"/>
              <a:t> files to send to print service.   First few lines of </a:t>
            </a:r>
            <a:r>
              <a:rPr lang="en-US" dirty="0" err="1"/>
              <a:t>ps</a:t>
            </a:r>
            <a:r>
              <a:rPr lang="en-US" dirty="0"/>
              <a:t> file include:</a:t>
            </a:r>
          </a:p>
          <a:p>
            <a:pPr lvl="1"/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%%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CreationDate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(Tue Mar 3 19:47:42 2009)</a:t>
            </a:r>
          </a:p>
          <a:p>
            <a:pPr lvl="1"/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Other apps don’t bother with </a:t>
            </a:r>
            <a:r>
              <a:rPr lang="en-GB" dirty="0" err="1"/>
              <a:t>CreationDate</a:t>
            </a:r>
            <a:r>
              <a:rPr lang="en-GB" dirty="0"/>
              <a:t>.</a:t>
            </a:r>
          </a:p>
          <a:p>
            <a:r>
              <a:rPr lang="en-GB" dirty="0"/>
              <a:t>Files containing “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Tue</a:t>
            </a:r>
            <a:r>
              <a:rPr lang="en-GB" dirty="0"/>
              <a:t>” in this position won’t print.  Change “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Tue</a:t>
            </a:r>
            <a:r>
              <a:rPr lang="en-GB" dirty="0"/>
              <a:t>” to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tue</a:t>
            </a:r>
            <a:r>
              <a:rPr lang="en-GB" dirty="0"/>
              <a:t>” and it will print!</a:t>
            </a:r>
          </a:p>
          <a:p>
            <a:pPr lvl="1"/>
            <a:r>
              <a:rPr lang="en-GB" dirty="0"/>
              <a:t>So, not an OpenOffice bug, but a print service bug that is only triggered by OpenOffice, but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32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9967-DEBF-2445-830F-8E85968A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Ubuntu Bug 255161: </a:t>
            </a:r>
            <a:r>
              <a:rPr lang="en-GB" sz="3600" b="1" dirty="0" err="1"/>
              <a:t>Openoffice</a:t>
            </a:r>
            <a:r>
              <a:rPr lang="en-GB" sz="3600" b="1" dirty="0"/>
              <a:t> can’t print on Tuesdays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7665-974C-2647-B36D-E6A79C184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CUPS uses “file” utility to identify the file type of the temporary file.</a:t>
            </a:r>
          </a:p>
          <a:p>
            <a:r>
              <a:rPr lang="en-GB" dirty="0"/>
              <a:t>Normally it would return: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PostScript document text conforming at level 3.0</a:t>
            </a:r>
          </a:p>
          <a:p>
            <a:r>
              <a:rPr lang="en-GB" dirty="0"/>
              <a:t>But there is another check that happens before the PostScript check. If “Tue” is at a certain place in the file, it returns:</a:t>
            </a:r>
            <a:endParaRPr lang="en-US" dirty="0"/>
          </a:p>
          <a:p>
            <a:pPr lvl="1"/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 22 14:32:44 MET 1991\011Erlang JAM file - version 4.2</a:t>
            </a:r>
          </a:p>
          <a:p>
            <a:r>
              <a:rPr lang="en-GB" dirty="0"/>
              <a:t>So, actually a bug in the heuristics that “file” utility uses to determine file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82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FB12-BC01-AC4F-84A7-2C2B8A1F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Ubuntu Bug 255161: </a:t>
            </a:r>
            <a:r>
              <a:rPr lang="en-GB" sz="3600" b="1" dirty="0" err="1"/>
              <a:t>Openoffice</a:t>
            </a:r>
            <a:r>
              <a:rPr lang="en-GB" sz="3600" b="1" dirty="0"/>
              <a:t> can’t print on Tuesdays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7698-017E-CB41-BC96-0AF55A28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Lessons:</a:t>
            </a:r>
          </a:p>
          <a:p>
            <a:pPr lvl="1"/>
            <a:r>
              <a:rPr lang="en-US" dirty="0"/>
              <a:t>Intermittent bugs are hard.</a:t>
            </a:r>
          </a:p>
          <a:p>
            <a:pPr lvl="1"/>
            <a:r>
              <a:rPr lang="en-US" dirty="0"/>
              <a:t>You can’t fix a bug you can’t reproduce.</a:t>
            </a:r>
          </a:p>
          <a:p>
            <a:pPr lvl="1"/>
            <a:r>
              <a:rPr lang="en-US" dirty="0"/>
              <a:t>Gather data, look for patterns.  Add logging if necessary to automate data collection.</a:t>
            </a:r>
          </a:p>
          <a:p>
            <a:pPr lvl="1"/>
            <a:r>
              <a:rPr lang="en-US" dirty="0"/>
              <a:t>Once you find a pattern, you may be able to reproduce the symptom.</a:t>
            </a:r>
          </a:p>
          <a:p>
            <a:pPr lvl="1"/>
            <a:r>
              <a:rPr lang="en-US" dirty="0"/>
              <a:t>If you can reproduce it, you can understand it, and then you can fix 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Don’t dismiss user reports, even if they’re weird.</a:t>
            </a:r>
          </a:p>
        </p:txBody>
      </p:sp>
    </p:spTree>
    <p:extLst>
      <p:ext uri="{BB962C8B-B14F-4D97-AF65-F5344CB8AC3E}">
        <p14:creationId xmlns:p14="http://schemas.microsoft.com/office/powerpoint/2010/main" val="271737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4229-9EBD-C04E-9B5E-F56874ED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case of the 500-mile email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42298-E7F3-4747-822D-4B7B58B4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www.ibiblio.org</a:t>
            </a:r>
            <a:r>
              <a:rPr lang="en-US" dirty="0"/>
              <a:t>/</a:t>
            </a:r>
            <a:r>
              <a:rPr lang="en-US" dirty="0" err="1"/>
              <a:t>harris</a:t>
            </a:r>
            <a:r>
              <a:rPr lang="en-US" dirty="0"/>
              <a:t>/500milemail.html</a:t>
            </a:r>
          </a:p>
        </p:txBody>
      </p:sp>
    </p:spTree>
    <p:extLst>
      <p:ext uri="{BB962C8B-B14F-4D97-AF65-F5344CB8AC3E}">
        <p14:creationId xmlns:p14="http://schemas.microsoft.com/office/powerpoint/2010/main" val="1606956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7301-292C-A84A-AC1B-51B3DC44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support call from Head of Department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4F845AE-D20A-0D45-805D-F4D0E2D7676B}"/>
              </a:ext>
            </a:extLst>
          </p:cNvPr>
          <p:cNvSpPr/>
          <p:nvPr/>
        </p:nvSpPr>
        <p:spPr>
          <a:xfrm>
            <a:off x="1204857" y="1665842"/>
            <a:ext cx="9273090" cy="649891"/>
          </a:xfrm>
          <a:prstGeom prst="wedgeRoundRectCallout">
            <a:avLst>
              <a:gd name="adj1" fmla="val -53948"/>
              <a:gd name="adj2" fmla="val 329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/>
              <a:t>We're having a problem sending email out of the department. 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CD32BA5-A4DA-C046-A705-D57C6C3237D9}"/>
              </a:ext>
            </a:extLst>
          </p:cNvPr>
          <p:cNvSpPr/>
          <p:nvPr/>
        </p:nvSpPr>
        <p:spPr>
          <a:xfrm>
            <a:off x="1204857" y="3118791"/>
            <a:ext cx="6546926" cy="654479"/>
          </a:xfrm>
          <a:prstGeom prst="wedgeRoundRectCallout">
            <a:avLst>
              <a:gd name="adj1" fmla="val -53948"/>
              <a:gd name="adj2" fmla="val 85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/>
              <a:t>We can't send mail more than 500 miles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07F8D31-6D84-3349-ADA1-4A4AE7B3994B}"/>
              </a:ext>
            </a:extLst>
          </p:cNvPr>
          <p:cNvSpPr/>
          <p:nvPr/>
        </p:nvSpPr>
        <p:spPr>
          <a:xfrm>
            <a:off x="1204857" y="4704939"/>
            <a:ext cx="9875520" cy="1028690"/>
          </a:xfrm>
          <a:prstGeom prst="wedgeRoundRectCallout">
            <a:avLst>
              <a:gd name="adj1" fmla="val -52919"/>
              <a:gd name="adj2" fmla="val -475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/>
              <a:t>We can't send mail farther than 500 miles from here, a little bit more, actually. Call it 520 miles. But no farther. 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BBCBB955-E224-9E4D-85F1-BD2F8D4A4B9A}"/>
              </a:ext>
            </a:extLst>
          </p:cNvPr>
          <p:cNvSpPr/>
          <p:nvPr/>
        </p:nvSpPr>
        <p:spPr>
          <a:xfrm>
            <a:off x="7992931" y="2391866"/>
            <a:ext cx="3360869" cy="654479"/>
          </a:xfrm>
          <a:prstGeom prst="wedgeRoundRectCallout">
            <a:avLst>
              <a:gd name="adj1" fmla="val 57592"/>
              <a:gd name="adj2" fmla="val 21407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dirty="0"/>
              <a:t>What's the problem?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EE2EBDC-2063-BD47-AF87-0C08807EA0FA}"/>
              </a:ext>
            </a:extLst>
          </p:cNvPr>
          <p:cNvSpPr/>
          <p:nvPr/>
        </p:nvSpPr>
        <p:spPr>
          <a:xfrm>
            <a:off x="3662081" y="5806075"/>
            <a:ext cx="7691719" cy="654479"/>
          </a:xfrm>
          <a:prstGeom prst="wedgeRoundRectCallout">
            <a:avLst>
              <a:gd name="adj1" fmla="val 53076"/>
              <a:gd name="adj2" fmla="val -50915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/>
              <a:t>Um... Email really doesn't work that way, generally</a:t>
            </a:r>
            <a:endParaRPr lang="en-US" sz="2800" dirty="0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ACB2EBFA-FB6A-614F-B0A4-E0F61FBABC8C}"/>
              </a:ext>
            </a:extLst>
          </p:cNvPr>
          <p:cNvSpPr/>
          <p:nvPr/>
        </p:nvSpPr>
        <p:spPr>
          <a:xfrm>
            <a:off x="8992497" y="3978014"/>
            <a:ext cx="2361303" cy="654479"/>
          </a:xfrm>
          <a:prstGeom prst="wedgeRoundRectCallout">
            <a:avLst>
              <a:gd name="adj1" fmla="val 60005"/>
              <a:gd name="adj2" fmla="val 11545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/>
              <a:t>Come again? </a:t>
            </a:r>
          </a:p>
        </p:txBody>
      </p:sp>
    </p:spTree>
    <p:extLst>
      <p:ext uri="{BB962C8B-B14F-4D97-AF65-F5344CB8AC3E}">
        <p14:creationId xmlns:p14="http://schemas.microsoft.com/office/powerpoint/2010/main" val="222473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7BC6-83B2-9744-B299-8CD7F6F4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0B795A-6E7F-B347-BA6E-2B913F900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08" y="365125"/>
            <a:ext cx="9620983" cy="61769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E3E014-A654-7647-B066-F2E558BD9393}"/>
              </a:ext>
            </a:extLst>
          </p:cNvPr>
          <p:cNvSpPr/>
          <p:nvPr/>
        </p:nvSpPr>
        <p:spPr>
          <a:xfrm>
            <a:off x="645460" y="2382015"/>
            <a:ext cx="1893346" cy="4110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813E6F-EABA-5E41-A6C6-75A35864683A}"/>
              </a:ext>
            </a:extLst>
          </p:cNvPr>
          <p:cNvSpPr/>
          <p:nvPr/>
        </p:nvSpPr>
        <p:spPr>
          <a:xfrm>
            <a:off x="645460" y="1467694"/>
            <a:ext cx="8977510" cy="3362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AF538B-39B1-DC47-A479-A41535E9E579}"/>
              </a:ext>
            </a:extLst>
          </p:cNvPr>
          <p:cNvSpPr/>
          <p:nvPr/>
        </p:nvSpPr>
        <p:spPr>
          <a:xfrm>
            <a:off x="645460" y="1155319"/>
            <a:ext cx="8977511" cy="327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957A7A-8F0C-D24F-A6E1-D548AA4C2F54}"/>
              </a:ext>
            </a:extLst>
          </p:cNvPr>
          <p:cNvSpPr/>
          <p:nvPr/>
        </p:nvSpPr>
        <p:spPr>
          <a:xfrm>
            <a:off x="645459" y="2119937"/>
            <a:ext cx="8977511" cy="327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75E67-2F86-D441-A055-B7EFB9978443}"/>
              </a:ext>
            </a:extLst>
          </p:cNvPr>
          <p:cNvSpPr/>
          <p:nvPr/>
        </p:nvSpPr>
        <p:spPr>
          <a:xfrm>
            <a:off x="645459" y="1803977"/>
            <a:ext cx="8977511" cy="327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3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9FBC309-C2CD-4D46-B08F-61E11FB237F1}"/>
              </a:ext>
            </a:extLst>
          </p:cNvPr>
          <p:cNvSpPr/>
          <p:nvPr/>
        </p:nvSpPr>
        <p:spPr>
          <a:xfrm>
            <a:off x="893780" y="1230597"/>
            <a:ext cx="8390964" cy="879285"/>
          </a:xfrm>
          <a:prstGeom prst="wedgeRoundRectCallout">
            <a:avLst>
              <a:gd name="adj1" fmla="val -53948"/>
              <a:gd name="adj2" fmla="val 329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/>
              <a:t>It's not what I </a:t>
            </a:r>
            <a:r>
              <a:rPr lang="en-GB" sz="2800" i="1" dirty="0"/>
              <a:t>think</a:t>
            </a:r>
            <a:r>
              <a:rPr lang="en-GB" sz="2800" dirty="0"/>
              <a:t>, you see, when we first noticed this happening, a few days ago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D76D086-2BC5-B443-A5E0-D7E843D7296E}"/>
              </a:ext>
            </a:extLst>
          </p:cNvPr>
          <p:cNvSpPr/>
          <p:nvPr/>
        </p:nvSpPr>
        <p:spPr>
          <a:xfrm>
            <a:off x="1645921" y="463439"/>
            <a:ext cx="9869244" cy="654480"/>
          </a:xfrm>
          <a:prstGeom prst="wedgeRoundRectCallout">
            <a:avLst>
              <a:gd name="adj1" fmla="val 52749"/>
              <a:gd name="adj2" fmla="val 47707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/>
              <a:t>What makes you think you can't send mail more than 500 miles?"</a:t>
            </a:r>
            <a:endParaRPr lang="en-US" sz="2800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1ABC0C6-F747-0243-8963-F793150939C6}"/>
              </a:ext>
            </a:extLst>
          </p:cNvPr>
          <p:cNvSpPr/>
          <p:nvPr/>
        </p:nvSpPr>
        <p:spPr>
          <a:xfrm>
            <a:off x="7810052" y="2147092"/>
            <a:ext cx="3705113" cy="654479"/>
          </a:xfrm>
          <a:prstGeom prst="wedgeRoundRectCallout">
            <a:avLst>
              <a:gd name="adj1" fmla="val 56270"/>
              <a:gd name="adj2" fmla="val -26259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/>
              <a:t>You waited a few DAYS? 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B25CD2D8-4F0F-A247-A765-102FA3B7B0CD}"/>
              </a:ext>
            </a:extLst>
          </p:cNvPr>
          <p:cNvSpPr/>
          <p:nvPr/>
        </p:nvSpPr>
        <p:spPr>
          <a:xfrm>
            <a:off x="4647304" y="2858899"/>
            <a:ext cx="6867861" cy="654479"/>
          </a:xfrm>
          <a:prstGeom prst="wedgeRoundRectCallout">
            <a:avLst>
              <a:gd name="adj1" fmla="val 53076"/>
              <a:gd name="adj2" fmla="val -50915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/>
              <a:t>And you couldn't send email this whole time?</a:t>
            </a:r>
            <a:endParaRPr lang="en-US" sz="2800" dirty="0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0CF8F452-2238-C54C-9802-1299786F86F3}"/>
              </a:ext>
            </a:extLst>
          </p:cNvPr>
          <p:cNvSpPr/>
          <p:nvPr/>
        </p:nvSpPr>
        <p:spPr>
          <a:xfrm>
            <a:off x="893780" y="3556413"/>
            <a:ext cx="6334461" cy="488462"/>
          </a:xfrm>
          <a:prstGeom prst="wedgeRoundRectCallout">
            <a:avLst>
              <a:gd name="adj1" fmla="val -54288"/>
              <a:gd name="adj2" fmla="val -353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/>
              <a:t>We could send email. Just not more than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86B30CD-777D-7D4B-BAE9-E7AFDDCFB27D}"/>
              </a:ext>
            </a:extLst>
          </p:cNvPr>
          <p:cNvSpPr/>
          <p:nvPr/>
        </p:nvSpPr>
        <p:spPr>
          <a:xfrm>
            <a:off x="7454151" y="4102480"/>
            <a:ext cx="4061014" cy="488462"/>
          </a:xfrm>
          <a:prstGeom prst="wedgeRoundRectCallout">
            <a:avLst>
              <a:gd name="adj1" fmla="val 53076"/>
              <a:gd name="adj2" fmla="val -50915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/>
              <a:t>500 miles, yes, I got that</a:t>
            </a:r>
            <a:endParaRPr lang="en-US" sz="2800" dirty="0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AEC96D78-E2E1-C94A-A1E6-99B8B545DD53}"/>
              </a:ext>
            </a:extLst>
          </p:cNvPr>
          <p:cNvSpPr/>
          <p:nvPr/>
        </p:nvSpPr>
        <p:spPr>
          <a:xfrm>
            <a:off x="6580094" y="4637485"/>
            <a:ext cx="4935071" cy="654479"/>
          </a:xfrm>
          <a:prstGeom prst="wedgeRoundRectCallout">
            <a:avLst>
              <a:gd name="adj1" fmla="val 53076"/>
              <a:gd name="adj2" fmla="val -50915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/>
              <a:t>But why didn't you call earlier?</a:t>
            </a:r>
            <a:endParaRPr lang="en-US" sz="2800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F27D412C-1A79-4A40-B74F-6CD35B1976F4}"/>
              </a:ext>
            </a:extLst>
          </p:cNvPr>
          <p:cNvSpPr/>
          <p:nvPr/>
        </p:nvSpPr>
        <p:spPr>
          <a:xfrm>
            <a:off x="893780" y="5387678"/>
            <a:ext cx="8419651" cy="879285"/>
          </a:xfrm>
          <a:prstGeom prst="wedgeRoundRectCallout">
            <a:avLst>
              <a:gd name="adj1" fmla="val -53309"/>
              <a:gd name="adj2" fmla="val -404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/>
              <a:t>Well, we hadn't collected enough data to be sure of what was going on until just now.</a:t>
            </a:r>
          </a:p>
        </p:txBody>
      </p:sp>
    </p:spTree>
    <p:extLst>
      <p:ext uri="{BB962C8B-B14F-4D97-AF65-F5344CB8AC3E}">
        <p14:creationId xmlns:p14="http://schemas.microsoft.com/office/powerpoint/2010/main" val="3545384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5DF7-436A-F74D-97A5-4A99699F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5D38B-08AD-BC48-B16A-D388ED2A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Verified that the claim was true.</a:t>
            </a:r>
          </a:p>
          <a:p>
            <a:r>
              <a:rPr lang="en-US" dirty="0"/>
              <a:t>Also that couldn’t send to someone local whose mail server was more than 500 miles away.</a:t>
            </a:r>
          </a:p>
          <a:p>
            <a:r>
              <a:rPr lang="en-US" dirty="0"/>
              <a:t>The mail server had had an OS upgrade, but that mail config file was unchanged.  </a:t>
            </a:r>
          </a:p>
          <a:p>
            <a:r>
              <a:rPr lang="en-US" dirty="0"/>
              <a:t>Aha moment: telnet direct to mail server, and sees </a:t>
            </a:r>
            <a:r>
              <a:rPr lang="en-US" dirty="0" err="1"/>
              <a:t>sendmail</a:t>
            </a:r>
            <a:r>
              <a:rPr lang="en-US" dirty="0"/>
              <a:t> banner for older version of </a:t>
            </a:r>
            <a:r>
              <a:rPr lang="en-US" dirty="0" err="1"/>
              <a:t>sendmail</a:t>
            </a:r>
            <a:r>
              <a:rPr lang="en-US" dirty="0"/>
              <a:t> than expected.</a:t>
            </a:r>
          </a:p>
        </p:txBody>
      </p:sp>
    </p:spTree>
    <p:extLst>
      <p:ext uri="{BB962C8B-B14F-4D97-AF65-F5344CB8AC3E}">
        <p14:creationId xmlns:p14="http://schemas.microsoft.com/office/powerpoint/2010/main" val="271051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6AFE-53FC-CE49-A88A-5B9DD14F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C7C4-B473-C843-A7BB-1579BFDDC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Sendmail</a:t>
            </a:r>
            <a:r>
              <a:rPr lang="en-US" dirty="0"/>
              <a:t> 5 could read </a:t>
            </a:r>
            <a:r>
              <a:rPr lang="en-US" dirty="0" err="1"/>
              <a:t>sendmail</a:t>
            </a:r>
            <a:r>
              <a:rPr lang="en-US" dirty="0"/>
              <a:t> 8 config files, but didn’t understand all the config options.  Defaulted to zero for unspecified options.</a:t>
            </a:r>
          </a:p>
          <a:p>
            <a:r>
              <a:rPr lang="en-US" dirty="0"/>
              <a:t>Connection timeout value defaulted to zero.  Experimentation showed that in practice, timeout was around 6 milliseconds.</a:t>
            </a:r>
          </a:p>
          <a:p>
            <a:r>
              <a:rPr lang="en-US" dirty="0"/>
              <a:t>Allowing for round trip, there and back, can reach server 3ms away before timeout.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units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1311 units, 63 prefixes 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You have: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millilightseconds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You want: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miles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* 558.84719 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 0.0017893979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0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DA7F3E-D4AB-2A45-91AF-67275C8B8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183" y="434861"/>
            <a:ext cx="9242410" cy="598827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988631-5E6A-D147-9433-495C45809B9D}"/>
              </a:ext>
            </a:extLst>
          </p:cNvPr>
          <p:cNvSpPr/>
          <p:nvPr/>
        </p:nvSpPr>
        <p:spPr>
          <a:xfrm>
            <a:off x="1656678" y="434861"/>
            <a:ext cx="2162287" cy="5879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E30B-BDEA-D441-812C-C98D4D528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Fatal bug of the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31465-D9D0-484C-8578-4BFA14814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025-B1E8-D044-9044-BC2A5392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Patriot Missile Failure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43A11-CB8C-6E46-A425-A729D2BC2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3859" y="0"/>
            <a:ext cx="5408141" cy="6845748"/>
          </a:xfrm>
        </p:spPr>
      </p:pic>
    </p:spTree>
    <p:extLst>
      <p:ext uri="{BB962C8B-B14F-4D97-AF65-F5344CB8AC3E}">
        <p14:creationId xmlns:p14="http://schemas.microsoft.com/office/powerpoint/2010/main" val="118110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08DA-8DFA-194A-BC8F-EC469315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Patriot Missile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2323-FFB7-FC42-ADB1-D4CA9B92B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8524" cy="4351338"/>
          </a:xfrm>
        </p:spPr>
        <p:txBody>
          <a:bodyPr/>
          <a:lstStyle/>
          <a:p>
            <a:r>
              <a:rPr lang="en-GB" dirty="0"/>
              <a:t>February 25, 1991, Gulf War.</a:t>
            </a:r>
          </a:p>
          <a:p>
            <a:r>
              <a:rPr lang="en-GB" dirty="0"/>
              <a:t>An American Patriot Missile battery in Dharan, Saudi Arabia, failed to track and intercept an incoming Iraqi Scud missile. </a:t>
            </a:r>
          </a:p>
          <a:p>
            <a:r>
              <a:rPr lang="en-GB" dirty="0"/>
              <a:t>The Scud struck an American Army barracks, killing 28 soldiers and injuring around 100 other people.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D64AEE-C9B9-7E43-9EFE-D6CB4148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859" y="0"/>
            <a:ext cx="5408141" cy="684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7B56-062E-C447-BBC1-216AFFE5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Cause: bad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3560-081A-2E4F-AF7D-483E50C26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64296" cy="4351338"/>
          </a:xfrm>
        </p:spPr>
        <p:txBody>
          <a:bodyPr/>
          <a:lstStyle/>
          <a:p>
            <a:r>
              <a:rPr lang="en-US" dirty="0"/>
              <a:t>Missile radar system tracks speed and position of incoming missile.</a:t>
            </a:r>
          </a:p>
          <a:p>
            <a:r>
              <a:rPr lang="en-US" dirty="0"/>
              <a:t>Needs to predict where it will be, and fire at the right moment.</a:t>
            </a:r>
          </a:p>
          <a:p>
            <a:endParaRPr lang="en-US" dirty="0"/>
          </a:p>
          <a:p>
            <a:r>
              <a:rPr lang="en-US" dirty="0"/>
              <a:t>How to maintain time?</a:t>
            </a:r>
          </a:p>
          <a:p>
            <a:pPr lvl="1"/>
            <a:r>
              <a:rPr lang="en-US" dirty="0"/>
              <a:t>Internal clock ticks every 1/10</a:t>
            </a:r>
            <a:r>
              <a:rPr lang="en-US" baseline="30000" dirty="0"/>
              <a:t>th</a:t>
            </a:r>
            <a:r>
              <a:rPr lang="en-US" dirty="0"/>
              <a:t> of a second.</a:t>
            </a:r>
          </a:p>
          <a:p>
            <a:pPr lvl="1"/>
            <a:r>
              <a:rPr lang="en-US" dirty="0"/>
              <a:t>Time in seconds obtained by multiplying clock value by 0.1</a:t>
            </a:r>
          </a:p>
          <a:p>
            <a:pPr lvl="1"/>
            <a:r>
              <a:rPr lang="en-US" dirty="0"/>
              <a:t>Time maintained in 24 bit fixed point register.</a:t>
            </a:r>
          </a:p>
          <a:p>
            <a:pPr lvl="1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76587DE-E32B-3D4C-87C9-2696C896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496" y="0"/>
            <a:ext cx="288950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6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BD86-FD61-D241-ADD8-A577CA04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Rounding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337A-8857-AA41-AC5B-4989F84F8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can’t maintain 0.1 exactly in binary.</a:t>
            </a:r>
          </a:p>
          <a:p>
            <a:r>
              <a:rPr lang="en-GB" dirty="0"/>
              <a:t>1/10 = 1/2</a:t>
            </a:r>
            <a:r>
              <a:rPr lang="en-GB" baseline="30000" dirty="0"/>
              <a:t>4</a:t>
            </a:r>
            <a:r>
              <a:rPr lang="en-GB" dirty="0"/>
              <a:t>+1/2</a:t>
            </a:r>
            <a:r>
              <a:rPr lang="en-GB" baseline="30000" dirty="0"/>
              <a:t>5</a:t>
            </a:r>
            <a:r>
              <a:rPr lang="en-GB" dirty="0"/>
              <a:t>+1/2</a:t>
            </a:r>
            <a:r>
              <a:rPr lang="en-GB" baseline="30000" dirty="0"/>
              <a:t>8</a:t>
            </a:r>
            <a:r>
              <a:rPr lang="en-GB" dirty="0"/>
              <a:t>+1/2</a:t>
            </a:r>
            <a:r>
              <a:rPr lang="en-GB" baseline="30000" dirty="0"/>
              <a:t>9</a:t>
            </a:r>
            <a:r>
              <a:rPr lang="en-GB" dirty="0"/>
              <a:t>+1/2</a:t>
            </a:r>
            <a:r>
              <a:rPr lang="en-GB" baseline="30000" dirty="0"/>
              <a:t>12</a:t>
            </a:r>
            <a:r>
              <a:rPr lang="en-GB" dirty="0"/>
              <a:t>+1/2</a:t>
            </a:r>
            <a:r>
              <a:rPr lang="en-GB" baseline="30000" dirty="0"/>
              <a:t>13</a:t>
            </a:r>
            <a:r>
              <a:rPr lang="en-GB" dirty="0"/>
              <a:t>+..</a:t>
            </a:r>
          </a:p>
          <a:p>
            <a:r>
              <a:rPr lang="en-US" dirty="0"/>
              <a:t>In binary:</a:t>
            </a:r>
          </a:p>
          <a:p>
            <a:pPr marL="457200" lvl="1" indent="0">
              <a:buNone/>
            </a:pPr>
            <a:r>
              <a:rPr lang="en-GB" dirty="0"/>
              <a:t>0.0001100110011001100110011001100....</a:t>
            </a:r>
          </a:p>
          <a:p>
            <a:r>
              <a:rPr lang="en-GB" dirty="0"/>
              <a:t>In Patriot’s 24 bit register, rounds </a:t>
            </a:r>
            <a:r>
              <a:rPr lang="en-GB" b="1" dirty="0"/>
              <a:t>down </a:t>
            </a:r>
            <a:r>
              <a:rPr lang="en-GB" dirty="0"/>
              <a:t>to: </a:t>
            </a:r>
          </a:p>
          <a:p>
            <a:pPr marL="457200" lvl="1" indent="0">
              <a:buNone/>
            </a:pPr>
            <a:r>
              <a:rPr lang="en-GB" dirty="0"/>
              <a:t>0.00011001100110011001100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Rounding error is about </a:t>
            </a:r>
            <a:r>
              <a:rPr lang="en-GB" dirty="0"/>
              <a:t>0.000000095 decimal for each 1/10</a:t>
            </a:r>
            <a:r>
              <a:rPr lang="en-GB" baseline="30000" dirty="0"/>
              <a:t>th</a:t>
            </a:r>
            <a:r>
              <a:rPr lang="en-GB" dirty="0"/>
              <a:t> second.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3FFED6-1792-294D-B113-246CA9FD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496" y="0"/>
            <a:ext cx="288950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1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62DB-89CB-E349-A9C5-5C41CF46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Cumulative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F5EF-0083-6C45-A297-4502F475A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Patriot system had been up for ~100 hours.</a:t>
            </a:r>
          </a:p>
          <a:p>
            <a:r>
              <a:rPr lang="en-US" dirty="0"/>
              <a:t>Rounding error = 100 * 60 * 60 * 10 * </a:t>
            </a:r>
            <a:r>
              <a:rPr lang="en-GB" dirty="0"/>
              <a:t>0.000000095 = 0.34 seconds.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Wouldn’t have been a problem, except some other systems had been upgraded to use more accurate time representation.  </a:t>
            </a:r>
            <a:r>
              <a:rPr lang="en-GB" sz="2800" dirty="0"/>
              <a:t>Patriot subtracted rounded time from accurate time, and launched 0.34 seconds late.</a:t>
            </a:r>
          </a:p>
          <a:p>
            <a:r>
              <a:rPr lang="en-GB" dirty="0"/>
              <a:t>Scud missile travels at about 1,700 metres/second.</a:t>
            </a:r>
          </a:p>
          <a:p>
            <a:pPr marL="0" indent="0">
              <a:buNone/>
            </a:pPr>
            <a:r>
              <a:rPr lang="en-GB" dirty="0"/>
              <a:t>	Travelled nearly 600 metres in 0.34 seconds.</a:t>
            </a:r>
          </a:p>
          <a:p>
            <a:pPr marL="0" indent="0">
              <a:buNone/>
            </a:pPr>
            <a:r>
              <a:rPr lang="en-GB" dirty="0"/>
              <a:t>	Patriot missed.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50C9E90-2B6F-5A49-8DA4-BF637660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175"/>
            <a:ext cx="288950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1088</Words>
  <Application>Microsoft Macintosh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Fatal bug of the week</vt:lpstr>
      <vt:lpstr>Patriot Missile Failure</vt:lpstr>
      <vt:lpstr>Patriot Missile Failure</vt:lpstr>
      <vt:lpstr>Cause: bad software</vt:lpstr>
      <vt:lpstr>Rounding error</vt:lpstr>
      <vt:lpstr>Cumulative Error</vt:lpstr>
      <vt:lpstr>Effect of a 0.0000095 % error…</vt:lpstr>
      <vt:lpstr>Ping of death (1995, reprise in 2013)</vt:lpstr>
      <vt:lpstr>Weird bug of the week</vt:lpstr>
      <vt:lpstr>Ubuntu Bug 255161: Openoffice can’t print sometimes</vt:lpstr>
      <vt:lpstr>Ubuntu Bug 255161: Openoffice can’t print on Tuesdays</vt:lpstr>
      <vt:lpstr>Ubuntu Bug 255161: Openoffice can’t print on Tuesdays</vt:lpstr>
      <vt:lpstr>Ubuntu Bug 255161: Openoffice can’t print on Tuesdays</vt:lpstr>
      <vt:lpstr>Ubuntu Bug 255161: Openoffice can’t print on Tuesdays</vt:lpstr>
      <vt:lpstr>The case of the 500-mile email </vt:lpstr>
      <vt:lpstr>Tech support call from Head of Department</vt:lpstr>
      <vt:lpstr>PowerPoint Presentation</vt:lpstr>
      <vt:lpstr>Gathering information</vt:lpstr>
      <vt:lpstr>Cause found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 bug of the week</dc:title>
  <dc:creator>Handley, Mark</dc:creator>
  <cp:lastModifiedBy>Handley, Mark</cp:lastModifiedBy>
  <cp:revision>5</cp:revision>
  <dcterms:created xsi:type="dcterms:W3CDTF">2019-11-28T23:39:10Z</dcterms:created>
  <dcterms:modified xsi:type="dcterms:W3CDTF">2019-11-29T10:35:29Z</dcterms:modified>
</cp:coreProperties>
</file>