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7" r:id="rId14"/>
    <p:sldId id="269" r:id="rId15"/>
    <p:sldId id="270" r:id="rId16"/>
    <p:sldId id="271" r:id="rId17"/>
    <p:sldId id="273" r:id="rId18"/>
    <p:sldId id="272" r:id="rId19"/>
    <p:sldId id="275" r:id="rId20"/>
    <p:sldId id="277" r:id="rId21"/>
    <p:sldId id="276" r:id="rId22"/>
    <p:sldId id="278" r:id="rId23"/>
    <p:sldId id="279" r:id="rId24"/>
    <p:sldId id="280" r:id="rId25"/>
    <p:sldId id="274"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5677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5497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78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930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495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640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22350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1036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408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932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12/7/2020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6210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12/7/2020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48598540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20" r:id="rId5"/>
    <p:sldLayoutId id="2147483725" r:id="rId6"/>
    <p:sldLayoutId id="2147483721" r:id="rId7"/>
    <p:sldLayoutId id="2147483722" r:id="rId8"/>
    <p:sldLayoutId id="2147483723" r:id="rId9"/>
    <p:sldLayoutId id="2147483724" r:id="rId10"/>
    <p:sldLayoutId id="21474837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320065FE-E25A-41F4-B215-11FC92318AEA}"/>
              </a:ext>
            </a:extLst>
          </p:cNvPr>
          <p:cNvPicPr>
            <a:picLocks noChangeAspect="1"/>
          </p:cNvPicPr>
          <p:nvPr/>
        </p:nvPicPr>
        <p:blipFill rotWithShape="1">
          <a:blip r:embed="rId2"/>
          <a:srcRect t="2677" b="22323"/>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A8D86B68-1F4A-4EA0-8A1D-DD948D115108}"/>
              </a:ext>
            </a:extLst>
          </p:cNvPr>
          <p:cNvSpPr>
            <a:spLocks noGrp="1"/>
          </p:cNvSpPr>
          <p:nvPr>
            <p:ph type="subTitle" idx="1"/>
          </p:nvPr>
        </p:nvSpPr>
        <p:spPr>
          <a:xfrm>
            <a:off x="762000" y="5115011"/>
            <a:ext cx="4572000" cy="478862"/>
          </a:xfrm>
        </p:spPr>
        <p:txBody>
          <a:bodyPr anchor="b">
            <a:normAutofit/>
          </a:bodyPr>
          <a:lstStyle/>
          <a:p>
            <a:pPr algn="l"/>
            <a:r>
              <a:rPr lang="en-SG" sz="2000" dirty="0"/>
              <a:t>Prepared by: Shearman Chua</a:t>
            </a:r>
          </a:p>
        </p:txBody>
      </p:sp>
      <p:sp>
        <p:nvSpPr>
          <p:cNvPr id="2" name="Title 1">
            <a:extLst>
              <a:ext uri="{FF2B5EF4-FFF2-40B4-BE49-F238E27FC236}">
                <a16:creationId xmlns:a16="http://schemas.microsoft.com/office/drawing/2014/main" id="{CCBECBAD-BFC0-4610-88B2-1DFB8A078CC6}"/>
              </a:ext>
            </a:extLst>
          </p:cNvPr>
          <p:cNvSpPr>
            <a:spLocks noGrp="1"/>
          </p:cNvSpPr>
          <p:nvPr>
            <p:ph type="ctrTitle"/>
          </p:nvPr>
        </p:nvSpPr>
        <p:spPr>
          <a:xfrm>
            <a:off x="779195" y="2760749"/>
            <a:ext cx="4572000" cy="2286000"/>
          </a:xfrm>
        </p:spPr>
        <p:txBody>
          <a:bodyPr>
            <a:normAutofit fontScale="90000"/>
          </a:bodyPr>
          <a:lstStyle/>
          <a:p>
            <a:pPr algn="l"/>
            <a:r>
              <a:rPr lang="en-US" sz="4400" dirty="0"/>
              <a:t>Impact of data dimensions on difficulty in learning for Deep Neural Networks (Fintech)</a:t>
            </a:r>
            <a:endParaRPr lang="en-SG" sz="4400" dirty="0"/>
          </a:p>
        </p:txBody>
      </p:sp>
    </p:spTree>
    <p:extLst>
      <p:ext uri="{BB962C8B-B14F-4D97-AF65-F5344CB8AC3E}">
        <p14:creationId xmlns:p14="http://schemas.microsoft.com/office/powerpoint/2010/main" val="168407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399-FFAA-4E91-AD9B-C9CD84837132}"/>
              </a:ext>
            </a:extLst>
          </p:cNvPr>
          <p:cNvSpPr>
            <a:spLocks noGrp="1"/>
          </p:cNvSpPr>
          <p:nvPr>
            <p:ph type="title"/>
          </p:nvPr>
        </p:nvSpPr>
        <p:spPr>
          <a:xfrm>
            <a:off x="762000" y="220825"/>
            <a:ext cx="10668000" cy="973493"/>
          </a:xfrm>
        </p:spPr>
        <p:txBody>
          <a:bodyPr/>
          <a:lstStyle/>
          <a:p>
            <a:r>
              <a:rPr lang="en-SG" dirty="0"/>
              <a:t>Learning jitter</a:t>
            </a:r>
          </a:p>
        </p:txBody>
      </p:sp>
      <p:sp>
        <p:nvSpPr>
          <p:cNvPr id="3" name="Content Placeholder 2">
            <a:extLst>
              <a:ext uri="{FF2B5EF4-FFF2-40B4-BE49-F238E27FC236}">
                <a16:creationId xmlns:a16="http://schemas.microsoft.com/office/drawing/2014/main" id="{A19490B6-6519-4175-8DF7-2A9B7F8951F8}"/>
              </a:ext>
            </a:extLst>
          </p:cNvPr>
          <p:cNvSpPr>
            <a:spLocks noGrp="1"/>
          </p:cNvSpPr>
          <p:nvPr>
            <p:ph idx="1"/>
          </p:nvPr>
        </p:nvSpPr>
        <p:spPr>
          <a:xfrm>
            <a:off x="762000" y="1436914"/>
            <a:ext cx="10668000" cy="4667169"/>
          </a:xfrm>
        </p:spPr>
        <p:txBody>
          <a:bodyPr/>
          <a:lstStyle/>
          <a:p>
            <a:r>
              <a:rPr lang="en-SG" dirty="0"/>
              <a:t>During training, the deep learning models experience learning “jitters”, which are minor drops of accuracies before going back up again ( as seen in the graph below)</a:t>
            </a:r>
          </a:p>
          <a:p>
            <a:endParaRPr lang="en-SG" dirty="0"/>
          </a:p>
        </p:txBody>
      </p:sp>
      <p:pic>
        <p:nvPicPr>
          <p:cNvPr id="4" name="Picture 3">
            <a:extLst>
              <a:ext uri="{FF2B5EF4-FFF2-40B4-BE49-F238E27FC236}">
                <a16:creationId xmlns:a16="http://schemas.microsoft.com/office/drawing/2014/main" id="{7BA4697A-3F88-4C14-A9A1-C6E0C0C8FB56}"/>
              </a:ext>
            </a:extLst>
          </p:cNvPr>
          <p:cNvPicPr>
            <a:picLocks noChangeAspect="1"/>
          </p:cNvPicPr>
          <p:nvPr/>
        </p:nvPicPr>
        <p:blipFill>
          <a:blip r:embed="rId2"/>
          <a:stretch>
            <a:fillRect/>
          </a:stretch>
        </p:blipFill>
        <p:spPr>
          <a:xfrm>
            <a:off x="2506185" y="3097627"/>
            <a:ext cx="6612094" cy="3359156"/>
          </a:xfrm>
          <a:prstGeom prst="rect">
            <a:avLst/>
          </a:prstGeom>
        </p:spPr>
      </p:pic>
    </p:spTree>
    <p:extLst>
      <p:ext uri="{BB962C8B-B14F-4D97-AF65-F5344CB8AC3E}">
        <p14:creationId xmlns:p14="http://schemas.microsoft.com/office/powerpoint/2010/main" val="175580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399-FFAA-4E91-AD9B-C9CD84837132}"/>
              </a:ext>
            </a:extLst>
          </p:cNvPr>
          <p:cNvSpPr>
            <a:spLocks noGrp="1"/>
          </p:cNvSpPr>
          <p:nvPr>
            <p:ph type="title"/>
          </p:nvPr>
        </p:nvSpPr>
        <p:spPr>
          <a:xfrm>
            <a:off x="762000" y="220825"/>
            <a:ext cx="10668000" cy="973493"/>
          </a:xfrm>
        </p:spPr>
        <p:txBody>
          <a:bodyPr/>
          <a:lstStyle/>
          <a:p>
            <a:r>
              <a:rPr lang="en-SG" dirty="0"/>
              <a:t>Learning jitter</a:t>
            </a:r>
          </a:p>
        </p:txBody>
      </p:sp>
      <p:sp>
        <p:nvSpPr>
          <p:cNvPr id="3" name="Content Placeholder 2">
            <a:extLst>
              <a:ext uri="{FF2B5EF4-FFF2-40B4-BE49-F238E27FC236}">
                <a16:creationId xmlns:a16="http://schemas.microsoft.com/office/drawing/2014/main" id="{A19490B6-6519-4175-8DF7-2A9B7F8951F8}"/>
              </a:ext>
            </a:extLst>
          </p:cNvPr>
          <p:cNvSpPr>
            <a:spLocks noGrp="1"/>
          </p:cNvSpPr>
          <p:nvPr>
            <p:ph idx="1"/>
          </p:nvPr>
        </p:nvSpPr>
        <p:spPr>
          <a:xfrm>
            <a:off x="762000" y="1436914"/>
            <a:ext cx="10668000" cy="4667169"/>
          </a:xfrm>
        </p:spPr>
        <p:txBody>
          <a:bodyPr/>
          <a:lstStyle/>
          <a:p>
            <a:r>
              <a:rPr lang="en-SG" dirty="0"/>
              <a:t>Therefore, we want to observe if removing any technical indicators results in more learning ‘jitter’</a:t>
            </a:r>
          </a:p>
          <a:p>
            <a:r>
              <a:rPr lang="en-SG" dirty="0"/>
              <a:t>The rate of learning jitter (%) is given by: learning jitter = (count of minor accuracy drops / number of training epochs) * 100</a:t>
            </a:r>
          </a:p>
          <a:p>
            <a:r>
              <a:rPr lang="en-SG" dirty="0"/>
              <a:t>This gives the percentage of training duration where learning jitter occurs</a:t>
            </a:r>
          </a:p>
        </p:txBody>
      </p:sp>
    </p:spTree>
    <p:extLst>
      <p:ext uri="{BB962C8B-B14F-4D97-AF65-F5344CB8AC3E}">
        <p14:creationId xmlns:p14="http://schemas.microsoft.com/office/powerpoint/2010/main" val="3248413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A399-FFAA-4E91-AD9B-C9CD84837132}"/>
              </a:ext>
            </a:extLst>
          </p:cNvPr>
          <p:cNvSpPr>
            <a:spLocks noGrp="1"/>
          </p:cNvSpPr>
          <p:nvPr>
            <p:ph type="title"/>
          </p:nvPr>
        </p:nvSpPr>
        <p:spPr>
          <a:xfrm>
            <a:off x="762000" y="220825"/>
            <a:ext cx="10668000" cy="973493"/>
          </a:xfrm>
        </p:spPr>
        <p:txBody>
          <a:bodyPr/>
          <a:lstStyle/>
          <a:p>
            <a:r>
              <a:rPr lang="en-SG" dirty="0"/>
              <a:t>Learning jitter</a:t>
            </a:r>
          </a:p>
        </p:txBody>
      </p:sp>
      <p:sp>
        <p:nvSpPr>
          <p:cNvPr id="3" name="Content Placeholder 2">
            <a:extLst>
              <a:ext uri="{FF2B5EF4-FFF2-40B4-BE49-F238E27FC236}">
                <a16:creationId xmlns:a16="http://schemas.microsoft.com/office/drawing/2014/main" id="{A19490B6-6519-4175-8DF7-2A9B7F8951F8}"/>
              </a:ext>
            </a:extLst>
          </p:cNvPr>
          <p:cNvSpPr>
            <a:spLocks noGrp="1"/>
          </p:cNvSpPr>
          <p:nvPr>
            <p:ph idx="1"/>
          </p:nvPr>
        </p:nvSpPr>
        <p:spPr>
          <a:xfrm>
            <a:off x="762000" y="1436914"/>
            <a:ext cx="10668000" cy="4667169"/>
          </a:xfrm>
        </p:spPr>
        <p:txBody>
          <a:bodyPr/>
          <a:lstStyle/>
          <a:p>
            <a:r>
              <a:rPr lang="en-SG" dirty="0"/>
              <a:t>Due to the presence of learning jitter, we also find the 10 epochs moving average for both accuracy and loss</a:t>
            </a:r>
          </a:p>
          <a:p>
            <a:r>
              <a:rPr lang="en-SG" dirty="0"/>
              <a:t>This will give us a more “smoothed” out learning curve </a:t>
            </a:r>
          </a:p>
          <a:p>
            <a:r>
              <a:rPr lang="en-SG" dirty="0"/>
              <a:t>We also find the learning rate for the 10 epochs moving average for both accuracy and loss</a:t>
            </a:r>
          </a:p>
        </p:txBody>
      </p:sp>
    </p:spTree>
    <p:extLst>
      <p:ext uri="{BB962C8B-B14F-4D97-AF65-F5344CB8AC3E}">
        <p14:creationId xmlns:p14="http://schemas.microsoft.com/office/powerpoint/2010/main" val="2763307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BE4-2078-4B65-B0AC-93EC4503CE15}"/>
              </a:ext>
            </a:extLst>
          </p:cNvPr>
          <p:cNvSpPr>
            <a:spLocks noGrp="1"/>
          </p:cNvSpPr>
          <p:nvPr>
            <p:ph type="title"/>
          </p:nvPr>
        </p:nvSpPr>
        <p:spPr>
          <a:xfrm>
            <a:off x="762000" y="258147"/>
            <a:ext cx="10668000" cy="926841"/>
          </a:xfrm>
        </p:spPr>
        <p:txBody>
          <a:bodyPr/>
          <a:lstStyle/>
          <a:p>
            <a:r>
              <a:rPr lang="en-SG" dirty="0"/>
              <a:t>Results (CNN)</a:t>
            </a:r>
          </a:p>
        </p:txBody>
      </p:sp>
      <p:sp>
        <p:nvSpPr>
          <p:cNvPr id="3" name="Content Placeholder 2">
            <a:extLst>
              <a:ext uri="{FF2B5EF4-FFF2-40B4-BE49-F238E27FC236}">
                <a16:creationId xmlns:a16="http://schemas.microsoft.com/office/drawing/2014/main" id="{1E1DC9DE-D4AB-437E-9D86-70266D7AFD4C}"/>
              </a:ext>
            </a:extLst>
          </p:cNvPr>
          <p:cNvSpPr>
            <a:spLocks noGrp="1"/>
          </p:cNvSpPr>
          <p:nvPr>
            <p:ph idx="1"/>
          </p:nvPr>
        </p:nvSpPr>
        <p:spPr>
          <a:xfrm>
            <a:off x="762000" y="1184988"/>
            <a:ext cx="10668000" cy="4919095"/>
          </a:xfrm>
        </p:spPr>
        <p:txBody>
          <a:bodyPr/>
          <a:lstStyle/>
          <a:p>
            <a:r>
              <a:rPr lang="en-SG" dirty="0"/>
              <a:t>Validation Loss &amp; Accuracies</a:t>
            </a:r>
          </a:p>
          <a:p>
            <a:pPr marL="0" indent="0">
              <a:buNone/>
            </a:pPr>
            <a:endParaRPr lang="en-SG" dirty="0"/>
          </a:p>
        </p:txBody>
      </p:sp>
      <p:pic>
        <p:nvPicPr>
          <p:cNvPr id="4" name="Picture 3">
            <a:extLst>
              <a:ext uri="{FF2B5EF4-FFF2-40B4-BE49-F238E27FC236}">
                <a16:creationId xmlns:a16="http://schemas.microsoft.com/office/drawing/2014/main" id="{5A8949E8-35D6-4DE6-8E90-BEDEFC9091B9}"/>
              </a:ext>
            </a:extLst>
          </p:cNvPr>
          <p:cNvPicPr>
            <a:picLocks noChangeAspect="1"/>
          </p:cNvPicPr>
          <p:nvPr/>
        </p:nvPicPr>
        <p:blipFill>
          <a:blip r:embed="rId2"/>
          <a:stretch>
            <a:fillRect/>
          </a:stretch>
        </p:blipFill>
        <p:spPr>
          <a:xfrm>
            <a:off x="3090536" y="1929790"/>
            <a:ext cx="6010927" cy="4471009"/>
          </a:xfrm>
          <a:prstGeom prst="rect">
            <a:avLst/>
          </a:prstGeom>
        </p:spPr>
      </p:pic>
    </p:spTree>
    <p:extLst>
      <p:ext uri="{BB962C8B-B14F-4D97-AF65-F5344CB8AC3E}">
        <p14:creationId xmlns:p14="http://schemas.microsoft.com/office/powerpoint/2010/main" val="246456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BE4-2078-4B65-B0AC-93EC4503CE15}"/>
              </a:ext>
            </a:extLst>
          </p:cNvPr>
          <p:cNvSpPr>
            <a:spLocks noGrp="1"/>
          </p:cNvSpPr>
          <p:nvPr>
            <p:ph type="title"/>
          </p:nvPr>
        </p:nvSpPr>
        <p:spPr>
          <a:xfrm>
            <a:off x="762000" y="258147"/>
            <a:ext cx="10668000" cy="926841"/>
          </a:xfrm>
        </p:spPr>
        <p:txBody>
          <a:bodyPr/>
          <a:lstStyle/>
          <a:p>
            <a:r>
              <a:rPr lang="en-SG" dirty="0"/>
              <a:t>Results (CNN)</a:t>
            </a:r>
          </a:p>
        </p:txBody>
      </p:sp>
      <p:sp>
        <p:nvSpPr>
          <p:cNvPr id="3" name="Content Placeholder 2">
            <a:extLst>
              <a:ext uri="{FF2B5EF4-FFF2-40B4-BE49-F238E27FC236}">
                <a16:creationId xmlns:a16="http://schemas.microsoft.com/office/drawing/2014/main" id="{1E1DC9DE-D4AB-437E-9D86-70266D7AFD4C}"/>
              </a:ext>
            </a:extLst>
          </p:cNvPr>
          <p:cNvSpPr>
            <a:spLocks noGrp="1"/>
          </p:cNvSpPr>
          <p:nvPr>
            <p:ph idx="1"/>
          </p:nvPr>
        </p:nvSpPr>
        <p:spPr>
          <a:xfrm>
            <a:off x="762000" y="1184988"/>
            <a:ext cx="10668000" cy="4919095"/>
          </a:xfrm>
        </p:spPr>
        <p:txBody>
          <a:bodyPr>
            <a:normAutofit lnSpcReduction="10000"/>
          </a:bodyPr>
          <a:lstStyle/>
          <a:p>
            <a:r>
              <a:rPr lang="en-SG" dirty="0"/>
              <a:t>Learning Rates</a:t>
            </a:r>
          </a:p>
          <a:p>
            <a:endParaRPr lang="en-SG" dirty="0"/>
          </a:p>
          <a:p>
            <a:endParaRPr lang="en-SG" dirty="0"/>
          </a:p>
          <a:p>
            <a:endParaRPr lang="en-SG" dirty="0"/>
          </a:p>
          <a:p>
            <a:endParaRPr lang="en-SG" dirty="0"/>
          </a:p>
          <a:p>
            <a:endParaRPr lang="en-SG" dirty="0"/>
          </a:p>
          <a:p>
            <a:r>
              <a:rPr lang="en-SG" dirty="0"/>
              <a:t>For CNN, momentum related indicators are more important features for learning</a:t>
            </a:r>
          </a:p>
          <a:p>
            <a:pPr marL="0" indent="0">
              <a:buNone/>
            </a:pPr>
            <a:endParaRPr lang="en-SG" dirty="0"/>
          </a:p>
        </p:txBody>
      </p:sp>
      <p:pic>
        <p:nvPicPr>
          <p:cNvPr id="6" name="Picture 5">
            <a:extLst>
              <a:ext uri="{FF2B5EF4-FFF2-40B4-BE49-F238E27FC236}">
                <a16:creationId xmlns:a16="http://schemas.microsoft.com/office/drawing/2014/main" id="{8ED65C76-C78D-413E-9652-0616A6E41CA2}"/>
              </a:ext>
            </a:extLst>
          </p:cNvPr>
          <p:cNvPicPr>
            <a:picLocks noChangeAspect="1"/>
          </p:cNvPicPr>
          <p:nvPr/>
        </p:nvPicPr>
        <p:blipFill>
          <a:blip r:embed="rId2"/>
          <a:stretch>
            <a:fillRect/>
          </a:stretch>
        </p:blipFill>
        <p:spPr>
          <a:xfrm>
            <a:off x="186347" y="1753479"/>
            <a:ext cx="11819306" cy="3154424"/>
          </a:xfrm>
          <a:prstGeom prst="rect">
            <a:avLst/>
          </a:prstGeom>
        </p:spPr>
      </p:pic>
    </p:spTree>
    <p:extLst>
      <p:ext uri="{BB962C8B-B14F-4D97-AF65-F5344CB8AC3E}">
        <p14:creationId xmlns:p14="http://schemas.microsoft.com/office/powerpoint/2010/main" val="423514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BE4-2078-4B65-B0AC-93EC4503CE15}"/>
              </a:ext>
            </a:extLst>
          </p:cNvPr>
          <p:cNvSpPr>
            <a:spLocks noGrp="1"/>
          </p:cNvSpPr>
          <p:nvPr>
            <p:ph type="title"/>
          </p:nvPr>
        </p:nvSpPr>
        <p:spPr>
          <a:xfrm>
            <a:off x="762000" y="258147"/>
            <a:ext cx="10668000" cy="926841"/>
          </a:xfrm>
        </p:spPr>
        <p:txBody>
          <a:bodyPr/>
          <a:lstStyle/>
          <a:p>
            <a:r>
              <a:rPr lang="en-SG" dirty="0"/>
              <a:t>Results (CNN)</a:t>
            </a:r>
          </a:p>
        </p:txBody>
      </p:sp>
      <p:sp>
        <p:nvSpPr>
          <p:cNvPr id="3" name="Content Placeholder 2">
            <a:extLst>
              <a:ext uri="{FF2B5EF4-FFF2-40B4-BE49-F238E27FC236}">
                <a16:creationId xmlns:a16="http://schemas.microsoft.com/office/drawing/2014/main" id="{1E1DC9DE-D4AB-437E-9D86-70266D7AFD4C}"/>
              </a:ext>
            </a:extLst>
          </p:cNvPr>
          <p:cNvSpPr>
            <a:spLocks noGrp="1"/>
          </p:cNvSpPr>
          <p:nvPr>
            <p:ph idx="1"/>
          </p:nvPr>
        </p:nvSpPr>
        <p:spPr>
          <a:xfrm>
            <a:off x="762000" y="1184988"/>
            <a:ext cx="10668000" cy="4919095"/>
          </a:xfrm>
        </p:spPr>
        <p:txBody>
          <a:bodyPr>
            <a:normAutofit lnSpcReduction="10000"/>
          </a:bodyPr>
          <a:lstStyle/>
          <a:p>
            <a:r>
              <a:rPr lang="en-SG" dirty="0"/>
              <a:t>Learning Rates ( 10 Epochs Moving Average)</a:t>
            </a:r>
          </a:p>
          <a:p>
            <a:endParaRPr lang="en-SG" dirty="0"/>
          </a:p>
          <a:p>
            <a:endParaRPr lang="en-SG" dirty="0"/>
          </a:p>
          <a:p>
            <a:endParaRPr lang="en-SG" dirty="0"/>
          </a:p>
          <a:p>
            <a:endParaRPr lang="en-SG" dirty="0"/>
          </a:p>
          <a:p>
            <a:endParaRPr lang="en-SG" dirty="0"/>
          </a:p>
          <a:p>
            <a:r>
              <a:rPr lang="en-SG" dirty="0"/>
              <a:t>For CNN, momentum related indicators are more important features for learning</a:t>
            </a:r>
          </a:p>
          <a:p>
            <a:pPr marL="0" indent="0">
              <a:buNone/>
            </a:pPr>
            <a:endParaRPr lang="en-SG" dirty="0"/>
          </a:p>
        </p:txBody>
      </p:sp>
      <p:pic>
        <p:nvPicPr>
          <p:cNvPr id="4" name="Picture 3">
            <a:extLst>
              <a:ext uri="{FF2B5EF4-FFF2-40B4-BE49-F238E27FC236}">
                <a16:creationId xmlns:a16="http://schemas.microsoft.com/office/drawing/2014/main" id="{21857DEA-C88F-4A57-B058-A6ED60FB0AF0}"/>
              </a:ext>
            </a:extLst>
          </p:cNvPr>
          <p:cNvPicPr>
            <a:picLocks noChangeAspect="1"/>
          </p:cNvPicPr>
          <p:nvPr/>
        </p:nvPicPr>
        <p:blipFill>
          <a:blip r:embed="rId2"/>
          <a:stretch>
            <a:fillRect/>
          </a:stretch>
        </p:blipFill>
        <p:spPr>
          <a:xfrm>
            <a:off x="172839" y="1748875"/>
            <a:ext cx="11846322" cy="3206582"/>
          </a:xfrm>
          <a:prstGeom prst="rect">
            <a:avLst/>
          </a:prstGeom>
        </p:spPr>
      </p:pic>
    </p:spTree>
    <p:extLst>
      <p:ext uri="{BB962C8B-B14F-4D97-AF65-F5344CB8AC3E}">
        <p14:creationId xmlns:p14="http://schemas.microsoft.com/office/powerpoint/2010/main" val="122780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2D5F-D314-40B7-8AEA-1143A4D882A5}"/>
              </a:ext>
            </a:extLst>
          </p:cNvPr>
          <p:cNvSpPr>
            <a:spLocks noGrp="1"/>
          </p:cNvSpPr>
          <p:nvPr>
            <p:ph type="title"/>
          </p:nvPr>
        </p:nvSpPr>
        <p:spPr>
          <a:xfrm>
            <a:off x="762000" y="183502"/>
            <a:ext cx="10668000" cy="973494"/>
          </a:xfrm>
        </p:spPr>
        <p:txBody>
          <a:bodyPr/>
          <a:lstStyle/>
          <a:p>
            <a:r>
              <a:rPr lang="en-SG" dirty="0"/>
              <a:t>Learning Jitter</a:t>
            </a:r>
          </a:p>
        </p:txBody>
      </p:sp>
      <p:sp>
        <p:nvSpPr>
          <p:cNvPr id="3" name="Content Placeholder 2">
            <a:extLst>
              <a:ext uri="{FF2B5EF4-FFF2-40B4-BE49-F238E27FC236}">
                <a16:creationId xmlns:a16="http://schemas.microsoft.com/office/drawing/2014/main" id="{13982C8B-57AA-4B62-8776-CDF457F1F2C5}"/>
              </a:ext>
            </a:extLst>
          </p:cNvPr>
          <p:cNvSpPr>
            <a:spLocks noGrp="1"/>
          </p:cNvSpPr>
          <p:nvPr>
            <p:ph idx="1"/>
          </p:nvPr>
        </p:nvSpPr>
        <p:spPr>
          <a:xfrm>
            <a:off x="762000" y="1371600"/>
            <a:ext cx="10668000" cy="5131837"/>
          </a:xfrm>
        </p:spPr>
        <p:txBody>
          <a:bodyPr/>
          <a:lstStyle/>
          <a:p>
            <a:pPr marL="0" indent="0">
              <a:buNone/>
            </a:pPr>
            <a:endParaRPr lang="en-SG" dirty="0"/>
          </a:p>
          <a:p>
            <a:endParaRPr lang="en-SG" dirty="0"/>
          </a:p>
          <a:p>
            <a:endParaRPr lang="en-SG" dirty="0"/>
          </a:p>
          <a:p>
            <a:endParaRPr lang="en-SG" dirty="0"/>
          </a:p>
          <a:p>
            <a:pPr marL="0" indent="0">
              <a:buNone/>
            </a:pPr>
            <a:endParaRPr lang="en-SG" dirty="0"/>
          </a:p>
          <a:p>
            <a:r>
              <a:rPr lang="en-SG" dirty="0"/>
              <a:t>Results are not very conclusive. However, removing momentum related indicators resulted in the most learning jitter and the highest average jitter percentage deviation </a:t>
            </a:r>
          </a:p>
          <a:p>
            <a:endParaRPr lang="en-SG" dirty="0"/>
          </a:p>
        </p:txBody>
      </p:sp>
      <p:pic>
        <p:nvPicPr>
          <p:cNvPr id="5" name="Picture 4">
            <a:extLst>
              <a:ext uri="{FF2B5EF4-FFF2-40B4-BE49-F238E27FC236}">
                <a16:creationId xmlns:a16="http://schemas.microsoft.com/office/drawing/2014/main" id="{B26EA519-F1EF-40D5-B323-E611432ACDFF}"/>
              </a:ext>
            </a:extLst>
          </p:cNvPr>
          <p:cNvPicPr>
            <a:picLocks noChangeAspect="1"/>
          </p:cNvPicPr>
          <p:nvPr/>
        </p:nvPicPr>
        <p:blipFill>
          <a:blip r:embed="rId2"/>
          <a:stretch>
            <a:fillRect/>
          </a:stretch>
        </p:blipFill>
        <p:spPr>
          <a:xfrm>
            <a:off x="0" y="1282258"/>
            <a:ext cx="12192000" cy="3081908"/>
          </a:xfrm>
          <a:prstGeom prst="rect">
            <a:avLst/>
          </a:prstGeom>
        </p:spPr>
      </p:pic>
    </p:spTree>
    <p:extLst>
      <p:ext uri="{BB962C8B-B14F-4D97-AF65-F5344CB8AC3E}">
        <p14:creationId xmlns:p14="http://schemas.microsoft.com/office/powerpoint/2010/main" val="3587730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2D5F-D314-40B7-8AEA-1143A4D882A5}"/>
              </a:ext>
            </a:extLst>
          </p:cNvPr>
          <p:cNvSpPr>
            <a:spLocks noGrp="1"/>
          </p:cNvSpPr>
          <p:nvPr>
            <p:ph type="title"/>
          </p:nvPr>
        </p:nvSpPr>
        <p:spPr>
          <a:xfrm>
            <a:off x="762000" y="71492"/>
            <a:ext cx="10668000" cy="973494"/>
          </a:xfrm>
        </p:spPr>
        <p:txBody>
          <a:bodyPr/>
          <a:lstStyle/>
          <a:p>
            <a:r>
              <a:rPr lang="en-SG" dirty="0"/>
              <a:t>Impact on Learning Difficulty</a:t>
            </a:r>
          </a:p>
        </p:txBody>
      </p:sp>
      <p:sp>
        <p:nvSpPr>
          <p:cNvPr id="3" name="Content Placeholder 2">
            <a:extLst>
              <a:ext uri="{FF2B5EF4-FFF2-40B4-BE49-F238E27FC236}">
                <a16:creationId xmlns:a16="http://schemas.microsoft.com/office/drawing/2014/main" id="{13982C8B-57AA-4B62-8776-CDF457F1F2C5}"/>
              </a:ext>
            </a:extLst>
          </p:cNvPr>
          <p:cNvSpPr>
            <a:spLocks noGrp="1"/>
          </p:cNvSpPr>
          <p:nvPr>
            <p:ph idx="1"/>
          </p:nvPr>
        </p:nvSpPr>
        <p:spPr>
          <a:xfrm>
            <a:off x="762000" y="1371600"/>
            <a:ext cx="10668000" cy="5131837"/>
          </a:xfrm>
        </p:spPr>
        <p:txBody>
          <a:bodyPr>
            <a:normAutofit lnSpcReduction="10000"/>
          </a:bodyPr>
          <a:lstStyle/>
          <a:p>
            <a:pPr marL="0" indent="0">
              <a:buNone/>
            </a:pPr>
            <a:endParaRPr lang="en-SG" dirty="0"/>
          </a:p>
          <a:p>
            <a:endParaRPr lang="en-SG" dirty="0"/>
          </a:p>
          <a:p>
            <a:endParaRPr lang="en-SG" dirty="0"/>
          </a:p>
          <a:p>
            <a:endParaRPr lang="en-SG" dirty="0"/>
          </a:p>
          <a:p>
            <a:pPr marL="0" indent="0">
              <a:buNone/>
            </a:pPr>
            <a:endParaRPr lang="en-SG" dirty="0"/>
          </a:p>
          <a:p>
            <a:r>
              <a:rPr lang="en-SG" sz="2600" dirty="0"/>
              <a:t>For the CNN models, removing momentum related indicators will impact the learning of the models the most</a:t>
            </a:r>
          </a:p>
          <a:p>
            <a:r>
              <a:rPr lang="en-SG" sz="2600" dirty="0"/>
              <a:t>Moving averages and closing prices are not significant to the learning in CNN models</a:t>
            </a:r>
          </a:p>
        </p:txBody>
      </p:sp>
      <p:pic>
        <p:nvPicPr>
          <p:cNvPr id="4" name="Picture 3">
            <a:extLst>
              <a:ext uri="{FF2B5EF4-FFF2-40B4-BE49-F238E27FC236}">
                <a16:creationId xmlns:a16="http://schemas.microsoft.com/office/drawing/2014/main" id="{59F14D94-4D94-4EA4-9FC4-1A35C5BE70A2}"/>
              </a:ext>
            </a:extLst>
          </p:cNvPr>
          <p:cNvPicPr>
            <a:picLocks noChangeAspect="1"/>
          </p:cNvPicPr>
          <p:nvPr/>
        </p:nvPicPr>
        <p:blipFill>
          <a:blip r:embed="rId2"/>
          <a:stretch>
            <a:fillRect/>
          </a:stretch>
        </p:blipFill>
        <p:spPr>
          <a:xfrm>
            <a:off x="2963908" y="849001"/>
            <a:ext cx="6264183" cy="3741744"/>
          </a:xfrm>
          <a:prstGeom prst="rect">
            <a:avLst/>
          </a:prstGeom>
        </p:spPr>
      </p:pic>
    </p:spTree>
    <p:extLst>
      <p:ext uri="{BB962C8B-B14F-4D97-AF65-F5344CB8AC3E}">
        <p14:creationId xmlns:p14="http://schemas.microsoft.com/office/powerpoint/2010/main" val="505597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F829-E9B8-44A1-B7F2-DDD1F1EA622E}"/>
              </a:ext>
            </a:extLst>
          </p:cNvPr>
          <p:cNvSpPr>
            <a:spLocks noGrp="1"/>
          </p:cNvSpPr>
          <p:nvPr>
            <p:ph type="title"/>
          </p:nvPr>
        </p:nvSpPr>
        <p:spPr>
          <a:xfrm>
            <a:off x="762000" y="248816"/>
            <a:ext cx="10668000" cy="926841"/>
          </a:xfrm>
        </p:spPr>
        <p:txBody>
          <a:bodyPr>
            <a:normAutofit fontScale="90000"/>
          </a:bodyPr>
          <a:lstStyle/>
          <a:p>
            <a:r>
              <a:rPr lang="en-SG" dirty="0"/>
              <a:t>Conclusions on the impact of technical indicators on the difficulty of learning in CNN</a:t>
            </a:r>
          </a:p>
        </p:txBody>
      </p:sp>
      <p:sp>
        <p:nvSpPr>
          <p:cNvPr id="3" name="Content Placeholder 2">
            <a:extLst>
              <a:ext uri="{FF2B5EF4-FFF2-40B4-BE49-F238E27FC236}">
                <a16:creationId xmlns:a16="http://schemas.microsoft.com/office/drawing/2014/main" id="{8F0B378D-72E0-4162-9F7D-62D1CC3EBCDB}"/>
              </a:ext>
            </a:extLst>
          </p:cNvPr>
          <p:cNvSpPr>
            <a:spLocks noGrp="1"/>
          </p:cNvSpPr>
          <p:nvPr>
            <p:ph idx="1"/>
          </p:nvPr>
        </p:nvSpPr>
        <p:spPr>
          <a:xfrm>
            <a:off x="762000" y="1418254"/>
            <a:ext cx="10668000" cy="4945224"/>
          </a:xfrm>
        </p:spPr>
        <p:txBody>
          <a:bodyPr/>
          <a:lstStyle/>
          <a:p>
            <a:r>
              <a:rPr lang="en-SG" dirty="0"/>
              <a:t>Momentum indicators have more significant impact </a:t>
            </a:r>
          </a:p>
          <a:p>
            <a:r>
              <a:rPr lang="en-SG" dirty="0"/>
              <a:t>Moving Averages and Closing Prices does not help much in learning for CNN models</a:t>
            </a:r>
          </a:p>
          <a:p>
            <a:r>
              <a:rPr lang="en-SG" dirty="0"/>
              <a:t>The model that performed best is the model using only momentum related indicators</a:t>
            </a:r>
          </a:p>
          <a:p>
            <a:r>
              <a:rPr lang="en-SG" dirty="0"/>
              <a:t>Removing more indicators causes more learning jitter</a:t>
            </a:r>
          </a:p>
        </p:txBody>
      </p:sp>
    </p:spTree>
    <p:extLst>
      <p:ext uri="{BB962C8B-B14F-4D97-AF65-F5344CB8AC3E}">
        <p14:creationId xmlns:p14="http://schemas.microsoft.com/office/powerpoint/2010/main" val="3105450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BE4-2078-4B65-B0AC-93EC4503CE15}"/>
              </a:ext>
            </a:extLst>
          </p:cNvPr>
          <p:cNvSpPr>
            <a:spLocks noGrp="1"/>
          </p:cNvSpPr>
          <p:nvPr>
            <p:ph type="title"/>
          </p:nvPr>
        </p:nvSpPr>
        <p:spPr>
          <a:xfrm>
            <a:off x="762000" y="258147"/>
            <a:ext cx="10668000" cy="926841"/>
          </a:xfrm>
        </p:spPr>
        <p:txBody>
          <a:bodyPr/>
          <a:lstStyle/>
          <a:p>
            <a:r>
              <a:rPr lang="en-SG" dirty="0"/>
              <a:t>Results (LSTM)</a:t>
            </a:r>
          </a:p>
        </p:txBody>
      </p:sp>
      <p:sp>
        <p:nvSpPr>
          <p:cNvPr id="3" name="Content Placeholder 2">
            <a:extLst>
              <a:ext uri="{FF2B5EF4-FFF2-40B4-BE49-F238E27FC236}">
                <a16:creationId xmlns:a16="http://schemas.microsoft.com/office/drawing/2014/main" id="{1E1DC9DE-D4AB-437E-9D86-70266D7AFD4C}"/>
              </a:ext>
            </a:extLst>
          </p:cNvPr>
          <p:cNvSpPr>
            <a:spLocks noGrp="1"/>
          </p:cNvSpPr>
          <p:nvPr>
            <p:ph idx="1"/>
          </p:nvPr>
        </p:nvSpPr>
        <p:spPr>
          <a:xfrm>
            <a:off x="762000" y="1184988"/>
            <a:ext cx="10668000" cy="4919095"/>
          </a:xfrm>
        </p:spPr>
        <p:txBody>
          <a:bodyPr/>
          <a:lstStyle/>
          <a:p>
            <a:r>
              <a:rPr lang="en-SG" dirty="0"/>
              <a:t>Validation Loss &amp; Accuracies</a:t>
            </a:r>
          </a:p>
          <a:p>
            <a:pPr marL="0" indent="0">
              <a:buNone/>
            </a:pPr>
            <a:endParaRPr lang="en-SG" dirty="0"/>
          </a:p>
        </p:txBody>
      </p:sp>
      <p:pic>
        <p:nvPicPr>
          <p:cNvPr id="5" name="Picture 4">
            <a:extLst>
              <a:ext uri="{FF2B5EF4-FFF2-40B4-BE49-F238E27FC236}">
                <a16:creationId xmlns:a16="http://schemas.microsoft.com/office/drawing/2014/main" id="{9776ADB2-E326-49ED-8CF9-0013F0EB8667}"/>
              </a:ext>
            </a:extLst>
          </p:cNvPr>
          <p:cNvPicPr>
            <a:picLocks noChangeAspect="1"/>
          </p:cNvPicPr>
          <p:nvPr/>
        </p:nvPicPr>
        <p:blipFill>
          <a:blip r:embed="rId2"/>
          <a:stretch>
            <a:fillRect/>
          </a:stretch>
        </p:blipFill>
        <p:spPr>
          <a:xfrm>
            <a:off x="1954171" y="2111829"/>
            <a:ext cx="8283658" cy="3863675"/>
          </a:xfrm>
          <a:prstGeom prst="rect">
            <a:avLst/>
          </a:prstGeom>
        </p:spPr>
      </p:pic>
    </p:spTree>
    <p:extLst>
      <p:ext uri="{BB962C8B-B14F-4D97-AF65-F5344CB8AC3E}">
        <p14:creationId xmlns:p14="http://schemas.microsoft.com/office/powerpoint/2010/main" val="1561632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7B4B-218D-43E1-A11D-A52A594FE07E}"/>
              </a:ext>
            </a:extLst>
          </p:cNvPr>
          <p:cNvSpPr>
            <a:spLocks noGrp="1"/>
          </p:cNvSpPr>
          <p:nvPr>
            <p:ph type="title"/>
          </p:nvPr>
        </p:nvSpPr>
        <p:spPr/>
        <p:txBody>
          <a:bodyPr/>
          <a:lstStyle/>
          <a:p>
            <a:r>
              <a:rPr lang="en-SG" dirty="0"/>
              <a:t>Objective</a:t>
            </a:r>
          </a:p>
        </p:txBody>
      </p:sp>
      <p:sp>
        <p:nvSpPr>
          <p:cNvPr id="3" name="Content Placeholder 2">
            <a:extLst>
              <a:ext uri="{FF2B5EF4-FFF2-40B4-BE49-F238E27FC236}">
                <a16:creationId xmlns:a16="http://schemas.microsoft.com/office/drawing/2014/main" id="{10DD3954-703B-49E5-8C3E-381B9C891028}"/>
              </a:ext>
            </a:extLst>
          </p:cNvPr>
          <p:cNvSpPr>
            <a:spLocks noGrp="1"/>
          </p:cNvSpPr>
          <p:nvPr>
            <p:ph idx="1"/>
          </p:nvPr>
        </p:nvSpPr>
        <p:spPr/>
        <p:txBody>
          <a:bodyPr/>
          <a:lstStyle/>
          <a:p>
            <a:r>
              <a:rPr lang="en-US" dirty="0"/>
              <a:t>Find a full order or partial order of financial technical indicators in terms of their magnitudes of impacts on difficulty of learning</a:t>
            </a:r>
          </a:p>
          <a:p>
            <a:r>
              <a:rPr lang="en-US" dirty="0"/>
              <a:t>Definition of quantities in terms of the significance for each data dimension in terms impact of difficulty in learning</a:t>
            </a:r>
          </a:p>
          <a:p>
            <a:endParaRPr lang="en-SG" dirty="0"/>
          </a:p>
        </p:txBody>
      </p:sp>
    </p:spTree>
    <p:extLst>
      <p:ext uri="{BB962C8B-B14F-4D97-AF65-F5344CB8AC3E}">
        <p14:creationId xmlns:p14="http://schemas.microsoft.com/office/powerpoint/2010/main" val="3161152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BE4-2078-4B65-B0AC-93EC4503CE15}"/>
              </a:ext>
            </a:extLst>
          </p:cNvPr>
          <p:cNvSpPr>
            <a:spLocks noGrp="1"/>
          </p:cNvSpPr>
          <p:nvPr>
            <p:ph type="title"/>
          </p:nvPr>
        </p:nvSpPr>
        <p:spPr>
          <a:xfrm>
            <a:off x="762000" y="258147"/>
            <a:ext cx="10668000" cy="926841"/>
          </a:xfrm>
        </p:spPr>
        <p:txBody>
          <a:bodyPr/>
          <a:lstStyle/>
          <a:p>
            <a:r>
              <a:rPr lang="en-SG" dirty="0"/>
              <a:t>Results (LSTM)</a:t>
            </a:r>
          </a:p>
        </p:txBody>
      </p:sp>
      <p:sp>
        <p:nvSpPr>
          <p:cNvPr id="3" name="Content Placeholder 2">
            <a:extLst>
              <a:ext uri="{FF2B5EF4-FFF2-40B4-BE49-F238E27FC236}">
                <a16:creationId xmlns:a16="http://schemas.microsoft.com/office/drawing/2014/main" id="{1E1DC9DE-D4AB-437E-9D86-70266D7AFD4C}"/>
              </a:ext>
            </a:extLst>
          </p:cNvPr>
          <p:cNvSpPr>
            <a:spLocks noGrp="1"/>
          </p:cNvSpPr>
          <p:nvPr>
            <p:ph idx="1"/>
          </p:nvPr>
        </p:nvSpPr>
        <p:spPr>
          <a:xfrm>
            <a:off x="762000" y="1184988"/>
            <a:ext cx="10668000" cy="5414865"/>
          </a:xfrm>
        </p:spPr>
        <p:txBody>
          <a:bodyPr>
            <a:normAutofit fontScale="92500"/>
          </a:bodyPr>
          <a:lstStyle/>
          <a:p>
            <a:r>
              <a:rPr lang="en-SG" dirty="0"/>
              <a:t>Learning Rates</a:t>
            </a:r>
          </a:p>
          <a:p>
            <a:endParaRPr lang="en-SG" dirty="0"/>
          </a:p>
          <a:p>
            <a:endParaRPr lang="en-SG" dirty="0"/>
          </a:p>
          <a:p>
            <a:endParaRPr lang="en-SG" dirty="0"/>
          </a:p>
          <a:p>
            <a:endParaRPr lang="en-SG" dirty="0"/>
          </a:p>
          <a:p>
            <a:endParaRPr lang="en-SG" dirty="0"/>
          </a:p>
          <a:p>
            <a:r>
              <a:rPr lang="en-SG" sz="2600" dirty="0"/>
              <a:t>For LSTM, the results are not as conclusive as the CNN results where we are not able to determine if momentum related indicators or moving average related indicators impact the learning of the models more</a:t>
            </a:r>
          </a:p>
          <a:p>
            <a:pPr marL="0" indent="0">
              <a:buNone/>
            </a:pPr>
            <a:endParaRPr lang="en-SG" dirty="0"/>
          </a:p>
        </p:txBody>
      </p:sp>
      <p:pic>
        <p:nvPicPr>
          <p:cNvPr id="4" name="Picture 3">
            <a:extLst>
              <a:ext uri="{FF2B5EF4-FFF2-40B4-BE49-F238E27FC236}">
                <a16:creationId xmlns:a16="http://schemas.microsoft.com/office/drawing/2014/main" id="{960C8CD2-23B1-4D36-995D-70F09FB18AC6}"/>
              </a:ext>
            </a:extLst>
          </p:cNvPr>
          <p:cNvPicPr>
            <a:picLocks noChangeAspect="1"/>
          </p:cNvPicPr>
          <p:nvPr/>
        </p:nvPicPr>
        <p:blipFill>
          <a:blip r:embed="rId2"/>
          <a:stretch>
            <a:fillRect/>
          </a:stretch>
        </p:blipFill>
        <p:spPr>
          <a:xfrm>
            <a:off x="350022" y="1776568"/>
            <a:ext cx="11491956" cy="3124471"/>
          </a:xfrm>
          <a:prstGeom prst="rect">
            <a:avLst/>
          </a:prstGeom>
        </p:spPr>
      </p:pic>
    </p:spTree>
    <p:extLst>
      <p:ext uri="{BB962C8B-B14F-4D97-AF65-F5344CB8AC3E}">
        <p14:creationId xmlns:p14="http://schemas.microsoft.com/office/powerpoint/2010/main" val="2413224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9BE4-2078-4B65-B0AC-93EC4503CE15}"/>
              </a:ext>
            </a:extLst>
          </p:cNvPr>
          <p:cNvSpPr>
            <a:spLocks noGrp="1"/>
          </p:cNvSpPr>
          <p:nvPr>
            <p:ph type="title"/>
          </p:nvPr>
        </p:nvSpPr>
        <p:spPr>
          <a:xfrm>
            <a:off x="762000" y="258147"/>
            <a:ext cx="10668000" cy="926841"/>
          </a:xfrm>
        </p:spPr>
        <p:txBody>
          <a:bodyPr/>
          <a:lstStyle/>
          <a:p>
            <a:r>
              <a:rPr lang="en-SG" dirty="0"/>
              <a:t>Results (LSTM)</a:t>
            </a:r>
          </a:p>
        </p:txBody>
      </p:sp>
      <p:sp>
        <p:nvSpPr>
          <p:cNvPr id="3" name="Content Placeholder 2">
            <a:extLst>
              <a:ext uri="{FF2B5EF4-FFF2-40B4-BE49-F238E27FC236}">
                <a16:creationId xmlns:a16="http://schemas.microsoft.com/office/drawing/2014/main" id="{1E1DC9DE-D4AB-437E-9D86-70266D7AFD4C}"/>
              </a:ext>
            </a:extLst>
          </p:cNvPr>
          <p:cNvSpPr>
            <a:spLocks noGrp="1"/>
          </p:cNvSpPr>
          <p:nvPr>
            <p:ph idx="1"/>
          </p:nvPr>
        </p:nvSpPr>
        <p:spPr>
          <a:xfrm>
            <a:off x="761999" y="1184988"/>
            <a:ext cx="10901265" cy="5523722"/>
          </a:xfrm>
        </p:spPr>
        <p:txBody>
          <a:bodyPr>
            <a:normAutofit fontScale="92500"/>
          </a:bodyPr>
          <a:lstStyle/>
          <a:p>
            <a:r>
              <a:rPr lang="en-SG" dirty="0"/>
              <a:t>Learning Rates (10 epochs moving average)</a:t>
            </a:r>
          </a:p>
          <a:p>
            <a:endParaRPr lang="en-SG" dirty="0"/>
          </a:p>
          <a:p>
            <a:endParaRPr lang="en-SG" dirty="0"/>
          </a:p>
          <a:p>
            <a:endParaRPr lang="en-SG" dirty="0"/>
          </a:p>
          <a:p>
            <a:endParaRPr lang="en-SG" dirty="0"/>
          </a:p>
          <a:p>
            <a:endParaRPr lang="en-SG" dirty="0"/>
          </a:p>
          <a:p>
            <a:r>
              <a:rPr lang="en-SG" dirty="0"/>
              <a:t>For LSTM, removing TEMA(moving average) and WILLR (momentum) indicators impact the learning of the models the most </a:t>
            </a:r>
          </a:p>
          <a:p>
            <a:r>
              <a:rPr lang="en-SG" dirty="0"/>
              <a:t>Using all indicators provides the best learning results</a:t>
            </a:r>
          </a:p>
        </p:txBody>
      </p:sp>
      <p:pic>
        <p:nvPicPr>
          <p:cNvPr id="5" name="Picture 4">
            <a:extLst>
              <a:ext uri="{FF2B5EF4-FFF2-40B4-BE49-F238E27FC236}">
                <a16:creationId xmlns:a16="http://schemas.microsoft.com/office/drawing/2014/main" id="{D28063BC-50EB-4A08-BB91-8D57148B267E}"/>
              </a:ext>
            </a:extLst>
          </p:cNvPr>
          <p:cNvPicPr>
            <a:picLocks noChangeAspect="1"/>
          </p:cNvPicPr>
          <p:nvPr/>
        </p:nvPicPr>
        <p:blipFill>
          <a:blip r:embed="rId2"/>
          <a:stretch>
            <a:fillRect/>
          </a:stretch>
        </p:blipFill>
        <p:spPr>
          <a:xfrm>
            <a:off x="137853" y="1744147"/>
            <a:ext cx="11916293" cy="3182416"/>
          </a:xfrm>
          <a:prstGeom prst="rect">
            <a:avLst/>
          </a:prstGeom>
        </p:spPr>
      </p:pic>
    </p:spTree>
    <p:extLst>
      <p:ext uri="{BB962C8B-B14F-4D97-AF65-F5344CB8AC3E}">
        <p14:creationId xmlns:p14="http://schemas.microsoft.com/office/powerpoint/2010/main" val="163205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2D5F-D314-40B7-8AEA-1143A4D882A5}"/>
              </a:ext>
            </a:extLst>
          </p:cNvPr>
          <p:cNvSpPr>
            <a:spLocks noGrp="1"/>
          </p:cNvSpPr>
          <p:nvPr>
            <p:ph type="title"/>
          </p:nvPr>
        </p:nvSpPr>
        <p:spPr>
          <a:xfrm>
            <a:off x="762000" y="183502"/>
            <a:ext cx="10668000" cy="973494"/>
          </a:xfrm>
        </p:spPr>
        <p:txBody>
          <a:bodyPr/>
          <a:lstStyle/>
          <a:p>
            <a:r>
              <a:rPr lang="en-SG" dirty="0"/>
              <a:t>Learning Jitter</a:t>
            </a:r>
          </a:p>
        </p:txBody>
      </p:sp>
      <p:sp>
        <p:nvSpPr>
          <p:cNvPr id="3" name="Content Placeholder 2">
            <a:extLst>
              <a:ext uri="{FF2B5EF4-FFF2-40B4-BE49-F238E27FC236}">
                <a16:creationId xmlns:a16="http://schemas.microsoft.com/office/drawing/2014/main" id="{13982C8B-57AA-4B62-8776-CDF457F1F2C5}"/>
              </a:ext>
            </a:extLst>
          </p:cNvPr>
          <p:cNvSpPr>
            <a:spLocks noGrp="1"/>
          </p:cNvSpPr>
          <p:nvPr>
            <p:ph idx="1"/>
          </p:nvPr>
        </p:nvSpPr>
        <p:spPr>
          <a:xfrm>
            <a:off x="762000" y="1371600"/>
            <a:ext cx="10668000" cy="5131837"/>
          </a:xfrm>
        </p:spPr>
        <p:txBody>
          <a:bodyPr/>
          <a:lstStyle/>
          <a:p>
            <a:pPr marL="0" indent="0">
              <a:buNone/>
            </a:pPr>
            <a:endParaRPr lang="en-SG" dirty="0"/>
          </a:p>
          <a:p>
            <a:endParaRPr lang="en-SG" dirty="0"/>
          </a:p>
          <a:p>
            <a:endParaRPr lang="en-SG" dirty="0"/>
          </a:p>
          <a:p>
            <a:endParaRPr lang="en-SG" dirty="0"/>
          </a:p>
          <a:p>
            <a:pPr marL="0" indent="0">
              <a:buNone/>
            </a:pPr>
            <a:endParaRPr lang="en-SG" dirty="0"/>
          </a:p>
          <a:p>
            <a:r>
              <a:rPr lang="en-SG" dirty="0"/>
              <a:t>Results are not very conclusive. However, removing moving average related indicators resulted in the more learning jitter generally as compared to momentum related indicators</a:t>
            </a:r>
          </a:p>
        </p:txBody>
      </p:sp>
      <p:pic>
        <p:nvPicPr>
          <p:cNvPr id="4" name="Picture 3">
            <a:extLst>
              <a:ext uri="{FF2B5EF4-FFF2-40B4-BE49-F238E27FC236}">
                <a16:creationId xmlns:a16="http://schemas.microsoft.com/office/drawing/2014/main" id="{B8B9C306-FED2-4C9D-A255-5CF0C87D67C5}"/>
              </a:ext>
            </a:extLst>
          </p:cNvPr>
          <p:cNvPicPr>
            <a:picLocks noChangeAspect="1"/>
          </p:cNvPicPr>
          <p:nvPr/>
        </p:nvPicPr>
        <p:blipFill>
          <a:blip r:embed="rId2"/>
          <a:stretch>
            <a:fillRect/>
          </a:stretch>
        </p:blipFill>
        <p:spPr>
          <a:xfrm>
            <a:off x="124275" y="1156996"/>
            <a:ext cx="11943449" cy="3388683"/>
          </a:xfrm>
          <a:prstGeom prst="rect">
            <a:avLst/>
          </a:prstGeom>
        </p:spPr>
      </p:pic>
    </p:spTree>
    <p:extLst>
      <p:ext uri="{BB962C8B-B14F-4D97-AF65-F5344CB8AC3E}">
        <p14:creationId xmlns:p14="http://schemas.microsoft.com/office/powerpoint/2010/main" val="349222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2D5F-D314-40B7-8AEA-1143A4D882A5}"/>
              </a:ext>
            </a:extLst>
          </p:cNvPr>
          <p:cNvSpPr>
            <a:spLocks noGrp="1"/>
          </p:cNvSpPr>
          <p:nvPr>
            <p:ph type="title"/>
          </p:nvPr>
        </p:nvSpPr>
        <p:spPr>
          <a:xfrm>
            <a:off x="762000" y="71492"/>
            <a:ext cx="10453396" cy="864472"/>
          </a:xfrm>
        </p:spPr>
        <p:txBody>
          <a:bodyPr/>
          <a:lstStyle/>
          <a:p>
            <a:r>
              <a:rPr lang="en-SG" dirty="0"/>
              <a:t>Impact on Learning Difficulty</a:t>
            </a:r>
          </a:p>
        </p:txBody>
      </p:sp>
      <p:sp>
        <p:nvSpPr>
          <p:cNvPr id="3" name="Content Placeholder 2">
            <a:extLst>
              <a:ext uri="{FF2B5EF4-FFF2-40B4-BE49-F238E27FC236}">
                <a16:creationId xmlns:a16="http://schemas.microsoft.com/office/drawing/2014/main" id="{13982C8B-57AA-4B62-8776-CDF457F1F2C5}"/>
              </a:ext>
            </a:extLst>
          </p:cNvPr>
          <p:cNvSpPr>
            <a:spLocks noGrp="1"/>
          </p:cNvSpPr>
          <p:nvPr>
            <p:ph idx="1"/>
          </p:nvPr>
        </p:nvSpPr>
        <p:spPr>
          <a:xfrm>
            <a:off x="622041" y="1287624"/>
            <a:ext cx="10668000" cy="5498884"/>
          </a:xfrm>
        </p:spPr>
        <p:txBody>
          <a:bodyPr>
            <a:normAutofit fontScale="92500" lnSpcReduction="10000"/>
          </a:bodyPr>
          <a:lstStyle/>
          <a:p>
            <a:pPr marL="0" indent="0">
              <a:buNone/>
            </a:pPr>
            <a:endParaRPr lang="en-SG" dirty="0"/>
          </a:p>
          <a:p>
            <a:endParaRPr lang="en-SG" dirty="0"/>
          </a:p>
          <a:p>
            <a:endParaRPr lang="en-SG" dirty="0"/>
          </a:p>
          <a:p>
            <a:endParaRPr lang="en-SG" dirty="0"/>
          </a:p>
          <a:p>
            <a:pPr marL="0" indent="0">
              <a:buNone/>
            </a:pPr>
            <a:endParaRPr lang="en-SG" dirty="0"/>
          </a:p>
          <a:p>
            <a:r>
              <a:rPr lang="en-SG" sz="2400" dirty="0"/>
              <a:t>For the LSTM models, the results were more inconclusive. Example, from the table above, we can see that the model with learning affected the most is the model without WILLR indicator which is momentum related</a:t>
            </a:r>
          </a:p>
          <a:p>
            <a:r>
              <a:rPr lang="en-SG" sz="2400" dirty="0"/>
              <a:t>However, when we remove more momentum indicators, the learning affected is the second least affect, with the least affected model being the model with all indicators</a:t>
            </a:r>
          </a:p>
        </p:txBody>
      </p:sp>
      <p:pic>
        <p:nvPicPr>
          <p:cNvPr id="5" name="Picture 4">
            <a:extLst>
              <a:ext uri="{FF2B5EF4-FFF2-40B4-BE49-F238E27FC236}">
                <a16:creationId xmlns:a16="http://schemas.microsoft.com/office/drawing/2014/main" id="{EDAEB885-4E73-4E4B-93B2-ACBBFB08B87C}"/>
              </a:ext>
            </a:extLst>
          </p:cNvPr>
          <p:cNvPicPr>
            <a:picLocks noChangeAspect="1"/>
          </p:cNvPicPr>
          <p:nvPr/>
        </p:nvPicPr>
        <p:blipFill>
          <a:blip r:embed="rId2"/>
          <a:stretch>
            <a:fillRect/>
          </a:stretch>
        </p:blipFill>
        <p:spPr>
          <a:xfrm>
            <a:off x="3123699" y="786674"/>
            <a:ext cx="5944601" cy="3518050"/>
          </a:xfrm>
          <a:prstGeom prst="rect">
            <a:avLst/>
          </a:prstGeom>
        </p:spPr>
      </p:pic>
    </p:spTree>
    <p:extLst>
      <p:ext uri="{BB962C8B-B14F-4D97-AF65-F5344CB8AC3E}">
        <p14:creationId xmlns:p14="http://schemas.microsoft.com/office/powerpoint/2010/main" val="1305019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F829-E9B8-44A1-B7F2-DDD1F1EA622E}"/>
              </a:ext>
            </a:extLst>
          </p:cNvPr>
          <p:cNvSpPr>
            <a:spLocks noGrp="1"/>
          </p:cNvSpPr>
          <p:nvPr>
            <p:ph type="title"/>
          </p:nvPr>
        </p:nvSpPr>
        <p:spPr>
          <a:xfrm>
            <a:off x="762000" y="248816"/>
            <a:ext cx="10668000" cy="926841"/>
          </a:xfrm>
        </p:spPr>
        <p:txBody>
          <a:bodyPr>
            <a:normAutofit fontScale="90000"/>
          </a:bodyPr>
          <a:lstStyle/>
          <a:p>
            <a:r>
              <a:rPr lang="en-SG" dirty="0"/>
              <a:t>Conclusions on the impact of technical indicators on the difficulty of learning in LSTM</a:t>
            </a:r>
          </a:p>
        </p:txBody>
      </p:sp>
      <p:sp>
        <p:nvSpPr>
          <p:cNvPr id="3" name="Content Placeholder 2">
            <a:extLst>
              <a:ext uri="{FF2B5EF4-FFF2-40B4-BE49-F238E27FC236}">
                <a16:creationId xmlns:a16="http://schemas.microsoft.com/office/drawing/2014/main" id="{8F0B378D-72E0-4162-9F7D-62D1CC3EBCDB}"/>
              </a:ext>
            </a:extLst>
          </p:cNvPr>
          <p:cNvSpPr>
            <a:spLocks noGrp="1"/>
          </p:cNvSpPr>
          <p:nvPr>
            <p:ph idx="1"/>
          </p:nvPr>
        </p:nvSpPr>
        <p:spPr>
          <a:xfrm>
            <a:off x="762000" y="1418254"/>
            <a:ext cx="10668000" cy="4945224"/>
          </a:xfrm>
        </p:spPr>
        <p:txBody>
          <a:bodyPr/>
          <a:lstStyle/>
          <a:p>
            <a:r>
              <a:rPr lang="en-SG" dirty="0"/>
              <a:t>Compared to the CNN models, we were unable to determine which indicators are more significant to the impact on the difficulty of learning for LSTM models</a:t>
            </a:r>
          </a:p>
          <a:p>
            <a:r>
              <a:rPr lang="en-SG" dirty="0"/>
              <a:t>The model with the best learning rate is the model with all the indicators included</a:t>
            </a:r>
          </a:p>
        </p:txBody>
      </p:sp>
    </p:spTree>
    <p:extLst>
      <p:ext uri="{BB962C8B-B14F-4D97-AF65-F5344CB8AC3E}">
        <p14:creationId xmlns:p14="http://schemas.microsoft.com/office/powerpoint/2010/main" val="3396085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2D93-5CF7-49D3-B6AA-02034500EC23}"/>
              </a:ext>
            </a:extLst>
          </p:cNvPr>
          <p:cNvSpPr>
            <a:spLocks noGrp="1"/>
          </p:cNvSpPr>
          <p:nvPr>
            <p:ph type="title"/>
          </p:nvPr>
        </p:nvSpPr>
        <p:spPr>
          <a:xfrm>
            <a:off x="762000" y="295469"/>
            <a:ext cx="10668000" cy="1001486"/>
          </a:xfrm>
        </p:spPr>
        <p:txBody>
          <a:bodyPr/>
          <a:lstStyle/>
          <a:p>
            <a:r>
              <a:rPr lang="en-SG" dirty="0"/>
              <a:t>Overall Conclusions</a:t>
            </a:r>
          </a:p>
        </p:txBody>
      </p:sp>
      <p:sp>
        <p:nvSpPr>
          <p:cNvPr id="3" name="Content Placeholder 2">
            <a:extLst>
              <a:ext uri="{FF2B5EF4-FFF2-40B4-BE49-F238E27FC236}">
                <a16:creationId xmlns:a16="http://schemas.microsoft.com/office/drawing/2014/main" id="{95877C9D-FF68-42C5-B98D-0A813C7A27D2}"/>
              </a:ext>
            </a:extLst>
          </p:cNvPr>
          <p:cNvSpPr>
            <a:spLocks noGrp="1"/>
          </p:cNvSpPr>
          <p:nvPr>
            <p:ph idx="1"/>
          </p:nvPr>
        </p:nvSpPr>
        <p:spPr>
          <a:xfrm>
            <a:off x="762000" y="1567543"/>
            <a:ext cx="10668000" cy="4994987"/>
          </a:xfrm>
        </p:spPr>
        <p:txBody>
          <a:bodyPr/>
          <a:lstStyle/>
          <a:p>
            <a:r>
              <a:rPr lang="en-SG" dirty="0"/>
              <a:t>Overall, the CNN models performed better than the LSTM models in terms of validation loss and validation accuracy</a:t>
            </a:r>
          </a:p>
          <a:p>
            <a:r>
              <a:rPr lang="en-SG" dirty="0"/>
              <a:t>The CNN model with the highest learning rate(0.0896) has a higher learning rate than that of the LSTM model with the highest learning rate (0.0814)</a:t>
            </a:r>
            <a:br>
              <a:rPr lang="en-SG" dirty="0"/>
            </a:br>
            <a:endParaRPr lang="en-SG" dirty="0"/>
          </a:p>
          <a:p>
            <a:endParaRPr lang="en-SG" dirty="0"/>
          </a:p>
        </p:txBody>
      </p:sp>
    </p:spTree>
    <p:extLst>
      <p:ext uri="{BB962C8B-B14F-4D97-AF65-F5344CB8AC3E}">
        <p14:creationId xmlns:p14="http://schemas.microsoft.com/office/powerpoint/2010/main" val="416368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2D93-5CF7-49D3-B6AA-02034500EC23}"/>
              </a:ext>
            </a:extLst>
          </p:cNvPr>
          <p:cNvSpPr>
            <a:spLocks noGrp="1"/>
          </p:cNvSpPr>
          <p:nvPr>
            <p:ph type="title"/>
          </p:nvPr>
        </p:nvSpPr>
        <p:spPr>
          <a:xfrm>
            <a:off x="762000" y="295469"/>
            <a:ext cx="10668000" cy="1001486"/>
          </a:xfrm>
        </p:spPr>
        <p:txBody>
          <a:bodyPr/>
          <a:lstStyle/>
          <a:p>
            <a:r>
              <a:rPr lang="en-SG" dirty="0"/>
              <a:t>Overall Conclusions</a:t>
            </a:r>
          </a:p>
        </p:txBody>
      </p:sp>
      <p:sp>
        <p:nvSpPr>
          <p:cNvPr id="3" name="Content Placeholder 2">
            <a:extLst>
              <a:ext uri="{FF2B5EF4-FFF2-40B4-BE49-F238E27FC236}">
                <a16:creationId xmlns:a16="http://schemas.microsoft.com/office/drawing/2014/main" id="{95877C9D-FF68-42C5-B98D-0A813C7A27D2}"/>
              </a:ext>
            </a:extLst>
          </p:cNvPr>
          <p:cNvSpPr>
            <a:spLocks noGrp="1"/>
          </p:cNvSpPr>
          <p:nvPr>
            <p:ph idx="1"/>
          </p:nvPr>
        </p:nvSpPr>
        <p:spPr>
          <a:xfrm>
            <a:off x="762000" y="1567543"/>
            <a:ext cx="10668000" cy="4994987"/>
          </a:xfrm>
        </p:spPr>
        <p:txBody>
          <a:bodyPr/>
          <a:lstStyle/>
          <a:p>
            <a:r>
              <a:rPr lang="en-SG"/>
              <a:t>LSTM models </a:t>
            </a:r>
            <a:r>
              <a:rPr lang="en-SG" dirty="0"/>
              <a:t>learning stagnates faster than </a:t>
            </a:r>
            <a:r>
              <a:rPr lang="en-SG"/>
              <a:t>CNN models</a:t>
            </a:r>
            <a:endParaRPr lang="en-SG" dirty="0"/>
          </a:p>
        </p:txBody>
      </p:sp>
      <p:pic>
        <p:nvPicPr>
          <p:cNvPr id="5" name="Picture 4">
            <a:extLst>
              <a:ext uri="{FF2B5EF4-FFF2-40B4-BE49-F238E27FC236}">
                <a16:creationId xmlns:a16="http://schemas.microsoft.com/office/drawing/2014/main" id="{D361001B-0996-4079-9108-F6F3A617A7F6}"/>
              </a:ext>
            </a:extLst>
          </p:cNvPr>
          <p:cNvPicPr>
            <a:picLocks noChangeAspect="1"/>
          </p:cNvPicPr>
          <p:nvPr/>
        </p:nvPicPr>
        <p:blipFill>
          <a:blip r:embed="rId2"/>
          <a:stretch>
            <a:fillRect/>
          </a:stretch>
        </p:blipFill>
        <p:spPr>
          <a:xfrm>
            <a:off x="119361" y="2681162"/>
            <a:ext cx="5590974" cy="2792689"/>
          </a:xfrm>
          <a:prstGeom prst="rect">
            <a:avLst/>
          </a:prstGeom>
        </p:spPr>
      </p:pic>
      <p:pic>
        <p:nvPicPr>
          <p:cNvPr id="6" name="Picture 5">
            <a:extLst>
              <a:ext uri="{FF2B5EF4-FFF2-40B4-BE49-F238E27FC236}">
                <a16:creationId xmlns:a16="http://schemas.microsoft.com/office/drawing/2014/main" id="{BA4EA808-4BFC-4923-80B7-F427931E0CE5}"/>
              </a:ext>
            </a:extLst>
          </p:cNvPr>
          <p:cNvPicPr>
            <a:picLocks noChangeAspect="1"/>
          </p:cNvPicPr>
          <p:nvPr/>
        </p:nvPicPr>
        <p:blipFill>
          <a:blip r:embed="rId3"/>
          <a:stretch>
            <a:fillRect/>
          </a:stretch>
        </p:blipFill>
        <p:spPr>
          <a:xfrm>
            <a:off x="6096000" y="2681162"/>
            <a:ext cx="5680671" cy="2885872"/>
          </a:xfrm>
          <a:prstGeom prst="rect">
            <a:avLst/>
          </a:prstGeom>
        </p:spPr>
      </p:pic>
      <p:sp>
        <p:nvSpPr>
          <p:cNvPr id="7" name="TextBox 6">
            <a:extLst>
              <a:ext uri="{FF2B5EF4-FFF2-40B4-BE49-F238E27FC236}">
                <a16:creationId xmlns:a16="http://schemas.microsoft.com/office/drawing/2014/main" id="{01BF46E9-CDCB-440F-A81F-FDD557F63AFE}"/>
              </a:ext>
            </a:extLst>
          </p:cNvPr>
          <p:cNvSpPr txBox="1"/>
          <p:nvPr/>
        </p:nvSpPr>
        <p:spPr>
          <a:xfrm>
            <a:off x="1580570" y="5837622"/>
            <a:ext cx="2668555" cy="369332"/>
          </a:xfrm>
          <a:prstGeom prst="rect">
            <a:avLst/>
          </a:prstGeom>
          <a:noFill/>
        </p:spPr>
        <p:txBody>
          <a:bodyPr wrap="square" rtlCol="0">
            <a:spAutoFit/>
          </a:bodyPr>
          <a:lstStyle/>
          <a:p>
            <a:pPr algn="ctr"/>
            <a:r>
              <a:rPr lang="en-SG" dirty="0"/>
              <a:t>CNN Model</a:t>
            </a:r>
          </a:p>
        </p:txBody>
      </p:sp>
      <p:sp>
        <p:nvSpPr>
          <p:cNvPr id="8" name="TextBox 7">
            <a:extLst>
              <a:ext uri="{FF2B5EF4-FFF2-40B4-BE49-F238E27FC236}">
                <a16:creationId xmlns:a16="http://schemas.microsoft.com/office/drawing/2014/main" id="{2326412D-27A2-41F5-A421-38535D471568}"/>
              </a:ext>
            </a:extLst>
          </p:cNvPr>
          <p:cNvSpPr txBox="1"/>
          <p:nvPr/>
        </p:nvSpPr>
        <p:spPr>
          <a:xfrm>
            <a:off x="7600503" y="5837622"/>
            <a:ext cx="2668555" cy="369332"/>
          </a:xfrm>
          <a:prstGeom prst="rect">
            <a:avLst/>
          </a:prstGeom>
          <a:noFill/>
        </p:spPr>
        <p:txBody>
          <a:bodyPr wrap="square" rtlCol="0">
            <a:spAutoFit/>
          </a:bodyPr>
          <a:lstStyle/>
          <a:p>
            <a:pPr algn="ctr"/>
            <a:r>
              <a:rPr lang="en-SG" dirty="0"/>
              <a:t>LSTM Model</a:t>
            </a:r>
          </a:p>
        </p:txBody>
      </p:sp>
    </p:spTree>
    <p:extLst>
      <p:ext uri="{BB962C8B-B14F-4D97-AF65-F5344CB8AC3E}">
        <p14:creationId xmlns:p14="http://schemas.microsoft.com/office/powerpoint/2010/main" val="2982841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AE7D-223C-4337-B684-C38DFAB33C98}"/>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91B31EA2-904C-4E42-8E82-38FAC484F3D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97012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205C-66E7-4342-97F5-72EB25CB7605}"/>
              </a:ext>
            </a:extLst>
          </p:cNvPr>
          <p:cNvSpPr>
            <a:spLocks noGrp="1"/>
          </p:cNvSpPr>
          <p:nvPr>
            <p:ph type="title"/>
          </p:nvPr>
        </p:nvSpPr>
        <p:spPr>
          <a:xfrm>
            <a:off x="762000" y="227861"/>
            <a:ext cx="10668000" cy="908481"/>
          </a:xfrm>
        </p:spPr>
        <p:txBody>
          <a:bodyPr/>
          <a:lstStyle/>
          <a:p>
            <a:r>
              <a:rPr lang="en-SG" dirty="0"/>
              <a:t>Initial Technical Indicators</a:t>
            </a:r>
          </a:p>
        </p:txBody>
      </p:sp>
      <p:sp>
        <p:nvSpPr>
          <p:cNvPr id="3" name="Content Placeholder 2">
            <a:extLst>
              <a:ext uri="{FF2B5EF4-FFF2-40B4-BE49-F238E27FC236}">
                <a16:creationId xmlns:a16="http://schemas.microsoft.com/office/drawing/2014/main" id="{3734589E-1FA8-4C8B-88F4-FA4F69A09E04}"/>
              </a:ext>
            </a:extLst>
          </p:cNvPr>
          <p:cNvSpPr>
            <a:spLocks noGrp="1"/>
          </p:cNvSpPr>
          <p:nvPr>
            <p:ph idx="1"/>
          </p:nvPr>
        </p:nvSpPr>
        <p:spPr>
          <a:xfrm>
            <a:off x="762000" y="1285439"/>
            <a:ext cx="10668000" cy="3818083"/>
          </a:xfrm>
        </p:spPr>
        <p:txBody>
          <a:bodyPr/>
          <a:lstStyle/>
          <a:p>
            <a:r>
              <a:rPr lang="en-SG" sz="2400" dirty="0"/>
              <a:t>Last 15 days Closing Price of Stock</a:t>
            </a:r>
          </a:p>
          <a:p>
            <a:r>
              <a:rPr lang="en-SG" sz="2400" dirty="0"/>
              <a:t>Moving Averages and Momentum indicators</a:t>
            </a:r>
          </a:p>
          <a:p>
            <a:endParaRPr lang="en-SG" dirty="0"/>
          </a:p>
        </p:txBody>
      </p:sp>
      <p:graphicFrame>
        <p:nvGraphicFramePr>
          <p:cNvPr id="4" name="Table 4">
            <a:extLst>
              <a:ext uri="{FF2B5EF4-FFF2-40B4-BE49-F238E27FC236}">
                <a16:creationId xmlns:a16="http://schemas.microsoft.com/office/drawing/2014/main" id="{8904C49E-0B8C-412A-9C19-887A98BDB3AA}"/>
              </a:ext>
            </a:extLst>
          </p:cNvPr>
          <p:cNvGraphicFramePr>
            <a:graphicFrameLocks noGrp="1"/>
          </p:cNvGraphicFramePr>
          <p:nvPr>
            <p:extLst>
              <p:ext uri="{D42A27DB-BD31-4B8C-83A1-F6EECF244321}">
                <p14:modId xmlns:p14="http://schemas.microsoft.com/office/powerpoint/2010/main" val="524886960"/>
              </p:ext>
            </p:extLst>
          </p:nvPr>
        </p:nvGraphicFramePr>
        <p:xfrm>
          <a:off x="2032000" y="2610378"/>
          <a:ext cx="8128000" cy="4140743"/>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3116815502"/>
                    </a:ext>
                  </a:extLst>
                </a:gridCol>
                <a:gridCol w="4064000">
                  <a:extLst>
                    <a:ext uri="{9D8B030D-6E8A-4147-A177-3AD203B41FA5}">
                      <a16:colId xmlns:a16="http://schemas.microsoft.com/office/drawing/2014/main" val="2891533072"/>
                    </a:ext>
                  </a:extLst>
                </a:gridCol>
              </a:tblGrid>
              <a:tr h="366303">
                <a:tc>
                  <a:txBody>
                    <a:bodyPr/>
                    <a:lstStyle/>
                    <a:p>
                      <a:pPr algn="ctr"/>
                      <a:r>
                        <a:rPr lang="en-SG" dirty="0"/>
                        <a:t>Moving Averages</a:t>
                      </a:r>
                    </a:p>
                  </a:txBody>
                  <a:tcPr/>
                </a:tc>
                <a:tc>
                  <a:txBody>
                    <a:bodyPr/>
                    <a:lstStyle/>
                    <a:p>
                      <a:pPr algn="ctr"/>
                      <a:r>
                        <a:rPr lang="en-SG" dirty="0"/>
                        <a:t>Momentum Indicators</a:t>
                      </a:r>
                    </a:p>
                  </a:txBody>
                  <a:tcPr/>
                </a:tc>
                <a:extLst>
                  <a:ext uri="{0D108BD9-81ED-4DB2-BD59-A6C34878D82A}">
                    <a16:rowId xmlns:a16="http://schemas.microsoft.com/office/drawing/2014/main" val="1423508306"/>
                  </a:ext>
                </a:extLst>
              </a:tr>
              <a:tr h="370840">
                <a:tc>
                  <a:txBody>
                    <a:bodyPr/>
                    <a:lstStyle/>
                    <a:p>
                      <a:pPr algn="ctr"/>
                      <a:r>
                        <a:rPr lang="en-SG" dirty="0"/>
                        <a:t>SMA (Simple Moving Average)</a:t>
                      </a:r>
                    </a:p>
                  </a:txBody>
                  <a:tcPr/>
                </a:tc>
                <a:tc>
                  <a:txBody>
                    <a:bodyPr/>
                    <a:lstStyle/>
                    <a:p>
                      <a:pPr algn="ctr"/>
                      <a:r>
                        <a:rPr lang="en-SG" dirty="0"/>
                        <a:t>CCI (Commodity Channel Index)</a:t>
                      </a:r>
                    </a:p>
                  </a:txBody>
                  <a:tcPr/>
                </a:tc>
                <a:extLst>
                  <a:ext uri="{0D108BD9-81ED-4DB2-BD59-A6C34878D82A}">
                    <a16:rowId xmlns:a16="http://schemas.microsoft.com/office/drawing/2014/main" val="2871555500"/>
                  </a:ext>
                </a:extLst>
              </a:tr>
              <a:tr h="370840">
                <a:tc>
                  <a:txBody>
                    <a:bodyPr/>
                    <a:lstStyle/>
                    <a:p>
                      <a:pPr algn="ctr"/>
                      <a:r>
                        <a:rPr lang="en-SG" dirty="0"/>
                        <a:t>EMA (Exponential Moving Average)</a:t>
                      </a:r>
                    </a:p>
                  </a:txBody>
                  <a:tcPr/>
                </a:tc>
                <a:tc>
                  <a:txBody>
                    <a:bodyPr/>
                    <a:lstStyle/>
                    <a:p>
                      <a:pPr algn="ctr"/>
                      <a:r>
                        <a:rPr lang="en-SG" dirty="0"/>
                        <a:t>CMO (Chande Momentum Oscillator)</a:t>
                      </a:r>
                    </a:p>
                  </a:txBody>
                  <a:tcPr/>
                </a:tc>
                <a:extLst>
                  <a:ext uri="{0D108BD9-81ED-4DB2-BD59-A6C34878D82A}">
                    <a16:rowId xmlns:a16="http://schemas.microsoft.com/office/drawing/2014/main" val="454696379"/>
                  </a:ext>
                </a:extLst>
              </a:tr>
              <a:tr h="370840">
                <a:tc>
                  <a:txBody>
                    <a:bodyPr/>
                    <a:lstStyle/>
                    <a:p>
                      <a:pPr algn="ctr"/>
                      <a:r>
                        <a:rPr lang="en-SG" dirty="0"/>
                        <a:t>TEMA (Triple Exponential Moving Average)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DMI (</a:t>
                      </a:r>
                      <a:r>
                        <a:rPr lang="en-SG" sz="1800" b="0" i="0" kern="1200" dirty="0">
                          <a:solidFill>
                            <a:schemeClr val="dk1"/>
                          </a:solidFill>
                          <a:effectLst/>
                          <a:latin typeface="+mn-lt"/>
                          <a:ea typeface="+mn-ea"/>
                          <a:cs typeface="+mn-cs"/>
                        </a:rPr>
                        <a:t>Directional Movement Index)</a:t>
                      </a:r>
                    </a:p>
                    <a:p>
                      <a:pPr algn="ctr"/>
                      <a:endParaRPr lang="en-SG" dirty="0"/>
                    </a:p>
                  </a:txBody>
                  <a:tcPr/>
                </a:tc>
                <a:extLst>
                  <a:ext uri="{0D108BD9-81ED-4DB2-BD59-A6C34878D82A}">
                    <a16:rowId xmlns:a16="http://schemas.microsoft.com/office/drawing/2014/main" val="3863483712"/>
                  </a:ext>
                </a:extLst>
              </a:tr>
              <a:tr h="370840">
                <a:tc>
                  <a:txBody>
                    <a:bodyPr/>
                    <a:lstStyle/>
                    <a:p>
                      <a:pPr algn="ctr"/>
                      <a:r>
                        <a:rPr lang="en-SG" dirty="0"/>
                        <a:t>KAMA (Kaufman's Adaptive Moving Average)</a:t>
                      </a:r>
                    </a:p>
                  </a:txBody>
                  <a:tcPr/>
                </a:tc>
                <a:tc>
                  <a:txBody>
                    <a:bodyPr/>
                    <a:lstStyle/>
                    <a:p>
                      <a:pPr algn="ctr"/>
                      <a:r>
                        <a:rPr lang="en-SG" dirty="0"/>
                        <a:t>MOM (Momentum Indicator)</a:t>
                      </a:r>
                    </a:p>
                  </a:txBody>
                  <a:tcPr/>
                </a:tc>
                <a:extLst>
                  <a:ext uri="{0D108BD9-81ED-4DB2-BD59-A6C34878D82A}">
                    <a16:rowId xmlns:a16="http://schemas.microsoft.com/office/drawing/2014/main" val="3657517893"/>
                  </a:ext>
                </a:extLst>
              </a:tr>
              <a:tr h="370840">
                <a:tc>
                  <a:txBody>
                    <a:bodyPr/>
                    <a:lstStyle/>
                    <a:p>
                      <a:pPr algn="ctr"/>
                      <a:r>
                        <a:rPr lang="en-SG" dirty="0"/>
                        <a:t>WMA (Weighted Moving Average)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ROC (</a:t>
                      </a:r>
                      <a:r>
                        <a:rPr lang="en-SG" sz="1800" b="0" i="0" kern="1200" dirty="0">
                          <a:solidFill>
                            <a:schemeClr val="dk1"/>
                          </a:solidFill>
                          <a:effectLst/>
                          <a:latin typeface="+mn-lt"/>
                          <a:ea typeface="+mn-ea"/>
                          <a:cs typeface="+mn-cs"/>
                        </a:rPr>
                        <a:t>Rate of Change)</a:t>
                      </a:r>
                    </a:p>
                  </a:txBody>
                  <a:tcPr/>
                </a:tc>
                <a:extLst>
                  <a:ext uri="{0D108BD9-81ED-4DB2-BD59-A6C34878D82A}">
                    <a16:rowId xmlns:a16="http://schemas.microsoft.com/office/drawing/2014/main" val="546972020"/>
                  </a:ext>
                </a:extLst>
              </a:tr>
              <a:tr h="370840">
                <a:tc>
                  <a:txBody>
                    <a:bodyPr/>
                    <a:lstStyle/>
                    <a:p>
                      <a:pPr algn="ctr"/>
                      <a:endParaRPr lang="en-SG"/>
                    </a:p>
                  </a:txBody>
                  <a:tcPr/>
                </a:tc>
                <a:tc>
                  <a:txBody>
                    <a:bodyPr/>
                    <a:lstStyle/>
                    <a:p>
                      <a:pPr algn="ctr"/>
                      <a:r>
                        <a:rPr lang="en-SG" dirty="0"/>
                        <a:t>RSI (Relative Strength Index)</a:t>
                      </a:r>
                    </a:p>
                  </a:txBody>
                  <a:tcPr/>
                </a:tc>
                <a:extLst>
                  <a:ext uri="{0D108BD9-81ED-4DB2-BD59-A6C34878D82A}">
                    <a16:rowId xmlns:a16="http://schemas.microsoft.com/office/drawing/2014/main" val="272096374"/>
                  </a:ext>
                </a:extLst>
              </a:tr>
              <a:tr h="370840">
                <a:tc>
                  <a:txBody>
                    <a:bodyPr/>
                    <a:lstStyle/>
                    <a:p>
                      <a:pPr algn="ctr"/>
                      <a:endParaRPr lang="en-SG"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t>Stochastic (</a:t>
                      </a:r>
                      <a:r>
                        <a:rPr lang="en-SG" sz="1800" b="0" i="0" kern="1200" dirty="0">
                          <a:solidFill>
                            <a:schemeClr val="dk1"/>
                          </a:solidFill>
                          <a:effectLst/>
                          <a:latin typeface="+mn-lt"/>
                          <a:ea typeface="+mn-ea"/>
                          <a:cs typeface="+mn-cs"/>
                        </a:rPr>
                        <a:t>Stochastic Oscillator)</a:t>
                      </a:r>
                    </a:p>
                  </a:txBody>
                  <a:tcPr/>
                </a:tc>
                <a:extLst>
                  <a:ext uri="{0D108BD9-81ED-4DB2-BD59-A6C34878D82A}">
                    <a16:rowId xmlns:a16="http://schemas.microsoft.com/office/drawing/2014/main" val="2018390603"/>
                  </a:ext>
                </a:extLst>
              </a:tr>
              <a:tr h="370840">
                <a:tc>
                  <a:txBody>
                    <a:bodyPr/>
                    <a:lstStyle/>
                    <a:p>
                      <a:pPr algn="ctr"/>
                      <a:endParaRPr lang="en-SG" dirty="0"/>
                    </a:p>
                  </a:txBody>
                  <a:tcPr/>
                </a:tc>
                <a:tc>
                  <a:txBody>
                    <a:bodyPr/>
                    <a:lstStyle/>
                    <a:p>
                      <a:pPr algn="ctr"/>
                      <a:r>
                        <a:rPr lang="en-SG" dirty="0"/>
                        <a:t>WILLR (Williams %R)</a:t>
                      </a:r>
                    </a:p>
                  </a:txBody>
                  <a:tcPr/>
                </a:tc>
                <a:extLst>
                  <a:ext uri="{0D108BD9-81ED-4DB2-BD59-A6C34878D82A}">
                    <a16:rowId xmlns:a16="http://schemas.microsoft.com/office/drawing/2014/main" val="548217056"/>
                  </a:ext>
                </a:extLst>
              </a:tr>
            </a:tbl>
          </a:graphicData>
        </a:graphic>
      </p:graphicFrame>
    </p:spTree>
    <p:extLst>
      <p:ext uri="{BB962C8B-B14F-4D97-AF65-F5344CB8AC3E}">
        <p14:creationId xmlns:p14="http://schemas.microsoft.com/office/powerpoint/2010/main" val="291479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08296-A56E-4F0C-ABF2-20CE32A934FF}"/>
              </a:ext>
            </a:extLst>
          </p:cNvPr>
          <p:cNvSpPr>
            <a:spLocks noGrp="1"/>
          </p:cNvSpPr>
          <p:nvPr>
            <p:ph type="title"/>
          </p:nvPr>
        </p:nvSpPr>
        <p:spPr>
          <a:xfrm>
            <a:off x="762000" y="211584"/>
            <a:ext cx="10668000" cy="1182210"/>
          </a:xfrm>
        </p:spPr>
        <p:txBody>
          <a:bodyPr/>
          <a:lstStyle/>
          <a:p>
            <a:r>
              <a:rPr lang="en-SG" dirty="0"/>
              <a:t>Deep Neural Networks Used</a:t>
            </a:r>
          </a:p>
        </p:txBody>
      </p:sp>
      <p:sp>
        <p:nvSpPr>
          <p:cNvPr id="3" name="Content Placeholder 2">
            <a:extLst>
              <a:ext uri="{FF2B5EF4-FFF2-40B4-BE49-F238E27FC236}">
                <a16:creationId xmlns:a16="http://schemas.microsoft.com/office/drawing/2014/main" id="{4D6FE61C-B8DD-4D78-8949-7CD51770F662}"/>
              </a:ext>
            </a:extLst>
          </p:cNvPr>
          <p:cNvSpPr>
            <a:spLocks noGrp="1"/>
          </p:cNvSpPr>
          <p:nvPr>
            <p:ph idx="1"/>
          </p:nvPr>
        </p:nvSpPr>
        <p:spPr>
          <a:xfrm>
            <a:off x="762000" y="1305018"/>
            <a:ext cx="10668000" cy="4799066"/>
          </a:xfrm>
        </p:spPr>
        <p:txBody>
          <a:bodyPr/>
          <a:lstStyle/>
          <a:p>
            <a:r>
              <a:rPr lang="en-US" dirty="0"/>
              <a:t>Find impacts on difficulty of learning of Financial Indicators for 2 Deep Neural Network Architecture</a:t>
            </a:r>
          </a:p>
          <a:p>
            <a:r>
              <a:rPr lang="en-US" dirty="0"/>
              <a:t>LSTM (Long short-term memory)</a:t>
            </a:r>
          </a:p>
          <a:p>
            <a:r>
              <a:rPr lang="en-US" dirty="0"/>
              <a:t>CNN (Convolutional Neural Network)</a:t>
            </a:r>
          </a:p>
          <a:p>
            <a:endParaRPr lang="en-SG" dirty="0"/>
          </a:p>
        </p:txBody>
      </p:sp>
    </p:spTree>
    <p:extLst>
      <p:ext uri="{BB962C8B-B14F-4D97-AF65-F5344CB8AC3E}">
        <p14:creationId xmlns:p14="http://schemas.microsoft.com/office/powerpoint/2010/main" val="117588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DA86-B47B-47CF-89DA-007C8A43F40D}"/>
              </a:ext>
            </a:extLst>
          </p:cNvPr>
          <p:cNvSpPr>
            <a:spLocks noGrp="1"/>
          </p:cNvSpPr>
          <p:nvPr>
            <p:ph type="title"/>
          </p:nvPr>
        </p:nvSpPr>
        <p:spPr>
          <a:xfrm>
            <a:off x="762000" y="133165"/>
            <a:ext cx="10668000" cy="958788"/>
          </a:xfrm>
        </p:spPr>
        <p:txBody>
          <a:bodyPr>
            <a:normAutofit fontScale="90000"/>
          </a:bodyPr>
          <a:lstStyle/>
          <a:p>
            <a:r>
              <a:rPr lang="en-SG" dirty="0"/>
              <a:t>LSTM (Long short-term memory) Parameters</a:t>
            </a:r>
          </a:p>
        </p:txBody>
      </p:sp>
      <p:sp>
        <p:nvSpPr>
          <p:cNvPr id="3" name="Content Placeholder 2">
            <a:extLst>
              <a:ext uri="{FF2B5EF4-FFF2-40B4-BE49-F238E27FC236}">
                <a16:creationId xmlns:a16="http://schemas.microsoft.com/office/drawing/2014/main" id="{D9AA4754-CC74-4B3D-874F-AAE8C4A14B65}"/>
              </a:ext>
            </a:extLst>
          </p:cNvPr>
          <p:cNvSpPr>
            <a:spLocks noGrp="1"/>
          </p:cNvSpPr>
          <p:nvPr>
            <p:ph idx="1"/>
          </p:nvPr>
        </p:nvSpPr>
        <p:spPr>
          <a:xfrm>
            <a:off x="762000" y="1296140"/>
            <a:ext cx="10668000" cy="5291272"/>
          </a:xfrm>
        </p:spPr>
        <p:txBody>
          <a:bodyPr>
            <a:normAutofit/>
          </a:bodyPr>
          <a:lstStyle/>
          <a:p>
            <a:r>
              <a:rPr lang="en-SG" sz="2400" dirty="0"/>
              <a:t>1000 Training Epochs</a:t>
            </a:r>
          </a:p>
          <a:p>
            <a:r>
              <a:rPr lang="en-SG" sz="2400" dirty="0"/>
              <a:t>Batch Size : 64</a:t>
            </a:r>
          </a:p>
          <a:p>
            <a:r>
              <a:rPr lang="en-SG" sz="2400" dirty="0"/>
              <a:t>Layers:</a:t>
            </a:r>
          </a:p>
          <a:p>
            <a:pPr marL="447675">
              <a:buFont typeface="Wingdings" panose="05000000000000000000" pitchFamily="2" charset="2"/>
              <a:buChar char="Ø"/>
            </a:pPr>
            <a:r>
              <a:rPr lang="en-SG" sz="2000" dirty="0"/>
              <a:t> </a:t>
            </a:r>
            <a:r>
              <a:rPr lang="en-SG" sz="1800" dirty="0"/>
              <a:t>LSTM Layer (200 Neurons, kernel_regularizer=l2(1e-3), activation = ‘Relu’, Batch Normalization)</a:t>
            </a:r>
          </a:p>
          <a:p>
            <a:pPr marL="447675">
              <a:buFont typeface="Wingdings" panose="05000000000000000000" pitchFamily="2" charset="2"/>
              <a:buChar char="Ø"/>
            </a:pPr>
            <a:r>
              <a:rPr lang="en-SG" sz="1800" dirty="0"/>
              <a:t> LSTM Layer (200 Neurons, kernel_regularizer=l2(1e-3), activation = ‘Relu’, Batch Normalization)</a:t>
            </a:r>
          </a:p>
          <a:p>
            <a:pPr marL="447675">
              <a:buFont typeface="Wingdings" panose="05000000000000000000" pitchFamily="2" charset="2"/>
              <a:buChar char="Ø"/>
            </a:pPr>
            <a:r>
              <a:rPr lang="en-SG" sz="1800" dirty="0"/>
              <a:t>Dense Layer (100 Neurons, kernel_regularizer=l2(1e-3), activation = ‘Relu’, Batch Normalization)</a:t>
            </a:r>
          </a:p>
          <a:p>
            <a:pPr marL="447675">
              <a:buFont typeface="Wingdings" panose="05000000000000000000" pitchFamily="2" charset="2"/>
              <a:buChar char="Ø"/>
            </a:pPr>
            <a:r>
              <a:rPr lang="en-SG" sz="1800" dirty="0"/>
              <a:t> Dense Layer (3 Neurons, activation = ‘softmax’)</a:t>
            </a:r>
          </a:p>
          <a:p>
            <a:r>
              <a:rPr lang="en-SG" sz="2400" dirty="0"/>
              <a:t> Adam Optimizer (Learning rate = 1e-5)</a:t>
            </a:r>
          </a:p>
          <a:p>
            <a:pPr marL="447675">
              <a:buFont typeface="Wingdings" panose="05000000000000000000" pitchFamily="2" charset="2"/>
              <a:buChar char="Ø"/>
            </a:pPr>
            <a:endParaRPr lang="en-SG" dirty="0"/>
          </a:p>
        </p:txBody>
      </p:sp>
    </p:spTree>
    <p:extLst>
      <p:ext uri="{BB962C8B-B14F-4D97-AF65-F5344CB8AC3E}">
        <p14:creationId xmlns:p14="http://schemas.microsoft.com/office/powerpoint/2010/main" val="84981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75D9D-97DF-4016-85D8-C52B435783A6}"/>
              </a:ext>
            </a:extLst>
          </p:cNvPr>
          <p:cNvSpPr>
            <a:spLocks noGrp="1"/>
          </p:cNvSpPr>
          <p:nvPr>
            <p:ph type="title"/>
          </p:nvPr>
        </p:nvSpPr>
        <p:spPr>
          <a:xfrm>
            <a:off x="762000" y="248816"/>
            <a:ext cx="10668000" cy="1178768"/>
          </a:xfrm>
        </p:spPr>
        <p:txBody>
          <a:bodyPr>
            <a:normAutofit fontScale="90000"/>
          </a:bodyPr>
          <a:lstStyle/>
          <a:p>
            <a:r>
              <a:rPr lang="en-US" dirty="0"/>
              <a:t>CNN (Convolutional Neural Network) Parameters</a:t>
            </a:r>
            <a:endParaRPr lang="en-SG" dirty="0"/>
          </a:p>
        </p:txBody>
      </p:sp>
      <p:sp>
        <p:nvSpPr>
          <p:cNvPr id="3" name="Content Placeholder 2">
            <a:extLst>
              <a:ext uri="{FF2B5EF4-FFF2-40B4-BE49-F238E27FC236}">
                <a16:creationId xmlns:a16="http://schemas.microsoft.com/office/drawing/2014/main" id="{D4D4D435-689E-4B8E-ADEE-95D57B239A91}"/>
              </a:ext>
            </a:extLst>
          </p:cNvPr>
          <p:cNvSpPr>
            <a:spLocks noGrp="1"/>
          </p:cNvSpPr>
          <p:nvPr>
            <p:ph idx="1"/>
          </p:nvPr>
        </p:nvSpPr>
        <p:spPr>
          <a:xfrm>
            <a:off x="762000" y="1427584"/>
            <a:ext cx="10668000" cy="5309118"/>
          </a:xfrm>
        </p:spPr>
        <p:txBody>
          <a:bodyPr>
            <a:normAutofit fontScale="77500" lnSpcReduction="20000"/>
          </a:bodyPr>
          <a:lstStyle/>
          <a:p>
            <a:r>
              <a:rPr lang="en-SG" sz="3100" dirty="0"/>
              <a:t>1000 Training Epochs</a:t>
            </a:r>
          </a:p>
          <a:p>
            <a:r>
              <a:rPr lang="en-SG" sz="3100" dirty="0"/>
              <a:t>Batch Size : 64</a:t>
            </a:r>
          </a:p>
          <a:p>
            <a:r>
              <a:rPr lang="en-SG" sz="3100" dirty="0"/>
              <a:t>Layers:</a:t>
            </a:r>
          </a:p>
          <a:p>
            <a:pPr marL="447675">
              <a:buFont typeface="Wingdings" panose="05000000000000000000" pitchFamily="2" charset="2"/>
              <a:buChar char="Ø"/>
            </a:pPr>
            <a:r>
              <a:rPr lang="en-SG" sz="3200" dirty="0"/>
              <a:t> </a:t>
            </a:r>
            <a:r>
              <a:rPr lang="en-SG" sz="2300" dirty="0"/>
              <a:t>CNN Layer (16 Channels, 3x3 filter, kernel_regularizer=l2(1e-4), activation = ‘Relu’, Batch Normalization)</a:t>
            </a:r>
          </a:p>
          <a:p>
            <a:pPr marL="447675">
              <a:buFont typeface="Wingdings" panose="05000000000000000000" pitchFamily="2" charset="2"/>
              <a:buChar char="Ø"/>
            </a:pPr>
            <a:r>
              <a:rPr lang="en-SG" sz="2300" dirty="0"/>
              <a:t> CNN Layer (32 Channels, 3x3 filter, kernel_regularizer=l2(1e-4), activation = ‘Relu’, Batch Normalization)</a:t>
            </a:r>
          </a:p>
          <a:p>
            <a:pPr marL="447675">
              <a:buFont typeface="Wingdings" panose="05000000000000000000" pitchFamily="2" charset="2"/>
              <a:buChar char="Ø"/>
            </a:pPr>
            <a:r>
              <a:rPr lang="en-SG" sz="2300" dirty="0"/>
              <a:t>Max Pooling Layer (2x2 filter)</a:t>
            </a:r>
          </a:p>
          <a:p>
            <a:pPr marL="447675">
              <a:buFont typeface="Wingdings" panose="05000000000000000000" pitchFamily="2" charset="2"/>
              <a:buChar char="Ø"/>
            </a:pPr>
            <a:r>
              <a:rPr lang="en-SG" sz="2300" dirty="0"/>
              <a:t>Dense Layer (128 Neurons, kernel_regularizer=l2(1e-4), activation = ‘Relu’, Batch Normalization)</a:t>
            </a:r>
          </a:p>
          <a:p>
            <a:pPr marL="447675">
              <a:buFont typeface="Wingdings" panose="05000000000000000000" pitchFamily="2" charset="2"/>
              <a:buChar char="Ø"/>
            </a:pPr>
            <a:r>
              <a:rPr lang="en-SG" sz="2300" dirty="0"/>
              <a:t> Dense Layer (3 Neurons, activation = ‘softmax’)</a:t>
            </a:r>
          </a:p>
          <a:p>
            <a:r>
              <a:rPr lang="en-SG" sz="3600" dirty="0"/>
              <a:t> </a:t>
            </a:r>
            <a:r>
              <a:rPr lang="en-SG" dirty="0"/>
              <a:t>Adam Optimizer (Learning Rate = 1e-5)</a:t>
            </a:r>
          </a:p>
          <a:p>
            <a:endParaRPr lang="en-SG" dirty="0"/>
          </a:p>
        </p:txBody>
      </p:sp>
    </p:spTree>
    <p:extLst>
      <p:ext uri="{BB962C8B-B14F-4D97-AF65-F5344CB8AC3E}">
        <p14:creationId xmlns:p14="http://schemas.microsoft.com/office/powerpoint/2010/main" val="136658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BEA-6447-4912-9E93-451823CF7A99}"/>
              </a:ext>
            </a:extLst>
          </p:cNvPr>
          <p:cNvSpPr>
            <a:spLocks noGrp="1"/>
          </p:cNvSpPr>
          <p:nvPr>
            <p:ph type="title"/>
          </p:nvPr>
        </p:nvSpPr>
        <p:spPr>
          <a:xfrm>
            <a:off x="762000" y="230155"/>
            <a:ext cx="10668000" cy="1234751"/>
          </a:xfrm>
        </p:spPr>
        <p:txBody>
          <a:bodyPr>
            <a:normAutofit fontScale="90000"/>
          </a:bodyPr>
          <a:lstStyle/>
          <a:p>
            <a:r>
              <a:rPr lang="en-SG" dirty="0"/>
              <a:t>Quantifying </a:t>
            </a:r>
            <a:r>
              <a:rPr lang="en-US" dirty="0"/>
              <a:t>significance for each indicator in terms impact of difficulty in learning</a:t>
            </a:r>
            <a:endParaRPr lang="en-SG" dirty="0"/>
          </a:p>
        </p:txBody>
      </p:sp>
      <p:sp>
        <p:nvSpPr>
          <p:cNvPr id="3" name="Content Placeholder 2">
            <a:extLst>
              <a:ext uri="{FF2B5EF4-FFF2-40B4-BE49-F238E27FC236}">
                <a16:creationId xmlns:a16="http://schemas.microsoft.com/office/drawing/2014/main" id="{E3BFD60D-D1DB-495A-B51A-073A11ED4AB8}"/>
              </a:ext>
            </a:extLst>
          </p:cNvPr>
          <p:cNvSpPr>
            <a:spLocks noGrp="1"/>
          </p:cNvSpPr>
          <p:nvPr>
            <p:ph idx="1"/>
          </p:nvPr>
        </p:nvSpPr>
        <p:spPr>
          <a:xfrm>
            <a:off x="762000" y="1716833"/>
            <a:ext cx="10668000" cy="4911011"/>
          </a:xfrm>
        </p:spPr>
        <p:txBody>
          <a:bodyPr/>
          <a:lstStyle/>
          <a:p>
            <a:r>
              <a:rPr lang="en-SG" dirty="0"/>
              <a:t>How to quantify?</a:t>
            </a:r>
          </a:p>
          <a:p>
            <a:pPr marL="541338" indent="-363538">
              <a:buFont typeface="Wingdings" panose="05000000000000000000" pitchFamily="2" charset="2"/>
              <a:buChar char="Ø"/>
            </a:pPr>
            <a:r>
              <a:rPr lang="en-SG" sz="2400" dirty="0"/>
              <a:t>Final Epoch Validation Loss, Validation Accuracy</a:t>
            </a:r>
          </a:p>
          <a:p>
            <a:pPr marL="541338" indent="-363538">
              <a:buFont typeface="Wingdings" panose="05000000000000000000" pitchFamily="2" charset="2"/>
              <a:buChar char="Ø"/>
            </a:pPr>
            <a:r>
              <a:rPr lang="en-US" sz="2400" dirty="0"/>
              <a:t>Learning rate for model accuracy (percent per epoch) </a:t>
            </a:r>
          </a:p>
          <a:p>
            <a:pPr marL="541338" indent="-363538">
              <a:buFont typeface="Wingdings" panose="05000000000000000000" pitchFamily="2" charset="2"/>
              <a:buChar char="Ø"/>
            </a:pPr>
            <a:r>
              <a:rPr lang="en-US" sz="2400" dirty="0"/>
              <a:t>Learning rate for model 10 epochs moving average accuracy (percent per epoch) </a:t>
            </a:r>
          </a:p>
          <a:p>
            <a:pPr marL="541338" indent="-363538">
              <a:buFont typeface="Wingdings" panose="05000000000000000000" pitchFamily="2" charset="2"/>
              <a:buChar char="Ø"/>
            </a:pPr>
            <a:r>
              <a:rPr lang="en-US" sz="2400" dirty="0"/>
              <a:t>Rate of model accuracy learning jitter</a:t>
            </a:r>
          </a:p>
          <a:p>
            <a:pPr marL="541338" indent="-363538">
              <a:buFont typeface="Wingdings" panose="05000000000000000000" pitchFamily="2" charset="2"/>
              <a:buChar char="Ø"/>
            </a:pPr>
            <a:r>
              <a:rPr lang="en-US" sz="2400" dirty="0"/>
              <a:t>Rate of model loss learning jitter</a:t>
            </a:r>
            <a:endParaRPr lang="en-SG" sz="2400" dirty="0"/>
          </a:p>
        </p:txBody>
      </p:sp>
    </p:spTree>
    <p:extLst>
      <p:ext uri="{BB962C8B-B14F-4D97-AF65-F5344CB8AC3E}">
        <p14:creationId xmlns:p14="http://schemas.microsoft.com/office/powerpoint/2010/main" val="15922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7932-7538-45F5-AA94-6AFBD7521839}"/>
              </a:ext>
            </a:extLst>
          </p:cNvPr>
          <p:cNvSpPr>
            <a:spLocks noGrp="1"/>
          </p:cNvSpPr>
          <p:nvPr>
            <p:ph type="title"/>
          </p:nvPr>
        </p:nvSpPr>
        <p:spPr>
          <a:xfrm>
            <a:off x="762000" y="211494"/>
            <a:ext cx="10668000" cy="1169437"/>
          </a:xfrm>
        </p:spPr>
        <p:txBody>
          <a:bodyPr/>
          <a:lstStyle/>
          <a:p>
            <a:r>
              <a:rPr lang="en-SG" dirty="0"/>
              <a:t>Learning Rate Formula (Accuracy)</a:t>
            </a:r>
          </a:p>
        </p:txBody>
      </p:sp>
      <p:sp>
        <p:nvSpPr>
          <p:cNvPr id="3" name="Content Placeholder 2">
            <a:extLst>
              <a:ext uri="{FF2B5EF4-FFF2-40B4-BE49-F238E27FC236}">
                <a16:creationId xmlns:a16="http://schemas.microsoft.com/office/drawing/2014/main" id="{54C942CC-0387-4351-B642-36DD77F106FF}"/>
              </a:ext>
            </a:extLst>
          </p:cNvPr>
          <p:cNvSpPr>
            <a:spLocks noGrp="1"/>
          </p:cNvSpPr>
          <p:nvPr>
            <p:ph idx="1"/>
          </p:nvPr>
        </p:nvSpPr>
        <p:spPr>
          <a:xfrm>
            <a:off x="762000" y="1231642"/>
            <a:ext cx="10668000" cy="5414864"/>
          </a:xfrm>
        </p:spPr>
        <p:txBody>
          <a:bodyPr/>
          <a:lstStyle/>
          <a:p>
            <a:r>
              <a:rPr lang="en-SG" dirty="0"/>
              <a:t>Learning rate = sum (current highest accuracy – previous highest accuracy) / (number of training epochs)</a:t>
            </a:r>
          </a:p>
          <a:p>
            <a:r>
              <a:rPr lang="en-SG" dirty="0"/>
              <a:t>sum (current highest accuracy – previous highest accuracy) -&gt; If current epoch’s accuracy higher than previous highest accuracy, add the difference of the 2 accuracies to the total sum</a:t>
            </a:r>
          </a:p>
          <a:p>
            <a:r>
              <a:rPr lang="en-SG" dirty="0"/>
              <a:t>As for most of the models, there is a drop of accuracy to the absolute minima for the first 20 epochs, we take the accuracies for the last 980 epochs</a:t>
            </a:r>
          </a:p>
          <a:p>
            <a:endParaRPr lang="en-SG" dirty="0"/>
          </a:p>
        </p:txBody>
      </p:sp>
    </p:spTree>
    <p:extLst>
      <p:ext uri="{BB962C8B-B14F-4D97-AF65-F5344CB8AC3E}">
        <p14:creationId xmlns:p14="http://schemas.microsoft.com/office/powerpoint/2010/main" val="4291074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7932-7538-45F5-AA94-6AFBD7521839}"/>
              </a:ext>
            </a:extLst>
          </p:cNvPr>
          <p:cNvSpPr>
            <a:spLocks noGrp="1"/>
          </p:cNvSpPr>
          <p:nvPr>
            <p:ph type="title"/>
          </p:nvPr>
        </p:nvSpPr>
        <p:spPr>
          <a:xfrm>
            <a:off x="762000" y="211494"/>
            <a:ext cx="10668000" cy="1169437"/>
          </a:xfrm>
        </p:spPr>
        <p:txBody>
          <a:bodyPr/>
          <a:lstStyle/>
          <a:p>
            <a:r>
              <a:rPr lang="en-SG" dirty="0"/>
              <a:t>Learning Rate Formula (Loss)</a:t>
            </a:r>
          </a:p>
        </p:txBody>
      </p:sp>
      <p:sp>
        <p:nvSpPr>
          <p:cNvPr id="3" name="Content Placeholder 2">
            <a:extLst>
              <a:ext uri="{FF2B5EF4-FFF2-40B4-BE49-F238E27FC236}">
                <a16:creationId xmlns:a16="http://schemas.microsoft.com/office/drawing/2014/main" id="{54C942CC-0387-4351-B642-36DD77F106FF}"/>
              </a:ext>
            </a:extLst>
          </p:cNvPr>
          <p:cNvSpPr>
            <a:spLocks noGrp="1"/>
          </p:cNvSpPr>
          <p:nvPr>
            <p:ph idx="1"/>
          </p:nvPr>
        </p:nvSpPr>
        <p:spPr>
          <a:xfrm>
            <a:off x="762000" y="1231642"/>
            <a:ext cx="10668000" cy="5414864"/>
          </a:xfrm>
        </p:spPr>
        <p:txBody>
          <a:bodyPr/>
          <a:lstStyle/>
          <a:p>
            <a:r>
              <a:rPr lang="en-SG" dirty="0"/>
              <a:t>Learning rate = sum (previous lowest loss – current lowest loss) / (number of training epochs)</a:t>
            </a:r>
          </a:p>
          <a:p>
            <a:r>
              <a:rPr lang="en-SG" dirty="0"/>
              <a:t>sum (previous lowest loss – current lowest loss) -&gt; If current epoch’s loss lower than previous lowest accuracy, add the difference of the 2 losses to the total sum</a:t>
            </a:r>
          </a:p>
          <a:p>
            <a:r>
              <a:rPr lang="en-SG" dirty="0"/>
              <a:t>As for most of the models, there is a sudden drop of loss for the first 20 epochs, we take the losses for the last 980 epochs</a:t>
            </a:r>
          </a:p>
          <a:p>
            <a:endParaRPr lang="en-SG" dirty="0"/>
          </a:p>
        </p:txBody>
      </p:sp>
    </p:spTree>
    <p:extLst>
      <p:ext uri="{BB962C8B-B14F-4D97-AF65-F5344CB8AC3E}">
        <p14:creationId xmlns:p14="http://schemas.microsoft.com/office/powerpoint/2010/main" val="819151330"/>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C2B32"/>
      </a:dk2>
      <a:lt2>
        <a:srgbClr val="E2E8E2"/>
      </a:lt2>
      <a:accent1>
        <a:srgbClr val="D838D6"/>
      </a:accent1>
      <a:accent2>
        <a:srgbClr val="8526C6"/>
      </a:accent2>
      <a:accent3>
        <a:srgbClr val="5538D8"/>
      </a:accent3>
      <a:accent4>
        <a:srgbClr val="264CC6"/>
      </a:accent4>
      <a:accent5>
        <a:srgbClr val="38A1D8"/>
      </a:accent5>
      <a:accent6>
        <a:srgbClr val="23B6AC"/>
      </a:accent6>
      <a:hlink>
        <a:srgbClr val="3F7D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2224</TotalTime>
  <Words>1262</Words>
  <Application>Microsoft Office PowerPoint</Application>
  <PresentationFormat>Widescreen</PresentationFormat>
  <Paragraphs>153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LT Pro</vt:lpstr>
      <vt:lpstr>Avenir Next LT Pro Light</vt:lpstr>
      <vt:lpstr>Sitka Subheading</vt:lpstr>
      <vt:lpstr>Wingdings</vt:lpstr>
      <vt:lpstr>PebbleVTI</vt:lpstr>
      <vt:lpstr>Impact of data dimensions on difficulty in learning for Deep Neural Networks (Fintech)</vt:lpstr>
      <vt:lpstr>Objective</vt:lpstr>
      <vt:lpstr>Initial Technical Indicators</vt:lpstr>
      <vt:lpstr>Deep Neural Networks Used</vt:lpstr>
      <vt:lpstr>LSTM (Long short-term memory) Parameters</vt:lpstr>
      <vt:lpstr>CNN (Convolutional Neural Network) Parameters</vt:lpstr>
      <vt:lpstr>Quantifying significance for each indicator in terms impact of difficulty in learning</vt:lpstr>
      <vt:lpstr>Learning Rate Formula (Accuracy)</vt:lpstr>
      <vt:lpstr>Learning Rate Formula (Loss)</vt:lpstr>
      <vt:lpstr>Learning jitter</vt:lpstr>
      <vt:lpstr>Learning jitter</vt:lpstr>
      <vt:lpstr>Learning jitter</vt:lpstr>
      <vt:lpstr>Results (CNN)</vt:lpstr>
      <vt:lpstr>Results (CNN)</vt:lpstr>
      <vt:lpstr>Results (CNN)</vt:lpstr>
      <vt:lpstr>Learning Jitter</vt:lpstr>
      <vt:lpstr>Impact on Learning Difficulty</vt:lpstr>
      <vt:lpstr>Conclusions on the impact of technical indicators on the difficulty of learning in CNN</vt:lpstr>
      <vt:lpstr>Results (LSTM)</vt:lpstr>
      <vt:lpstr>Results (LSTM)</vt:lpstr>
      <vt:lpstr>Results (LSTM)</vt:lpstr>
      <vt:lpstr>Learning Jitter</vt:lpstr>
      <vt:lpstr>Impact on Learning Difficulty</vt:lpstr>
      <vt:lpstr>Conclusions on the impact of technical indicators on the difficulty of learning in LSTM</vt:lpstr>
      <vt:lpstr>Overall Conclusions</vt:lpstr>
      <vt:lpstr>Overall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data dimensions on difficulty in learning for Deep Neural Networks (Fintech)</dc:title>
  <dc:creator>#SHEARMAN CHUA WEI JIE#</dc:creator>
  <cp:lastModifiedBy>#SHEARMAN CHUA WEI JIE#</cp:lastModifiedBy>
  <cp:revision>29</cp:revision>
  <dcterms:created xsi:type="dcterms:W3CDTF">2020-12-03T07:07:18Z</dcterms:created>
  <dcterms:modified xsi:type="dcterms:W3CDTF">2020-12-07T05:40:45Z</dcterms:modified>
</cp:coreProperties>
</file>