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9"/>
  </p:notesMasterIdLst>
  <p:handoutMasterIdLst>
    <p:handoutMasterId r:id="rId30"/>
  </p:handoutMasterIdLst>
  <p:sldIdLst>
    <p:sldId id="313" r:id="rId6"/>
    <p:sldId id="425" r:id="rId7"/>
    <p:sldId id="467" r:id="rId8"/>
    <p:sldId id="450" r:id="rId9"/>
    <p:sldId id="459" r:id="rId10"/>
    <p:sldId id="457" r:id="rId11"/>
    <p:sldId id="454" r:id="rId12"/>
    <p:sldId id="464" r:id="rId13"/>
    <p:sldId id="465" r:id="rId14"/>
    <p:sldId id="449" r:id="rId15"/>
    <p:sldId id="461" r:id="rId16"/>
    <p:sldId id="453" r:id="rId17"/>
    <p:sldId id="462" r:id="rId18"/>
    <p:sldId id="460" r:id="rId19"/>
    <p:sldId id="463" r:id="rId20"/>
    <p:sldId id="451" r:id="rId21"/>
    <p:sldId id="452" r:id="rId22"/>
    <p:sldId id="456" r:id="rId23"/>
    <p:sldId id="466" r:id="rId24"/>
    <p:sldId id="470" r:id="rId25"/>
    <p:sldId id="468" r:id="rId26"/>
    <p:sldId id="469" r:id="rId27"/>
    <p:sldId id="448" r:id="rId28"/>
  </p:sldIdLst>
  <p:sldSz cx="9144000" cy="6858000" type="screen4x3"/>
  <p:notesSz cx="68199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DDDDDD"/>
    <a:srgbClr val="000000"/>
    <a:srgbClr val="FF4013"/>
    <a:srgbClr val="FF3300"/>
    <a:srgbClr val="FF0000"/>
    <a:srgbClr val="008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88" autoAdjust="0"/>
    <p:restoredTop sz="85878" autoAdjust="0"/>
  </p:normalViewPr>
  <p:slideViewPr>
    <p:cSldViewPr>
      <p:cViewPr varScale="1">
        <p:scale>
          <a:sx n="86" d="100"/>
          <a:sy n="86" d="100"/>
        </p:scale>
        <p:origin x="18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3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4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290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4610" y="0"/>
            <a:ext cx="2955290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830"/>
            <a:ext cx="2955290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4610" y="9434830"/>
            <a:ext cx="2955290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B3D13069-096E-4F66-B08F-4EB42B8BC06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087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9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2388" y="0"/>
            <a:ext cx="29559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BF5D3-9DC9-4AA1-8EA1-FD90B9C1E605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2625" y="4779963"/>
            <a:ext cx="54546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559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2388" y="9432925"/>
            <a:ext cx="29559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C9B13-CFD1-4679-81E7-47C95B6741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563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3EB89-E57B-408A-8EA0-D1FE96B0D2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1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14227-CE77-46AD-ABF1-0F1A8C20A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5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B7C0A9-35FE-4041-BFB5-44667B694D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0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CD3D6-B0A8-431A-A1D8-7B793DEAA9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3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C0B5E-9FCC-4EB6-B9EF-6D5769087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0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16932-4C86-4EF7-A64C-6939A05DA2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7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C597E-48D5-43F7-8A5B-BBEA9BD134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8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926F56-B13C-4562-BAE3-83A11252F8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0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2EA92-A8BB-4AB5-AF85-5EDD4BFC1F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F83FD-8022-4B49-A143-E5CC418310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7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26532-453D-4F24-832C-CDAE1B1BCC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9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EC679A7-2C4A-4010-8021-5E272C19FC2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ishagee.github.io/post/code_review_best_practices/" TargetMode="External"/><Relationship Id="rId2" Type="http://schemas.openxmlformats.org/officeDocument/2006/relationships/hyperlink" Target="https://trishagee.github.io/presentation/code_review_best_practic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23900" y="2286000"/>
            <a:ext cx="7772400" cy="2686050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  <a:latin typeface="Bookman Old Style" pitchFamily="18" charset="0"/>
              </a:rPr>
              <a:t>Code Review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381000" y="381000"/>
            <a:ext cx="8458200" cy="609600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2171700" y="5334000"/>
            <a:ext cx="48768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/>
                </a:solidFill>
                <a:latin typeface="Antique Olive" pitchFamily="34" charset="0"/>
              </a:rPr>
              <a:t>Day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SG" sz="4000" b="1" dirty="0">
                <a:solidFill>
                  <a:schemeClr val="bg1">
                    <a:lumMod val="75000"/>
                  </a:schemeClr>
                </a:solidFill>
              </a:rPr>
              <a:t>Homework: Peer review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267200"/>
          </a:xfrm>
        </p:spPr>
        <p:txBody>
          <a:bodyPr/>
          <a:lstStyle/>
          <a:p>
            <a:pPr marL="0" indent="0">
              <a:buNone/>
            </a:pPr>
            <a:r>
              <a:rPr lang="en-SG" sz="2800" b="1" dirty="0">
                <a:solidFill>
                  <a:schemeClr val="bg1"/>
                </a:solidFill>
              </a:rPr>
              <a:t>who:</a:t>
            </a:r>
          </a:p>
          <a:p>
            <a:r>
              <a:rPr lang="en-SG" sz="2800" dirty="0">
                <a:solidFill>
                  <a:schemeClr val="bg1"/>
                </a:solidFill>
              </a:rPr>
              <a:t>Send via email the </a:t>
            </a:r>
            <a:r>
              <a:rPr lang="en-SG" sz="2800" dirty="0" err="1">
                <a:solidFill>
                  <a:schemeClr val="bg1"/>
                </a:solidFill>
              </a:rPr>
              <a:t>Hackerrank</a:t>
            </a:r>
            <a:r>
              <a:rPr lang="en-SG" sz="2800" dirty="0">
                <a:solidFill>
                  <a:schemeClr val="bg1"/>
                </a:solidFill>
              </a:rPr>
              <a:t> submission/s you want to be reviewed to your assigned reviewer/s and your tutor; explain what you want reviewed</a:t>
            </a:r>
          </a:p>
          <a:p>
            <a:r>
              <a:rPr lang="en-SG" sz="2800" dirty="0">
                <a:solidFill>
                  <a:schemeClr val="bg1"/>
                </a:solidFill>
              </a:rPr>
              <a:t>If your submission is not in language your reviewers know, please inform your tutor and we will assign you a new reviewer</a:t>
            </a:r>
          </a:p>
          <a:p>
            <a:endParaRPr lang="en-S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96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SG" sz="4000" b="1" dirty="0">
                <a:solidFill>
                  <a:schemeClr val="bg1">
                    <a:lumMod val="75000"/>
                  </a:schemeClr>
                </a:solidFill>
              </a:rPr>
              <a:t>Homework: Peer review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657600"/>
          </a:xfrm>
        </p:spPr>
        <p:txBody>
          <a:bodyPr/>
          <a:lstStyle/>
          <a:p>
            <a:pPr marL="0" indent="0">
              <a:buNone/>
            </a:pPr>
            <a:r>
              <a:rPr lang="en-SG" sz="2800" b="1" dirty="0">
                <a:solidFill>
                  <a:schemeClr val="bg1"/>
                </a:solidFill>
              </a:rPr>
              <a:t>why: Practice code review </a:t>
            </a:r>
            <a:r>
              <a:rPr lang="en-SG" sz="2800" b="1" dirty="0" err="1">
                <a:solidFill>
                  <a:schemeClr val="bg1"/>
                </a:solidFill>
              </a:rPr>
              <a:t>eg</a:t>
            </a:r>
            <a:endParaRPr lang="en-SG" sz="2800" b="1" dirty="0">
              <a:solidFill>
                <a:schemeClr val="bg1"/>
              </a:solidFill>
            </a:endParaRPr>
          </a:p>
          <a:p>
            <a:r>
              <a:rPr lang="en-SG" sz="2800" dirty="0">
                <a:solidFill>
                  <a:schemeClr val="bg1"/>
                </a:solidFill>
              </a:rPr>
              <a:t>To find bugs</a:t>
            </a:r>
          </a:p>
          <a:p>
            <a:r>
              <a:rPr lang="en-SG" sz="2800" dirty="0">
                <a:solidFill>
                  <a:schemeClr val="bg1"/>
                </a:solidFill>
              </a:rPr>
              <a:t>To check for performance problems</a:t>
            </a:r>
          </a:p>
          <a:p>
            <a:r>
              <a:rPr lang="en-SG" sz="2800" dirty="0">
                <a:solidFill>
                  <a:schemeClr val="bg1"/>
                </a:solidFill>
              </a:rPr>
              <a:t>To ensure readable code</a:t>
            </a:r>
          </a:p>
          <a:p>
            <a:r>
              <a:rPr lang="en-SG" sz="2800" dirty="0">
                <a:solidFill>
                  <a:schemeClr val="bg1"/>
                </a:solidFill>
              </a:rPr>
              <a:t>To share knowledge</a:t>
            </a:r>
          </a:p>
          <a:p>
            <a:endParaRPr lang="en-S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10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SG" sz="4000" b="1" dirty="0">
                <a:solidFill>
                  <a:schemeClr val="bg1">
                    <a:lumMod val="75000"/>
                  </a:schemeClr>
                </a:solidFill>
              </a:rPr>
              <a:t>Homework: Peer review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SG" sz="2400" b="1" dirty="0">
                <a:solidFill>
                  <a:schemeClr val="bg1"/>
                </a:solidFill>
              </a:rPr>
              <a:t>what:</a:t>
            </a:r>
          </a:p>
          <a:p>
            <a:r>
              <a:rPr lang="en-SG" sz="2400" dirty="0">
                <a:solidFill>
                  <a:schemeClr val="bg1"/>
                </a:solidFill>
              </a:rPr>
              <a:t>choose one submission not accepted yet or your worst submission/s (try not to choose a working solution so that there is something for reviewer to look for) – see “</a:t>
            </a:r>
            <a:r>
              <a:rPr lang="en-SG" sz="2400" dirty="0">
                <a:solidFill>
                  <a:srgbClr val="FFFF00"/>
                </a:solidFill>
              </a:rPr>
              <a:t>code review guide.txt</a:t>
            </a:r>
            <a:r>
              <a:rPr lang="en-SG" sz="2400" dirty="0">
                <a:solidFill>
                  <a:schemeClr val="bg1"/>
                </a:solidFill>
              </a:rPr>
              <a:t>” in </a:t>
            </a:r>
            <a:r>
              <a:rPr lang="en-SG" sz="2400" dirty="0" err="1">
                <a:solidFill>
                  <a:schemeClr val="bg1"/>
                </a:solidFill>
              </a:rPr>
              <a:t>eWp</a:t>
            </a:r>
            <a:r>
              <a:rPr lang="en-SG" sz="2400" dirty="0">
                <a:solidFill>
                  <a:schemeClr val="bg1"/>
                </a:solidFill>
              </a:rPr>
              <a:t> for more on this</a:t>
            </a:r>
          </a:p>
          <a:p>
            <a:r>
              <a:rPr lang="en-SG" sz="2400" dirty="0">
                <a:solidFill>
                  <a:schemeClr val="bg1"/>
                </a:solidFill>
              </a:rPr>
              <a:t>Discuss with each other what can be improved/corrected based on your checklists (pretend it is project code to be maintained)</a:t>
            </a:r>
            <a:endParaRPr lang="en-SG" sz="2000" dirty="0">
              <a:solidFill>
                <a:schemeClr val="bg1"/>
              </a:solidFill>
            </a:endParaRPr>
          </a:p>
          <a:p>
            <a:r>
              <a:rPr lang="en-SG" sz="2400" dirty="0">
                <a:solidFill>
                  <a:schemeClr val="bg1"/>
                </a:solidFill>
              </a:rPr>
              <a:t>Give suggestions for further improvement and fix errors</a:t>
            </a:r>
          </a:p>
          <a:p>
            <a:r>
              <a:rPr lang="en-SG" sz="2400" dirty="0">
                <a:solidFill>
                  <a:schemeClr val="bg1"/>
                </a:solidFill>
              </a:rPr>
              <a:t>Don’t just point out bad code; give concrete suggestions</a:t>
            </a:r>
          </a:p>
          <a:p>
            <a:r>
              <a:rPr lang="en-SG" sz="2400" dirty="0">
                <a:solidFill>
                  <a:schemeClr val="bg1"/>
                </a:solidFill>
              </a:rPr>
              <a:t>Try to break the code with edge test cases</a:t>
            </a:r>
          </a:p>
          <a:p>
            <a:pPr marL="0" indent="0">
              <a:buNone/>
            </a:pP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9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SG" sz="4000" b="1" dirty="0">
                <a:solidFill>
                  <a:schemeClr val="bg1">
                    <a:lumMod val="75000"/>
                  </a:schemeClr>
                </a:solidFill>
              </a:rPr>
              <a:t>Homework: Peer review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43400"/>
          </a:xfrm>
        </p:spPr>
        <p:txBody>
          <a:bodyPr/>
          <a:lstStyle/>
          <a:p>
            <a:pPr marL="0" indent="0">
              <a:buNone/>
            </a:pPr>
            <a:r>
              <a:rPr lang="en-SG" sz="2800" b="1" dirty="0">
                <a:solidFill>
                  <a:schemeClr val="bg1"/>
                </a:solidFill>
              </a:rPr>
              <a:t>when:</a:t>
            </a:r>
          </a:p>
          <a:p>
            <a:r>
              <a:rPr lang="en-SG" sz="2800" dirty="0">
                <a:solidFill>
                  <a:schemeClr val="bg1"/>
                </a:solidFill>
              </a:rPr>
              <a:t>Give reviewer time (</a:t>
            </a:r>
            <a:r>
              <a:rPr lang="en-SG" sz="2800" dirty="0" err="1">
                <a:solidFill>
                  <a:schemeClr val="bg1"/>
                </a:solidFill>
              </a:rPr>
              <a:t>eg</a:t>
            </a:r>
            <a:r>
              <a:rPr lang="en-SG" sz="2800" dirty="0">
                <a:solidFill>
                  <a:schemeClr val="bg1"/>
                </a:solidFill>
              </a:rPr>
              <a:t> one hour) to review the codes </a:t>
            </a:r>
          </a:p>
          <a:p>
            <a:r>
              <a:rPr lang="en-SG" sz="2800" dirty="0">
                <a:solidFill>
                  <a:schemeClr val="bg1"/>
                </a:solidFill>
              </a:rPr>
              <a:t>Then arrange for a meeting and keep discussion within half an hour per problem</a:t>
            </a:r>
          </a:p>
          <a:p>
            <a:r>
              <a:rPr lang="en-SG" sz="2800" dirty="0">
                <a:solidFill>
                  <a:schemeClr val="bg1"/>
                </a:solidFill>
              </a:rPr>
              <a:t>Complete the reviews by end of the day</a:t>
            </a:r>
          </a:p>
          <a:p>
            <a:r>
              <a:rPr lang="en-SG" sz="2800" dirty="0">
                <a:solidFill>
                  <a:schemeClr val="bg1"/>
                </a:solidFill>
              </a:rPr>
              <a:t>Resubmit your “reviewed” solution/s by the end of the day if you think it fixes the errors.</a:t>
            </a:r>
            <a:endParaRPr lang="en-SG" sz="2400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8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SG" sz="4000" b="1" dirty="0">
                <a:solidFill>
                  <a:schemeClr val="bg1">
                    <a:lumMod val="75000"/>
                  </a:schemeClr>
                </a:solidFill>
              </a:rPr>
              <a:t>Homework: Peer review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43400"/>
          </a:xfrm>
        </p:spPr>
        <p:txBody>
          <a:bodyPr/>
          <a:lstStyle/>
          <a:p>
            <a:pPr marL="0" indent="0">
              <a:buNone/>
            </a:pPr>
            <a:r>
              <a:rPr lang="en-SG" sz="2800" b="1" dirty="0">
                <a:solidFill>
                  <a:schemeClr val="bg1"/>
                </a:solidFill>
              </a:rPr>
              <a:t>where:</a:t>
            </a:r>
          </a:p>
          <a:p>
            <a:pPr marL="0" indent="0">
              <a:buNone/>
            </a:pPr>
            <a:r>
              <a:rPr lang="en-SG" sz="2800" dirty="0">
                <a:solidFill>
                  <a:schemeClr val="bg1"/>
                </a:solidFill>
              </a:rPr>
              <a:t>Up to the author and reviewers</a:t>
            </a:r>
          </a:p>
          <a:p>
            <a:pPr lvl="1"/>
            <a:r>
              <a:rPr lang="en-SG" dirty="0">
                <a:solidFill>
                  <a:schemeClr val="bg1"/>
                </a:solidFill>
              </a:rPr>
              <a:t>Remotely (</a:t>
            </a:r>
            <a:r>
              <a:rPr lang="en-SG" dirty="0" err="1">
                <a:solidFill>
                  <a:schemeClr val="bg1"/>
                </a:solidFill>
              </a:rPr>
              <a:t>eg.</a:t>
            </a:r>
            <a:r>
              <a:rPr lang="en-SG" dirty="0">
                <a:solidFill>
                  <a:schemeClr val="bg1"/>
                </a:solidFill>
              </a:rPr>
              <a:t> via Skype)</a:t>
            </a:r>
          </a:p>
          <a:p>
            <a:pPr lvl="1"/>
            <a:r>
              <a:rPr lang="en-SG" dirty="0">
                <a:solidFill>
                  <a:schemeClr val="bg1"/>
                </a:solidFill>
              </a:rPr>
              <a:t>Face to face (not recommended in pandemic)</a:t>
            </a:r>
          </a:p>
          <a:p>
            <a:pPr marL="457200" lvl="1" indent="0">
              <a:buNone/>
            </a:pPr>
            <a:endParaRPr lang="en-SG" sz="24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50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SG" sz="4000" b="1" dirty="0">
                <a:solidFill>
                  <a:schemeClr val="bg1">
                    <a:lumMod val="75000"/>
                  </a:schemeClr>
                </a:solidFill>
              </a:rPr>
              <a:t>Homework: Peer review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43400"/>
          </a:xfrm>
        </p:spPr>
        <p:txBody>
          <a:bodyPr/>
          <a:lstStyle/>
          <a:p>
            <a:pPr>
              <a:buFontTx/>
              <a:buChar char="-"/>
            </a:pPr>
            <a:r>
              <a:rPr lang="en-SG" sz="2800" dirty="0">
                <a:solidFill>
                  <a:schemeClr val="bg1"/>
                </a:solidFill>
              </a:rPr>
              <a:t>You may use linters to help find problems with the code</a:t>
            </a:r>
          </a:p>
          <a:p>
            <a:pPr>
              <a:buFontTx/>
              <a:buChar char="-"/>
            </a:pPr>
            <a:r>
              <a:rPr lang="en-SG" sz="2800" dirty="0">
                <a:solidFill>
                  <a:srgbClr val="FFFF00"/>
                </a:solidFill>
              </a:rPr>
              <a:t>Write notes </a:t>
            </a:r>
            <a:r>
              <a:rPr lang="en-SG" sz="2800" dirty="0">
                <a:solidFill>
                  <a:schemeClr val="bg1"/>
                </a:solidFill>
              </a:rPr>
              <a:t>on what was found during the reviews</a:t>
            </a:r>
          </a:p>
          <a:p>
            <a:pPr>
              <a:buFontTx/>
              <a:buChar char="-"/>
            </a:pPr>
            <a:r>
              <a:rPr lang="en-SG" sz="2800" dirty="0">
                <a:solidFill>
                  <a:schemeClr val="bg1"/>
                </a:solidFill>
              </a:rPr>
              <a:t>You will need the notes for written assignments 2 &amp; 3</a:t>
            </a:r>
          </a:p>
          <a:p>
            <a:pPr marL="0" indent="0">
              <a:buNone/>
            </a:pPr>
            <a:endParaRPr lang="en-SG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SG" sz="24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191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SG" sz="4000" b="1" dirty="0">
                <a:solidFill>
                  <a:schemeClr val="bg1">
                    <a:lumMod val="75000"/>
                  </a:schemeClr>
                </a:solidFill>
              </a:rPr>
              <a:t>Homework Benefit for Author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657600"/>
          </a:xfrm>
        </p:spPr>
        <p:txBody>
          <a:bodyPr/>
          <a:lstStyle/>
          <a:p>
            <a:pPr marL="0" indent="0">
              <a:buNone/>
            </a:pPr>
            <a:r>
              <a:rPr lang="en-SG" sz="2800" dirty="0">
                <a:solidFill>
                  <a:schemeClr val="bg1"/>
                </a:solidFill>
              </a:rPr>
              <a:t>Reviewer may help you pass/improve your exercise solutions</a:t>
            </a:r>
          </a:p>
          <a:p>
            <a:pPr marL="0" indent="0">
              <a:buNone/>
            </a:pPr>
            <a:endParaRPr lang="en-SG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SG" sz="2800" dirty="0">
                <a:solidFill>
                  <a:schemeClr val="bg1"/>
                </a:solidFill>
              </a:rPr>
              <a:t>Help you with any blind spots</a:t>
            </a:r>
          </a:p>
          <a:p>
            <a:pPr marL="0" indent="0">
              <a:buNone/>
            </a:pPr>
            <a:endParaRPr lang="en-S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63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SG" sz="4000" b="1" dirty="0">
                <a:solidFill>
                  <a:schemeClr val="bg1">
                    <a:lumMod val="75000"/>
                  </a:schemeClr>
                </a:solidFill>
              </a:rPr>
              <a:t>Homework Benefit for Reviewer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657600"/>
          </a:xfrm>
        </p:spPr>
        <p:txBody>
          <a:bodyPr/>
          <a:lstStyle/>
          <a:p>
            <a:pPr marL="0" indent="0">
              <a:buNone/>
            </a:pPr>
            <a:r>
              <a:rPr lang="en-SG" sz="2800" dirty="0">
                <a:solidFill>
                  <a:schemeClr val="bg1"/>
                </a:solidFill>
              </a:rPr>
              <a:t>Achievement to write about if you helped author/s to pass/improve their exercise solution/s</a:t>
            </a:r>
          </a:p>
          <a:p>
            <a:pPr marL="0" indent="0">
              <a:buNone/>
            </a:pPr>
            <a:endParaRPr lang="en-SG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SG" sz="2800" dirty="0">
                <a:solidFill>
                  <a:schemeClr val="bg1"/>
                </a:solidFill>
              </a:rPr>
              <a:t>Get to see alternative code</a:t>
            </a:r>
          </a:p>
        </p:txBody>
      </p:sp>
    </p:spTree>
    <p:extLst>
      <p:ext uri="{BB962C8B-B14F-4D97-AF65-F5344CB8AC3E}">
        <p14:creationId xmlns:p14="http://schemas.microsoft.com/office/powerpoint/2010/main" val="91302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SG" sz="4000" b="1" dirty="0">
                <a:solidFill>
                  <a:schemeClr val="bg1">
                    <a:lumMod val="75000"/>
                  </a:schemeClr>
                </a:solidFill>
              </a:rPr>
              <a:t>Resolve conflicts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43400"/>
          </a:xfrm>
        </p:spPr>
        <p:txBody>
          <a:bodyPr/>
          <a:lstStyle/>
          <a:p>
            <a:pPr marL="0" indent="0">
              <a:buNone/>
            </a:pPr>
            <a:endParaRPr lang="en-SG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SG" sz="2800" dirty="0">
                <a:solidFill>
                  <a:schemeClr val="bg1"/>
                </a:solidFill>
              </a:rPr>
              <a:t>Different people may have different opinions.</a:t>
            </a:r>
          </a:p>
          <a:p>
            <a:pPr marL="0" indent="0">
              <a:buNone/>
            </a:pPr>
            <a:r>
              <a:rPr lang="en-SG" sz="2800" dirty="0">
                <a:solidFill>
                  <a:schemeClr val="bg1"/>
                </a:solidFill>
              </a:rPr>
              <a:t>The person answerable for problems with the code should have final say.</a:t>
            </a:r>
          </a:p>
          <a:p>
            <a:pPr marL="0" indent="0">
              <a:buNone/>
            </a:pPr>
            <a:endParaRPr lang="en-SG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SG" sz="2800" dirty="0">
                <a:solidFill>
                  <a:schemeClr val="bg1"/>
                </a:solidFill>
              </a:rPr>
              <a:t>If in doubt, please approach your tutor.</a:t>
            </a:r>
          </a:p>
        </p:txBody>
      </p:sp>
    </p:spTree>
    <p:extLst>
      <p:ext uri="{BB962C8B-B14F-4D97-AF65-F5344CB8AC3E}">
        <p14:creationId xmlns:p14="http://schemas.microsoft.com/office/powerpoint/2010/main" val="1976893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SG" sz="4000" b="1" dirty="0">
                <a:solidFill>
                  <a:schemeClr val="bg1">
                    <a:lumMod val="75000"/>
                  </a:schemeClr>
                </a:solidFill>
              </a:rPr>
              <a:t>More help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657600"/>
          </a:xfrm>
        </p:spPr>
        <p:txBody>
          <a:bodyPr/>
          <a:lstStyle/>
          <a:p>
            <a:pPr marL="0" indent="0">
              <a:buNone/>
            </a:pPr>
            <a:r>
              <a:rPr lang="en-SG" sz="2800" dirty="0">
                <a:solidFill>
                  <a:schemeClr val="bg1"/>
                </a:solidFill>
              </a:rPr>
              <a:t>Besides your assigned peer reviewer, you </a:t>
            </a:r>
            <a:r>
              <a:rPr lang="en-SG" sz="2800">
                <a:solidFill>
                  <a:schemeClr val="bg1"/>
                </a:solidFill>
              </a:rPr>
              <a:t>can request </a:t>
            </a:r>
            <a:r>
              <a:rPr lang="en-SG" sz="2800" dirty="0">
                <a:solidFill>
                  <a:schemeClr val="bg1"/>
                </a:solidFill>
              </a:rPr>
              <a:t>your tutor to review your code. </a:t>
            </a:r>
          </a:p>
        </p:txBody>
      </p:sp>
    </p:spTree>
    <p:extLst>
      <p:ext uri="{BB962C8B-B14F-4D97-AF65-F5344CB8AC3E}">
        <p14:creationId xmlns:p14="http://schemas.microsoft.com/office/powerpoint/2010/main" val="342252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657600"/>
          </a:xfrm>
        </p:spPr>
        <p:txBody>
          <a:bodyPr/>
          <a:lstStyle/>
          <a:p>
            <a:pPr marL="0" indent="0">
              <a:buNone/>
            </a:pPr>
            <a:r>
              <a:rPr lang="en-SG" dirty="0">
                <a:solidFill>
                  <a:schemeClr val="bg1"/>
                </a:solidFill>
              </a:rPr>
              <a:t>Code review is another technique to check code correctness and understandability</a:t>
            </a:r>
          </a:p>
          <a:p>
            <a:pPr>
              <a:buFontTx/>
              <a:buChar char="-"/>
            </a:pPr>
            <a:endParaRPr lang="en-SG" sz="2800" b="1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SG" sz="2800" b="1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S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93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SG" sz="4000" b="1" dirty="0">
                <a:solidFill>
                  <a:schemeClr val="bg1">
                    <a:lumMod val="75000"/>
                  </a:schemeClr>
                </a:solidFill>
              </a:rPr>
              <a:t>Code review note-taking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657600"/>
          </a:xfrm>
        </p:spPr>
        <p:txBody>
          <a:bodyPr/>
          <a:lstStyle/>
          <a:p>
            <a:pPr marL="0" indent="0">
              <a:buNone/>
            </a:pPr>
            <a:r>
              <a:rPr lang="en-SG" sz="2800" dirty="0">
                <a:solidFill>
                  <a:schemeClr val="bg1"/>
                </a:solidFill>
              </a:rPr>
              <a:t>Write as many notes as you can for the review.</a:t>
            </a:r>
          </a:p>
          <a:p>
            <a:pPr marL="0" indent="0">
              <a:buNone/>
            </a:pPr>
            <a:endParaRPr lang="en-SG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SG" sz="2800" dirty="0">
                <a:solidFill>
                  <a:schemeClr val="bg1"/>
                </a:solidFill>
              </a:rPr>
              <a:t>Then pick the top ones for the written assignments 2 and 3.</a:t>
            </a:r>
          </a:p>
        </p:txBody>
      </p:sp>
    </p:spTree>
    <p:extLst>
      <p:ext uri="{BB962C8B-B14F-4D97-AF65-F5344CB8AC3E}">
        <p14:creationId xmlns:p14="http://schemas.microsoft.com/office/powerpoint/2010/main" val="3182487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SG" sz="4000" b="1" dirty="0">
                <a:solidFill>
                  <a:schemeClr val="bg1">
                    <a:lumMod val="75000"/>
                  </a:schemeClr>
                </a:solidFill>
              </a:rPr>
              <a:t>Homework: </a:t>
            </a:r>
            <a:r>
              <a:rPr lang="en-SG" sz="2800" b="1" dirty="0">
                <a:solidFill>
                  <a:schemeClr val="bg1">
                    <a:lumMod val="75000"/>
                  </a:schemeClr>
                </a:solidFill>
              </a:rPr>
              <a:t>post code review</a:t>
            </a:r>
            <a:br>
              <a:rPr lang="en-SG" sz="40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SG" sz="4000" b="1" dirty="0">
                <a:solidFill>
                  <a:schemeClr val="bg1">
                    <a:lumMod val="75000"/>
                  </a:schemeClr>
                </a:solidFill>
              </a:rPr>
              <a:t>Written Assignment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SG" sz="2800" dirty="0">
                <a:solidFill>
                  <a:schemeClr val="bg1"/>
                </a:solidFill>
              </a:rPr>
              <a:t>Submit notes on (email tutor)</a:t>
            </a:r>
          </a:p>
          <a:p>
            <a:pPr>
              <a:buFontTx/>
              <a:buChar char="-"/>
            </a:pPr>
            <a:r>
              <a:rPr lang="en-SG" sz="2400" dirty="0">
                <a:solidFill>
                  <a:schemeClr val="bg1"/>
                </a:solidFill>
              </a:rPr>
              <a:t>the </a:t>
            </a:r>
            <a:r>
              <a:rPr lang="en-SG" sz="2400" dirty="0">
                <a:solidFill>
                  <a:srgbClr val="FFFF00"/>
                </a:solidFill>
              </a:rPr>
              <a:t>mistakes you made </a:t>
            </a:r>
            <a:r>
              <a:rPr lang="en-SG" sz="2400" dirty="0">
                <a:solidFill>
                  <a:schemeClr val="bg1"/>
                </a:solidFill>
              </a:rPr>
              <a:t>for each </a:t>
            </a:r>
            <a:r>
              <a:rPr lang="en-SG" sz="2400" dirty="0" err="1">
                <a:solidFill>
                  <a:schemeClr val="bg1"/>
                </a:solidFill>
              </a:rPr>
              <a:t>Hackerrank</a:t>
            </a:r>
            <a:r>
              <a:rPr lang="en-SG" sz="2400" dirty="0">
                <a:solidFill>
                  <a:schemeClr val="bg1"/>
                </a:solidFill>
              </a:rPr>
              <a:t> exercise challenge before you got your solution accepted.</a:t>
            </a:r>
          </a:p>
          <a:p>
            <a:pPr>
              <a:buFontTx/>
              <a:buChar char="-"/>
            </a:pPr>
            <a:r>
              <a:rPr lang="en-SG" sz="2400" dirty="0">
                <a:solidFill>
                  <a:schemeClr val="bg1"/>
                </a:solidFill>
              </a:rPr>
              <a:t>limit to </a:t>
            </a:r>
            <a:r>
              <a:rPr lang="en-SG" sz="2400" dirty="0">
                <a:solidFill>
                  <a:srgbClr val="FFFF00"/>
                </a:solidFill>
              </a:rPr>
              <a:t>&lt;= 10</a:t>
            </a:r>
            <a:r>
              <a:rPr lang="en-SG" sz="2400" dirty="0">
                <a:solidFill>
                  <a:schemeClr val="bg1"/>
                </a:solidFill>
              </a:rPr>
              <a:t> mistakes in one-liners</a:t>
            </a:r>
          </a:p>
          <a:p>
            <a:pPr>
              <a:buFontTx/>
              <a:buChar char="-"/>
            </a:pPr>
            <a:r>
              <a:rPr lang="en-SG" sz="2400" dirty="0">
                <a:solidFill>
                  <a:schemeClr val="bg1"/>
                </a:solidFill>
              </a:rPr>
              <a:t>Note which </a:t>
            </a:r>
            <a:r>
              <a:rPr lang="en-SG" sz="2400" dirty="0">
                <a:solidFill>
                  <a:srgbClr val="FFFF00"/>
                </a:solidFill>
              </a:rPr>
              <a:t>mistakes you found by yourself, by your peer or by your tutor</a:t>
            </a:r>
            <a:endParaRPr lang="en-SG" sz="24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SG" sz="2400" dirty="0">
                <a:solidFill>
                  <a:schemeClr val="bg1"/>
                </a:solidFill>
              </a:rPr>
              <a:t>how you can avoid those mistakes in future the code solutions (self-reflect) in one-liners</a:t>
            </a:r>
          </a:p>
          <a:p>
            <a:pPr>
              <a:buFontTx/>
              <a:buChar char="-"/>
            </a:pPr>
            <a:r>
              <a:rPr lang="en-SG" sz="2400" dirty="0">
                <a:solidFill>
                  <a:schemeClr val="bg1"/>
                </a:solidFill>
              </a:rPr>
              <a:t>how to improve the code solutions (make it more readable, faster) in one-liners</a:t>
            </a:r>
          </a:p>
          <a:p>
            <a:pPr>
              <a:buFontTx/>
              <a:buChar char="-"/>
            </a:pPr>
            <a:r>
              <a:rPr lang="en-SG" sz="2400" dirty="0">
                <a:solidFill>
                  <a:schemeClr val="bg1"/>
                </a:solidFill>
              </a:rPr>
              <a:t>See sample_written_assignment_2_and_3.txt in </a:t>
            </a:r>
            <a:r>
              <a:rPr lang="en-SG" sz="2400" dirty="0" err="1">
                <a:solidFill>
                  <a:schemeClr val="bg1"/>
                </a:solidFill>
              </a:rPr>
              <a:t>eWP</a:t>
            </a:r>
            <a:endParaRPr lang="en-SG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SG" sz="1600" dirty="0">
                <a:solidFill>
                  <a:schemeClr val="bg1"/>
                </a:solidFill>
              </a:rPr>
              <a:t>* </a:t>
            </a:r>
            <a:r>
              <a:rPr lang="en-SG" sz="1800" dirty="0">
                <a:solidFill>
                  <a:srgbClr val="FFFF00"/>
                </a:solidFill>
              </a:rPr>
              <a:t>your personal common error checklist can be more verbose and unlimited </a:t>
            </a:r>
            <a:endParaRPr lang="en-SG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154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SG" sz="4000" b="1" dirty="0">
                <a:solidFill>
                  <a:schemeClr val="bg1">
                    <a:lumMod val="75000"/>
                  </a:schemeClr>
                </a:solidFill>
              </a:rPr>
              <a:t>Homework: </a:t>
            </a:r>
            <a:r>
              <a:rPr lang="en-SG" sz="2800" b="1" dirty="0">
                <a:solidFill>
                  <a:schemeClr val="bg1">
                    <a:lumMod val="75000"/>
                  </a:schemeClr>
                </a:solidFill>
              </a:rPr>
              <a:t>post code review </a:t>
            </a:r>
            <a:br>
              <a:rPr lang="en-SG" sz="40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SG" sz="4000" b="1" dirty="0">
                <a:solidFill>
                  <a:schemeClr val="bg1">
                    <a:lumMod val="75000"/>
                  </a:schemeClr>
                </a:solidFill>
              </a:rPr>
              <a:t>Written Assignment 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SG" sz="2400" dirty="0">
                <a:solidFill>
                  <a:schemeClr val="bg1"/>
                </a:solidFill>
              </a:rPr>
              <a:t>Submit notes on (email tutor)</a:t>
            </a:r>
          </a:p>
          <a:p>
            <a:pPr>
              <a:buFontTx/>
              <a:buChar char="-"/>
            </a:pPr>
            <a:r>
              <a:rPr lang="en-SG" sz="2400" dirty="0">
                <a:solidFill>
                  <a:schemeClr val="bg1"/>
                </a:solidFill>
              </a:rPr>
              <a:t>the </a:t>
            </a:r>
            <a:r>
              <a:rPr lang="en-SG" sz="2400" dirty="0">
                <a:solidFill>
                  <a:srgbClr val="FFFF00"/>
                </a:solidFill>
              </a:rPr>
              <a:t>mistakes you found for your peer/s </a:t>
            </a:r>
            <a:r>
              <a:rPr lang="en-SG" sz="2400" dirty="0">
                <a:solidFill>
                  <a:schemeClr val="bg1"/>
                </a:solidFill>
              </a:rPr>
              <a:t>in the review exercise (limit to </a:t>
            </a:r>
            <a:r>
              <a:rPr lang="en-SG" sz="2400" dirty="0">
                <a:solidFill>
                  <a:srgbClr val="FFFF00"/>
                </a:solidFill>
              </a:rPr>
              <a:t>&lt;= 10 for each peer</a:t>
            </a:r>
            <a:r>
              <a:rPr lang="en-SG" sz="2400" dirty="0">
                <a:solidFill>
                  <a:schemeClr val="bg1"/>
                </a:solidFill>
              </a:rPr>
              <a:t>) in one-liners</a:t>
            </a:r>
          </a:p>
          <a:p>
            <a:pPr>
              <a:buFontTx/>
              <a:buChar char="-"/>
            </a:pPr>
            <a:r>
              <a:rPr lang="en-SG" sz="2400" dirty="0">
                <a:solidFill>
                  <a:schemeClr val="bg1"/>
                </a:solidFill>
              </a:rPr>
              <a:t>What test cases you made to check the reviewed code (one line description for each case)</a:t>
            </a:r>
          </a:p>
          <a:p>
            <a:pPr marL="0" indent="0">
              <a:buNone/>
            </a:pPr>
            <a:endParaRPr lang="en-SG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SG" sz="2400" dirty="0">
                <a:solidFill>
                  <a:schemeClr val="bg1"/>
                </a:solidFill>
              </a:rPr>
              <a:t>Note the </a:t>
            </a:r>
            <a:r>
              <a:rPr lang="en-SG" sz="2400" dirty="0">
                <a:solidFill>
                  <a:srgbClr val="FFFF00"/>
                </a:solidFill>
              </a:rPr>
              <a:t>name of your peer and challenge solution/s </a:t>
            </a:r>
            <a:r>
              <a:rPr lang="en-SG" sz="2400" dirty="0">
                <a:solidFill>
                  <a:schemeClr val="bg1"/>
                </a:solidFill>
              </a:rPr>
              <a:t>reviewed (on the first line) so tutors can countercheck validity of the finding.</a:t>
            </a:r>
            <a:endParaRPr lang="en-SG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SG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SG" sz="2000" dirty="0">
                <a:solidFill>
                  <a:schemeClr val="bg1"/>
                </a:solidFill>
              </a:rPr>
              <a:t>* Notes for yourself can be more verbose and unlimited</a:t>
            </a:r>
          </a:p>
        </p:txBody>
      </p:sp>
    </p:spTree>
    <p:extLst>
      <p:ext uri="{BB962C8B-B14F-4D97-AF65-F5344CB8AC3E}">
        <p14:creationId xmlns:p14="http://schemas.microsoft.com/office/powerpoint/2010/main" val="1594245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73" y="2468562"/>
            <a:ext cx="8229600" cy="2941637"/>
          </a:xfrm>
        </p:spPr>
        <p:txBody>
          <a:bodyPr/>
          <a:lstStyle/>
          <a:p>
            <a:pPr algn="l"/>
            <a:r>
              <a:rPr lang="en-SG" sz="4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Q&amp;A</a:t>
            </a:r>
            <a:br>
              <a:rPr lang="en-SG" sz="4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br>
              <a:rPr lang="en-SG" sz="4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SG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short quiz</a:t>
            </a:r>
            <a:br>
              <a:rPr lang="en-SG" sz="4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br>
              <a:rPr lang="en-SG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SG" sz="2800" b="1" dirty="0">
                <a:solidFill>
                  <a:schemeClr val="bg1"/>
                </a:solidFill>
              </a:rPr>
              <a:t>Next</a:t>
            </a:r>
            <a:r>
              <a:rPr lang="en-SG" sz="2800" b="1">
                <a:solidFill>
                  <a:schemeClr val="bg1"/>
                </a:solidFill>
              </a:rPr>
              <a:t>: internet </a:t>
            </a:r>
            <a:r>
              <a:rPr lang="en-SG" sz="2800" b="1" dirty="0">
                <a:solidFill>
                  <a:schemeClr val="bg1"/>
                </a:solidFill>
              </a:rPr>
              <a:t>demo</a:t>
            </a:r>
            <a:endParaRPr lang="en-SG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7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657600"/>
          </a:xfrm>
        </p:spPr>
        <p:txBody>
          <a:bodyPr/>
          <a:lstStyle/>
          <a:p>
            <a:pPr marL="0" indent="0">
              <a:buNone/>
            </a:pPr>
            <a:r>
              <a:rPr lang="en-SG" sz="2800" b="1" dirty="0">
                <a:solidFill>
                  <a:srgbClr val="FFFF00"/>
                </a:solidFill>
              </a:rPr>
              <a:t>Is there anyone who likes code review? Poll</a:t>
            </a:r>
          </a:p>
          <a:p>
            <a:pPr>
              <a:buFontTx/>
              <a:buChar char="-"/>
            </a:pPr>
            <a:r>
              <a:rPr lang="en-SG" sz="2800" b="1" dirty="0">
                <a:solidFill>
                  <a:schemeClr val="bg1"/>
                </a:solidFill>
              </a:rPr>
              <a:t>review other people’s codes</a:t>
            </a:r>
          </a:p>
          <a:p>
            <a:pPr>
              <a:buFontTx/>
              <a:buChar char="-"/>
            </a:pPr>
            <a:r>
              <a:rPr lang="en-SG" sz="2800" b="1" dirty="0">
                <a:solidFill>
                  <a:schemeClr val="bg1"/>
                </a:solidFill>
              </a:rPr>
              <a:t>code reviewed by others</a:t>
            </a:r>
          </a:p>
          <a:p>
            <a:pPr>
              <a:buFontTx/>
              <a:buChar char="-"/>
            </a:pPr>
            <a:r>
              <a:rPr lang="en-SG" sz="2800" b="1" dirty="0">
                <a:solidFill>
                  <a:schemeClr val="bg1"/>
                </a:solidFill>
              </a:rPr>
              <a:t>review own code</a:t>
            </a:r>
          </a:p>
          <a:p>
            <a:pPr>
              <a:buFontTx/>
              <a:buChar char="-"/>
            </a:pPr>
            <a:endParaRPr lang="en-SG" sz="2800" b="1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SG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S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0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SG" sz="4000" b="1" dirty="0">
                <a:solidFill>
                  <a:schemeClr val="bg1">
                    <a:lumMod val="75000"/>
                  </a:schemeClr>
                </a:solidFill>
              </a:rPr>
              <a:t>Code review welcomed 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657600"/>
          </a:xfrm>
        </p:spPr>
        <p:txBody>
          <a:bodyPr/>
          <a:lstStyle/>
          <a:p>
            <a:pPr marL="0" indent="0">
              <a:buNone/>
            </a:pPr>
            <a:r>
              <a:rPr lang="en-SG" sz="2800" b="1" dirty="0">
                <a:solidFill>
                  <a:schemeClr val="bg1"/>
                </a:solidFill>
              </a:rPr>
              <a:t>- if reviewer has a stake in that piece of code</a:t>
            </a:r>
          </a:p>
          <a:p>
            <a:pPr marL="0" indent="0">
              <a:buNone/>
            </a:pPr>
            <a:r>
              <a:rPr lang="en-SG" sz="2800" b="1" dirty="0">
                <a:solidFill>
                  <a:schemeClr val="bg1"/>
                </a:solidFill>
              </a:rPr>
              <a:t>- if author wants more pairs of eyes looking at his code </a:t>
            </a:r>
          </a:p>
          <a:p>
            <a:pPr marL="0" indent="0">
              <a:buNone/>
            </a:pPr>
            <a:r>
              <a:rPr lang="en-SG" sz="2800" b="1" dirty="0">
                <a:solidFill>
                  <a:schemeClr val="bg1"/>
                </a:solidFill>
              </a:rPr>
              <a:t>(always be grateful for a review, unless it is </a:t>
            </a:r>
            <a:r>
              <a:rPr lang="en-SG" sz="2800" b="1" dirty="0" err="1">
                <a:solidFill>
                  <a:schemeClr val="bg1"/>
                </a:solidFill>
              </a:rPr>
              <a:t>nitpicking</a:t>
            </a:r>
            <a:r>
              <a:rPr lang="en-SG" sz="2800" b="1" dirty="0">
                <a:solidFill>
                  <a:schemeClr val="bg1"/>
                </a:solidFill>
              </a:rPr>
              <a:t> by someone who is not proficient and does not have a stake in the code)</a:t>
            </a:r>
          </a:p>
        </p:txBody>
      </p:sp>
    </p:spTree>
    <p:extLst>
      <p:ext uri="{BB962C8B-B14F-4D97-AF65-F5344CB8AC3E}">
        <p14:creationId xmlns:p14="http://schemas.microsoft.com/office/powerpoint/2010/main" val="234614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SG" sz="4000" b="1" dirty="0">
                <a:solidFill>
                  <a:schemeClr val="bg1">
                    <a:lumMod val="75000"/>
                  </a:schemeClr>
                </a:solidFill>
              </a:rPr>
              <a:t>Who is best to assume reviewer role?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43400"/>
          </a:xfrm>
        </p:spPr>
        <p:txBody>
          <a:bodyPr/>
          <a:lstStyle/>
          <a:p>
            <a:pPr marL="0" indent="0">
              <a:buNone/>
            </a:pPr>
            <a:endParaRPr lang="en-SG" sz="2800" b="1" dirty="0">
              <a:solidFill>
                <a:schemeClr val="bg1"/>
              </a:solidFill>
            </a:endParaRPr>
          </a:p>
          <a:p>
            <a:r>
              <a:rPr lang="en-SG" sz="2800" b="1" dirty="0">
                <a:solidFill>
                  <a:schemeClr val="bg1"/>
                </a:solidFill>
              </a:rPr>
              <a:t>Not always senior reviewing junior's code</a:t>
            </a:r>
          </a:p>
          <a:p>
            <a:r>
              <a:rPr lang="en-SG" sz="2800" b="1" dirty="0">
                <a:solidFill>
                  <a:schemeClr val="bg1"/>
                </a:solidFill>
              </a:rPr>
              <a:t>Could be junior reviewing senior’s code to help the junior learn</a:t>
            </a:r>
          </a:p>
          <a:p>
            <a:r>
              <a:rPr lang="en-SG" sz="2800" b="1" dirty="0">
                <a:solidFill>
                  <a:schemeClr val="bg1"/>
                </a:solidFill>
              </a:rPr>
              <a:t>Could be a peer preparing to take over the code from another</a:t>
            </a:r>
          </a:p>
          <a:p>
            <a:r>
              <a:rPr lang="en-SG" sz="2800" b="1" dirty="0">
                <a:solidFill>
                  <a:schemeClr val="bg1"/>
                </a:solidFill>
              </a:rPr>
              <a:t>Could be anyone willing and able to help</a:t>
            </a:r>
          </a:p>
          <a:p>
            <a:endParaRPr lang="en-S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36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SG" sz="4000" b="1" dirty="0">
                <a:solidFill>
                  <a:schemeClr val="bg1">
                    <a:lumMod val="75000"/>
                  </a:schemeClr>
                </a:solidFill>
              </a:rPr>
              <a:t>Code review benefits for a project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52600" y="2133600"/>
            <a:ext cx="6934200" cy="4343400"/>
          </a:xfrm>
        </p:spPr>
        <p:txBody>
          <a:bodyPr/>
          <a:lstStyle/>
          <a:p>
            <a:pPr marL="0" indent="0">
              <a:buNone/>
            </a:pPr>
            <a:endParaRPr lang="en-SG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SG" sz="2800" b="1" dirty="0">
                <a:solidFill>
                  <a:schemeClr val="bg1"/>
                </a:solidFill>
              </a:rPr>
              <a:t>Increase </a:t>
            </a:r>
            <a:r>
              <a:rPr lang="en-SG" sz="2800" b="1" dirty="0">
                <a:solidFill>
                  <a:srgbClr val="FF0000"/>
                </a:solidFill>
              </a:rPr>
              <a:t>bus factor </a:t>
            </a:r>
          </a:p>
          <a:p>
            <a:pPr marL="0" indent="0">
              <a:buNone/>
            </a:pPr>
            <a:r>
              <a:rPr lang="en-SG" sz="2800" b="1" dirty="0">
                <a:solidFill>
                  <a:schemeClr val="bg1"/>
                </a:solidFill>
              </a:rPr>
              <a:t>with joint responsibility</a:t>
            </a:r>
            <a:endParaRPr lang="en-SG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SG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SG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B7F4FE2-3255-46EA-A15A-DEF027D5CC2A}"/>
              </a:ext>
            </a:extLst>
          </p:cNvPr>
          <p:cNvSpPr txBox="1">
            <a:spLocks/>
          </p:cNvSpPr>
          <p:nvPr/>
        </p:nvSpPr>
        <p:spPr bwMode="auto">
          <a:xfrm>
            <a:off x="457200" y="4724400"/>
            <a:ext cx="8229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SG" sz="2800" b="1" kern="0">
              <a:solidFill>
                <a:schemeClr val="bg1"/>
              </a:solidFill>
            </a:endParaRPr>
          </a:p>
          <a:p>
            <a:pPr marL="0" indent="0">
              <a:buFontTx/>
              <a:buNone/>
            </a:pPr>
            <a:endParaRPr lang="en-SG" sz="2800" b="1" ker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SG" sz="2800" b="1" kern="0">
                <a:solidFill>
                  <a:srgbClr val="FF0000"/>
                </a:solidFill>
              </a:rPr>
              <a:t>What is the extreme form of code review?</a:t>
            </a:r>
          </a:p>
          <a:p>
            <a:endParaRPr lang="en-SG" sz="2800" b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8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SG" sz="4000" b="1" dirty="0">
                <a:solidFill>
                  <a:schemeClr val="bg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endParaRPr lang="en-SG" sz="2800" b="1" dirty="0">
              <a:solidFill>
                <a:schemeClr val="bg1"/>
              </a:solidFill>
            </a:endParaRPr>
          </a:p>
          <a:p>
            <a:r>
              <a:rPr lang="en-SG" sz="2800" b="1" dirty="0">
                <a:solidFill>
                  <a:schemeClr val="bg1"/>
                </a:solidFill>
                <a:hlinkClick r:id="rId2"/>
              </a:rPr>
              <a:t>https://trishagee.github.io/presentation/code_review_best_practice/</a:t>
            </a:r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r>
              <a:rPr lang="en-SG" sz="2800" b="1" dirty="0">
                <a:solidFill>
                  <a:schemeClr val="bg1"/>
                </a:solidFill>
                <a:hlinkClick r:id="rId3"/>
              </a:rPr>
              <a:t>https://trishagee.github.io/post/code_review_best_practices/</a:t>
            </a:r>
            <a:endParaRPr lang="en-SG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SG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S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11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SG" sz="3600" dirty="0">
                <a:solidFill>
                  <a:schemeClr val="bg1">
                    <a:lumMod val="75000"/>
                  </a:schemeClr>
                </a:solidFill>
              </a:rPr>
              <a:t>Notes on </a:t>
            </a:r>
            <a:r>
              <a:rPr lang="en-SG" sz="3600" b="1" dirty="0">
                <a:solidFill>
                  <a:schemeClr val="bg1">
                    <a:lumMod val="75000"/>
                  </a:schemeClr>
                </a:solidFill>
              </a:rPr>
              <a:t>FORMAL</a:t>
            </a:r>
            <a:r>
              <a:rPr lang="en-SG" sz="3600" dirty="0">
                <a:solidFill>
                  <a:schemeClr val="bg1">
                    <a:lumMod val="75000"/>
                  </a:schemeClr>
                </a:solidFill>
              </a:rPr>
              <a:t> project code review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SG" sz="2800" dirty="0">
                <a:solidFill>
                  <a:schemeClr val="bg1"/>
                </a:solidFill>
              </a:rPr>
              <a:t>Agree on a checklist</a:t>
            </a:r>
          </a:p>
          <a:p>
            <a:r>
              <a:rPr lang="en-SG" sz="2800" dirty="0">
                <a:solidFill>
                  <a:schemeClr val="bg1"/>
                </a:solidFill>
              </a:rPr>
              <a:t>Manually review only things that cannot be found by automation</a:t>
            </a:r>
          </a:p>
          <a:p>
            <a:r>
              <a:rPr lang="en-SG" sz="2800" dirty="0">
                <a:solidFill>
                  <a:schemeClr val="bg1"/>
                </a:solidFill>
              </a:rPr>
              <a:t>Common objectives:</a:t>
            </a:r>
          </a:p>
          <a:p>
            <a:pPr lvl="1"/>
            <a:r>
              <a:rPr lang="en-SG" sz="2400" dirty="0">
                <a:solidFill>
                  <a:schemeClr val="bg1"/>
                </a:solidFill>
              </a:rPr>
              <a:t>Improve readability, maintainability (</a:t>
            </a:r>
            <a:r>
              <a:rPr lang="en-SG" sz="2400" dirty="0">
                <a:solidFill>
                  <a:srgbClr val="FF0000"/>
                </a:solidFill>
              </a:rPr>
              <a:t>YAGNI?</a:t>
            </a:r>
            <a:r>
              <a:rPr lang="en-SG" sz="24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SG" sz="2400" dirty="0">
                <a:solidFill>
                  <a:schemeClr val="bg1"/>
                </a:solidFill>
              </a:rPr>
              <a:t>Improve performance</a:t>
            </a:r>
          </a:p>
          <a:p>
            <a:pPr lvl="1"/>
            <a:r>
              <a:rPr lang="en-SG" sz="2400" dirty="0">
                <a:solidFill>
                  <a:schemeClr val="bg1"/>
                </a:solidFill>
              </a:rPr>
              <a:t>Help to clear outstanding warnings from tools</a:t>
            </a:r>
          </a:p>
          <a:p>
            <a:pPr lvl="1"/>
            <a:r>
              <a:rPr lang="en-SG" sz="2400" dirty="0">
                <a:solidFill>
                  <a:schemeClr val="bg1"/>
                </a:solidFill>
              </a:rPr>
              <a:t>Help resolve a bug</a:t>
            </a:r>
          </a:p>
          <a:p>
            <a:pPr marL="0" indent="0">
              <a:buNone/>
            </a:pPr>
            <a:endParaRPr lang="en-S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9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SG" sz="4000" b="1" dirty="0">
                <a:solidFill>
                  <a:schemeClr val="bg1">
                    <a:lumMod val="75000"/>
                  </a:schemeClr>
                </a:solidFill>
              </a:rPr>
              <a:t>Workshop Code review practice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/>
          <a:lstStyle/>
          <a:p>
            <a:r>
              <a:rPr lang="en-SG" sz="2800" dirty="0">
                <a:solidFill>
                  <a:schemeClr val="bg1"/>
                </a:solidFill>
              </a:rPr>
              <a:t>Refer to Code review guide (in </a:t>
            </a:r>
            <a:r>
              <a:rPr lang="en-SG" sz="2800" dirty="0" err="1">
                <a:solidFill>
                  <a:schemeClr val="bg1"/>
                </a:solidFill>
              </a:rPr>
              <a:t>eWp</a:t>
            </a:r>
            <a:r>
              <a:rPr lang="en-SG" sz="2800" dirty="0">
                <a:solidFill>
                  <a:schemeClr val="bg1"/>
                </a:solidFill>
              </a:rPr>
              <a:t>)</a:t>
            </a:r>
          </a:p>
          <a:p>
            <a:r>
              <a:rPr lang="en-SG" sz="2800" dirty="0">
                <a:solidFill>
                  <a:schemeClr val="bg1"/>
                </a:solidFill>
              </a:rPr>
              <a:t>Reviewer needs to write up the issues you found, with agreement from author</a:t>
            </a:r>
          </a:p>
          <a:p>
            <a:r>
              <a:rPr lang="en-SG" sz="2800" dirty="0">
                <a:solidFill>
                  <a:schemeClr val="bg1"/>
                </a:solidFill>
              </a:rPr>
              <a:t>No more points will be awarded for solving the </a:t>
            </a:r>
            <a:r>
              <a:rPr lang="en-SG" sz="2800" dirty="0" err="1">
                <a:solidFill>
                  <a:schemeClr val="bg1"/>
                </a:solidFill>
              </a:rPr>
              <a:t>Hackerrank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ws</a:t>
            </a:r>
            <a:r>
              <a:rPr lang="en-SG" sz="2800" dirty="0">
                <a:solidFill>
                  <a:schemeClr val="bg1"/>
                </a:solidFill>
              </a:rPr>
              <a:t>-exercises</a:t>
            </a:r>
          </a:p>
          <a:p>
            <a:pPr marL="0" indent="0">
              <a:buNone/>
            </a:pPr>
            <a:endParaRPr lang="en-S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958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77244011DDBD449C43E762C60793D7" ma:contentTypeVersion="8" ma:contentTypeDescription="Create a new document." ma:contentTypeScope="" ma:versionID="463ccfec5114dbe8fb55cc6e9c4f0ae5">
  <xsd:schema xmlns:xsd="http://www.w3.org/2001/XMLSchema" xmlns:xs="http://www.w3.org/2001/XMLSchema" xmlns:p="http://schemas.microsoft.com/office/2006/metadata/properties" xmlns:ns1="http://schemas.microsoft.com/sharepoint/v3" xmlns:ns2="bd99e837-5962-4b6a-a6cb-660879beb5f9" xmlns:ns3="d7ac1a25-5b38-4b6a-b1d2-6a03b834f557" xmlns:ns4="ad0587eb-e65b-4f2c-aa52-b28ac1f19dae" targetNamespace="http://schemas.microsoft.com/office/2006/metadata/properties" ma:root="true" ma:fieldsID="d35cc4cc8814adb770077fff3ce02c41" ns1:_="" ns2:_="" ns3:_="" ns4:_="">
    <xsd:import namespace="http://schemas.microsoft.com/sharepoint/v3"/>
    <xsd:import namespace="bd99e837-5962-4b6a-a6cb-660879beb5f9"/>
    <xsd:import namespace="d7ac1a25-5b38-4b6a-b1d2-6a03b834f557"/>
    <xsd:import namespace="ad0587eb-e65b-4f2c-aa52-b28ac1f19dae"/>
    <xsd:element name="properties">
      <xsd:complexType>
        <xsd:sequence>
          <xsd:element name="documentManagement">
            <xsd:complexType>
              <xsd:all>
                <xsd:element ref="ns1:LikesCount" minOccurs="0"/>
                <xsd:element ref="ns1:LikedBy" minOccurs="0"/>
                <xsd:element ref="ns2:RecordFilingDestination" minOccurs="0"/>
                <xsd:element ref="ns2:RecordFilingVersion" minOccurs="0"/>
                <xsd:element ref="ns3:_dlc_DocId" minOccurs="0"/>
                <xsd:element ref="ns3:_dlc_DocIdUrl" minOccurs="0"/>
                <xsd:element ref="ns3:_dlc_DocIdPersistId" minOccurs="0"/>
                <xsd:element ref="ns2:CMS_x0020_Workflow_x0020_Tasks" minOccurs="0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ikesCount" ma:index="8" nillable="true" ma:displayName="Number of Likes" ma:internalName="LikesCount">
      <xsd:simpleType>
        <xsd:restriction base="dms:Unknown"/>
      </xsd:simpleType>
    </xsd:element>
    <xsd:element name="LikedBy" ma:index="9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9e837-5962-4b6a-a6cb-660879beb5f9" elementFormDefault="qualified">
    <xsd:import namespace="http://schemas.microsoft.com/office/2006/documentManagement/types"/>
    <xsd:import namespace="http://schemas.microsoft.com/office/infopath/2007/PartnerControls"/>
    <xsd:element name="RecordFilingDestination" ma:index="10" nillable="true" ma:displayName="Record Filing Destination" ma:internalName="EWPSCfld_RecordFilingDestination">
      <xsd:simpleType>
        <xsd:restriction base="dms:Note">
          <xsd:maxLength value="255"/>
        </xsd:restriction>
      </xsd:simpleType>
    </xsd:element>
    <xsd:element name="RecordFilingVersion" ma:index="11" nillable="true" ma:displayName="Record Filing Version" ma:internalName="EWPSCfld_RecordFilingVersion" ma:readOnly="false">
      <xsd:simpleType>
        <xsd:restriction base="dms:Text"/>
      </xsd:simpleType>
    </xsd:element>
    <xsd:element name="CMS_x0020_Workflow_x0020_Tasks" ma:index="15" nillable="true" ma:displayName="CMS Workflow Tasks" ma:internalName="CMS_x0020_Workflow_x0020_Tasks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ac1a25-5b38-4b6a-b1d2-6a03b834f557" elementFormDefault="qualified">
    <xsd:import namespace="http://schemas.microsoft.com/office/2006/documentManagement/types"/>
    <xsd:import namespace="http://schemas.microsoft.com/office/infopath/2007/PartnerControls"/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0587eb-e65b-4f2c-aa52-b28ac1f19da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7ac1a25-5b38-4b6a-b1d2-6a03b834f557">SWP256M67DCJ-1-40889</_dlc_DocId>
    <_dlc_DocIdUrl xmlns="d7ac1a25-5b38-4b6a-b1d2-6a03b834f557">
      <Url>https://team.eworkplace.dsta.gov.sg/entity/08/_layouts/15/DocIdRedir.aspx?ID=SWP256M67DCJ-1-40889</Url>
      <Description>SWP256M67DCJ-1-40889</Description>
    </_dlc_DocIdUrl>
    <LikesCount xmlns="http://schemas.microsoft.com/sharepoint/v3" xsi:nil="true"/>
    <CMS_x0020_Workflow_x0020_Tasks xmlns="bd99e837-5962-4b6a-a6cb-660879beb5f9">
      <Url xsi:nil="true"/>
      <Description xsi:nil="true"/>
    </CMS_x0020_Workflow_x0020_Tasks>
    <RecordFilingDestination xmlns="bd99e837-5962-4b6a-a6cb-660879beb5f9" xsi:nil="true"/>
    <LikedBy xmlns="http://schemas.microsoft.com/sharepoint/v3">
      <UserInfo>
        <DisplayName/>
        <AccountId xsi:nil="true"/>
        <AccountType/>
      </UserInfo>
    </LikedBy>
    <RecordFilingVersion xmlns="bd99e837-5962-4b6a-a6cb-660879beb5f9" xsi:nil="true"/>
  </documentManagement>
</p:properties>
</file>

<file path=customXml/itemProps1.xml><?xml version="1.0" encoding="utf-8"?>
<ds:datastoreItem xmlns:ds="http://schemas.openxmlformats.org/officeDocument/2006/customXml" ds:itemID="{BC81B75C-5FA2-4A05-BF22-4790B4A37B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4A5570-AB97-4E1A-AE33-3B7253387D0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E581522-1B36-4063-9E46-521DAEE43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d99e837-5962-4b6a-a6cb-660879beb5f9"/>
    <ds:schemaRef ds:uri="d7ac1a25-5b38-4b6a-b1d2-6a03b834f557"/>
    <ds:schemaRef ds:uri="ad0587eb-e65b-4f2c-aa52-b28ac1f19d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BBB31E6-C8FC-428A-AF2B-671EB65546B4}">
  <ds:schemaRefs>
    <ds:schemaRef ds:uri="http://schemas.microsoft.com/office/infopath/2007/PartnerControls"/>
    <ds:schemaRef ds:uri="bd99e837-5962-4b6a-a6cb-660879beb5f9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d7ac1a25-5b38-4b6a-b1d2-6a03b834f557"/>
    <ds:schemaRef ds:uri="http://purl.org/dc/elements/1.1/"/>
    <ds:schemaRef ds:uri="http://schemas.openxmlformats.org/package/2006/metadata/core-properties"/>
    <ds:schemaRef ds:uri="ad0587eb-e65b-4f2c-aa52-b28ac1f19dae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48076</TotalTime>
  <Words>930</Words>
  <Application>Microsoft Office PowerPoint</Application>
  <PresentationFormat>On-screen Show (4:3)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Antique Olive</vt:lpstr>
      <vt:lpstr>Arial</vt:lpstr>
      <vt:lpstr>Bookman Old Style</vt:lpstr>
      <vt:lpstr>Calibri</vt:lpstr>
      <vt:lpstr>Times New Roman</vt:lpstr>
      <vt:lpstr>Default Design</vt:lpstr>
      <vt:lpstr>Code Review</vt:lpstr>
      <vt:lpstr>PowerPoint Presentation</vt:lpstr>
      <vt:lpstr>PowerPoint Presentation</vt:lpstr>
      <vt:lpstr>Code review welcomed …</vt:lpstr>
      <vt:lpstr>Who is best to assume reviewer role?</vt:lpstr>
      <vt:lpstr>Code review benefits for a project</vt:lpstr>
      <vt:lpstr>References</vt:lpstr>
      <vt:lpstr>Notes on FORMAL project code review</vt:lpstr>
      <vt:lpstr>Workshop Code review practice</vt:lpstr>
      <vt:lpstr>Homework: Peer review</vt:lpstr>
      <vt:lpstr>Homework: Peer review</vt:lpstr>
      <vt:lpstr>Homework: Peer review</vt:lpstr>
      <vt:lpstr>Homework: Peer review</vt:lpstr>
      <vt:lpstr>Homework: Peer review</vt:lpstr>
      <vt:lpstr>Homework: Peer review</vt:lpstr>
      <vt:lpstr>Homework Benefit for Author</vt:lpstr>
      <vt:lpstr>Homework Benefit for Reviewer</vt:lpstr>
      <vt:lpstr>Resolve conflicts</vt:lpstr>
      <vt:lpstr>More help</vt:lpstr>
      <vt:lpstr>Code review note-taking</vt:lpstr>
      <vt:lpstr>Homework: post code review Written Assignment 2</vt:lpstr>
      <vt:lpstr>Homework: post code review  Written Assignment 3</vt:lpstr>
      <vt:lpstr>Q&amp;A  short quiz  Next: internet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LINDA</dc:title>
  <dc:creator>Fujitsu User</dc:creator>
  <cp:lastModifiedBy>Shearman Chua Wei Jie (DSTA)</cp:lastModifiedBy>
  <cp:revision>512</cp:revision>
  <cp:lastPrinted>2014-01-07T06:03:37Z</cp:lastPrinted>
  <dcterms:created xsi:type="dcterms:W3CDTF">2003-07-04T14:11:12Z</dcterms:created>
  <dcterms:modified xsi:type="dcterms:W3CDTF">2022-10-13T06:28:33Z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0x010100C677244011DDBD449C43E762C60793D7</vt:lpwstr>
  </property>
  <property fmtid="{D5CDD505-2E9C-101B-9397-08002B2CF9AE}" pid="3" name="_dlc_DocIdItemGuid">
    <vt:lpwstr>572ec945-5850-499d-8c2c-81e831298308</vt:lpwstr>
  </property>
</Properties>
</file>