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F6D01-9FEE-4607-9BAE-A263237A7454}" v="2" dt="2023-01-04T14:50:47.44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 Shebaa" userId="fff7d4e4-89e7-4dfb-a547-c6f2390dec88" providerId="ADAL" clId="{858F6D01-9FEE-4607-9BAE-A263237A7454}"/>
    <pc:docChg chg="custSel modSld">
      <pc:chgData name="F, Shebaa" userId="fff7d4e4-89e7-4dfb-a547-c6f2390dec88" providerId="ADAL" clId="{858F6D01-9FEE-4607-9BAE-A263237A7454}" dt="2023-01-04T14:51:24.250" v="28" actId="1076"/>
      <pc:docMkLst>
        <pc:docMk/>
      </pc:docMkLst>
      <pc:sldChg chg="modSp mod">
        <pc:chgData name="F, Shebaa" userId="fff7d4e4-89e7-4dfb-a547-c6f2390dec88" providerId="ADAL" clId="{858F6D01-9FEE-4607-9BAE-A263237A7454}" dt="2023-01-04T14:51:24.250" v="28" actId="1076"/>
        <pc:sldMkLst>
          <pc:docMk/>
          <pc:sldMk cId="0" sldId="256"/>
        </pc:sldMkLst>
        <pc:spChg chg="mod">
          <ac:chgData name="F, Shebaa" userId="fff7d4e4-89e7-4dfb-a547-c6f2390dec88" providerId="ADAL" clId="{858F6D01-9FEE-4607-9BAE-A263237A7454}" dt="2023-01-04T14:51:24.250" v="28" actId="1076"/>
          <ac:spMkLst>
            <pc:docMk/>
            <pc:sldMk cId="0" sldId="256"/>
            <ac:spMk id="26" creationId="{00000000-0000-0000-0000-000000000000}"/>
          </ac:spMkLst>
        </pc:spChg>
        <pc:spChg chg="mod">
          <ac:chgData name="F, Shebaa" userId="fff7d4e4-89e7-4dfb-a547-c6f2390dec88" providerId="ADAL" clId="{858F6D01-9FEE-4607-9BAE-A263237A7454}" dt="2023-01-04T14:50:38.238" v="15" actId="1076"/>
          <ac:spMkLst>
            <pc:docMk/>
            <pc:sldMk cId="0" sldId="256"/>
            <ac:spMk id="2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mailto:Shebaa.f@capgemini.com"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65530" y="0"/>
            <a:ext cx="12179807" cy="6857997"/>
          </a:xfrm>
          <a:prstGeom prst="rect">
            <a:avLst/>
          </a:prstGeom>
        </p:spPr>
      </p:pic>
      <p:sp>
        <p:nvSpPr>
          <p:cNvPr id="4" name="object 4"/>
          <p:cNvSpPr txBox="1"/>
          <p:nvPr/>
        </p:nvSpPr>
        <p:spPr>
          <a:xfrm>
            <a:off x="2430272" y="1568576"/>
            <a:ext cx="7543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endParaRPr sz="1100" dirty="0">
              <a:latin typeface="Verdana"/>
              <a:cs typeface="Verdana"/>
            </a:endParaRPr>
          </a:p>
        </p:txBody>
      </p:sp>
      <p:sp>
        <p:nvSpPr>
          <p:cNvPr id="5" name="object 5"/>
          <p:cNvSpPr txBox="1"/>
          <p:nvPr/>
        </p:nvSpPr>
        <p:spPr>
          <a:xfrm>
            <a:off x="2436367" y="2022729"/>
            <a:ext cx="5511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a:latin typeface="Verdana"/>
              <a:cs typeface="Verdana"/>
            </a:endParaRPr>
          </a:p>
        </p:txBody>
      </p:sp>
      <p:grpSp>
        <p:nvGrpSpPr>
          <p:cNvPr id="6" name="object 6"/>
          <p:cNvGrpSpPr/>
          <p:nvPr/>
        </p:nvGrpSpPr>
        <p:grpSpPr>
          <a:xfrm>
            <a:off x="77723" y="2214365"/>
            <a:ext cx="5108575" cy="612775"/>
            <a:chOff x="77723" y="2383535"/>
            <a:chExt cx="5108575" cy="612775"/>
          </a:xfrm>
        </p:grpSpPr>
        <p:pic>
          <p:nvPicPr>
            <p:cNvPr id="7" name="object 7"/>
            <p:cNvPicPr/>
            <p:nvPr/>
          </p:nvPicPr>
          <p:blipFill>
            <a:blip r:embed="rId3" cstate="print"/>
            <a:stretch>
              <a:fillRect/>
            </a:stretch>
          </p:blipFill>
          <p:spPr>
            <a:xfrm>
              <a:off x="77723" y="2383535"/>
              <a:ext cx="611124" cy="612648"/>
            </a:xfrm>
            <a:prstGeom prst="rect">
              <a:avLst/>
            </a:prstGeom>
          </p:spPr>
        </p:pic>
        <p:pic>
          <p:nvPicPr>
            <p:cNvPr id="8" name="object 8"/>
            <p:cNvPicPr/>
            <p:nvPr/>
          </p:nvPicPr>
          <p:blipFill>
            <a:blip r:embed="rId4" cstate="print"/>
            <a:stretch>
              <a:fillRect/>
            </a:stretch>
          </p:blipFill>
          <p:spPr>
            <a:xfrm>
              <a:off x="4739639" y="2510027"/>
              <a:ext cx="446532" cy="446532"/>
            </a:xfrm>
            <a:prstGeom prst="rect">
              <a:avLst/>
            </a:prstGeom>
          </p:spPr>
        </p:pic>
      </p:grpSp>
      <p:sp>
        <p:nvSpPr>
          <p:cNvPr id="9" name="object 9"/>
          <p:cNvSpPr txBox="1"/>
          <p:nvPr/>
        </p:nvSpPr>
        <p:spPr>
          <a:xfrm>
            <a:off x="5116278" y="2297857"/>
            <a:ext cx="2769235" cy="531495"/>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lnSpc>
                <a:spcPct val="100000"/>
              </a:lnSpc>
              <a:spcBef>
                <a:spcPts val="605"/>
              </a:spcBef>
            </a:pPr>
            <a:r>
              <a:rPr lang="en-IN" sz="1000" b="1" spc="-15" dirty="0">
                <a:latin typeface="Verdana"/>
                <a:cs typeface="Verdana"/>
              </a:rPr>
              <a:t>Dock Check </a:t>
            </a:r>
            <a:r>
              <a:rPr sz="1000" b="1" spc="-10" dirty="0">
                <a:latin typeface="Verdana"/>
                <a:cs typeface="Verdana"/>
              </a:rPr>
              <a:t>Application</a:t>
            </a:r>
            <a:endParaRPr sz="1000" dirty="0">
              <a:latin typeface="Verdana"/>
              <a:cs typeface="Verdana"/>
            </a:endParaRPr>
          </a:p>
        </p:txBody>
      </p:sp>
      <p:sp>
        <p:nvSpPr>
          <p:cNvPr id="10" name="object 10"/>
          <p:cNvSpPr txBox="1"/>
          <p:nvPr/>
        </p:nvSpPr>
        <p:spPr>
          <a:xfrm>
            <a:off x="4962905" y="2887675"/>
            <a:ext cx="3892550" cy="1222964"/>
          </a:xfrm>
          <a:prstGeom prst="rect">
            <a:avLst/>
          </a:prstGeom>
        </p:spPr>
        <p:txBody>
          <a:bodyPr vert="horz" wrap="square" lIns="0" tIns="12065" rIns="0" bIns="0" rtlCol="0">
            <a:spAutoFit/>
          </a:bodyPr>
          <a:lstStyle/>
          <a:p>
            <a:pPr marL="12065" marR="276225">
              <a:lnSpc>
                <a:spcPct val="114100"/>
              </a:lnSpc>
              <a:spcBef>
                <a:spcPts val="405"/>
              </a:spcBef>
              <a:tabLst>
                <a:tab pos="185420" algn="l"/>
              </a:tabLst>
            </a:pPr>
            <a:r>
              <a:rPr lang="en-IN" sz="1000" spc="-5" dirty="0">
                <a:latin typeface="Verdana"/>
              </a:rPr>
              <a:t>Have developed Dock Check application for Project intended to track all dock check and Enterprise Dock Check Interface application will categorize shipments based on recent shipment movement activity and maintains shipment locations within R&amp;L operational systems according to the application and business requirements</a:t>
            </a:r>
            <a:endParaRPr lang="en-IN" sz="1100" dirty="0">
              <a:latin typeface="Verdana"/>
              <a:cs typeface="Verdana"/>
            </a:endParaRPr>
          </a:p>
        </p:txBody>
      </p:sp>
      <p:sp>
        <p:nvSpPr>
          <p:cNvPr id="11" name="object 11"/>
          <p:cNvSpPr txBox="1"/>
          <p:nvPr/>
        </p:nvSpPr>
        <p:spPr>
          <a:xfrm>
            <a:off x="4826212" y="4162454"/>
            <a:ext cx="2733675" cy="166071"/>
          </a:xfrm>
          <a:prstGeom prst="rect">
            <a:avLst/>
          </a:prstGeom>
        </p:spPr>
        <p:txBody>
          <a:bodyPr vert="horz" wrap="square" lIns="0" tIns="12065" rIns="0" bIns="0" rtlCol="0">
            <a:spAutoFit/>
          </a:bodyPr>
          <a:lstStyle/>
          <a:p>
            <a:pPr marL="12700">
              <a:lnSpc>
                <a:spcPct val="100000"/>
              </a:lnSpc>
              <a:spcBef>
                <a:spcPts val="95"/>
              </a:spcBef>
            </a:pPr>
            <a:r>
              <a:rPr lang="en-US" sz="1000" b="1" spc="-15" dirty="0">
                <a:latin typeface="Verdana"/>
              </a:rPr>
              <a:t>Airline Reservation System</a:t>
            </a:r>
            <a:endParaRPr sz="1000" b="1" spc="-15" dirty="0">
              <a:latin typeface="Verdana"/>
            </a:endParaRPr>
          </a:p>
        </p:txBody>
      </p:sp>
      <p:sp>
        <p:nvSpPr>
          <p:cNvPr id="12" name="object 12"/>
          <p:cNvSpPr txBox="1"/>
          <p:nvPr/>
        </p:nvSpPr>
        <p:spPr>
          <a:xfrm>
            <a:off x="4814346" y="4347978"/>
            <a:ext cx="3913504" cy="697307"/>
          </a:xfrm>
          <a:prstGeom prst="rect">
            <a:avLst/>
          </a:prstGeom>
        </p:spPr>
        <p:txBody>
          <a:bodyPr vert="horz" wrap="square" lIns="0" tIns="12700" rIns="0" bIns="0" rtlCol="0">
            <a:spAutoFit/>
          </a:bodyPr>
          <a:lstStyle/>
          <a:p>
            <a:pPr marL="12065" marR="276225">
              <a:lnSpc>
                <a:spcPct val="114100"/>
              </a:lnSpc>
              <a:spcBef>
                <a:spcPts val="405"/>
              </a:spcBef>
              <a:spcAft>
                <a:spcPts val="600"/>
              </a:spcAft>
              <a:tabLst>
                <a:tab pos="185420" algn="l"/>
              </a:tabLst>
            </a:pPr>
            <a:r>
              <a:rPr lang="en-IN" sz="1000" spc="-5" dirty="0">
                <a:latin typeface="Verdana"/>
              </a:rPr>
              <a:t>It was one of the earliest changes to improve efficiency. It is used for reservations of a particular airline and interfaces.Designing the database, developing the queries and basic reports required for ARS</a:t>
            </a:r>
          </a:p>
        </p:txBody>
      </p:sp>
      <p:sp>
        <p:nvSpPr>
          <p:cNvPr id="14" name="object 14"/>
          <p:cNvSpPr txBox="1"/>
          <p:nvPr/>
        </p:nvSpPr>
        <p:spPr>
          <a:xfrm>
            <a:off x="4814346" y="5356647"/>
            <a:ext cx="3910329" cy="998030"/>
          </a:xfrm>
          <a:prstGeom prst="rect">
            <a:avLst/>
          </a:prstGeom>
        </p:spPr>
        <p:txBody>
          <a:bodyPr vert="horz" wrap="square" lIns="0" tIns="12700" rIns="0" bIns="0" rtlCol="0">
            <a:spAutoFit/>
          </a:bodyPr>
          <a:lstStyle/>
          <a:p>
            <a:pPr algn="just">
              <a:lnSpc>
                <a:spcPts val="1300"/>
              </a:lnSpc>
              <a:spcBef>
                <a:spcPts val="500"/>
              </a:spcBef>
              <a:spcAft>
                <a:spcPts val="500"/>
              </a:spcAft>
              <a:tabLst>
                <a:tab pos="2743200" algn="ctr"/>
                <a:tab pos="5486400" algn="r"/>
                <a:tab pos="1680210" algn="r"/>
                <a:tab pos="2743200" algn="ctr"/>
                <a:tab pos="5486400" algn="r"/>
                <a:tab pos="5829300" algn="r"/>
              </a:tabLst>
            </a:pPr>
            <a:r>
              <a:rPr lang="en-US" sz="1000" spc="-5" dirty="0">
                <a:latin typeface="Verdana"/>
              </a:rPr>
              <a:t>Have developed JVM Admission application for College Management which contains Salesforce Tabs. Designed Custom Objects, Custom fields, Custom Page Layouts, Relationships, Look-ups and Validation Rules, Custom Tabs, Record Types and Field Dependencies according to the application and business requirements.</a:t>
            </a:r>
            <a:endParaRPr lang="en-IN" sz="1000" spc="-5" dirty="0">
              <a:latin typeface="Verdana"/>
            </a:endParaRPr>
          </a:p>
        </p:txBody>
      </p:sp>
      <p:sp>
        <p:nvSpPr>
          <p:cNvPr id="15" name="object 15"/>
          <p:cNvSpPr txBox="1"/>
          <p:nvPr/>
        </p:nvSpPr>
        <p:spPr>
          <a:xfrm>
            <a:off x="2456179" y="684657"/>
            <a:ext cx="241109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a:latin typeface="Verdana"/>
              <a:cs typeface="Verdana"/>
            </a:endParaRPr>
          </a:p>
        </p:txBody>
      </p:sp>
      <p:sp>
        <p:nvSpPr>
          <p:cNvPr id="16" name="object 16"/>
          <p:cNvSpPr txBox="1"/>
          <p:nvPr/>
        </p:nvSpPr>
        <p:spPr>
          <a:xfrm>
            <a:off x="2433928" y="1322094"/>
            <a:ext cx="2356357" cy="182742"/>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100" b="1" spc="60" dirty="0">
                <a:solidFill>
                  <a:srgbClr val="FFFFFF"/>
                </a:solidFill>
                <a:latin typeface="Verdana"/>
                <a:cs typeface="Verdana"/>
              </a:rPr>
              <a:t> Bangalore</a:t>
            </a:r>
            <a:endParaRPr sz="1650" baseline="30303" dirty="0">
              <a:latin typeface="Verdana"/>
              <a:cs typeface="Verdana"/>
            </a:endParaRPr>
          </a:p>
        </p:txBody>
      </p:sp>
      <p:sp>
        <p:nvSpPr>
          <p:cNvPr id="17" name="object 17"/>
          <p:cNvSpPr txBox="1"/>
          <p:nvPr/>
        </p:nvSpPr>
        <p:spPr>
          <a:xfrm>
            <a:off x="3232495" y="1563631"/>
            <a:ext cx="2127885" cy="182742"/>
          </a:xfrm>
          <a:prstGeom prst="rect">
            <a:avLst/>
          </a:prstGeom>
        </p:spPr>
        <p:txBody>
          <a:bodyPr vert="horz" wrap="square" lIns="0" tIns="13335" rIns="0" bIns="0" rtlCol="0">
            <a:spAutoFit/>
          </a:bodyPr>
          <a:lstStyle/>
          <a:p>
            <a:pPr marL="12700">
              <a:lnSpc>
                <a:spcPct val="100000"/>
              </a:lnSpc>
              <a:spcBef>
                <a:spcPts val="105"/>
              </a:spcBef>
            </a:pPr>
            <a:r>
              <a:rPr lang="en-IN" sz="1100" u="sng" spc="-10" dirty="0" err="1">
                <a:solidFill>
                  <a:srgbClr val="87D4EC"/>
                </a:solidFill>
                <a:uFill>
                  <a:solidFill>
                    <a:srgbClr val="87D4EC"/>
                  </a:solidFill>
                </a:uFill>
                <a:latin typeface="Verdana"/>
                <a:cs typeface="Verdana"/>
                <a:hlinkClick r:id="rId5"/>
              </a:rPr>
              <a:t>Shebaa.f</a:t>
            </a:r>
            <a:r>
              <a:rPr sz="1100" u="sng" spc="-10" dirty="0">
                <a:solidFill>
                  <a:srgbClr val="87D4EC"/>
                </a:solidFill>
                <a:uFill>
                  <a:solidFill>
                    <a:srgbClr val="87D4EC"/>
                  </a:solidFill>
                </a:uFill>
                <a:latin typeface="Verdana"/>
                <a:cs typeface="Verdana"/>
                <a:hlinkClick r:id="rId5"/>
              </a:rPr>
              <a:t>@capgemini.com</a:t>
            </a:r>
            <a:endParaRPr sz="1100" dirty="0">
              <a:latin typeface="Verdana"/>
              <a:cs typeface="Verdana"/>
            </a:endParaRPr>
          </a:p>
        </p:txBody>
      </p:sp>
      <p:sp>
        <p:nvSpPr>
          <p:cNvPr id="18" name="object 18"/>
          <p:cNvSpPr txBox="1"/>
          <p:nvPr/>
        </p:nvSpPr>
        <p:spPr>
          <a:xfrm>
            <a:off x="2396508" y="1793962"/>
            <a:ext cx="2254630" cy="364843"/>
          </a:xfrm>
          <a:prstGeom prst="rect">
            <a:avLst/>
          </a:prstGeom>
        </p:spPr>
        <p:txBody>
          <a:bodyPr vert="horz" wrap="square" lIns="0" tIns="13335" rIns="0" bIns="0" rtlCol="0">
            <a:spAutoFit/>
          </a:bodyPr>
          <a:lstStyle/>
          <a:p>
            <a:pPr marL="38100">
              <a:lnSpc>
                <a:spcPct val="100000"/>
              </a:lnSpc>
              <a:spcBef>
                <a:spcPts val="105"/>
              </a:spcBef>
            </a:pPr>
            <a:r>
              <a:rPr sz="1650" b="1" spc="-7" baseline="-25252" dirty="0">
                <a:solidFill>
                  <a:srgbClr val="FFFFFF"/>
                </a:solidFill>
                <a:latin typeface="Verdana"/>
                <a:cs typeface="Verdana"/>
              </a:rPr>
              <a:t>Mobile</a:t>
            </a:r>
            <a:r>
              <a:rPr sz="1650" b="1" spc="-37" baseline="-25252" dirty="0">
                <a:solidFill>
                  <a:srgbClr val="FFFFFF"/>
                </a:solidFill>
                <a:latin typeface="Verdana"/>
                <a:cs typeface="Verdana"/>
              </a:rPr>
              <a:t> </a:t>
            </a:r>
            <a:r>
              <a:rPr sz="1650" b="1" baseline="-25252" dirty="0">
                <a:solidFill>
                  <a:srgbClr val="FFFFFF"/>
                </a:solidFill>
                <a:latin typeface="Verdana"/>
                <a:cs typeface="Verdana"/>
              </a:rPr>
              <a:t>No</a:t>
            </a:r>
            <a:r>
              <a:rPr lang="en-IN" sz="1650" b="1" baseline="-25252" dirty="0">
                <a:solidFill>
                  <a:srgbClr val="FFFFFF"/>
                </a:solidFill>
                <a:latin typeface="Verdana"/>
                <a:cs typeface="Verdana"/>
              </a:rPr>
              <a:t>:+91 6374419933</a:t>
            </a:r>
          </a:p>
          <a:p>
            <a:pPr marL="38100">
              <a:lnSpc>
                <a:spcPct val="100000"/>
              </a:lnSpc>
              <a:spcBef>
                <a:spcPts val="105"/>
              </a:spcBef>
            </a:pPr>
            <a:endParaRPr lang="en-IN" sz="1100" dirty="0">
              <a:latin typeface="Verdana"/>
              <a:cs typeface="Verdana"/>
            </a:endParaRPr>
          </a:p>
        </p:txBody>
      </p:sp>
      <p:sp>
        <p:nvSpPr>
          <p:cNvPr id="19" name="object 19"/>
          <p:cNvSpPr txBox="1"/>
          <p:nvPr/>
        </p:nvSpPr>
        <p:spPr>
          <a:xfrm>
            <a:off x="398144" y="2521249"/>
            <a:ext cx="4281314" cy="3946593"/>
          </a:xfrm>
          <a:prstGeom prst="rect">
            <a:avLst/>
          </a:prstGeom>
        </p:spPr>
        <p:txBody>
          <a:bodyPr vert="horz" wrap="square" lIns="0" tIns="93345" rIns="0" bIns="0" rtlCol="0">
            <a:spAutoFit/>
          </a:bodyPr>
          <a:lstStyle/>
          <a:p>
            <a:pPr marL="197485">
              <a:lnSpc>
                <a:spcPct val="100000"/>
              </a:lnSpc>
              <a:spcBef>
                <a:spcPts val="735"/>
              </a:spcBef>
            </a:pPr>
            <a:r>
              <a:rPr lang="en-IN" sz="1400" b="1" spc="-5" dirty="0">
                <a:solidFill>
                  <a:srgbClr val="006FAC"/>
                </a:solidFill>
                <a:latin typeface="Verdana"/>
                <a:cs typeface="Verdana"/>
              </a:rPr>
              <a:t>Oracle Developer</a:t>
            </a:r>
          </a:p>
          <a:p>
            <a:pPr marL="197485">
              <a:lnSpc>
                <a:spcPct val="100000"/>
              </a:lnSpc>
              <a:spcBef>
                <a:spcPts val="735"/>
              </a:spcBef>
            </a:pPr>
            <a:endParaRPr lang="en-IN" sz="1400" dirty="0">
              <a:latin typeface="Verdana"/>
              <a:cs typeface="Verdana"/>
            </a:endParaRPr>
          </a:p>
          <a:p>
            <a:pPr marL="342900" lvl="0" indent="-342900" algn="just">
              <a:spcBef>
                <a:spcPts val="300"/>
              </a:spcBef>
              <a:buFont typeface="Symbol" panose="05050102010706020507" pitchFamily="18" charset="2"/>
              <a:buChar char=""/>
              <a:tabLst>
                <a:tab pos="45720" algn="l"/>
              </a:tabLst>
            </a:pPr>
            <a:r>
              <a:rPr lang="en-US" sz="1100" dirty="0">
                <a:latin typeface="Verdana"/>
              </a:rPr>
              <a:t>Oracle PL/SQL Developer in Analysis, Design and Implementation of Business Applications using the Oracle (RDBMS).</a:t>
            </a:r>
            <a:endParaRPr lang="en-IN" sz="1100" dirty="0">
              <a:latin typeface="Verdana"/>
            </a:endParaRPr>
          </a:p>
          <a:p>
            <a:pPr marL="342900" lvl="0" indent="-342900" algn="just">
              <a:spcBef>
                <a:spcPts val="300"/>
              </a:spcBef>
              <a:buFont typeface="Symbol" panose="05050102010706020507" pitchFamily="18" charset="2"/>
              <a:buChar char=""/>
              <a:tabLst>
                <a:tab pos="45720" algn="l"/>
              </a:tabLst>
            </a:pPr>
            <a:r>
              <a:rPr lang="en-US" sz="1100" dirty="0">
                <a:latin typeface="Verdana"/>
              </a:rPr>
              <a:t>Have knowledge on SDLC from analysis, design, development,testing,implementation and maintenance.</a:t>
            </a:r>
            <a:endParaRPr lang="en-IN" sz="1100" dirty="0">
              <a:latin typeface="Verdana"/>
            </a:endParaRPr>
          </a:p>
          <a:p>
            <a:pPr marL="342900" lvl="0" indent="-342900">
              <a:buFont typeface="Symbol" panose="05050102010706020507" pitchFamily="18" charset="2"/>
              <a:buChar char=""/>
            </a:pPr>
            <a:r>
              <a:rPr lang="en-US" sz="1100" dirty="0">
                <a:latin typeface="Verdana"/>
              </a:rPr>
              <a:t>Hands on experience with Data flow diagrams, Data dictionary, Database normalization theory techniques, Entity relation modeling and design techniques.</a:t>
            </a:r>
            <a:endParaRPr lang="en-IN" sz="1100" dirty="0">
              <a:latin typeface="Verdana"/>
            </a:endParaRPr>
          </a:p>
          <a:p>
            <a:pPr marL="342900" lvl="0" indent="-342900" algn="just">
              <a:spcBef>
                <a:spcPts val="300"/>
              </a:spcBef>
              <a:buFont typeface="Symbol" panose="05050102010706020507" pitchFamily="18" charset="2"/>
              <a:buChar char=""/>
              <a:tabLst>
                <a:tab pos="45720" algn="l"/>
              </a:tabLst>
            </a:pPr>
            <a:r>
              <a:rPr lang="en-US" sz="1100" dirty="0">
                <a:latin typeface="Verdana"/>
              </a:rPr>
              <a:t>Expertise in Client-Server application development using Oracle 11g/10g, PL/SQL, Oracle Enterprise Manager, SQL DEVELOPER.</a:t>
            </a:r>
            <a:endParaRPr lang="en-IN" sz="1100" dirty="0">
              <a:latin typeface="Verdana"/>
            </a:endParaRPr>
          </a:p>
          <a:p>
            <a:pPr marL="342900" lvl="0" indent="-342900">
              <a:buFont typeface="Symbol" panose="05050102010706020507" pitchFamily="18" charset="2"/>
              <a:buChar char=""/>
            </a:pPr>
            <a:r>
              <a:rPr lang="en-US" sz="1100" dirty="0">
                <a:latin typeface="Verdana"/>
              </a:rPr>
              <a:t>Effectively made use of Table Functions, Indexes, Collections, Analytical functions, Materialized Views.</a:t>
            </a:r>
            <a:endParaRPr lang="en-IN" sz="1100" dirty="0">
              <a:latin typeface="Verdana"/>
            </a:endParaRPr>
          </a:p>
          <a:p>
            <a:pPr marL="342900" indent="-342900">
              <a:buFont typeface="Symbol" panose="05050102010706020507" pitchFamily="18" charset="2"/>
              <a:buChar char=""/>
            </a:pPr>
            <a:r>
              <a:rPr lang="en-US" sz="1100" dirty="0">
                <a:latin typeface="Verdana"/>
              </a:rPr>
              <a:t>Created Tables, Views, Constraints, Index and also developed Complex database objects like Stored Procedures, Functions, Packages, Triggers, Synonyms and Exception handling using SQL and PL/SQL.</a:t>
            </a:r>
            <a:endParaRPr lang="en-IN" sz="1100" dirty="0">
              <a:latin typeface="Verdana"/>
            </a:endParaRPr>
          </a:p>
          <a:p>
            <a:pPr marL="342900" lvl="0" indent="-342900">
              <a:buFont typeface="Symbol" panose="05050102010706020507" pitchFamily="18" charset="2"/>
              <a:buChar char=""/>
            </a:pPr>
            <a:r>
              <a:rPr lang="en-US" sz="1100" dirty="0">
                <a:latin typeface="Verdana"/>
              </a:rPr>
              <a:t>Hands on experience with Bulk collection, scheduled jobs.</a:t>
            </a:r>
            <a:endParaRPr lang="en-IN" sz="1100" dirty="0">
              <a:latin typeface="Verdana"/>
            </a:endParaRPr>
          </a:p>
        </p:txBody>
      </p:sp>
      <p:sp>
        <p:nvSpPr>
          <p:cNvPr id="21" name="object 21"/>
          <p:cNvSpPr txBox="1"/>
          <p:nvPr/>
        </p:nvSpPr>
        <p:spPr>
          <a:xfrm>
            <a:off x="9385807" y="351866"/>
            <a:ext cx="2308860" cy="608052"/>
          </a:xfrm>
          <a:prstGeom prst="rect">
            <a:avLst/>
          </a:prstGeom>
        </p:spPr>
        <p:txBody>
          <a:bodyPr vert="horz" wrap="square" lIns="0" tIns="12700" rIns="0" bIns="0" rtlCol="0">
            <a:spAutoFit/>
          </a:bodyPr>
          <a:lstStyle/>
          <a:p>
            <a:pPr marL="73025">
              <a:lnSpc>
                <a:spcPct val="100000"/>
              </a:lnSpc>
              <a:spcBef>
                <a:spcPts val="100"/>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30"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12700" marR="182880">
              <a:lnSpc>
                <a:spcPct val="113999"/>
              </a:lnSpc>
              <a:spcBef>
                <a:spcPts val="615"/>
              </a:spcBef>
            </a:pPr>
            <a:r>
              <a:rPr lang="en-IN" sz="1000" spc="-5" dirty="0">
                <a:latin typeface="Verdana"/>
                <a:cs typeface="Verdana"/>
              </a:rPr>
              <a:t>Master of Computer Science: </a:t>
            </a:r>
            <a:r>
              <a:rPr sz="1000" spc="-5" dirty="0">
                <a:latin typeface="Verdana"/>
                <a:cs typeface="Verdana"/>
              </a:rPr>
              <a:t>201</a:t>
            </a:r>
            <a:r>
              <a:rPr lang="en-IN" sz="1000" spc="-5" dirty="0">
                <a:latin typeface="Verdana"/>
                <a:cs typeface="Verdana"/>
              </a:rPr>
              <a:t>9</a:t>
            </a:r>
            <a:r>
              <a:rPr sz="1000" spc="10" dirty="0">
                <a:latin typeface="Verdana"/>
                <a:cs typeface="Verdana"/>
              </a:rPr>
              <a:t> </a:t>
            </a:r>
            <a:r>
              <a:rPr sz="1000" spc="-5" dirty="0">
                <a:latin typeface="Verdana"/>
                <a:cs typeface="Verdana"/>
              </a:rPr>
              <a:t>- 2021</a:t>
            </a:r>
            <a:endParaRPr sz="1000" dirty="0">
              <a:latin typeface="Verdana"/>
              <a:cs typeface="Verdana"/>
            </a:endParaRPr>
          </a:p>
        </p:txBody>
      </p:sp>
      <p:sp>
        <p:nvSpPr>
          <p:cNvPr id="22" name="object 22"/>
          <p:cNvSpPr txBox="1"/>
          <p:nvPr/>
        </p:nvSpPr>
        <p:spPr>
          <a:xfrm>
            <a:off x="9385807" y="1126575"/>
            <a:ext cx="1663700" cy="1139030"/>
          </a:xfrm>
          <a:prstGeom prst="rect">
            <a:avLst/>
          </a:prstGeom>
        </p:spPr>
        <p:txBody>
          <a:bodyPr vert="horz" wrap="square" lIns="0" tIns="17145" rIns="0" bIns="0" rtlCol="0">
            <a:spAutoFit/>
          </a:bodyPr>
          <a:lstStyle/>
          <a:p>
            <a:pPr marL="12700" marR="893444">
              <a:lnSpc>
                <a:spcPct val="113500"/>
              </a:lnSpc>
              <a:spcBef>
                <a:spcPts val="135"/>
              </a:spcBef>
            </a:pPr>
            <a:r>
              <a:rPr lang="en-IN" sz="1200" b="1" spc="-5" dirty="0">
                <a:solidFill>
                  <a:srgbClr val="006FAC"/>
                </a:solidFill>
                <a:latin typeface="Verdana"/>
                <a:cs typeface="Verdana"/>
              </a:rPr>
              <a:t>Skills </a:t>
            </a:r>
            <a:r>
              <a:rPr lang="en-IN" sz="1200" b="1" dirty="0">
                <a:solidFill>
                  <a:srgbClr val="006FAC"/>
                </a:solidFill>
                <a:latin typeface="Verdana"/>
                <a:cs typeface="Verdana"/>
              </a:rPr>
              <a:t> </a:t>
            </a:r>
            <a:r>
              <a:rPr lang="en-IN" sz="1000" dirty="0">
                <a:latin typeface="Verdana"/>
                <a:cs typeface="Verdana"/>
              </a:rPr>
              <a:t>Oracle</a:t>
            </a:r>
          </a:p>
          <a:p>
            <a:pPr marL="12700" marR="893444">
              <a:lnSpc>
                <a:spcPct val="113500"/>
              </a:lnSpc>
              <a:spcBef>
                <a:spcPts val="135"/>
              </a:spcBef>
            </a:pPr>
            <a:r>
              <a:rPr lang="en-IN" sz="1000" dirty="0">
                <a:latin typeface="Verdana"/>
                <a:cs typeface="Verdana"/>
              </a:rPr>
              <a:t>PL/SQL</a:t>
            </a:r>
          </a:p>
          <a:p>
            <a:pPr marL="12700" marR="893444">
              <a:lnSpc>
                <a:spcPct val="113500"/>
              </a:lnSpc>
              <a:spcBef>
                <a:spcPts val="135"/>
              </a:spcBef>
            </a:pPr>
            <a:r>
              <a:rPr lang="en-IN" sz="1000" dirty="0">
                <a:latin typeface="Verdana"/>
                <a:cs typeface="Verdana"/>
              </a:rPr>
              <a:t>SQL Server</a:t>
            </a:r>
          </a:p>
          <a:p>
            <a:pPr marL="12700" marR="893444">
              <a:lnSpc>
                <a:spcPct val="113500"/>
              </a:lnSpc>
              <a:spcBef>
                <a:spcPts val="135"/>
              </a:spcBef>
            </a:pPr>
            <a:r>
              <a:rPr lang="en-IN" sz="1000" dirty="0">
                <a:latin typeface="Verdana"/>
                <a:cs typeface="Verdana"/>
              </a:rPr>
              <a:t>Apex</a:t>
            </a:r>
          </a:p>
          <a:p>
            <a:pPr marL="12700" marR="893444">
              <a:lnSpc>
                <a:spcPct val="113500"/>
              </a:lnSpc>
              <a:spcBef>
                <a:spcPts val="135"/>
              </a:spcBef>
            </a:pPr>
            <a:r>
              <a:rPr lang="en-IN" sz="1000" dirty="0">
                <a:latin typeface="Verdana"/>
                <a:cs typeface="Verdana"/>
              </a:rPr>
              <a:t>Visualforce</a:t>
            </a:r>
          </a:p>
        </p:txBody>
      </p:sp>
      <p:sp>
        <p:nvSpPr>
          <p:cNvPr id="23" name="object 23"/>
          <p:cNvSpPr txBox="1"/>
          <p:nvPr/>
        </p:nvSpPr>
        <p:spPr>
          <a:xfrm>
            <a:off x="9347476" y="2320737"/>
            <a:ext cx="1818639" cy="696922"/>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Back</a:t>
            </a:r>
            <a:r>
              <a:rPr lang="en-IN" sz="1000" b="1" spc="-10" dirty="0">
                <a:solidFill>
                  <a:srgbClr val="006FAC"/>
                </a:solidFill>
                <a:latin typeface="Verdana"/>
                <a:cs typeface="Verdana"/>
              </a:rPr>
              <a:t>end</a:t>
            </a:r>
            <a:endParaRPr lang="en-IN" sz="1000" dirty="0">
              <a:latin typeface="Verdana"/>
              <a:cs typeface="Verdana"/>
            </a:endParaRPr>
          </a:p>
          <a:p>
            <a:pPr marL="12700" marR="5080">
              <a:lnSpc>
                <a:spcPct val="113999"/>
              </a:lnSpc>
            </a:pPr>
            <a:r>
              <a:rPr lang="en-IN" sz="1000" spc="-5" dirty="0">
                <a:latin typeface="Verdana"/>
                <a:cs typeface="Verdana"/>
              </a:rPr>
              <a:t>Oracle</a:t>
            </a:r>
          </a:p>
          <a:p>
            <a:pPr marL="12700" marR="5080">
              <a:lnSpc>
                <a:spcPct val="113999"/>
              </a:lnSpc>
            </a:pPr>
            <a:r>
              <a:rPr lang="en-IN" sz="1000" spc="-5" dirty="0">
                <a:latin typeface="Verdana"/>
                <a:cs typeface="Verdana"/>
              </a:rPr>
              <a:t>PL/SQL</a:t>
            </a:r>
          </a:p>
          <a:p>
            <a:pPr marL="12700" marR="5080">
              <a:lnSpc>
                <a:spcPct val="113999"/>
              </a:lnSpc>
            </a:pPr>
            <a:r>
              <a:rPr sz="1000" spc="-5" dirty="0">
                <a:latin typeface="Verdana"/>
                <a:cs typeface="Verdana"/>
              </a:rPr>
              <a:t>MongoDB</a:t>
            </a:r>
            <a:endParaRPr sz="1000" dirty="0">
              <a:latin typeface="Verdana"/>
              <a:cs typeface="Verdana"/>
            </a:endParaRPr>
          </a:p>
        </p:txBody>
      </p:sp>
      <p:sp>
        <p:nvSpPr>
          <p:cNvPr id="24" name="object 24"/>
          <p:cNvSpPr txBox="1"/>
          <p:nvPr/>
        </p:nvSpPr>
        <p:spPr>
          <a:xfrm>
            <a:off x="9344848" y="3090443"/>
            <a:ext cx="1900555" cy="700833"/>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Database</a:t>
            </a:r>
            <a:endParaRPr sz="1000" dirty="0">
              <a:latin typeface="Verdana"/>
              <a:cs typeface="Verdana"/>
            </a:endParaRPr>
          </a:p>
          <a:p>
            <a:pPr marL="12700">
              <a:lnSpc>
                <a:spcPct val="100000"/>
              </a:lnSpc>
              <a:spcBef>
                <a:spcPts val="170"/>
              </a:spcBef>
            </a:pPr>
            <a:r>
              <a:rPr sz="1000" spc="-5" dirty="0">
                <a:latin typeface="Verdana"/>
                <a:cs typeface="Verdana"/>
              </a:rPr>
              <a:t>SQL</a:t>
            </a:r>
            <a:r>
              <a:rPr sz="1000"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 MySQL</a:t>
            </a:r>
            <a:r>
              <a:rPr lang="en-IN" sz="1000" spc="-5" dirty="0">
                <a:latin typeface="Verdana"/>
                <a:cs typeface="Verdana"/>
              </a:rPr>
              <a:t>, PL/SQL, Oracle</a:t>
            </a:r>
            <a:endParaRPr sz="1000" dirty="0">
              <a:latin typeface="Verdana"/>
              <a:cs typeface="Verdana"/>
            </a:endParaRPr>
          </a:p>
          <a:p>
            <a:pPr marL="12700">
              <a:lnSpc>
                <a:spcPct val="100000"/>
              </a:lnSpc>
              <a:spcBef>
                <a:spcPts val="170"/>
              </a:spcBef>
            </a:pPr>
            <a:r>
              <a:rPr sz="1000" spc="-5" dirty="0">
                <a:latin typeface="Verdana"/>
                <a:cs typeface="Verdana"/>
              </a:rPr>
              <a:t>No SQL</a:t>
            </a:r>
            <a:r>
              <a:rPr sz="1000" spc="5"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MongoDB</a:t>
            </a:r>
            <a:endParaRPr sz="1000" dirty="0">
              <a:latin typeface="Verdana"/>
              <a:cs typeface="Verdana"/>
            </a:endParaRPr>
          </a:p>
        </p:txBody>
      </p:sp>
      <p:sp>
        <p:nvSpPr>
          <p:cNvPr id="25" name="object 25"/>
          <p:cNvSpPr txBox="1"/>
          <p:nvPr/>
        </p:nvSpPr>
        <p:spPr>
          <a:xfrm>
            <a:off x="9345787" y="4016352"/>
            <a:ext cx="1396365" cy="542841"/>
          </a:xfrm>
          <a:prstGeom prst="rect">
            <a:avLst/>
          </a:prstGeom>
        </p:spPr>
        <p:txBody>
          <a:bodyPr vert="horz" wrap="square" lIns="0" tIns="33655" rIns="0" bIns="0" rtlCol="0">
            <a:spAutoFit/>
          </a:bodyPr>
          <a:lstStyle/>
          <a:p>
            <a:pPr marL="12700">
              <a:lnSpc>
                <a:spcPct val="100000"/>
              </a:lnSpc>
              <a:spcBef>
                <a:spcPts val="265"/>
              </a:spcBef>
            </a:pPr>
            <a:r>
              <a:rPr sz="1000" b="1" spc="-5" dirty="0">
                <a:solidFill>
                  <a:srgbClr val="006FAC"/>
                </a:solidFill>
                <a:latin typeface="Verdana"/>
                <a:cs typeface="Verdana"/>
              </a:rPr>
              <a:t>Web</a:t>
            </a:r>
            <a:r>
              <a:rPr sz="1000" b="1" spc="-40" dirty="0">
                <a:solidFill>
                  <a:srgbClr val="006FAC"/>
                </a:solidFill>
                <a:latin typeface="Verdana"/>
                <a:cs typeface="Verdana"/>
              </a:rPr>
              <a:t> </a:t>
            </a:r>
            <a:r>
              <a:rPr sz="1000" b="1" spc="-10" dirty="0">
                <a:solidFill>
                  <a:srgbClr val="006FAC"/>
                </a:solidFill>
                <a:latin typeface="Verdana"/>
                <a:cs typeface="Verdana"/>
              </a:rPr>
              <a:t>Technologies</a:t>
            </a:r>
            <a:endParaRPr sz="1000" dirty="0">
              <a:latin typeface="Verdana"/>
              <a:cs typeface="Verdana"/>
            </a:endParaRPr>
          </a:p>
          <a:p>
            <a:pPr marL="12700" marR="946150">
              <a:lnSpc>
                <a:spcPct val="113999"/>
              </a:lnSpc>
            </a:pPr>
            <a:r>
              <a:rPr sz="1000" spc="-10" dirty="0">
                <a:latin typeface="Verdana"/>
                <a:cs typeface="Verdana"/>
              </a:rPr>
              <a:t>HTML</a:t>
            </a:r>
            <a:r>
              <a:rPr sz="1000" spc="-5" dirty="0">
                <a:latin typeface="Verdana"/>
                <a:cs typeface="Verdana"/>
              </a:rPr>
              <a:t> </a:t>
            </a:r>
            <a:endParaRPr sz="1000" dirty="0">
              <a:latin typeface="Verdana"/>
              <a:cs typeface="Verdana"/>
            </a:endParaRPr>
          </a:p>
          <a:p>
            <a:pPr marL="12700">
              <a:lnSpc>
                <a:spcPct val="100000"/>
              </a:lnSpc>
              <a:spcBef>
                <a:spcPts val="175"/>
              </a:spcBef>
            </a:pPr>
            <a:r>
              <a:rPr lang="en-IN" sz="1000" spc="-5" dirty="0">
                <a:latin typeface="Verdana"/>
                <a:cs typeface="Verdana"/>
              </a:rPr>
              <a:t>CSS</a:t>
            </a:r>
            <a:endParaRPr sz="1000" dirty="0">
              <a:latin typeface="Verdana"/>
              <a:cs typeface="Verdana"/>
            </a:endParaRPr>
          </a:p>
        </p:txBody>
      </p:sp>
      <p:sp>
        <p:nvSpPr>
          <p:cNvPr id="26" name="object 26"/>
          <p:cNvSpPr txBox="1"/>
          <p:nvPr/>
        </p:nvSpPr>
        <p:spPr>
          <a:xfrm>
            <a:off x="9312939" y="4696631"/>
            <a:ext cx="998414" cy="346441"/>
          </a:xfrm>
          <a:prstGeom prst="rect">
            <a:avLst/>
          </a:prstGeom>
        </p:spPr>
        <p:txBody>
          <a:bodyPr vert="horz" wrap="square" lIns="0" tIns="12700" rIns="0" bIns="0" rtlCol="0">
            <a:spAutoFit/>
          </a:bodyPr>
          <a:lstStyle/>
          <a:p>
            <a:pPr marL="12700" marR="5080">
              <a:lnSpc>
                <a:spcPct val="113999"/>
              </a:lnSpc>
              <a:spcBef>
                <a:spcPts val="100"/>
              </a:spcBef>
            </a:pPr>
            <a:r>
              <a:rPr sz="1000" b="1" spc="-15" dirty="0">
                <a:solidFill>
                  <a:srgbClr val="006FAC"/>
                </a:solidFill>
                <a:latin typeface="Verdana"/>
                <a:cs typeface="Verdana"/>
              </a:rPr>
              <a:t>A</a:t>
            </a:r>
            <a:r>
              <a:rPr sz="1000" b="1" spc="-10" dirty="0">
                <a:solidFill>
                  <a:srgbClr val="006FAC"/>
                </a:solidFill>
                <a:latin typeface="Verdana"/>
                <a:cs typeface="Verdana"/>
              </a:rPr>
              <a:t>dd</a:t>
            </a:r>
            <a:r>
              <a:rPr lang="en-IN" sz="1000" b="1" spc="-10" dirty="0">
                <a:solidFill>
                  <a:srgbClr val="006FAC"/>
                </a:solidFill>
                <a:latin typeface="Verdana"/>
                <a:cs typeface="Verdana"/>
              </a:rPr>
              <a:t> </a:t>
            </a:r>
            <a:r>
              <a:rPr sz="1000" b="1" spc="-5" dirty="0">
                <a:solidFill>
                  <a:srgbClr val="006FAC"/>
                </a:solidFill>
                <a:latin typeface="Verdana"/>
                <a:cs typeface="Verdana"/>
              </a:rPr>
              <a:t>O</a:t>
            </a:r>
            <a:r>
              <a:rPr sz="1000" b="1" spc="-10" dirty="0">
                <a:solidFill>
                  <a:srgbClr val="006FAC"/>
                </a:solidFill>
                <a:latin typeface="Verdana"/>
                <a:cs typeface="Verdana"/>
              </a:rPr>
              <a:t>n</a:t>
            </a:r>
            <a:r>
              <a:rPr lang="en-IN" sz="1000" b="1" spc="-10" dirty="0">
                <a:solidFill>
                  <a:srgbClr val="006FAC"/>
                </a:solidFill>
                <a:latin typeface="Verdana"/>
                <a:cs typeface="Verdana"/>
              </a:rPr>
              <a:t> Skills</a:t>
            </a:r>
            <a:r>
              <a:rPr sz="1000" b="1" spc="-10" dirty="0">
                <a:solidFill>
                  <a:srgbClr val="006FAC"/>
                </a:solidFill>
                <a:latin typeface="Verdana"/>
                <a:cs typeface="Verdana"/>
              </a:rPr>
              <a:t>  </a:t>
            </a:r>
            <a:r>
              <a:rPr sz="1000" dirty="0">
                <a:latin typeface="Verdana"/>
                <a:cs typeface="Verdana"/>
              </a:rPr>
              <a:t>GitHub </a:t>
            </a:r>
            <a:r>
              <a:rPr sz="1000" spc="5" dirty="0">
                <a:latin typeface="Verdana"/>
                <a:cs typeface="Verdana"/>
              </a:rPr>
              <a:t> </a:t>
            </a:r>
            <a:endParaRPr sz="1000" dirty="0">
              <a:latin typeface="Verdana"/>
              <a:cs typeface="Verdana"/>
            </a:endParaRPr>
          </a:p>
        </p:txBody>
      </p:sp>
      <p:sp>
        <p:nvSpPr>
          <p:cNvPr id="27" name="object 27"/>
          <p:cNvSpPr txBox="1"/>
          <p:nvPr/>
        </p:nvSpPr>
        <p:spPr>
          <a:xfrm>
            <a:off x="9298211" y="5180802"/>
            <a:ext cx="2026285" cy="726481"/>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Additional</a:t>
            </a:r>
            <a:r>
              <a:rPr sz="1000" b="1" spc="-15" dirty="0">
                <a:solidFill>
                  <a:srgbClr val="006FAC"/>
                </a:solidFill>
                <a:latin typeface="Verdana"/>
                <a:cs typeface="Verdana"/>
              </a:rPr>
              <a:t> </a:t>
            </a:r>
            <a:r>
              <a:rPr sz="1000" b="1" spc="-10" dirty="0">
                <a:solidFill>
                  <a:srgbClr val="006FAC"/>
                </a:solidFill>
                <a:latin typeface="Verdana"/>
                <a:cs typeface="Verdana"/>
              </a:rPr>
              <a:t>Details</a:t>
            </a:r>
            <a:endParaRPr sz="1000" dirty="0">
              <a:latin typeface="Verdana"/>
              <a:cs typeface="Verdana"/>
            </a:endParaRPr>
          </a:p>
          <a:p>
            <a:pPr lvl="0" algn="just">
              <a:spcBef>
                <a:spcPts val="300"/>
              </a:spcBef>
              <a:tabLst>
                <a:tab pos="45720" algn="l"/>
              </a:tabLst>
            </a:pPr>
            <a:r>
              <a:rPr lang="en-US" sz="1000" dirty="0">
                <a:latin typeface="Verdana"/>
              </a:rPr>
              <a:t>Excellent communication skills Expe</a:t>
            </a:r>
            <a:r>
              <a:rPr lang="en-IN" sz="1000" dirty="0">
                <a:latin typeface="Verdana"/>
              </a:rPr>
              <a:t>rience working with client</a:t>
            </a:r>
          </a:p>
          <a:p>
            <a:pPr lvl="0" algn="just">
              <a:spcBef>
                <a:spcPts val="300"/>
              </a:spcBef>
              <a:tabLst>
                <a:tab pos="45720" algn="l"/>
              </a:tabLst>
            </a:pPr>
            <a:r>
              <a:rPr lang="en-IN" sz="1000" dirty="0">
                <a:latin typeface="Verdana"/>
                <a:cs typeface="Verdana"/>
              </a:rPr>
              <a:t>Self Learner</a:t>
            </a:r>
          </a:p>
        </p:txBody>
      </p:sp>
      <p:grpSp>
        <p:nvGrpSpPr>
          <p:cNvPr id="28" name="object 28"/>
          <p:cNvGrpSpPr/>
          <p:nvPr/>
        </p:nvGrpSpPr>
        <p:grpSpPr>
          <a:xfrm>
            <a:off x="2761647" y="6348473"/>
            <a:ext cx="4283964" cy="470916"/>
            <a:chOff x="2627376" y="6280402"/>
            <a:chExt cx="4283964" cy="470916"/>
          </a:xfrm>
        </p:grpSpPr>
        <p:pic>
          <p:nvPicPr>
            <p:cNvPr id="30" name="object 30"/>
            <p:cNvPicPr/>
            <p:nvPr/>
          </p:nvPicPr>
          <p:blipFill>
            <a:blip r:embed="rId6" cstate="print"/>
            <a:stretch>
              <a:fillRect/>
            </a:stretch>
          </p:blipFill>
          <p:spPr>
            <a:xfrm>
              <a:off x="2627376" y="6280402"/>
              <a:ext cx="470915" cy="470916"/>
            </a:xfrm>
            <a:prstGeom prst="rect">
              <a:avLst/>
            </a:prstGeom>
          </p:spPr>
        </p:pic>
        <p:pic>
          <p:nvPicPr>
            <p:cNvPr id="31" name="object 31"/>
            <p:cNvPicPr/>
            <p:nvPr/>
          </p:nvPicPr>
          <p:blipFill>
            <a:blip r:embed="rId7" cstate="print"/>
            <a:stretch>
              <a:fillRect/>
            </a:stretch>
          </p:blipFill>
          <p:spPr>
            <a:xfrm>
              <a:off x="6438900" y="6280402"/>
              <a:ext cx="472440" cy="470914"/>
            </a:xfrm>
            <a:prstGeom prst="rect">
              <a:avLst/>
            </a:prstGeom>
          </p:spPr>
        </p:pic>
      </p:grpSp>
      <p:sp>
        <p:nvSpPr>
          <p:cNvPr id="33" name="object 33"/>
          <p:cNvSpPr txBox="1">
            <a:spLocks noGrp="1"/>
          </p:cNvSpPr>
          <p:nvPr>
            <p:ph type="title"/>
          </p:nvPr>
        </p:nvSpPr>
        <p:spPr>
          <a:xfrm>
            <a:off x="2456179" y="243916"/>
            <a:ext cx="2305050" cy="346075"/>
          </a:xfrm>
          <a:prstGeom prst="rect">
            <a:avLst/>
          </a:prstGeom>
        </p:spPr>
        <p:txBody>
          <a:bodyPr vert="horz" wrap="square" lIns="0" tIns="12700" rIns="0" bIns="0" rtlCol="0">
            <a:spAutoFit/>
          </a:bodyPr>
          <a:lstStyle/>
          <a:p>
            <a:pPr marL="12700">
              <a:lnSpc>
                <a:spcPct val="100000"/>
              </a:lnSpc>
              <a:spcBef>
                <a:spcPts val="100"/>
              </a:spcBef>
            </a:pPr>
            <a:r>
              <a:rPr lang="en-IN" spc="-5" dirty="0"/>
              <a:t>Shebaa F</a:t>
            </a:r>
            <a:endParaRPr dirty="0"/>
          </a:p>
        </p:txBody>
      </p:sp>
      <p:sp>
        <p:nvSpPr>
          <p:cNvPr id="34" name="object 34"/>
          <p:cNvSpPr txBox="1"/>
          <p:nvPr/>
        </p:nvSpPr>
        <p:spPr>
          <a:xfrm>
            <a:off x="3154172" y="6434734"/>
            <a:ext cx="3210560"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a:latin typeface="Verdana"/>
                <a:cs typeface="Verdana"/>
              </a:rPr>
              <a:t>out</a:t>
            </a:r>
            <a:r>
              <a:rPr sz="1100" spc="-5" dirty="0">
                <a:latin typeface="Verdana"/>
                <a:cs typeface="Verdana"/>
              </a:rPr>
              <a:t> </a:t>
            </a:r>
            <a:r>
              <a:rPr sz="1100" dirty="0">
                <a:latin typeface="Verdana"/>
                <a:cs typeface="Verdana"/>
              </a:rPr>
              <a:t>my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rPr>
              <a:t>GitHub</a:t>
            </a:r>
            <a:r>
              <a:rPr sz="1100" spc="10" dirty="0">
                <a:latin typeface="Verdana"/>
                <a:cs typeface="Verdana"/>
              </a:rPr>
              <a:t> </a:t>
            </a:r>
            <a:r>
              <a:rPr sz="1100" dirty="0">
                <a:latin typeface="Verdana"/>
                <a:cs typeface="Verdana"/>
              </a:rPr>
              <a:t>&amp;</a:t>
            </a:r>
            <a:r>
              <a:rPr sz="1100" spc="-10" dirty="0">
                <a:latin typeface="Verdana"/>
                <a:cs typeface="Verdana"/>
              </a:rPr>
              <a:t> </a:t>
            </a:r>
            <a:r>
              <a:rPr sz="1100" spc="-5" dirty="0">
                <a:latin typeface="Verdana"/>
                <a:cs typeface="Verdana"/>
              </a:rPr>
              <a:t>Video</a:t>
            </a:r>
            <a:r>
              <a:rPr sz="1100" spc="-20" dirty="0">
                <a:latin typeface="Verdana"/>
                <a:cs typeface="Verdana"/>
              </a:rPr>
              <a:t> </a:t>
            </a:r>
            <a:r>
              <a:rPr sz="1100" spc="-10" dirty="0">
                <a:latin typeface="Verdana"/>
                <a:cs typeface="Verdana"/>
              </a:rPr>
              <a:t>Profile</a:t>
            </a:r>
            <a:endParaRPr sz="1100">
              <a:latin typeface="Verdana"/>
              <a:cs typeface="Verdana"/>
            </a:endParaRPr>
          </a:p>
        </p:txBody>
      </p:sp>
      <p:sp>
        <p:nvSpPr>
          <p:cNvPr id="35" name="object 35"/>
          <p:cNvSpPr txBox="1"/>
          <p:nvPr/>
        </p:nvSpPr>
        <p:spPr>
          <a:xfrm>
            <a:off x="3062732" y="2046554"/>
            <a:ext cx="210820" cy="194310"/>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Verdana"/>
                <a:cs typeface="Verdana"/>
              </a:rPr>
              <a:t>A4</a:t>
            </a:r>
            <a:endParaRPr sz="1100">
              <a:latin typeface="Verdana"/>
              <a:cs typeface="Verdana"/>
            </a:endParaRPr>
          </a:p>
        </p:txBody>
      </p:sp>
      <p:pic>
        <p:nvPicPr>
          <p:cNvPr id="45" name="Picture 44">
            <a:extLst>
              <a:ext uri="{FF2B5EF4-FFF2-40B4-BE49-F238E27FC236}">
                <a16:creationId xmlns:a16="http://schemas.microsoft.com/office/drawing/2014/main" id="{EF6E9A1B-4CFA-4698-BC58-95F50C95C79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7181" y="305537"/>
            <a:ext cx="1132205" cy="1522095"/>
          </a:xfrm>
          <a:prstGeom prst="rect">
            <a:avLst/>
          </a:prstGeom>
          <a:noFill/>
          <a:ln>
            <a:noFill/>
          </a:ln>
        </p:spPr>
      </p:pic>
      <p:sp>
        <p:nvSpPr>
          <p:cNvPr id="47" name="TextBox 46">
            <a:extLst>
              <a:ext uri="{FF2B5EF4-FFF2-40B4-BE49-F238E27FC236}">
                <a16:creationId xmlns:a16="http://schemas.microsoft.com/office/drawing/2014/main" id="{37071212-5037-46FF-BB80-A3598DBB9294}"/>
              </a:ext>
            </a:extLst>
          </p:cNvPr>
          <p:cNvSpPr txBox="1"/>
          <p:nvPr/>
        </p:nvSpPr>
        <p:spPr>
          <a:xfrm>
            <a:off x="4739639" y="5092711"/>
            <a:ext cx="6195848" cy="246221"/>
          </a:xfrm>
          <a:prstGeom prst="rect">
            <a:avLst/>
          </a:prstGeom>
          <a:noFill/>
        </p:spPr>
        <p:txBody>
          <a:bodyPr wrap="square">
            <a:spAutoFit/>
          </a:bodyPr>
          <a:lstStyle/>
          <a:p>
            <a:r>
              <a:rPr lang="en-US" sz="1000" b="1" spc="-15" dirty="0">
                <a:latin typeface="Verdana"/>
              </a:rPr>
              <a:t>JVM Admission Application </a:t>
            </a:r>
            <a:endParaRPr lang="en-IN" sz="1000" b="1" spc="-15" dirty="0">
              <a:latin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402</Words>
  <Application>Microsoft Office PowerPoint</Application>
  <PresentationFormat>Widescreen</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Verdana</vt:lpstr>
      <vt:lpstr>Office Theme</vt:lpstr>
      <vt:lpstr>Shebaa 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F, Shebaa</cp:lastModifiedBy>
  <cp:revision>1</cp:revision>
  <dcterms:created xsi:type="dcterms:W3CDTF">2023-01-04T07:27:45Z</dcterms:created>
  <dcterms:modified xsi:type="dcterms:W3CDTF">2023-01-04T14:51:35Z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