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7" r:id="rId4"/>
    <p:sldId id="258" r:id="rId5"/>
    <p:sldId id="268" r:id="rId6"/>
    <p:sldId id="269" r:id="rId7"/>
    <p:sldId id="270" r:id="rId8"/>
    <p:sldId id="271" r:id="rId9"/>
    <p:sldId id="272" r:id="rId10"/>
    <p:sldId id="273" r:id="rId11"/>
    <p:sldId id="274" r:id="rId12"/>
    <p:sldId id="275" r:id="rId13"/>
    <p:sldId id="276" r:id="rId14"/>
    <p:sldId id="310" r:id="rId15"/>
    <p:sldId id="311" r:id="rId16"/>
    <p:sldId id="313" r:id="rId17"/>
    <p:sldId id="312" r:id="rId18"/>
    <p:sldId id="314" r:id="rId19"/>
    <p:sldId id="315" r:id="rId20"/>
    <p:sldId id="317" r:id="rId21"/>
    <p:sldId id="318" r:id="rId22"/>
    <p:sldId id="319" r:id="rId23"/>
    <p:sldId id="320" r:id="rId24"/>
    <p:sldId id="321" r:id="rId25"/>
    <p:sldId id="322" r:id="rId26"/>
    <p:sldId id="323" r:id="rId27"/>
    <p:sldId id="324" r:id="rId28"/>
    <p:sldId id="325" r:id="rId29"/>
    <p:sldId id="329" r:id="rId30"/>
    <p:sldId id="327" r:id="rId31"/>
    <p:sldId id="328" r:id="rId32"/>
    <p:sldId id="326" r:id="rId33"/>
    <p:sldId id="330" r:id="rId34"/>
    <p:sldId id="331" r:id="rId35"/>
    <p:sldId id="364" r:id="rId36"/>
    <p:sldId id="332" r:id="rId37"/>
    <p:sldId id="333" r:id="rId38"/>
    <p:sldId id="334" r:id="rId39"/>
    <p:sldId id="335" r:id="rId40"/>
    <p:sldId id="363" r:id="rId41"/>
    <p:sldId id="336" r:id="rId42"/>
    <p:sldId id="337" r:id="rId43"/>
    <p:sldId id="338" r:id="rId44"/>
    <p:sldId id="339" r:id="rId45"/>
    <p:sldId id="340" r:id="rId46"/>
    <p:sldId id="342" r:id="rId47"/>
    <p:sldId id="343" r:id="rId48"/>
    <p:sldId id="344" r:id="rId49"/>
    <p:sldId id="345" r:id="rId50"/>
    <p:sldId id="346" r:id="rId51"/>
    <p:sldId id="347" r:id="rId52"/>
    <p:sldId id="348" r:id="rId53"/>
    <p:sldId id="350" r:id="rId54"/>
    <p:sldId id="349" r:id="rId55"/>
    <p:sldId id="351" r:id="rId56"/>
    <p:sldId id="353" r:id="rId57"/>
    <p:sldId id="354" r:id="rId58"/>
    <p:sldId id="355" r:id="rId59"/>
    <p:sldId id="356" r:id="rId60"/>
    <p:sldId id="357" r:id="rId61"/>
    <p:sldId id="358" r:id="rId62"/>
    <p:sldId id="359" r:id="rId63"/>
    <p:sldId id="360" r:id="rId64"/>
    <p:sldId id="361" r:id="rId65"/>
    <p:sldId id="362" r:id="rId66"/>
    <p:sldId id="260" r:id="rId67"/>
    <p:sldId id="265" r:id="rId68"/>
  </p:sldIdLst>
  <p:sldSz cx="18288000" cy="10287000"/>
  <p:notesSz cx="6858000" cy="9144000"/>
  <p:embeddedFontLst>
    <p:embeddedFont>
      <p:font typeface="Calibri" panose="020F0502020204030204" pitchFamily="34" charset="0"/>
      <p:regular r:id="rId69"/>
      <p:bold r:id="rId70"/>
      <p:italic r:id="rId71"/>
      <p:boldItalic r:id="rId72"/>
    </p:embeddedFont>
    <p:embeddedFont>
      <p:font typeface="Gotham Heavy" panose="020B0604020202020204" charset="0"/>
      <p:regular r:id="rId73"/>
    </p:embeddedFont>
    <p:embeddedFont>
      <p:font typeface="JetBrains Mono" panose="020B0604020202020204" charset="0"/>
      <p:regular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CE4"/>
    <a:srgbClr val="F567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45" autoAdjust="0"/>
    <p:restoredTop sz="93974" autoAdjust="0"/>
  </p:normalViewPr>
  <p:slideViewPr>
    <p:cSldViewPr>
      <p:cViewPr varScale="1">
        <p:scale>
          <a:sx n="54" d="100"/>
          <a:sy n="54" d="100"/>
        </p:scale>
        <p:origin x="83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6.fntdata"/><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1.fntdata"/><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2.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5.fntdata"/><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hyperlink" Target="http://dx.doi.org/10.1109/ICSSS49621.2020.9202024"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doi.org/10.1109/SCEECS48394.2020.190" TargetMode="External"/><Relationship Id="rId2" Type="http://schemas.openxmlformats.org/officeDocument/2006/relationships/hyperlink" Target="https://ieeexplore.ieee.org/xpl/conhome/9082706/proceeding" TargetMode="External"/><Relationship Id="rId1" Type="http://schemas.openxmlformats.org/officeDocument/2006/relationships/slideLayout" Target="../slideLayouts/slideLayout7.xml"/><Relationship Id="rId6" Type="http://schemas.openxmlformats.org/officeDocument/2006/relationships/hyperlink" Target="http://dx.doi.org/10.1109/TALE48869.2020.9368474" TargetMode="External"/><Relationship Id="rId5" Type="http://schemas.openxmlformats.org/officeDocument/2006/relationships/hyperlink" Target="https://doi.org/10.1109/ICOSEC49089.2020.9215379" TargetMode="External"/><Relationship Id="rId4" Type="http://schemas.openxmlformats.org/officeDocument/2006/relationships/hyperlink" Target="https://ieeexplore.ieee.org/xpl/conhome/9210168/proceeding"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doi.org/10.1109/ICCUBEA.2018.8697642" TargetMode="External"/><Relationship Id="rId7" Type="http://schemas.openxmlformats.org/officeDocument/2006/relationships/hyperlink" Target="http://dx.doi.org/10.14419/ijet.v7i2.20.11738" TargetMode="External"/><Relationship Id="rId2" Type="http://schemas.openxmlformats.org/officeDocument/2006/relationships/hyperlink" Target="https://ieeexplore.ieee.org/xpl/conhome/8681925/proceeding" TargetMode="External"/><Relationship Id="rId1" Type="http://schemas.openxmlformats.org/officeDocument/2006/relationships/slideLayout" Target="../slideLayouts/slideLayout7.xml"/><Relationship Id="rId6" Type="http://schemas.openxmlformats.org/officeDocument/2006/relationships/hyperlink" Target="https://www.researchgate.net/journal/International-Journal-of-Engineering-Technology-2227-524X?_tp=eyJjb250ZXh0Ijp7ImZpcnN0UGFnZSI6InB1YmxpY2F0aW9uIiwicGFnZSI6InB1YmxpY2F0aW9uIn19" TargetMode="External"/><Relationship Id="rId5" Type="http://schemas.openxmlformats.org/officeDocument/2006/relationships/hyperlink" Target="https://doi.org/10.1109/ICRITO48877.2020.9197803" TargetMode="External"/><Relationship Id="rId4" Type="http://schemas.openxmlformats.org/officeDocument/2006/relationships/hyperlink" Target="https://ieeexplore.ieee.org/xpl/conhome/9190003/proceeding"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dx.doi.org/10.15680/IJIRCCE.2024.1205079" TargetMode="External"/><Relationship Id="rId2" Type="http://schemas.openxmlformats.org/officeDocument/2006/relationships/hyperlink" Target="https://www.researchgate.net/journal/International-Journal-of-Innovative-Research-in-Computer-and-Communication-Engineering-2320-9801?_tp=eyJjb250ZXh0Ijp7ImZpcnN0UGFnZSI6InB1YmxpY2F0aW9uIiwicGFnZSI6InB1YmxpY2F0aW9uIn19"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hyperlink" Target="https://www.researchgate.net/journal/IEEE-Access-2169-3536?_tp=eyJjb250ZXh0Ijp7ImZpcnN0UGFnZSI6InB1YmxpY2F0aW9uIiwicGFnZSI6InB1YmxpY2F0aW9uIn19" TargetMode="External"/><Relationship Id="rId2" Type="http://schemas.openxmlformats.org/officeDocument/2006/relationships/hyperlink" Target="http://dx.doi.org/10.1145/1402821.1402835" TargetMode="External"/><Relationship Id="rId1" Type="http://schemas.openxmlformats.org/officeDocument/2006/relationships/slideLayout" Target="../slideLayouts/slideLayout7.xml"/><Relationship Id="rId5" Type="http://schemas.openxmlformats.org/officeDocument/2006/relationships/hyperlink" Target="http://dx.doi.org/10.1109/ACCESS.2024.3381032" TargetMode="External"/><Relationship Id="rId4" Type="http://schemas.openxmlformats.org/officeDocument/2006/relationships/hyperlink" Target="http://dx.doi.org/10.1109/ACCESS.2019.294098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B6430611-7481-EB26-98CF-7A8049626F8B}"/>
              </a:ext>
            </a:extLst>
          </p:cNvPr>
          <p:cNvGrpSpPr/>
          <p:nvPr/>
        </p:nvGrpSpPr>
        <p:grpSpPr>
          <a:xfrm>
            <a:off x="61313" y="1866902"/>
            <a:ext cx="17940802" cy="6008276"/>
            <a:chOff x="-228600" y="1797333"/>
            <a:chExt cx="17940802" cy="6008276"/>
          </a:xfrm>
        </p:grpSpPr>
        <p:grpSp>
          <p:nvGrpSpPr>
            <p:cNvPr id="13" name="Group 12">
              <a:extLst>
                <a:ext uri="{FF2B5EF4-FFF2-40B4-BE49-F238E27FC236}">
                  <a16:creationId xmlns:a16="http://schemas.microsoft.com/office/drawing/2014/main" id="{2CAE0802-D77D-A00E-45EA-74E91745EB93}"/>
                </a:ext>
              </a:extLst>
            </p:cNvPr>
            <p:cNvGrpSpPr/>
            <p:nvPr/>
          </p:nvGrpSpPr>
          <p:grpSpPr>
            <a:xfrm>
              <a:off x="-228600" y="1797333"/>
              <a:ext cx="16440543" cy="6008276"/>
              <a:chOff x="26686" y="1916303"/>
              <a:chExt cx="16440543" cy="6008276"/>
            </a:xfrm>
          </p:grpSpPr>
          <p:sp>
            <p:nvSpPr>
              <p:cNvPr id="2" name="TextBox 2"/>
              <p:cNvSpPr txBox="1"/>
              <p:nvPr/>
            </p:nvSpPr>
            <p:spPr>
              <a:xfrm>
                <a:off x="26686" y="1916303"/>
                <a:ext cx="4077133" cy="6008276"/>
              </a:xfrm>
              <a:prstGeom prst="rect">
                <a:avLst/>
              </a:prstGeom>
            </p:spPr>
            <p:txBody>
              <a:bodyPr lIns="0" tIns="0" rIns="0" bIns="0" rtlCol="0" anchor="t">
                <a:spAutoFit/>
              </a:bodyPr>
              <a:lstStyle/>
              <a:p>
                <a:pPr algn="ctr">
                  <a:lnSpc>
                    <a:spcPts val="46836"/>
                  </a:lnSpc>
                </a:pPr>
                <a:r>
                  <a:rPr lang="en-US" sz="40375" b="1" dirty="0">
                    <a:solidFill>
                      <a:srgbClr val="F23F0A">
                        <a:alpha val="81961"/>
                      </a:srgbClr>
                    </a:solidFill>
                    <a:latin typeface="Gotham Heavy"/>
                    <a:ea typeface="Gotham Heavy"/>
                    <a:cs typeface="Gotham Heavy"/>
                    <a:sym typeface="Gotham Heavy"/>
                  </a:rPr>
                  <a:t>C</a:t>
                </a:r>
              </a:p>
            </p:txBody>
          </p:sp>
          <p:sp>
            <p:nvSpPr>
              <p:cNvPr id="3" name="TextBox 3"/>
              <p:cNvSpPr txBox="1"/>
              <p:nvPr/>
            </p:nvSpPr>
            <p:spPr>
              <a:xfrm>
                <a:off x="1644204" y="2136258"/>
                <a:ext cx="4879871" cy="5535361"/>
              </a:xfrm>
              <a:prstGeom prst="rect">
                <a:avLst/>
              </a:prstGeom>
            </p:spPr>
            <p:txBody>
              <a:bodyPr lIns="0" tIns="0" rIns="0" bIns="0" rtlCol="0" anchor="t">
                <a:spAutoFit/>
              </a:bodyPr>
              <a:lstStyle/>
              <a:p>
                <a:pPr algn="ctr">
                  <a:lnSpc>
                    <a:spcPts val="46836"/>
                  </a:lnSpc>
                </a:pPr>
                <a:r>
                  <a:rPr lang="en-US" sz="33600" b="1" dirty="0">
                    <a:solidFill>
                      <a:srgbClr val="F23F0A">
                        <a:alpha val="69804"/>
                      </a:srgbClr>
                    </a:solidFill>
                    <a:latin typeface="Gotham Heavy"/>
                    <a:ea typeface="Gotham Heavy"/>
                    <a:cs typeface="Gotham Heavy"/>
                    <a:sym typeface="Gotham Heavy"/>
                  </a:rPr>
                  <a:t>a</a:t>
                </a:r>
              </a:p>
            </p:txBody>
          </p:sp>
          <p:sp>
            <p:nvSpPr>
              <p:cNvPr id="4" name="TextBox 4"/>
              <p:cNvSpPr txBox="1"/>
              <p:nvPr/>
            </p:nvSpPr>
            <p:spPr>
              <a:xfrm>
                <a:off x="3201987" y="2149106"/>
                <a:ext cx="4879871" cy="5535361"/>
              </a:xfrm>
              <a:prstGeom prst="rect">
                <a:avLst/>
              </a:prstGeom>
            </p:spPr>
            <p:txBody>
              <a:bodyPr lIns="0" tIns="0" rIns="0" bIns="0" rtlCol="0" anchor="t">
                <a:spAutoFit/>
              </a:bodyPr>
              <a:lstStyle/>
              <a:p>
                <a:pPr algn="ctr">
                  <a:lnSpc>
                    <a:spcPts val="46836"/>
                  </a:lnSpc>
                </a:pPr>
                <a:r>
                  <a:rPr lang="en-US" sz="33600" b="1" dirty="0">
                    <a:solidFill>
                      <a:srgbClr val="F23F0A">
                        <a:alpha val="81961"/>
                      </a:srgbClr>
                    </a:solidFill>
                    <a:latin typeface="Gotham Heavy"/>
                    <a:ea typeface="Gotham Heavy"/>
                    <a:cs typeface="Gotham Heavy"/>
                    <a:sym typeface="Gotham Heavy"/>
                  </a:rPr>
                  <a:t>r</a:t>
                </a:r>
              </a:p>
            </p:txBody>
          </p:sp>
          <p:sp>
            <p:nvSpPr>
              <p:cNvPr id="5" name="TextBox 5"/>
              <p:cNvSpPr txBox="1"/>
              <p:nvPr/>
            </p:nvSpPr>
            <p:spPr>
              <a:xfrm>
                <a:off x="8266063" y="2152759"/>
                <a:ext cx="4879871" cy="5535361"/>
              </a:xfrm>
              <a:prstGeom prst="rect">
                <a:avLst/>
              </a:prstGeom>
            </p:spPr>
            <p:txBody>
              <a:bodyPr lIns="0" tIns="0" rIns="0" bIns="0" rtlCol="0" anchor="t">
                <a:spAutoFit/>
              </a:bodyPr>
              <a:lstStyle/>
              <a:p>
                <a:pPr algn="ctr">
                  <a:lnSpc>
                    <a:spcPts val="46836"/>
                  </a:lnSpc>
                </a:pPr>
                <a:r>
                  <a:rPr lang="en-US" sz="33600" b="1" dirty="0">
                    <a:solidFill>
                      <a:srgbClr val="F23F0A">
                        <a:alpha val="69804"/>
                      </a:srgbClr>
                    </a:solidFill>
                    <a:latin typeface="Gotham Heavy"/>
                    <a:ea typeface="Gotham Heavy"/>
                    <a:cs typeface="Gotham Heavy"/>
                    <a:sym typeface="Gotham Heavy"/>
                  </a:rPr>
                  <a:t>r</a:t>
                </a:r>
              </a:p>
            </p:txBody>
          </p:sp>
          <p:sp>
            <p:nvSpPr>
              <p:cNvPr id="6" name="TextBox 6"/>
              <p:cNvSpPr txBox="1"/>
              <p:nvPr/>
            </p:nvSpPr>
            <p:spPr>
              <a:xfrm>
                <a:off x="4661143" y="2113351"/>
                <a:ext cx="4879871" cy="5535361"/>
              </a:xfrm>
              <a:prstGeom prst="rect">
                <a:avLst/>
              </a:prstGeom>
            </p:spPr>
            <p:txBody>
              <a:bodyPr lIns="0" tIns="0" rIns="0" bIns="0" rtlCol="0" anchor="t">
                <a:spAutoFit/>
              </a:bodyPr>
              <a:lstStyle/>
              <a:p>
                <a:pPr algn="ctr">
                  <a:lnSpc>
                    <a:spcPts val="46836"/>
                  </a:lnSpc>
                </a:pPr>
                <a:r>
                  <a:rPr lang="en-US" sz="33600" b="1" dirty="0">
                    <a:solidFill>
                      <a:srgbClr val="F23F0A">
                        <a:alpha val="69804"/>
                      </a:srgbClr>
                    </a:solidFill>
                    <a:latin typeface="Gotham Heavy"/>
                    <a:ea typeface="Gotham Heavy"/>
                    <a:cs typeface="Gotham Heavy"/>
                    <a:sym typeface="Gotham Heavy"/>
                  </a:rPr>
                  <a:t>e</a:t>
                </a:r>
              </a:p>
            </p:txBody>
          </p:sp>
          <p:sp>
            <p:nvSpPr>
              <p:cNvPr id="7" name="TextBox 7"/>
              <p:cNvSpPr txBox="1"/>
              <p:nvPr/>
            </p:nvSpPr>
            <p:spPr>
              <a:xfrm>
                <a:off x="10852781" y="1916303"/>
                <a:ext cx="4196394" cy="6008276"/>
              </a:xfrm>
              <a:prstGeom prst="rect">
                <a:avLst/>
              </a:prstGeom>
            </p:spPr>
            <p:txBody>
              <a:bodyPr wrap="square" lIns="0" tIns="0" rIns="0" bIns="0" rtlCol="0" anchor="t">
                <a:spAutoFit/>
              </a:bodyPr>
              <a:lstStyle/>
              <a:p>
                <a:pPr algn="ctr">
                  <a:lnSpc>
                    <a:spcPts val="46836"/>
                  </a:lnSpc>
                </a:pPr>
                <a:r>
                  <a:rPr lang="en-US" sz="40375" b="1" dirty="0">
                    <a:solidFill>
                      <a:srgbClr val="F23F0A">
                        <a:alpha val="83922"/>
                      </a:srgbClr>
                    </a:solidFill>
                    <a:latin typeface="Gotham Heavy"/>
                    <a:ea typeface="Gotham Heavy"/>
                    <a:cs typeface="Gotham Heavy"/>
                    <a:sym typeface="Gotham Heavy"/>
                  </a:rPr>
                  <a:t>G</a:t>
                </a:r>
              </a:p>
            </p:txBody>
          </p:sp>
          <p:sp>
            <p:nvSpPr>
              <p:cNvPr id="8" name="TextBox 8"/>
              <p:cNvSpPr txBox="1"/>
              <p:nvPr/>
            </p:nvSpPr>
            <p:spPr>
              <a:xfrm>
                <a:off x="14579546" y="2185927"/>
                <a:ext cx="1887683" cy="5535361"/>
              </a:xfrm>
              <a:prstGeom prst="rect">
                <a:avLst/>
              </a:prstGeom>
            </p:spPr>
            <p:txBody>
              <a:bodyPr lIns="0" tIns="0" rIns="0" bIns="0" rtlCol="0" anchor="t">
                <a:spAutoFit/>
              </a:bodyPr>
              <a:lstStyle/>
              <a:p>
                <a:pPr algn="ctr">
                  <a:lnSpc>
                    <a:spcPts val="46836"/>
                  </a:lnSpc>
                </a:pPr>
                <a:r>
                  <a:rPr lang="en-US" sz="33600" b="1" dirty="0">
                    <a:solidFill>
                      <a:srgbClr val="F23F0A">
                        <a:alpha val="76863"/>
                      </a:srgbClr>
                    </a:solidFill>
                    <a:latin typeface="Gotham Heavy"/>
                    <a:ea typeface="Gotham Heavy"/>
                    <a:cs typeface="Gotham Heavy"/>
                    <a:sym typeface="Gotham Heavy"/>
                  </a:rPr>
                  <a:t>o</a:t>
                </a:r>
              </a:p>
            </p:txBody>
          </p:sp>
          <p:sp>
            <p:nvSpPr>
              <p:cNvPr id="9" name="TextBox 9"/>
              <p:cNvSpPr txBox="1"/>
              <p:nvPr/>
            </p:nvSpPr>
            <p:spPr>
              <a:xfrm>
                <a:off x="6568124" y="2134184"/>
                <a:ext cx="4879871" cy="5535361"/>
              </a:xfrm>
              <a:prstGeom prst="rect">
                <a:avLst/>
              </a:prstGeom>
            </p:spPr>
            <p:txBody>
              <a:bodyPr lIns="0" tIns="0" rIns="0" bIns="0" rtlCol="0" anchor="t">
                <a:spAutoFit/>
              </a:bodyPr>
              <a:lstStyle/>
              <a:p>
                <a:pPr algn="ctr">
                  <a:lnSpc>
                    <a:spcPts val="46836"/>
                  </a:lnSpc>
                </a:pPr>
                <a:r>
                  <a:rPr lang="en-US" sz="33600" b="1" dirty="0">
                    <a:solidFill>
                      <a:srgbClr val="F23F0A">
                        <a:alpha val="81961"/>
                      </a:srgbClr>
                    </a:solidFill>
                    <a:latin typeface="Gotham Heavy"/>
                    <a:ea typeface="Gotham Heavy"/>
                    <a:cs typeface="Gotham Heavy"/>
                    <a:sym typeface="Gotham Heavy"/>
                  </a:rPr>
                  <a:t>e</a:t>
                </a:r>
              </a:p>
            </p:txBody>
          </p:sp>
        </p:grpSp>
        <p:sp>
          <p:nvSpPr>
            <p:cNvPr id="14" name="TextBox 8">
              <a:extLst>
                <a:ext uri="{FF2B5EF4-FFF2-40B4-BE49-F238E27FC236}">
                  <a16:creationId xmlns:a16="http://schemas.microsoft.com/office/drawing/2014/main" id="{825479F4-0D06-59E0-50DE-BA1B3AEEE3A7}"/>
                </a:ext>
              </a:extLst>
            </p:cNvPr>
            <p:cNvSpPr txBox="1"/>
            <p:nvPr/>
          </p:nvSpPr>
          <p:spPr>
            <a:xfrm>
              <a:off x="15824519" y="2033788"/>
              <a:ext cx="1887683" cy="5535361"/>
            </a:xfrm>
            <a:prstGeom prst="rect">
              <a:avLst/>
            </a:prstGeom>
          </p:spPr>
          <p:txBody>
            <a:bodyPr lIns="0" tIns="0" rIns="0" bIns="0" rtlCol="0" anchor="t">
              <a:spAutoFit/>
            </a:bodyPr>
            <a:lstStyle/>
            <a:p>
              <a:pPr algn="ctr">
                <a:lnSpc>
                  <a:spcPts val="46836"/>
                </a:lnSpc>
              </a:pPr>
              <a:r>
                <a:rPr lang="en-US" sz="33600" b="1" dirty="0">
                  <a:solidFill>
                    <a:srgbClr val="F23F0A">
                      <a:alpha val="76863"/>
                    </a:srgbClr>
                  </a:solidFill>
                  <a:latin typeface="Gotham Heavy"/>
                  <a:ea typeface="Gotham Heavy"/>
                  <a:cs typeface="Gotham Heavy"/>
                  <a:sym typeface="Gotham Heavy"/>
                </a:rPr>
                <a:t>.</a:t>
              </a:r>
            </a:p>
          </p:txBody>
        </p:sp>
      </p:grpSp>
      <p:sp>
        <p:nvSpPr>
          <p:cNvPr id="10" name="TextBox 10"/>
          <p:cNvSpPr txBox="1"/>
          <p:nvPr/>
        </p:nvSpPr>
        <p:spPr>
          <a:xfrm>
            <a:off x="445131" y="7622218"/>
            <a:ext cx="13077814" cy="2519216"/>
          </a:xfrm>
          <a:prstGeom prst="rect">
            <a:avLst/>
          </a:prstGeom>
        </p:spPr>
        <p:txBody>
          <a:bodyPr lIns="0" tIns="0" rIns="0" bIns="0" rtlCol="0" anchor="t">
            <a:spAutoFit/>
          </a:bodyPr>
          <a:lstStyle/>
          <a:p>
            <a:pPr algn="l">
              <a:lnSpc>
                <a:spcPts val="5162"/>
              </a:lnSpc>
            </a:pPr>
            <a:r>
              <a:rPr lang="en-US" sz="4000" dirty="0">
                <a:solidFill>
                  <a:schemeClr val="tx1">
                    <a:lumMod val="65000"/>
                    <a:lumOff val="35000"/>
                  </a:schemeClr>
                </a:solidFill>
                <a:latin typeface="JetBrains Mono" panose="020B0604020202020204" charset="0"/>
                <a:ea typeface="JetBrains Mono"/>
                <a:cs typeface="JetBrains Mono"/>
                <a:sym typeface="JetBrains Mono"/>
              </a:rPr>
              <a:t>TEAM MEMBERS –</a:t>
            </a:r>
          </a:p>
          <a:p>
            <a:pPr marL="349250" indent="-349250" algn="l">
              <a:buFont typeface="Arial" panose="020B0604020202020204" pitchFamily="34" charset="0"/>
              <a:buChar char="•"/>
            </a:pPr>
            <a:r>
              <a:rPr lang="en-US" sz="2000" dirty="0">
                <a:solidFill>
                  <a:schemeClr val="tx1">
                    <a:lumMod val="65000"/>
                    <a:lumOff val="35000"/>
                  </a:schemeClr>
                </a:solidFill>
                <a:latin typeface="JetBrains Mono" panose="020B0604020202020204" charset="0"/>
                <a:cs typeface="Times New Roman" panose="02020603050405020304" pitchFamily="18" charset="0"/>
              </a:rPr>
              <a:t>TLY21CS055 – </a:t>
            </a:r>
            <a:r>
              <a:rPr lang="en-US" sz="2000" dirty="0" err="1">
                <a:solidFill>
                  <a:schemeClr val="tx1">
                    <a:lumMod val="65000"/>
                    <a:lumOff val="35000"/>
                  </a:schemeClr>
                </a:solidFill>
                <a:latin typeface="JetBrains Mono" panose="020B0604020202020204" charset="0"/>
                <a:cs typeface="Times New Roman" panose="02020603050405020304" pitchFamily="18" charset="0"/>
              </a:rPr>
              <a:t>Shebin</a:t>
            </a:r>
            <a:r>
              <a:rPr lang="en-US" sz="2000" dirty="0">
                <a:solidFill>
                  <a:schemeClr val="tx1">
                    <a:lumMod val="65000"/>
                    <a:lumOff val="35000"/>
                  </a:schemeClr>
                </a:solidFill>
                <a:latin typeface="JetBrains Mono" panose="020B0604020202020204" charset="0"/>
                <a:cs typeface="Times New Roman" panose="02020603050405020304" pitchFamily="18" charset="0"/>
              </a:rPr>
              <a:t> </a:t>
            </a:r>
            <a:r>
              <a:rPr lang="en-US" sz="2000" dirty="0" err="1">
                <a:solidFill>
                  <a:schemeClr val="tx1">
                    <a:lumMod val="65000"/>
                    <a:lumOff val="35000"/>
                  </a:schemeClr>
                </a:solidFill>
                <a:latin typeface="JetBrains Mono" panose="020B0604020202020204" charset="0"/>
                <a:cs typeface="Times New Roman" panose="02020603050405020304" pitchFamily="18" charset="0"/>
              </a:rPr>
              <a:t>Shamsuddeen</a:t>
            </a:r>
            <a:endParaRPr lang="en-US" sz="2000" dirty="0">
              <a:solidFill>
                <a:schemeClr val="tx1">
                  <a:lumMod val="65000"/>
                  <a:lumOff val="35000"/>
                </a:schemeClr>
              </a:solidFill>
              <a:latin typeface="JetBrains Mono" panose="020B0604020202020204" charset="0"/>
              <a:cs typeface="Times New Roman" panose="02020603050405020304" pitchFamily="18" charset="0"/>
            </a:endParaRPr>
          </a:p>
          <a:p>
            <a:pPr marL="349250" indent="-349250" algn="l">
              <a:buFont typeface="Arial" panose="020B0604020202020204" pitchFamily="34" charset="0"/>
              <a:buChar char="•"/>
            </a:pPr>
            <a:r>
              <a:rPr lang="en-US" sz="2000" dirty="0">
                <a:solidFill>
                  <a:schemeClr val="tx1">
                    <a:lumMod val="65000"/>
                    <a:lumOff val="35000"/>
                  </a:schemeClr>
                </a:solidFill>
                <a:latin typeface="JetBrains Mono" panose="020B0604020202020204" charset="0"/>
                <a:cs typeface="Times New Roman" panose="02020603050405020304" pitchFamily="18" charset="0"/>
              </a:rPr>
              <a:t>TLY21CS041 – Muhammed Nibras</a:t>
            </a:r>
          </a:p>
          <a:p>
            <a:pPr marL="349250" indent="-349250" algn="l">
              <a:buFont typeface="Arial" panose="020B0604020202020204" pitchFamily="34" charset="0"/>
              <a:buChar char="•"/>
            </a:pPr>
            <a:r>
              <a:rPr lang="en-US" sz="2000" dirty="0">
                <a:solidFill>
                  <a:schemeClr val="tx1">
                    <a:lumMod val="65000"/>
                    <a:lumOff val="35000"/>
                  </a:schemeClr>
                </a:solidFill>
                <a:latin typeface="JetBrains Mono" panose="020B0604020202020204" charset="0"/>
                <a:cs typeface="Times New Roman" panose="02020603050405020304" pitchFamily="18" charset="0"/>
              </a:rPr>
              <a:t>TLY21CS043 – Muhammed Suhail</a:t>
            </a:r>
          </a:p>
          <a:p>
            <a:pPr marL="349250" indent="-349250" algn="l">
              <a:buFont typeface="Arial" panose="020B0604020202020204" pitchFamily="34" charset="0"/>
              <a:buChar char="•"/>
            </a:pPr>
            <a:r>
              <a:rPr lang="en-US" sz="2000" dirty="0">
                <a:solidFill>
                  <a:schemeClr val="tx1">
                    <a:lumMod val="65000"/>
                    <a:lumOff val="35000"/>
                  </a:schemeClr>
                </a:solidFill>
                <a:latin typeface="JetBrains Mono" panose="020B0604020202020204" charset="0"/>
                <a:cs typeface="Times New Roman" panose="02020603050405020304" pitchFamily="18" charset="0"/>
              </a:rPr>
              <a:t>TLY21CS067 - Muhammed RM</a:t>
            </a:r>
          </a:p>
          <a:p>
            <a:pPr algn="l">
              <a:lnSpc>
                <a:spcPts val="5162"/>
              </a:lnSpc>
            </a:pPr>
            <a:endParaRPr lang="en-US" sz="4000" dirty="0">
              <a:solidFill>
                <a:schemeClr val="tx1">
                  <a:lumMod val="65000"/>
                  <a:lumOff val="35000"/>
                </a:schemeClr>
              </a:solidFill>
              <a:latin typeface="JetBrains Mono" panose="020B0604020202020204" charset="0"/>
              <a:ea typeface="JetBrains Mono"/>
              <a:cs typeface="JetBrains Mono"/>
              <a:sym typeface="JetBrains Mono"/>
            </a:endParaRPr>
          </a:p>
        </p:txBody>
      </p:sp>
      <p:sp>
        <p:nvSpPr>
          <p:cNvPr id="11" name="TextBox 11"/>
          <p:cNvSpPr txBox="1"/>
          <p:nvPr/>
        </p:nvSpPr>
        <p:spPr>
          <a:xfrm rot="-30000">
            <a:off x="4669732" y="10049103"/>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Group 10 Final Review</a:t>
            </a:r>
          </a:p>
        </p:txBody>
      </p:sp>
      <p:sp>
        <p:nvSpPr>
          <p:cNvPr id="16" name="Subtitle 2">
            <a:extLst>
              <a:ext uri="{FF2B5EF4-FFF2-40B4-BE49-F238E27FC236}">
                <a16:creationId xmlns:a16="http://schemas.microsoft.com/office/drawing/2014/main" id="{09E32BCD-D6D0-3393-2CAF-F1F781626937}"/>
              </a:ext>
            </a:extLst>
          </p:cNvPr>
          <p:cNvSpPr txBox="1">
            <a:spLocks/>
          </p:cNvSpPr>
          <p:nvPr/>
        </p:nvSpPr>
        <p:spPr>
          <a:xfrm>
            <a:off x="13259493" y="7589470"/>
            <a:ext cx="4742622" cy="25668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3600" dirty="0">
                <a:solidFill>
                  <a:schemeClr val="tx1">
                    <a:lumMod val="65000"/>
                    <a:lumOff val="35000"/>
                  </a:schemeClr>
                </a:solidFill>
                <a:latin typeface="JetBrains Mono" panose="020B0604020202020204" charset="0"/>
                <a:cs typeface="Times New Roman" panose="02020603050405020304" pitchFamily="18" charset="0"/>
              </a:rPr>
              <a:t>Guide -</a:t>
            </a:r>
          </a:p>
          <a:p>
            <a:pPr algn="l">
              <a:lnSpc>
                <a:spcPct val="100000"/>
              </a:lnSpc>
            </a:pPr>
            <a:r>
              <a:rPr lang="en-US" sz="2000" dirty="0">
                <a:solidFill>
                  <a:schemeClr val="tx1">
                    <a:lumMod val="65000"/>
                    <a:lumOff val="35000"/>
                  </a:schemeClr>
                </a:solidFill>
                <a:latin typeface="JetBrains Mono" panose="020B0604020202020204" charset="0"/>
                <a:cs typeface="Times New Roman" panose="02020603050405020304" pitchFamily="18" charset="0"/>
              </a:rPr>
              <a:t>Prof.  Reni</a:t>
            </a:r>
          </a:p>
          <a:p>
            <a:pPr algn="l">
              <a:lnSpc>
                <a:spcPct val="100000"/>
              </a:lnSpc>
            </a:pPr>
            <a:r>
              <a:rPr lang="en-US" sz="2000" dirty="0">
                <a:solidFill>
                  <a:schemeClr val="tx1">
                    <a:lumMod val="65000"/>
                    <a:lumOff val="35000"/>
                  </a:schemeClr>
                </a:solidFill>
                <a:latin typeface="JetBrains Mono" panose="020B0604020202020204" charset="0"/>
                <a:cs typeface="Times New Roman" panose="02020603050405020304" pitchFamily="18" charset="0"/>
              </a:rPr>
              <a:t>Assistant Professor</a:t>
            </a:r>
          </a:p>
        </p:txBody>
      </p:sp>
      <p:pic>
        <p:nvPicPr>
          <p:cNvPr id="17" name="object 11">
            <a:extLst>
              <a:ext uri="{FF2B5EF4-FFF2-40B4-BE49-F238E27FC236}">
                <a16:creationId xmlns:a16="http://schemas.microsoft.com/office/drawing/2014/main" id="{4FBFD15B-6090-39CD-BA4B-FACFC239684E}"/>
              </a:ext>
            </a:extLst>
          </p:cNvPr>
          <p:cNvPicPr/>
          <p:nvPr/>
        </p:nvPicPr>
        <p:blipFill>
          <a:blip r:embed="rId2" cstate="print"/>
          <a:stretch>
            <a:fillRect/>
          </a:stretch>
        </p:blipFill>
        <p:spPr>
          <a:xfrm>
            <a:off x="8002786" y="882525"/>
            <a:ext cx="2477038" cy="1662743"/>
          </a:xfrm>
          <a:prstGeom prst="rect">
            <a:avLst/>
          </a:prstGeom>
        </p:spPr>
      </p:pic>
      <p:sp>
        <p:nvSpPr>
          <p:cNvPr id="18" name="object 12">
            <a:extLst>
              <a:ext uri="{FF2B5EF4-FFF2-40B4-BE49-F238E27FC236}">
                <a16:creationId xmlns:a16="http://schemas.microsoft.com/office/drawing/2014/main" id="{67CE98E1-13BC-6FD3-657A-76AD33434E23}"/>
              </a:ext>
            </a:extLst>
          </p:cNvPr>
          <p:cNvSpPr txBox="1">
            <a:spLocks/>
          </p:cNvSpPr>
          <p:nvPr/>
        </p:nvSpPr>
        <p:spPr>
          <a:xfrm>
            <a:off x="7062939" y="2471093"/>
            <a:ext cx="4544303" cy="517449"/>
          </a:xfrm>
          <a:prstGeom prst="rect">
            <a:avLst/>
          </a:prstGeom>
        </p:spPr>
        <p:txBody>
          <a:bodyPr vert="horz" wrap="square" lIns="0" tIns="2476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381000" marR="5080" indent="-368300">
              <a:lnSpc>
                <a:spcPct val="100000"/>
              </a:lnSpc>
              <a:spcBef>
                <a:spcPts val="195"/>
              </a:spcBef>
            </a:pPr>
            <a:r>
              <a:rPr lang="en-US" sz="1600" spc="-20" dirty="0">
                <a:solidFill>
                  <a:srgbClr val="000000"/>
                </a:solidFill>
                <a:latin typeface="Times New Roman" panose="02020603050405020304" pitchFamily="18" charset="0"/>
                <a:cs typeface="Times New Roman" panose="02020603050405020304" pitchFamily="18" charset="0"/>
              </a:rPr>
              <a:t>Department</a:t>
            </a:r>
            <a:r>
              <a:rPr lang="en-US" sz="1600" spc="-125" dirty="0">
                <a:solidFill>
                  <a:srgbClr val="000000"/>
                </a:solidFill>
                <a:latin typeface="Times New Roman" panose="02020603050405020304" pitchFamily="18" charset="0"/>
                <a:cs typeface="Times New Roman" panose="02020603050405020304" pitchFamily="18" charset="0"/>
              </a:rPr>
              <a:t> </a:t>
            </a:r>
            <a:r>
              <a:rPr lang="en-US" sz="1600" spc="-10" dirty="0">
                <a:solidFill>
                  <a:srgbClr val="000000"/>
                </a:solidFill>
                <a:latin typeface="Times New Roman" panose="02020603050405020304" pitchFamily="18" charset="0"/>
                <a:cs typeface="Times New Roman" panose="02020603050405020304" pitchFamily="18" charset="0"/>
              </a:rPr>
              <a:t>of</a:t>
            </a:r>
            <a:r>
              <a:rPr lang="en-US" sz="1600" spc="-60" dirty="0">
                <a:solidFill>
                  <a:srgbClr val="000000"/>
                </a:solidFill>
                <a:latin typeface="Times New Roman" panose="02020603050405020304" pitchFamily="18" charset="0"/>
                <a:cs typeface="Times New Roman" panose="02020603050405020304" pitchFamily="18" charset="0"/>
              </a:rPr>
              <a:t> </a:t>
            </a:r>
            <a:r>
              <a:rPr lang="en-US" sz="1600" spc="-30" dirty="0">
                <a:solidFill>
                  <a:srgbClr val="000000"/>
                </a:solidFill>
                <a:latin typeface="Times New Roman" panose="02020603050405020304" pitchFamily="18" charset="0"/>
                <a:cs typeface="Times New Roman" panose="02020603050405020304" pitchFamily="18" charset="0"/>
              </a:rPr>
              <a:t>Computer</a:t>
            </a:r>
            <a:r>
              <a:rPr lang="en-US" sz="1600" spc="-114" dirty="0">
                <a:solidFill>
                  <a:srgbClr val="000000"/>
                </a:solidFill>
                <a:latin typeface="Times New Roman" panose="02020603050405020304" pitchFamily="18" charset="0"/>
                <a:cs typeface="Times New Roman" panose="02020603050405020304" pitchFamily="18" charset="0"/>
              </a:rPr>
              <a:t> </a:t>
            </a:r>
            <a:r>
              <a:rPr lang="en-US" sz="1600" spc="-60" dirty="0">
                <a:solidFill>
                  <a:srgbClr val="000000"/>
                </a:solidFill>
                <a:latin typeface="Times New Roman" panose="02020603050405020304" pitchFamily="18" charset="0"/>
                <a:cs typeface="Times New Roman" panose="02020603050405020304" pitchFamily="18" charset="0"/>
              </a:rPr>
              <a:t>Science</a:t>
            </a:r>
            <a:r>
              <a:rPr lang="en-US" sz="1600" spc="-65" dirty="0">
                <a:solidFill>
                  <a:srgbClr val="000000"/>
                </a:solidFill>
                <a:latin typeface="Times New Roman" panose="02020603050405020304" pitchFamily="18" charset="0"/>
                <a:cs typeface="Times New Roman" panose="02020603050405020304" pitchFamily="18" charset="0"/>
              </a:rPr>
              <a:t> </a:t>
            </a:r>
            <a:r>
              <a:rPr lang="en-US" sz="1600" spc="-40" dirty="0">
                <a:solidFill>
                  <a:srgbClr val="000000"/>
                </a:solidFill>
                <a:latin typeface="Times New Roman" panose="02020603050405020304" pitchFamily="18" charset="0"/>
                <a:cs typeface="Times New Roman" panose="02020603050405020304" pitchFamily="18" charset="0"/>
              </a:rPr>
              <a:t>and</a:t>
            </a:r>
            <a:r>
              <a:rPr lang="en-US" sz="1600" spc="-120" dirty="0">
                <a:solidFill>
                  <a:srgbClr val="000000"/>
                </a:solidFill>
                <a:latin typeface="Times New Roman" panose="02020603050405020304" pitchFamily="18" charset="0"/>
                <a:cs typeface="Times New Roman" panose="02020603050405020304" pitchFamily="18" charset="0"/>
              </a:rPr>
              <a:t> </a:t>
            </a:r>
            <a:r>
              <a:rPr lang="en-US" sz="1600" spc="-30" dirty="0">
                <a:solidFill>
                  <a:srgbClr val="000000"/>
                </a:solidFill>
                <a:latin typeface="Times New Roman" panose="02020603050405020304" pitchFamily="18" charset="0"/>
                <a:cs typeface="Times New Roman" panose="02020603050405020304" pitchFamily="18" charset="0"/>
              </a:rPr>
              <a:t>Engineering </a:t>
            </a:r>
            <a:r>
              <a:rPr lang="en-US" sz="1600" spc="-50" dirty="0">
                <a:solidFill>
                  <a:srgbClr val="000000"/>
                </a:solidFill>
                <a:latin typeface="Times New Roman" panose="02020603050405020304" pitchFamily="18" charset="0"/>
                <a:cs typeface="Times New Roman" panose="02020603050405020304" pitchFamily="18" charset="0"/>
              </a:rPr>
              <a:t>College</a:t>
            </a:r>
            <a:r>
              <a:rPr lang="en-US" sz="1600" spc="-80" dirty="0">
                <a:solidFill>
                  <a:srgbClr val="000000"/>
                </a:solidFill>
                <a:latin typeface="Times New Roman" panose="02020603050405020304" pitchFamily="18" charset="0"/>
                <a:cs typeface="Times New Roman" panose="02020603050405020304" pitchFamily="18" charset="0"/>
              </a:rPr>
              <a:t> </a:t>
            </a:r>
            <a:r>
              <a:rPr lang="en-US" sz="1600" spc="-10" dirty="0">
                <a:solidFill>
                  <a:srgbClr val="000000"/>
                </a:solidFill>
                <a:latin typeface="Times New Roman" panose="02020603050405020304" pitchFamily="18" charset="0"/>
                <a:cs typeface="Times New Roman" panose="02020603050405020304" pitchFamily="18" charset="0"/>
              </a:rPr>
              <a:t>of</a:t>
            </a:r>
            <a:r>
              <a:rPr lang="en-US" sz="1600" spc="-35" dirty="0">
                <a:solidFill>
                  <a:srgbClr val="000000"/>
                </a:solidFill>
                <a:latin typeface="Times New Roman" panose="02020603050405020304" pitchFamily="18" charset="0"/>
                <a:cs typeface="Times New Roman" panose="02020603050405020304" pitchFamily="18" charset="0"/>
              </a:rPr>
              <a:t> </a:t>
            </a:r>
            <a:r>
              <a:rPr lang="en-US" sz="1600" spc="-40" dirty="0">
                <a:solidFill>
                  <a:srgbClr val="000000"/>
                </a:solidFill>
                <a:latin typeface="Times New Roman" panose="02020603050405020304" pitchFamily="18" charset="0"/>
                <a:cs typeface="Times New Roman" panose="02020603050405020304" pitchFamily="18" charset="0"/>
              </a:rPr>
              <a:t>Engineering</a:t>
            </a:r>
            <a:r>
              <a:rPr lang="en-US" sz="1600" spc="-90" dirty="0">
                <a:solidFill>
                  <a:srgbClr val="000000"/>
                </a:solidFill>
                <a:latin typeface="Times New Roman" panose="02020603050405020304" pitchFamily="18" charset="0"/>
                <a:cs typeface="Times New Roman" panose="02020603050405020304" pitchFamily="18" charset="0"/>
              </a:rPr>
              <a:t> </a:t>
            </a:r>
            <a:r>
              <a:rPr lang="en-US" sz="1600" spc="-10" dirty="0">
                <a:solidFill>
                  <a:srgbClr val="000000"/>
                </a:solidFill>
                <a:latin typeface="Times New Roman" panose="02020603050405020304" pitchFamily="18" charset="0"/>
                <a:cs typeface="Times New Roman" panose="02020603050405020304" pitchFamily="18" charset="0"/>
              </a:rPr>
              <a:t>Thalassery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1907051" y="7241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q</a:t>
            </a:r>
          </a:p>
        </p:txBody>
      </p:sp>
      <p:grpSp>
        <p:nvGrpSpPr>
          <p:cNvPr id="13" name="Group 12">
            <a:extLst>
              <a:ext uri="{FF2B5EF4-FFF2-40B4-BE49-F238E27FC236}">
                <a16:creationId xmlns:a16="http://schemas.microsoft.com/office/drawing/2014/main" id="{F47E2C43-B019-EECA-4136-1E8CEEC6BB02}"/>
              </a:ext>
            </a:extLst>
          </p:cNvPr>
          <p:cNvGrpSpPr/>
          <p:nvPr/>
        </p:nvGrpSpPr>
        <p:grpSpPr>
          <a:xfrm>
            <a:off x="7924800" y="696197"/>
            <a:ext cx="7162800" cy="1716827"/>
            <a:chOff x="5947918" y="673679"/>
            <a:chExt cx="7162800" cy="1716827"/>
          </a:xfrm>
        </p:grpSpPr>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4" name="TextBox 3">
              <a:extLst>
                <a:ext uri="{FF2B5EF4-FFF2-40B4-BE49-F238E27FC236}">
                  <a16:creationId xmlns:a16="http://schemas.microsoft.com/office/drawing/2014/main" id="{3082BA74-5D56-B7F5-A06E-2175D76EE278}"/>
                </a:ext>
              </a:extLst>
            </p:cNvPr>
            <p:cNvSpPr txBox="1"/>
            <p:nvPr/>
          </p:nvSpPr>
          <p:spPr>
            <a:xfrm>
              <a:off x="6618025"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5" name="TextBox 4">
              <a:extLst>
                <a:ext uri="{FF2B5EF4-FFF2-40B4-BE49-F238E27FC236}">
                  <a16:creationId xmlns:a16="http://schemas.microsoft.com/office/drawing/2014/main" id="{EDE5C485-5D50-F277-F127-1D073C691D91}"/>
                </a:ext>
              </a:extLst>
            </p:cNvPr>
            <p:cNvSpPr txBox="1"/>
            <p:nvPr/>
          </p:nvSpPr>
          <p:spPr>
            <a:xfrm>
              <a:off x="7319518"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527343"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15">
              <a:extLst>
                <a:ext uri="{FF2B5EF4-FFF2-40B4-BE49-F238E27FC236}">
                  <a16:creationId xmlns:a16="http://schemas.microsoft.com/office/drawing/2014/main" id="{2AD7EE64-A21C-944D-4225-CB4ADB9BAAC2}"/>
                </a:ext>
              </a:extLst>
            </p:cNvPr>
            <p:cNvSpPr txBox="1"/>
            <p:nvPr/>
          </p:nvSpPr>
          <p:spPr>
            <a:xfrm>
              <a:off x="7917743"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9" name="TextBox 18">
              <a:extLst>
                <a:ext uri="{FF2B5EF4-FFF2-40B4-BE49-F238E27FC236}">
                  <a16:creationId xmlns:a16="http://schemas.microsoft.com/office/drawing/2014/main" id="{957FA9D2-F726-9B66-6016-4C598FA07108}"/>
                </a:ext>
              </a:extLst>
            </p:cNvPr>
            <p:cNvSpPr txBox="1"/>
            <p:nvPr/>
          </p:nvSpPr>
          <p:spPr>
            <a:xfrm>
              <a:off x="8832143"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7" name="TextBox 26">
              <a:extLst>
                <a:ext uri="{FF2B5EF4-FFF2-40B4-BE49-F238E27FC236}">
                  <a16:creationId xmlns:a16="http://schemas.microsoft.com/office/drawing/2014/main" id="{61512F9F-716D-EC6D-ECEE-089FBC656984}"/>
                </a:ext>
              </a:extLst>
            </p:cNvPr>
            <p:cNvSpPr txBox="1"/>
            <p:nvPr/>
          </p:nvSpPr>
          <p:spPr>
            <a:xfrm>
              <a:off x="9289343" y="683472"/>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9" name="TextBox 28">
              <a:extLst>
                <a:ext uri="{FF2B5EF4-FFF2-40B4-BE49-F238E27FC236}">
                  <a16:creationId xmlns:a16="http://schemas.microsoft.com/office/drawing/2014/main" id="{290D14BD-180E-B0C5-7D9B-61D4199539F6}"/>
                </a:ext>
              </a:extLst>
            </p:cNvPr>
            <p:cNvSpPr txBox="1"/>
            <p:nvPr/>
          </p:nvSpPr>
          <p:spPr>
            <a:xfrm>
              <a:off x="9517943" y="683472"/>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30" name="TextBox 29">
              <a:extLst>
                <a:ext uri="{FF2B5EF4-FFF2-40B4-BE49-F238E27FC236}">
                  <a16:creationId xmlns:a16="http://schemas.microsoft.com/office/drawing/2014/main" id="{AAB3639A-A15B-0E1F-E078-0714027C738C}"/>
                </a:ext>
              </a:extLst>
            </p:cNvPr>
            <p:cNvSpPr txBox="1"/>
            <p:nvPr/>
          </p:nvSpPr>
          <p:spPr>
            <a:xfrm>
              <a:off x="10131796" y="68336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1" name="TextBox 30">
              <a:extLst>
                <a:ext uri="{FF2B5EF4-FFF2-40B4-BE49-F238E27FC236}">
                  <a16:creationId xmlns:a16="http://schemas.microsoft.com/office/drawing/2014/main" id="{B9F4659C-CE30-95AA-9A3E-5880423710BE}"/>
                </a:ext>
              </a:extLst>
            </p:cNvPr>
            <p:cNvSpPr txBox="1"/>
            <p:nvPr/>
          </p:nvSpPr>
          <p:spPr>
            <a:xfrm>
              <a:off x="10748518" y="683256"/>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2" name="TextBox 31">
              <a:extLst>
                <a:ext uri="{FF2B5EF4-FFF2-40B4-BE49-F238E27FC236}">
                  <a16:creationId xmlns:a16="http://schemas.microsoft.com/office/drawing/2014/main" id="{38349436-D6BB-B238-7303-9379575D0D3C}"/>
                </a:ext>
              </a:extLst>
            </p:cNvPr>
            <p:cNvSpPr txBox="1"/>
            <p:nvPr/>
          </p:nvSpPr>
          <p:spPr>
            <a:xfrm>
              <a:off x="11208536"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33" name="TextBox 32">
              <a:extLst>
                <a:ext uri="{FF2B5EF4-FFF2-40B4-BE49-F238E27FC236}">
                  <a16:creationId xmlns:a16="http://schemas.microsoft.com/office/drawing/2014/main" id="{A41B346D-967B-8AD3-3847-E4E6545A5337}"/>
                </a:ext>
              </a:extLst>
            </p:cNvPr>
            <p:cNvSpPr txBox="1"/>
            <p:nvPr/>
          </p:nvSpPr>
          <p:spPr>
            <a:xfrm>
              <a:off x="11444909" y="676865"/>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34" name="TextBox 33">
              <a:extLst>
                <a:ext uri="{FF2B5EF4-FFF2-40B4-BE49-F238E27FC236}">
                  <a16:creationId xmlns:a16="http://schemas.microsoft.com/office/drawing/2014/main" id="{196D6023-8F24-CF6E-D93B-C804894D8F8F}"/>
                </a:ext>
              </a:extLst>
            </p:cNvPr>
            <p:cNvSpPr txBox="1"/>
            <p:nvPr/>
          </p:nvSpPr>
          <p:spPr>
            <a:xfrm>
              <a:off x="12184943" y="674953"/>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grpSp>
      <p:sp>
        <p:nvSpPr>
          <p:cNvPr id="24" name="TextBox 7">
            <a:extLst>
              <a:ext uri="{FF2B5EF4-FFF2-40B4-BE49-F238E27FC236}">
                <a16:creationId xmlns:a16="http://schemas.microsoft.com/office/drawing/2014/main" id="{785E0028-E948-F119-8864-F8265C9EE543}"/>
              </a:ext>
            </a:extLst>
          </p:cNvPr>
          <p:cNvSpPr txBox="1"/>
          <p:nvPr/>
        </p:nvSpPr>
        <p:spPr>
          <a:xfrm rot="-30000">
            <a:off x="11964074"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08</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6874"/>
            <a:ext cx="8828949" cy="1751178"/>
            <a:chOff x="543651" y="696874"/>
            <a:chExt cx="8828949" cy="1751178"/>
          </a:xfrm>
        </p:grpSpPr>
        <p:sp>
          <p:nvSpPr>
            <p:cNvPr id="9" name="TextBox 3">
              <a:extLst>
                <a:ext uri="{FF2B5EF4-FFF2-40B4-BE49-F238E27FC236}">
                  <a16:creationId xmlns:a16="http://schemas.microsoft.com/office/drawing/2014/main" id="{3757C3F5-9117-F500-E777-9CF65094E27D}"/>
                </a:ext>
              </a:extLst>
            </p:cNvPr>
            <p:cNvSpPr txBox="1"/>
            <p:nvPr/>
          </p:nvSpPr>
          <p:spPr>
            <a:xfrm>
              <a:off x="2608824" y="71283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6" name="TextBox 3">
              <a:extLst>
                <a:ext uri="{FF2B5EF4-FFF2-40B4-BE49-F238E27FC236}">
                  <a16:creationId xmlns:a16="http://schemas.microsoft.com/office/drawing/2014/main" id="{2FCAE1FA-807B-E556-D811-82ABE32BC95D}"/>
                </a:ext>
              </a:extLst>
            </p:cNvPr>
            <p:cNvSpPr txBox="1"/>
            <p:nvPr/>
          </p:nvSpPr>
          <p:spPr>
            <a:xfrm>
              <a:off x="3297679" y="724114"/>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7" name="TextBox 3">
              <a:extLst>
                <a:ext uri="{FF2B5EF4-FFF2-40B4-BE49-F238E27FC236}">
                  <a16:creationId xmlns:a16="http://schemas.microsoft.com/office/drawing/2014/main" id="{94904ED0-D1F9-2C17-B79B-2E79CDF9C0E8}"/>
                </a:ext>
              </a:extLst>
            </p:cNvPr>
            <p:cNvSpPr txBox="1"/>
            <p:nvPr/>
          </p:nvSpPr>
          <p:spPr>
            <a:xfrm>
              <a:off x="3936381" y="69687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569201" y="702607"/>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0" name="TextBox 3">
              <a:extLst>
                <a:ext uri="{FF2B5EF4-FFF2-40B4-BE49-F238E27FC236}">
                  <a16:creationId xmlns:a16="http://schemas.microsoft.com/office/drawing/2014/main" id="{54A68E06-D009-8065-7223-70E65ABB767F}"/>
                </a:ext>
              </a:extLst>
            </p:cNvPr>
            <p:cNvSpPr txBox="1"/>
            <p:nvPr/>
          </p:nvSpPr>
          <p:spPr>
            <a:xfrm>
              <a:off x="4625885" y="69911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14" name="TextBox 3">
              <a:extLst>
                <a:ext uri="{FF2B5EF4-FFF2-40B4-BE49-F238E27FC236}">
                  <a16:creationId xmlns:a16="http://schemas.microsoft.com/office/drawing/2014/main" id="{E2885B54-2DD6-E904-062F-60BA9A8281D5}"/>
                </a:ext>
              </a:extLst>
            </p:cNvPr>
            <p:cNvSpPr txBox="1"/>
            <p:nvPr/>
          </p:nvSpPr>
          <p:spPr>
            <a:xfrm>
              <a:off x="5821454" y="712263"/>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7" name="TextBox 3">
              <a:extLst>
                <a:ext uri="{FF2B5EF4-FFF2-40B4-BE49-F238E27FC236}">
                  <a16:creationId xmlns:a16="http://schemas.microsoft.com/office/drawing/2014/main" id="{8B629FCA-B9D1-51DF-75DC-0603222C0BF6}"/>
                </a:ext>
              </a:extLst>
            </p:cNvPr>
            <p:cNvSpPr txBox="1"/>
            <p:nvPr/>
          </p:nvSpPr>
          <p:spPr>
            <a:xfrm>
              <a:off x="6450180" y="70901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18" name="TextBox 3">
              <a:extLst>
                <a:ext uri="{FF2B5EF4-FFF2-40B4-BE49-F238E27FC236}">
                  <a16:creationId xmlns:a16="http://schemas.microsoft.com/office/drawing/2014/main" id="{5176B2B6-31F8-9AB1-E6D4-442C243BC88D}"/>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grpSp>
      <p:sp>
        <p:nvSpPr>
          <p:cNvPr id="35" name="TextBox 2">
            <a:extLst>
              <a:ext uri="{FF2B5EF4-FFF2-40B4-BE49-F238E27FC236}">
                <a16:creationId xmlns:a16="http://schemas.microsoft.com/office/drawing/2014/main" id="{D582ABB6-9D42-6E37-6E83-92253056A7C4}"/>
              </a:ext>
            </a:extLst>
          </p:cNvPr>
          <p:cNvSpPr txBox="1"/>
          <p:nvPr/>
        </p:nvSpPr>
        <p:spPr>
          <a:xfrm>
            <a:off x="1305651" y="3314700"/>
            <a:ext cx="16982349" cy="3605539"/>
          </a:xfrm>
          <a:prstGeom prst="rect">
            <a:avLst/>
          </a:prstGeom>
        </p:spPr>
        <p:txBody>
          <a:bodyPr wrap="square" lIns="0" tIns="0" rIns="0" bIns="0" numCol="1" rtlCol="0" anchor="t">
            <a:spAutoFit/>
          </a:bodyPr>
          <a:lstStyle/>
          <a:p>
            <a:pPr>
              <a:lnSpc>
                <a:spcPct val="150000"/>
              </a:lnSpc>
            </a:pPr>
            <a:r>
              <a:rPr lang="en-US" sz="3200" b="1" dirty="0">
                <a:latin typeface="JetBrains Mono" panose="020B0604020202020204" charset="0"/>
                <a:cs typeface="Times New Roman" panose="02020603050405020304" pitchFamily="18" charset="0"/>
              </a:rPr>
              <a:t>Function Requirements</a:t>
            </a:r>
          </a:p>
          <a:p>
            <a:pPr marL="742950" lvl="1" indent="-28575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User Registration/Login</a:t>
            </a:r>
            <a:endParaRPr lang="en-US" sz="3200" dirty="0">
              <a:latin typeface="JetBrains Mono" panose="020B0604020202020204" charset="0"/>
              <a:cs typeface="Times New Roman" panose="02020603050405020304" pitchFamily="18" charset="0"/>
            </a:endParaRPr>
          </a:p>
          <a:p>
            <a:pPr marL="742950" lvl="1" indent="-28575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Profile Management</a:t>
            </a:r>
          </a:p>
          <a:p>
            <a:pPr marL="742950" lvl="1" indent="-28575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Flexible Questionnaire</a:t>
            </a:r>
          </a:p>
          <a:p>
            <a:pPr marL="742950" lvl="1" indent="-28575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Career Recommendations</a:t>
            </a:r>
          </a:p>
        </p:txBody>
      </p:sp>
    </p:spTree>
    <p:extLst>
      <p:ext uri="{BB962C8B-B14F-4D97-AF65-F5344CB8AC3E}">
        <p14:creationId xmlns:p14="http://schemas.microsoft.com/office/powerpoint/2010/main" val="1821339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1907051" y="7241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q</a:t>
            </a:r>
          </a:p>
        </p:txBody>
      </p:sp>
      <p:grpSp>
        <p:nvGrpSpPr>
          <p:cNvPr id="13" name="Group 12">
            <a:extLst>
              <a:ext uri="{FF2B5EF4-FFF2-40B4-BE49-F238E27FC236}">
                <a16:creationId xmlns:a16="http://schemas.microsoft.com/office/drawing/2014/main" id="{F47E2C43-B019-EECA-4136-1E8CEEC6BB02}"/>
              </a:ext>
            </a:extLst>
          </p:cNvPr>
          <p:cNvGrpSpPr/>
          <p:nvPr/>
        </p:nvGrpSpPr>
        <p:grpSpPr>
          <a:xfrm>
            <a:off x="7924800" y="696197"/>
            <a:ext cx="7162800" cy="1716827"/>
            <a:chOff x="5947918" y="673679"/>
            <a:chExt cx="7162800" cy="1716827"/>
          </a:xfrm>
        </p:grpSpPr>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4" name="TextBox 3">
              <a:extLst>
                <a:ext uri="{FF2B5EF4-FFF2-40B4-BE49-F238E27FC236}">
                  <a16:creationId xmlns:a16="http://schemas.microsoft.com/office/drawing/2014/main" id="{3082BA74-5D56-B7F5-A06E-2175D76EE278}"/>
                </a:ext>
              </a:extLst>
            </p:cNvPr>
            <p:cNvSpPr txBox="1"/>
            <p:nvPr/>
          </p:nvSpPr>
          <p:spPr>
            <a:xfrm>
              <a:off x="6618025"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5" name="TextBox 4">
              <a:extLst>
                <a:ext uri="{FF2B5EF4-FFF2-40B4-BE49-F238E27FC236}">
                  <a16:creationId xmlns:a16="http://schemas.microsoft.com/office/drawing/2014/main" id="{EDE5C485-5D50-F277-F127-1D073C691D91}"/>
                </a:ext>
              </a:extLst>
            </p:cNvPr>
            <p:cNvSpPr txBox="1"/>
            <p:nvPr/>
          </p:nvSpPr>
          <p:spPr>
            <a:xfrm>
              <a:off x="7319518"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527343"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15">
              <a:extLst>
                <a:ext uri="{FF2B5EF4-FFF2-40B4-BE49-F238E27FC236}">
                  <a16:creationId xmlns:a16="http://schemas.microsoft.com/office/drawing/2014/main" id="{2AD7EE64-A21C-944D-4225-CB4ADB9BAAC2}"/>
                </a:ext>
              </a:extLst>
            </p:cNvPr>
            <p:cNvSpPr txBox="1"/>
            <p:nvPr/>
          </p:nvSpPr>
          <p:spPr>
            <a:xfrm>
              <a:off x="7917743"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9" name="TextBox 18">
              <a:extLst>
                <a:ext uri="{FF2B5EF4-FFF2-40B4-BE49-F238E27FC236}">
                  <a16:creationId xmlns:a16="http://schemas.microsoft.com/office/drawing/2014/main" id="{957FA9D2-F726-9B66-6016-4C598FA07108}"/>
                </a:ext>
              </a:extLst>
            </p:cNvPr>
            <p:cNvSpPr txBox="1"/>
            <p:nvPr/>
          </p:nvSpPr>
          <p:spPr>
            <a:xfrm>
              <a:off x="8832143"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7" name="TextBox 26">
              <a:extLst>
                <a:ext uri="{FF2B5EF4-FFF2-40B4-BE49-F238E27FC236}">
                  <a16:creationId xmlns:a16="http://schemas.microsoft.com/office/drawing/2014/main" id="{61512F9F-716D-EC6D-ECEE-089FBC656984}"/>
                </a:ext>
              </a:extLst>
            </p:cNvPr>
            <p:cNvSpPr txBox="1"/>
            <p:nvPr/>
          </p:nvSpPr>
          <p:spPr>
            <a:xfrm>
              <a:off x="9289343" y="683472"/>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9" name="TextBox 28">
              <a:extLst>
                <a:ext uri="{FF2B5EF4-FFF2-40B4-BE49-F238E27FC236}">
                  <a16:creationId xmlns:a16="http://schemas.microsoft.com/office/drawing/2014/main" id="{290D14BD-180E-B0C5-7D9B-61D4199539F6}"/>
                </a:ext>
              </a:extLst>
            </p:cNvPr>
            <p:cNvSpPr txBox="1"/>
            <p:nvPr/>
          </p:nvSpPr>
          <p:spPr>
            <a:xfrm>
              <a:off x="9517943" y="683472"/>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30" name="TextBox 29">
              <a:extLst>
                <a:ext uri="{FF2B5EF4-FFF2-40B4-BE49-F238E27FC236}">
                  <a16:creationId xmlns:a16="http://schemas.microsoft.com/office/drawing/2014/main" id="{AAB3639A-A15B-0E1F-E078-0714027C738C}"/>
                </a:ext>
              </a:extLst>
            </p:cNvPr>
            <p:cNvSpPr txBox="1"/>
            <p:nvPr/>
          </p:nvSpPr>
          <p:spPr>
            <a:xfrm>
              <a:off x="10131796" y="68336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1" name="TextBox 30">
              <a:extLst>
                <a:ext uri="{FF2B5EF4-FFF2-40B4-BE49-F238E27FC236}">
                  <a16:creationId xmlns:a16="http://schemas.microsoft.com/office/drawing/2014/main" id="{B9F4659C-CE30-95AA-9A3E-5880423710BE}"/>
                </a:ext>
              </a:extLst>
            </p:cNvPr>
            <p:cNvSpPr txBox="1"/>
            <p:nvPr/>
          </p:nvSpPr>
          <p:spPr>
            <a:xfrm>
              <a:off x="10748518" y="683256"/>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2" name="TextBox 31">
              <a:extLst>
                <a:ext uri="{FF2B5EF4-FFF2-40B4-BE49-F238E27FC236}">
                  <a16:creationId xmlns:a16="http://schemas.microsoft.com/office/drawing/2014/main" id="{38349436-D6BB-B238-7303-9379575D0D3C}"/>
                </a:ext>
              </a:extLst>
            </p:cNvPr>
            <p:cNvSpPr txBox="1"/>
            <p:nvPr/>
          </p:nvSpPr>
          <p:spPr>
            <a:xfrm>
              <a:off x="11208536"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33" name="TextBox 32">
              <a:extLst>
                <a:ext uri="{FF2B5EF4-FFF2-40B4-BE49-F238E27FC236}">
                  <a16:creationId xmlns:a16="http://schemas.microsoft.com/office/drawing/2014/main" id="{A41B346D-967B-8AD3-3847-E4E6545A5337}"/>
                </a:ext>
              </a:extLst>
            </p:cNvPr>
            <p:cNvSpPr txBox="1"/>
            <p:nvPr/>
          </p:nvSpPr>
          <p:spPr>
            <a:xfrm>
              <a:off x="11444909" y="676865"/>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34" name="TextBox 33">
              <a:extLst>
                <a:ext uri="{FF2B5EF4-FFF2-40B4-BE49-F238E27FC236}">
                  <a16:creationId xmlns:a16="http://schemas.microsoft.com/office/drawing/2014/main" id="{196D6023-8F24-CF6E-D93B-C804894D8F8F}"/>
                </a:ext>
              </a:extLst>
            </p:cNvPr>
            <p:cNvSpPr txBox="1"/>
            <p:nvPr/>
          </p:nvSpPr>
          <p:spPr>
            <a:xfrm>
              <a:off x="12184943" y="674953"/>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gr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09</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6874"/>
            <a:ext cx="8828949" cy="1751178"/>
            <a:chOff x="543651" y="696874"/>
            <a:chExt cx="8828949" cy="1751178"/>
          </a:xfrm>
        </p:grpSpPr>
        <p:sp>
          <p:nvSpPr>
            <p:cNvPr id="9" name="TextBox 3">
              <a:extLst>
                <a:ext uri="{FF2B5EF4-FFF2-40B4-BE49-F238E27FC236}">
                  <a16:creationId xmlns:a16="http://schemas.microsoft.com/office/drawing/2014/main" id="{3757C3F5-9117-F500-E777-9CF65094E27D}"/>
                </a:ext>
              </a:extLst>
            </p:cNvPr>
            <p:cNvSpPr txBox="1"/>
            <p:nvPr/>
          </p:nvSpPr>
          <p:spPr>
            <a:xfrm>
              <a:off x="2608824" y="71283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6" name="TextBox 3">
              <a:extLst>
                <a:ext uri="{FF2B5EF4-FFF2-40B4-BE49-F238E27FC236}">
                  <a16:creationId xmlns:a16="http://schemas.microsoft.com/office/drawing/2014/main" id="{2FCAE1FA-807B-E556-D811-82ABE32BC95D}"/>
                </a:ext>
              </a:extLst>
            </p:cNvPr>
            <p:cNvSpPr txBox="1"/>
            <p:nvPr/>
          </p:nvSpPr>
          <p:spPr>
            <a:xfrm>
              <a:off x="3297679" y="724114"/>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7" name="TextBox 3">
              <a:extLst>
                <a:ext uri="{FF2B5EF4-FFF2-40B4-BE49-F238E27FC236}">
                  <a16:creationId xmlns:a16="http://schemas.microsoft.com/office/drawing/2014/main" id="{94904ED0-D1F9-2C17-B79B-2E79CDF9C0E8}"/>
                </a:ext>
              </a:extLst>
            </p:cNvPr>
            <p:cNvSpPr txBox="1"/>
            <p:nvPr/>
          </p:nvSpPr>
          <p:spPr>
            <a:xfrm>
              <a:off x="3936381" y="69687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554684" y="716680"/>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0" name="TextBox 3">
              <a:extLst>
                <a:ext uri="{FF2B5EF4-FFF2-40B4-BE49-F238E27FC236}">
                  <a16:creationId xmlns:a16="http://schemas.microsoft.com/office/drawing/2014/main" id="{54A68E06-D009-8065-7223-70E65ABB767F}"/>
                </a:ext>
              </a:extLst>
            </p:cNvPr>
            <p:cNvSpPr txBox="1"/>
            <p:nvPr/>
          </p:nvSpPr>
          <p:spPr>
            <a:xfrm>
              <a:off x="4625885" y="69911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14" name="TextBox 3">
              <a:extLst>
                <a:ext uri="{FF2B5EF4-FFF2-40B4-BE49-F238E27FC236}">
                  <a16:creationId xmlns:a16="http://schemas.microsoft.com/office/drawing/2014/main" id="{E2885B54-2DD6-E904-062F-60BA9A8281D5}"/>
                </a:ext>
              </a:extLst>
            </p:cNvPr>
            <p:cNvSpPr txBox="1"/>
            <p:nvPr/>
          </p:nvSpPr>
          <p:spPr>
            <a:xfrm>
              <a:off x="5821454" y="712263"/>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7" name="TextBox 3">
              <a:extLst>
                <a:ext uri="{FF2B5EF4-FFF2-40B4-BE49-F238E27FC236}">
                  <a16:creationId xmlns:a16="http://schemas.microsoft.com/office/drawing/2014/main" id="{8B629FCA-B9D1-51DF-75DC-0603222C0BF6}"/>
                </a:ext>
              </a:extLst>
            </p:cNvPr>
            <p:cNvSpPr txBox="1"/>
            <p:nvPr/>
          </p:nvSpPr>
          <p:spPr>
            <a:xfrm>
              <a:off x="6450180" y="70901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18" name="TextBox 3">
              <a:extLst>
                <a:ext uri="{FF2B5EF4-FFF2-40B4-BE49-F238E27FC236}">
                  <a16:creationId xmlns:a16="http://schemas.microsoft.com/office/drawing/2014/main" id="{5176B2B6-31F8-9AB1-E6D4-442C243BC88D}"/>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grpSp>
      <p:sp>
        <p:nvSpPr>
          <p:cNvPr id="35" name="TextBox 2">
            <a:extLst>
              <a:ext uri="{FF2B5EF4-FFF2-40B4-BE49-F238E27FC236}">
                <a16:creationId xmlns:a16="http://schemas.microsoft.com/office/drawing/2014/main" id="{D582ABB6-9D42-6E37-6E83-92253056A7C4}"/>
              </a:ext>
            </a:extLst>
          </p:cNvPr>
          <p:cNvSpPr txBox="1"/>
          <p:nvPr/>
        </p:nvSpPr>
        <p:spPr>
          <a:xfrm>
            <a:off x="1305651" y="3314700"/>
            <a:ext cx="16982349" cy="4344203"/>
          </a:xfrm>
          <a:prstGeom prst="rect">
            <a:avLst/>
          </a:prstGeom>
        </p:spPr>
        <p:txBody>
          <a:bodyPr wrap="square" lIns="0" tIns="0" rIns="0" bIns="0" numCol="1" rtlCol="0" anchor="t">
            <a:spAutoFit/>
          </a:bodyPr>
          <a:lstStyle/>
          <a:p>
            <a:pPr>
              <a:lnSpc>
                <a:spcPct val="150000"/>
              </a:lnSpc>
            </a:pPr>
            <a:r>
              <a:rPr lang="en-US" sz="3200" b="1" dirty="0">
                <a:latin typeface="JetBrains Mono" panose="020B0604020202020204" charset="0"/>
                <a:cs typeface="Times New Roman" panose="02020603050405020304" pitchFamily="18" charset="0"/>
              </a:rPr>
              <a:t>Non - Function Requirements</a:t>
            </a:r>
          </a:p>
          <a:p>
            <a:pPr marL="914400" lvl="1" indent="-45720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Performance</a:t>
            </a:r>
          </a:p>
          <a:p>
            <a:pPr marL="914400" lvl="1" indent="-45720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Scalability</a:t>
            </a:r>
          </a:p>
          <a:p>
            <a:pPr marL="914400" lvl="1" indent="-45720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Security</a:t>
            </a:r>
          </a:p>
          <a:p>
            <a:pPr marL="914400" lvl="1" indent="-45720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Usability</a:t>
            </a:r>
          </a:p>
          <a:p>
            <a:pPr marL="914400" lvl="1" indent="-457200">
              <a:lnSpc>
                <a:spcPct val="150000"/>
              </a:lnSpc>
              <a:buFont typeface="Arial" panose="020B0604020202020204" pitchFamily="34" charset="0"/>
              <a:buChar char="•"/>
            </a:pPr>
            <a:r>
              <a:rPr lang="en-IN" sz="3200" dirty="0">
                <a:latin typeface="JetBrains Mono" panose="020B0604020202020204" charset="0"/>
                <a:cs typeface="Times New Roman" panose="02020603050405020304" pitchFamily="18" charset="0"/>
              </a:rPr>
              <a:t>Compatibility</a:t>
            </a:r>
            <a:endParaRPr lang="en-US" sz="32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1474322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1828800" y="7241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grpSp>
        <p:nvGrpSpPr>
          <p:cNvPr id="13" name="Group 12">
            <a:extLst>
              <a:ext uri="{FF2B5EF4-FFF2-40B4-BE49-F238E27FC236}">
                <a16:creationId xmlns:a16="http://schemas.microsoft.com/office/drawing/2014/main" id="{F47E2C43-B019-EECA-4136-1E8CEEC6BB02}"/>
              </a:ext>
            </a:extLst>
          </p:cNvPr>
          <p:cNvGrpSpPr/>
          <p:nvPr/>
        </p:nvGrpSpPr>
        <p:grpSpPr>
          <a:xfrm>
            <a:off x="6629400" y="647700"/>
            <a:ext cx="3505200" cy="1716827"/>
            <a:chOff x="5947918" y="673679"/>
            <a:chExt cx="3505200" cy="1716827"/>
          </a:xfrm>
        </p:grpSpPr>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4" name="TextBox 3">
              <a:extLst>
                <a:ext uri="{FF2B5EF4-FFF2-40B4-BE49-F238E27FC236}">
                  <a16:creationId xmlns:a16="http://schemas.microsoft.com/office/drawing/2014/main" id="{3082BA74-5D56-B7F5-A06E-2175D76EE278}"/>
                </a:ext>
              </a:extLst>
            </p:cNvPr>
            <p:cNvSpPr txBox="1"/>
            <p:nvPr/>
          </p:nvSpPr>
          <p:spPr>
            <a:xfrm>
              <a:off x="6618025"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5" name="TextBox 4">
              <a:extLst>
                <a:ext uri="{FF2B5EF4-FFF2-40B4-BE49-F238E27FC236}">
                  <a16:creationId xmlns:a16="http://schemas.microsoft.com/office/drawing/2014/main" id="{EDE5C485-5D50-F277-F127-1D073C691D91}"/>
                </a:ext>
              </a:extLst>
            </p:cNvPr>
            <p:cNvSpPr txBox="1"/>
            <p:nvPr/>
          </p:nvSpPr>
          <p:spPr>
            <a:xfrm>
              <a:off x="7079543"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527343"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y</a:t>
              </a:r>
            </a:p>
          </p:txBody>
        </p:sp>
        <p:sp>
          <p:nvSpPr>
            <p:cNvPr id="16" name="TextBox 15">
              <a:extLst>
                <a:ext uri="{FF2B5EF4-FFF2-40B4-BE49-F238E27FC236}">
                  <a16:creationId xmlns:a16="http://schemas.microsoft.com/office/drawing/2014/main" id="{2AD7EE64-A21C-944D-4225-CB4ADB9BAAC2}"/>
                </a:ext>
              </a:extLst>
            </p:cNvPr>
            <p:cNvSpPr txBox="1"/>
            <p:nvPr/>
          </p:nvSpPr>
          <p:spPr>
            <a:xfrm>
              <a:off x="7776718"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gr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10</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6874"/>
            <a:ext cx="6919631" cy="1751178"/>
            <a:chOff x="543651" y="696874"/>
            <a:chExt cx="6919631" cy="1751178"/>
          </a:xfrm>
        </p:grpSpPr>
        <p:sp>
          <p:nvSpPr>
            <p:cNvPr id="9" name="TextBox 3">
              <a:extLst>
                <a:ext uri="{FF2B5EF4-FFF2-40B4-BE49-F238E27FC236}">
                  <a16:creationId xmlns:a16="http://schemas.microsoft.com/office/drawing/2014/main" id="{3757C3F5-9117-F500-E777-9CF65094E27D}"/>
                </a:ext>
              </a:extLst>
            </p:cNvPr>
            <p:cNvSpPr txBox="1"/>
            <p:nvPr/>
          </p:nvSpPr>
          <p:spPr>
            <a:xfrm>
              <a:off x="2514600" y="71283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6" name="TextBox 3">
              <a:extLst>
                <a:ext uri="{FF2B5EF4-FFF2-40B4-BE49-F238E27FC236}">
                  <a16:creationId xmlns:a16="http://schemas.microsoft.com/office/drawing/2014/main" id="{2FCAE1FA-807B-E556-D811-82ABE32BC95D}"/>
                </a:ext>
              </a:extLst>
            </p:cNvPr>
            <p:cNvSpPr txBox="1"/>
            <p:nvPr/>
          </p:nvSpPr>
          <p:spPr>
            <a:xfrm>
              <a:off x="3048000" y="724114"/>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7" name="TextBox 3">
              <a:extLst>
                <a:ext uri="{FF2B5EF4-FFF2-40B4-BE49-F238E27FC236}">
                  <a16:creationId xmlns:a16="http://schemas.microsoft.com/office/drawing/2014/main" id="{94904ED0-D1F9-2C17-B79B-2E79CDF9C0E8}"/>
                </a:ext>
              </a:extLst>
            </p:cNvPr>
            <p:cNvSpPr txBox="1"/>
            <p:nvPr/>
          </p:nvSpPr>
          <p:spPr>
            <a:xfrm>
              <a:off x="4038600" y="69687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1" name="TextBox 3">
              <a:extLst>
                <a:ext uri="{FF2B5EF4-FFF2-40B4-BE49-F238E27FC236}">
                  <a16:creationId xmlns:a16="http://schemas.microsoft.com/office/drawing/2014/main" id="{DE3FD9A3-AF71-6B3A-3F62-31718B3350F7}"/>
                </a:ext>
              </a:extLst>
            </p:cNvPr>
            <p:cNvSpPr txBox="1"/>
            <p:nvPr/>
          </p:nvSpPr>
          <p:spPr>
            <a:xfrm>
              <a:off x="3276600" y="716680"/>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b</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19200" y="71480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0" name="TextBox 3">
              <a:extLst>
                <a:ext uri="{FF2B5EF4-FFF2-40B4-BE49-F238E27FC236}">
                  <a16:creationId xmlns:a16="http://schemas.microsoft.com/office/drawing/2014/main" id="{54A68E06-D009-8065-7223-70E65ABB767F}"/>
                </a:ext>
              </a:extLst>
            </p:cNvPr>
            <p:cNvSpPr txBox="1"/>
            <p:nvPr/>
          </p:nvSpPr>
          <p:spPr>
            <a:xfrm>
              <a:off x="4267200" y="69911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14" name="TextBox 3">
              <a:extLst>
                <a:ext uri="{FF2B5EF4-FFF2-40B4-BE49-F238E27FC236}">
                  <a16:creationId xmlns:a16="http://schemas.microsoft.com/office/drawing/2014/main" id="{E2885B54-2DD6-E904-062F-60BA9A8281D5}"/>
                </a:ext>
              </a:extLst>
            </p:cNvPr>
            <p:cNvSpPr txBox="1"/>
            <p:nvPr/>
          </p:nvSpPr>
          <p:spPr>
            <a:xfrm>
              <a:off x="4495800" y="712263"/>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y</a:t>
              </a:r>
            </a:p>
          </p:txBody>
        </p:sp>
        <p:sp>
          <p:nvSpPr>
            <p:cNvPr id="18" name="TextBox 3">
              <a:extLst>
                <a:ext uri="{FF2B5EF4-FFF2-40B4-BE49-F238E27FC236}">
                  <a16:creationId xmlns:a16="http://schemas.microsoft.com/office/drawing/2014/main" id="{5176B2B6-31F8-9AB1-E6D4-442C243BC88D}"/>
                </a:ext>
              </a:extLst>
            </p:cNvPr>
            <p:cNvSpPr txBox="1"/>
            <p:nvPr/>
          </p:nvSpPr>
          <p:spPr>
            <a:xfrm>
              <a:off x="4800600" y="70285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grpSp>
      <p:sp>
        <p:nvSpPr>
          <p:cNvPr id="35" name="TextBox 2">
            <a:extLst>
              <a:ext uri="{FF2B5EF4-FFF2-40B4-BE49-F238E27FC236}">
                <a16:creationId xmlns:a16="http://schemas.microsoft.com/office/drawing/2014/main" id="{D582ABB6-9D42-6E37-6E83-92253056A7C4}"/>
              </a:ext>
            </a:extLst>
          </p:cNvPr>
          <p:cNvSpPr txBox="1"/>
          <p:nvPr/>
        </p:nvSpPr>
        <p:spPr>
          <a:xfrm>
            <a:off x="756313" y="2857500"/>
            <a:ext cx="16982349" cy="5924827"/>
          </a:xfrm>
          <a:prstGeom prst="rect">
            <a:avLst/>
          </a:prstGeom>
        </p:spPr>
        <p:txBody>
          <a:bodyPr wrap="square" lIns="0" tIns="0" rIns="0" bIns="0" numCol="1" rtlCol="0" anchor="t">
            <a:spAutoFit/>
          </a:bodyPr>
          <a:lstStyle/>
          <a:p>
            <a:pPr marL="514350" indent="-514350">
              <a:lnSpc>
                <a:spcPct val="150000"/>
              </a:lnSpc>
              <a:buFont typeface="+mj-lt"/>
              <a:buAutoNum type="arabicPeriod"/>
            </a:pPr>
            <a:r>
              <a:rPr lang="en-US" sz="3200" b="1" dirty="0">
                <a:latin typeface="JetBrains Mono" panose="020B0604020202020204" charset="0"/>
                <a:cs typeface="Times New Roman" panose="02020603050405020304" pitchFamily="18" charset="0"/>
              </a:rPr>
              <a:t>Technical Feasibility -</a:t>
            </a:r>
            <a:endParaRPr lang="en-US" sz="2800" b="1" dirty="0">
              <a:latin typeface="JetBrains Mono" panose="020B0604020202020204" charset="0"/>
              <a:cs typeface="Times New Roman" panose="02020603050405020304" pitchFamily="18" charset="0"/>
            </a:endParaRPr>
          </a:p>
          <a:p>
            <a:pPr lvl="1">
              <a:lnSpc>
                <a:spcPct val="150000"/>
              </a:lnSpc>
            </a:pPr>
            <a:r>
              <a:rPr lang="en-US" sz="2800" dirty="0">
                <a:latin typeface="JetBrains Mono" panose="020B0604020202020204" charset="0"/>
                <a:cs typeface="Times New Roman" panose="02020603050405020304" pitchFamily="18" charset="0"/>
              </a:rPr>
              <a:t>	In this application python and machine learning is technically feasible 	because it is </a:t>
            </a:r>
            <a:r>
              <a:rPr lang="en-IN" sz="2800" dirty="0">
                <a:solidFill>
                  <a:srgbClr val="282829"/>
                </a:solidFill>
                <a:highlight>
                  <a:srgbClr val="FFFFFF"/>
                </a:highlight>
                <a:latin typeface="JetBrains Mono" panose="020B0604020202020204" charset="0"/>
                <a:cs typeface="Times New Roman" panose="02020603050405020304" pitchFamily="18" charset="0"/>
              </a:rPr>
              <a:t>simple ,easy to understand</a:t>
            </a:r>
            <a:r>
              <a:rPr lang="en-US" sz="2800" dirty="0">
                <a:latin typeface="JetBrains Mono" panose="020B0604020202020204" charset="0"/>
                <a:cs typeface="Times New Roman" panose="02020603050405020304" pitchFamily="18" charset="0"/>
              </a:rPr>
              <a:t> and it is help to time 	consumption</a:t>
            </a:r>
          </a:p>
          <a:p>
            <a:pPr lvl="1">
              <a:lnSpc>
                <a:spcPct val="150000"/>
              </a:lnSpc>
            </a:pPr>
            <a:endParaRPr lang="en-US" sz="2800"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3200" b="1" dirty="0">
                <a:latin typeface="JetBrains Mono" panose="020B0604020202020204" charset="0"/>
                <a:cs typeface="Times New Roman" panose="02020603050405020304" pitchFamily="18" charset="0"/>
              </a:rPr>
              <a:t>Operational Feasibility -</a:t>
            </a:r>
          </a:p>
          <a:p>
            <a:pPr lvl="1">
              <a:lnSpc>
                <a:spcPct val="150000"/>
              </a:lnSpc>
            </a:pPr>
            <a:r>
              <a:rPr lang="en-US" sz="2800" dirty="0">
                <a:latin typeface="JetBrains Mono" panose="020B0604020202020204" charset="0"/>
                <a:cs typeface="Times New Roman" panose="02020603050405020304" pitchFamily="18" charset="0"/>
              </a:rPr>
              <a:t>	The project is operationally feasible because it fits current career 	counseling trends, uses accessible technology, and can be managed by a 	small, </a:t>
            </a:r>
            <a:r>
              <a:rPr lang="en-IN" sz="2800" dirty="0">
                <a:solidFill>
                  <a:srgbClr val="282829"/>
                </a:solidFill>
                <a:highlight>
                  <a:srgbClr val="FFFFFF"/>
                </a:highlight>
                <a:latin typeface="JetBrains Mono" panose="020B0604020202020204" charset="0"/>
                <a:cs typeface="Times New Roman" panose="02020603050405020304" pitchFamily="18" charset="0"/>
              </a:rPr>
              <a:t>skilled</a:t>
            </a:r>
            <a:r>
              <a:rPr lang="en-US" sz="2800" dirty="0">
                <a:latin typeface="JetBrains Mono" panose="020B0604020202020204" charset="0"/>
                <a:cs typeface="Times New Roman" panose="02020603050405020304" pitchFamily="18" charset="0"/>
              </a:rPr>
              <a:t> team</a:t>
            </a:r>
          </a:p>
          <a:p>
            <a:pPr marL="514350" indent="-514350">
              <a:lnSpc>
                <a:spcPct val="150000"/>
              </a:lnSpc>
              <a:buFont typeface="+mj-lt"/>
              <a:buAutoNum type="arabicPeriod"/>
            </a:pPr>
            <a:endParaRPr lang="en-US" sz="28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1412390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1828800" y="7241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grpSp>
        <p:nvGrpSpPr>
          <p:cNvPr id="13" name="Group 12">
            <a:extLst>
              <a:ext uri="{FF2B5EF4-FFF2-40B4-BE49-F238E27FC236}">
                <a16:creationId xmlns:a16="http://schemas.microsoft.com/office/drawing/2014/main" id="{F47E2C43-B019-EECA-4136-1E8CEEC6BB02}"/>
              </a:ext>
            </a:extLst>
          </p:cNvPr>
          <p:cNvGrpSpPr/>
          <p:nvPr/>
        </p:nvGrpSpPr>
        <p:grpSpPr>
          <a:xfrm>
            <a:off x="6777482" y="682041"/>
            <a:ext cx="5200006" cy="1724204"/>
            <a:chOff x="5947918" y="673679"/>
            <a:chExt cx="5200006" cy="1724204"/>
          </a:xfrm>
        </p:grpSpPr>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4" name="TextBox 3">
              <a:extLst>
                <a:ext uri="{FF2B5EF4-FFF2-40B4-BE49-F238E27FC236}">
                  <a16:creationId xmlns:a16="http://schemas.microsoft.com/office/drawing/2014/main" id="{3082BA74-5D56-B7F5-A06E-2175D76EE278}"/>
                </a:ext>
              </a:extLst>
            </p:cNvPr>
            <p:cNvSpPr txBox="1"/>
            <p:nvPr/>
          </p:nvSpPr>
          <p:spPr>
            <a:xfrm>
              <a:off x="6618025"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5" name="TextBox 4">
              <a:extLst>
                <a:ext uri="{FF2B5EF4-FFF2-40B4-BE49-F238E27FC236}">
                  <a16:creationId xmlns:a16="http://schemas.microsoft.com/office/drawing/2014/main" id="{EDE5C485-5D50-F277-F127-1D073C691D91}"/>
                </a:ext>
              </a:extLst>
            </p:cNvPr>
            <p:cNvSpPr txBox="1"/>
            <p:nvPr/>
          </p:nvSpPr>
          <p:spPr>
            <a:xfrm>
              <a:off x="7538902"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527343" y="673679"/>
              <a:ext cx="925775"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6" name="TextBox 15">
              <a:extLst>
                <a:ext uri="{FF2B5EF4-FFF2-40B4-BE49-F238E27FC236}">
                  <a16:creationId xmlns:a16="http://schemas.microsoft.com/office/drawing/2014/main" id="{2AD7EE64-A21C-944D-4225-CB4ADB9BAAC2}"/>
                </a:ext>
              </a:extLst>
            </p:cNvPr>
            <p:cNvSpPr txBox="1"/>
            <p:nvPr/>
          </p:nvSpPr>
          <p:spPr>
            <a:xfrm>
              <a:off x="7776718"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2" name="TextBox 21">
              <a:extLst>
                <a:ext uri="{FF2B5EF4-FFF2-40B4-BE49-F238E27FC236}">
                  <a16:creationId xmlns:a16="http://schemas.microsoft.com/office/drawing/2014/main" id="{69E46138-B579-90A5-E492-F26F2C65F637}"/>
                </a:ext>
              </a:extLst>
            </p:cNvPr>
            <p:cNvSpPr txBox="1"/>
            <p:nvPr/>
          </p:nvSpPr>
          <p:spPr>
            <a:xfrm>
              <a:off x="8420087" y="68884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23" name="TextBox 22">
              <a:extLst>
                <a:ext uri="{FF2B5EF4-FFF2-40B4-BE49-F238E27FC236}">
                  <a16:creationId xmlns:a16="http://schemas.microsoft.com/office/drawing/2014/main" id="{284AEC80-144B-C6B2-CACF-25C0C42C2BF8}"/>
                </a:ext>
              </a:extLst>
            </p:cNvPr>
            <p:cNvSpPr txBox="1"/>
            <p:nvPr/>
          </p:nvSpPr>
          <p:spPr>
            <a:xfrm>
              <a:off x="9164759" y="70334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5" name="TextBox 24">
              <a:extLst>
                <a:ext uri="{FF2B5EF4-FFF2-40B4-BE49-F238E27FC236}">
                  <a16:creationId xmlns:a16="http://schemas.microsoft.com/office/drawing/2014/main" id="{C0129263-810B-835A-794D-254F527A0684}"/>
                </a:ext>
              </a:extLst>
            </p:cNvPr>
            <p:cNvSpPr txBox="1"/>
            <p:nvPr/>
          </p:nvSpPr>
          <p:spPr>
            <a:xfrm>
              <a:off x="9575851" y="703573"/>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6" name="TextBox 25">
              <a:extLst>
                <a:ext uri="{FF2B5EF4-FFF2-40B4-BE49-F238E27FC236}">
                  <a16:creationId xmlns:a16="http://schemas.microsoft.com/office/drawing/2014/main" id="{AAF31982-B4C8-852F-60E8-BE54A754A30C}"/>
                </a:ext>
              </a:extLst>
            </p:cNvPr>
            <p:cNvSpPr txBox="1"/>
            <p:nvPr/>
          </p:nvSpPr>
          <p:spPr>
            <a:xfrm>
              <a:off x="10222149" y="70334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gr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11</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6874"/>
            <a:ext cx="8219349" cy="1723980"/>
            <a:chOff x="543651" y="696874"/>
            <a:chExt cx="8219349" cy="1723980"/>
          </a:xfrm>
        </p:grpSpPr>
        <p:sp>
          <p:nvSpPr>
            <p:cNvPr id="9" name="TextBox 3">
              <a:extLst>
                <a:ext uri="{FF2B5EF4-FFF2-40B4-BE49-F238E27FC236}">
                  <a16:creationId xmlns:a16="http://schemas.microsoft.com/office/drawing/2014/main" id="{3757C3F5-9117-F500-E777-9CF65094E27D}"/>
                </a:ext>
              </a:extLst>
            </p:cNvPr>
            <p:cNvSpPr txBox="1"/>
            <p:nvPr/>
          </p:nvSpPr>
          <p:spPr>
            <a:xfrm>
              <a:off x="2514600" y="71283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7" name="TextBox 3">
              <a:extLst>
                <a:ext uri="{FF2B5EF4-FFF2-40B4-BE49-F238E27FC236}">
                  <a16:creationId xmlns:a16="http://schemas.microsoft.com/office/drawing/2014/main" id="{94904ED0-D1F9-2C17-B79B-2E79CDF9C0E8}"/>
                </a:ext>
              </a:extLst>
            </p:cNvPr>
            <p:cNvSpPr txBox="1"/>
            <p:nvPr/>
          </p:nvSpPr>
          <p:spPr>
            <a:xfrm>
              <a:off x="3505200" y="69687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1" name="TextBox 3">
              <a:extLst>
                <a:ext uri="{FF2B5EF4-FFF2-40B4-BE49-F238E27FC236}">
                  <a16:creationId xmlns:a16="http://schemas.microsoft.com/office/drawing/2014/main" id="{DE3FD9A3-AF71-6B3A-3F62-31718B3350F7}"/>
                </a:ext>
              </a:extLst>
            </p:cNvPr>
            <p:cNvSpPr txBox="1"/>
            <p:nvPr/>
          </p:nvSpPr>
          <p:spPr>
            <a:xfrm>
              <a:off x="3200400" y="716680"/>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2" name="TextBox 3">
              <a:extLst>
                <a:ext uri="{FF2B5EF4-FFF2-40B4-BE49-F238E27FC236}">
                  <a16:creationId xmlns:a16="http://schemas.microsoft.com/office/drawing/2014/main" id="{C0D1E6B4-7744-F2F8-6B33-7F8084E7461D}"/>
                </a:ext>
              </a:extLst>
            </p:cNvPr>
            <p:cNvSpPr txBox="1"/>
            <p:nvPr/>
          </p:nvSpPr>
          <p:spPr>
            <a:xfrm>
              <a:off x="1462597" y="71480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0" name="TextBox 3">
              <a:extLst>
                <a:ext uri="{FF2B5EF4-FFF2-40B4-BE49-F238E27FC236}">
                  <a16:creationId xmlns:a16="http://schemas.microsoft.com/office/drawing/2014/main" id="{54A68E06-D009-8065-7223-70E65ABB767F}"/>
                </a:ext>
              </a:extLst>
            </p:cNvPr>
            <p:cNvSpPr txBox="1"/>
            <p:nvPr/>
          </p:nvSpPr>
          <p:spPr>
            <a:xfrm>
              <a:off x="3886200" y="69911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495800" y="712263"/>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5029200" y="70285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 name="TextBox 3">
              <a:extLst>
                <a:ext uri="{FF2B5EF4-FFF2-40B4-BE49-F238E27FC236}">
                  <a16:creationId xmlns:a16="http://schemas.microsoft.com/office/drawing/2014/main" id="{27B98639-DDD6-069E-FDA7-6CD59683853B}"/>
                </a:ext>
              </a:extLst>
            </p:cNvPr>
            <p:cNvSpPr txBox="1"/>
            <p:nvPr/>
          </p:nvSpPr>
          <p:spPr>
            <a:xfrm>
              <a:off x="5414518" y="70599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19" name="TextBox 3">
              <a:extLst>
                <a:ext uri="{FF2B5EF4-FFF2-40B4-BE49-F238E27FC236}">
                  <a16:creationId xmlns:a16="http://schemas.microsoft.com/office/drawing/2014/main" id="{0708D038-865A-F8BE-FCF3-A0FD853C43D3}"/>
                </a:ext>
              </a:extLst>
            </p:cNvPr>
            <p:cNvSpPr txBox="1"/>
            <p:nvPr/>
          </p:nvSpPr>
          <p:spPr>
            <a:xfrm>
              <a:off x="6096000" y="709126"/>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grpSp>
      <p:pic>
        <p:nvPicPr>
          <p:cNvPr id="27" name="Picture 26">
            <a:extLst>
              <a:ext uri="{FF2B5EF4-FFF2-40B4-BE49-F238E27FC236}">
                <a16:creationId xmlns:a16="http://schemas.microsoft.com/office/drawing/2014/main" id="{24869751-3AD3-AF10-6047-D676D096F72D}"/>
              </a:ext>
            </a:extLst>
          </p:cNvPr>
          <p:cNvPicPr>
            <a:picLocks noChangeAspect="1"/>
          </p:cNvPicPr>
          <p:nvPr/>
        </p:nvPicPr>
        <p:blipFill>
          <a:blip r:embed="rId2">
            <a:alphaModFix/>
          </a:blip>
          <a:stretch>
            <a:fillRect/>
          </a:stretch>
        </p:blipFill>
        <p:spPr>
          <a:xfrm>
            <a:off x="6239473" y="2517881"/>
            <a:ext cx="5183759" cy="6780316"/>
          </a:xfrm>
          <a:prstGeom prst="rect">
            <a:avLst/>
          </a:prstGeom>
          <a:solidFill>
            <a:srgbClr val="FFECE4">
              <a:alpha val="99000"/>
            </a:srgbClr>
          </a:solidFill>
        </p:spPr>
      </p:pic>
    </p:spTree>
    <p:extLst>
      <p:ext uri="{BB962C8B-B14F-4D97-AF65-F5344CB8AC3E}">
        <p14:creationId xmlns:p14="http://schemas.microsoft.com/office/powerpoint/2010/main" val="206359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12</a:t>
            </a:r>
          </a:p>
        </p:txBody>
      </p:sp>
      <p:grpSp>
        <p:nvGrpSpPr>
          <p:cNvPr id="6" name="Group 5">
            <a:extLst>
              <a:ext uri="{FF2B5EF4-FFF2-40B4-BE49-F238E27FC236}">
                <a16:creationId xmlns:a16="http://schemas.microsoft.com/office/drawing/2014/main" id="{A865638E-4815-18C2-C11C-EC8B008F5EEA}"/>
              </a:ext>
            </a:extLst>
          </p:cNvPr>
          <p:cNvGrpSpPr/>
          <p:nvPr/>
        </p:nvGrpSpPr>
        <p:grpSpPr>
          <a:xfrm>
            <a:off x="762000" y="571500"/>
            <a:ext cx="6750003" cy="1759754"/>
            <a:chOff x="624169" y="647174"/>
            <a:chExt cx="6750003" cy="1759754"/>
          </a:xfrm>
        </p:grpSpPr>
        <p:sp>
          <p:nvSpPr>
            <p:cNvPr id="31" name="TextBox 3">
              <a:extLst>
                <a:ext uri="{FF2B5EF4-FFF2-40B4-BE49-F238E27FC236}">
                  <a16:creationId xmlns:a16="http://schemas.microsoft.com/office/drawing/2014/main" id="{1248F228-090E-4288-4B0C-10322A864188}"/>
                </a:ext>
              </a:extLst>
            </p:cNvPr>
            <p:cNvSpPr txBox="1"/>
            <p:nvPr/>
          </p:nvSpPr>
          <p:spPr>
            <a:xfrm>
              <a:off x="4622593" y="67065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35" name="TextBox 3">
              <a:extLst>
                <a:ext uri="{FF2B5EF4-FFF2-40B4-BE49-F238E27FC236}">
                  <a16:creationId xmlns:a16="http://schemas.microsoft.com/office/drawing/2014/main" id="{D2B3FB3A-35A2-939C-0601-C9F5274FAAF7}"/>
                </a:ext>
              </a:extLst>
            </p:cNvPr>
            <p:cNvSpPr txBox="1"/>
            <p:nvPr/>
          </p:nvSpPr>
          <p:spPr>
            <a:xfrm>
              <a:off x="3983635" y="64717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9" name="TextBox 3">
              <a:extLst>
                <a:ext uri="{FF2B5EF4-FFF2-40B4-BE49-F238E27FC236}">
                  <a16:creationId xmlns:a16="http://schemas.microsoft.com/office/drawing/2014/main" id="{30CE9FFD-2ED3-A961-D3FA-30D7EB8D469A}"/>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30" name="TextBox 3">
              <a:extLst>
                <a:ext uri="{FF2B5EF4-FFF2-40B4-BE49-F238E27FC236}">
                  <a16:creationId xmlns:a16="http://schemas.microsoft.com/office/drawing/2014/main" id="{6A39CF2C-2A38-F668-4E6A-2F96A46D1AA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32" name="TextBox 3">
              <a:extLst>
                <a:ext uri="{FF2B5EF4-FFF2-40B4-BE49-F238E27FC236}">
                  <a16:creationId xmlns:a16="http://schemas.microsoft.com/office/drawing/2014/main" id="{0D1EA850-B0BF-95C5-461F-5646BE5BA4B5}"/>
                </a:ext>
              </a:extLst>
            </p:cNvPr>
            <p:cNvSpPr txBox="1"/>
            <p:nvPr/>
          </p:nvSpPr>
          <p:spPr>
            <a:xfrm>
              <a:off x="199145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3" name="TextBox 3">
              <a:extLst>
                <a:ext uri="{FF2B5EF4-FFF2-40B4-BE49-F238E27FC236}">
                  <a16:creationId xmlns:a16="http://schemas.microsoft.com/office/drawing/2014/main" id="{FFA0E764-740B-BF94-384E-D2E8CA0A7AB9}"/>
                </a:ext>
              </a:extLst>
            </p:cNvPr>
            <p:cNvSpPr txBox="1"/>
            <p:nvPr/>
          </p:nvSpPr>
          <p:spPr>
            <a:xfrm>
              <a:off x="3226088" y="65600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34" name="TextBox 3">
              <a:extLst>
                <a:ext uri="{FF2B5EF4-FFF2-40B4-BE49-F238E27FC236}">
                  <a16:creationId xmlns:a16="http://schemas.microsoft.com/office/drawing/2014/main" id="{53DA1EDA-ED76-E022-6E63-07724FBBEB99}"/>
                </a:ext>
              </a:extLst>
            </p:cNvPr>
            <p:cNvSpPr txBox="1"/>
            <p:nvPr/>
          </p:nvSpPr>
          <p:spPr>
            <a:xfrm>
              <a:off x="5092490" y="66600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6" name="TextBox 3">
              <a:extLst>
                <a:ext uri="{FF2B5EF4-FFF2-40B4-BE49-F238E27FC236}">
                  <a16:creationId xmlns:a16="http://schemas.microsoft.com/office/drawing/2014/main" id="{66B7458B-7DA0-AB70-653D-B5E3963BBBA0}"/>
                </a:ext>
              </a:extLst>
            </p:cNvPr>
            <p:cNvSpPr txBox="1"/>
            <p:nvPr/>
          </p:nvSpPr>
          <p:spPr>
            <a:xfrm>
              <a:off x="1443526"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s</a:t>
              </a:r>
            </a:p>
          </p:txBody>
        </p:sp>
      </p:grpSp>
      <p:grpSp>
        <p:nvGrpSpPr>
          <p:cNvPr id="54" name="Group 53">
            <a:extLst>
              <a:ext uri="{FF2B5EF4-FFF2-40B4-BE49-F238E27FC236}">
                <a16:creationId xmlns:a16="http://schemas.microsoft.com/office/drawing/2014/main" id="{E2E0F5E2-8366-5053-6915-8FE29179B6B4}"/>
              </a:ext>
            </a:extLst>
          </p:cNvPr>
          <p:cNvGrpSpPr/>
          <p:nvPr/>
        </p:nvGrpSpPr>
        <p:grpSpPr>
          <a:xfrm>
            <a:off x="3657600" y="1866900"/>
            <a:ext cx="10668000" cy="7848600"/>
            <a:chOff x="1735525" y="703897"/>
            <a:chExt cx="8159555" cy="5805760"/>
          </a:xfrm>
          <a:solidFill>
            <a:srgbClr val="F5673D"/>
          </a:solidFill>
        </p:grpSpPr>
        <p:sp>
          <p:nvSpPr>
            <p:cNvPr id="37" name="Rectangle 36">
              <a:extLst>
                <a:ext uri="{FF2B5EF4-FFF2-40B4-BE49-F238E27FC236}">
                  <a16:creationId xmlns:a16="http://schemas.microsoft.com/office/drawing/2014/main" id="{B668629C-F9C7-574B-DBB3-3E6CF1EF7544}"/>
                </a:ext>
              </a:extLst>
            </p:cNvPr>
            <p:cNvSpPr/>
            <p:nvPr/>
          </p:nvSpPr>
          <p:spPr>
            <a:xfrm>
              <a:off x="3915604" y="703897"/>
              <a:ext cx="3865298" cy="5805760"/>
            </a:xfrm>
            <a:prstGeom prst="rect">
              <a:avLst/>
            </a:prstGeom>
            <a:solidFill>
              <a:schemeClr val="bg1">
                <a:lumMod val="95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200" dirty="0">
                <a:latin typeface="JetBrains Mono" panose="020B0604020202020204" charset="0"/>
                <a:cs typeface="Times New Roman" panose="02020603050405020304" pitchFamily="18" charset="0"/>
              </a:endParaRPr>
            </a:p>
          </p:txBody>
        </p:sp>
        <p:sp>
          <p:nvSpPr>
            <p:cNvPr id="38" name="Oval 37">
              <a:extLst>
                <a:ext uri="{FF2B5EF4-FFF2-40B4-BE49-F238E27FC236}">
                  <a16:creationId xmlns:a16="http://schemas.microsoft.com/office/drawing/2014/main" id="{930757F8-FA21-EA09-7167-E9F85E0351CA}"/>
                </a:ext>
              </a:extLst>
            </p:cNvPr>
            <p:cNvSpPr/>
            <p:nvPr/>
          </p:nvSpPr>
          <p:spPr>
            <a:xfrm>
              <a:off x="4380602" y="790840"/>
              <a:ext cx="2967784" cy="69842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JetBrains Mono" panose="020B0604020202020204" charset="0"/>
                  <a:cs typeface="Times New Roman" panose="02020603050405020304" pitchFamily="18" charset="0"/>
                </a:rPr>
                <a:t>Register / Login</a:t>
              </a:r>
            </a:p>
          </p:txBody>
        </p:sp>
        <p:sp>
          <p:nvSpPr>
            <p:cNvPr id="39" name="Oval 38">
              <a:extLst>
                <a:ext uri="{FF2B5EF4-FFF2-40B4-BE49-F238E27FC236}">
                  <a16:creationId xmlns:a16="http://schemas.microsoft.com/office/drawing/2014/main" id="{6A5FA2F0-CB37-06F2-8529-624B0BB9E3DE}"/>
                </a:ext>
              </a:extLst>
            </p:cNvPr>
            <p:cNvSpPr/>
            <p:nvPr/>
          </p:nvSpPr>
          <p:spPr>
            <a:xfrm>
              <a:off x="4348120" y="1757674"/>
              <a:ext cx="3000266" cy="71821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JetBrains Mono" panose="020B0604020202020204" charset="0"/>
                  <a:cs typeface="Times New Roman" panose="02020603050405020304" pitchFamily="18" charset="0"/>
                </a:rPr>
                <a:t>Complete Questionnaire</a:t>
              </a:r>
            </a:p>
          </p:txBody>
        </p:sp>
        <p:sp>
          <p:nvSpPr>
            <p:cNvPr id="40" name="Oval 39">
              <a:extLst>
                <a:ext uri="{FF2B5EF4-FFF2-40B4-BE49-F238E27FC236}">
                  <a16:creationId xmlns:a16="http://schemas.microsoft.com/office/drawing/2014/main" id="{C2DE3A62-664E-D24B-103F-BF5D8C68497D}"/>
                </a:ext>
              </a:extLst>
            </p:cNvPr>
            <p:cNvSpPr/>
            <p:nvPr/>
          </p:nvSpPr>
          <p:spPr>
            <a:xfrm>
              <a:off x="4312578" y="2805800"/>
              <a:ext cx="3109451" cy="71821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JetBrains Mono" panose="020B0604020202020204" charset="0"/>
                  <a:cs typeface="Times New Roman" panose="02020603050405020304" pitchFamily="18" charset="0"/>
                </a:rPr>
                <a:t>Receive Recommendation</a:t>
              </a:r>
            </a:p>
          </p:txBody>
        </p:sp>
        <p:sp>
          <p:nvSpPr>
            <p:cNvPr id="41" name="Oval 40">
              <a:extLst>
                <a:ext uri="{FF2B5EF4-FFF2-40B4-BE49-F238E27FC236}">
                  <a16:creationId xmlns:a16="http://schemas.microsoft.com/office/drawing/2014/main" id="{09587298-2114-6F50-F763-A51BB5EA27BB}"/>
                </a:ext>
              </a:extLst>
            </p:cNvPr>
            <p:cNvSpPr/>
            <p:nvPr/>
          </p:nvSpPr>
          <p:spPr>
            <a:xfrm>
              <a:off x="4264096" y="4746030"/>
              <a:ext cx="3157934" cy="71821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JetBrains Mono" panose="020B0604020202020204" charset="0"/>
                  <a:cs typeface="Times New Roman" panose="02020603050405020304" pitchFamily="18" charset="0"/>
                </a:rPr>
                <a:t>Manage Users</a:t>
              </a:r>
            </a:p>
          </p:txBody>
        </p:sp>
        <p:cxnSp>
          <p:nvCxnSpPr>
            <p:cNvPr id="42" name="Straight Arrow Connector 41">
              <a:extLst>
                <a:ext uri="{FF2B5EF4-FFF2-40B4-BE49-F238E27FC236}">
                  <a16:creationId xmlns:a16="http://schemas.microsoft.com/office/drawing/2014/main" id="{80A2CC09-A962-859B-2DD7-7ADEA4FE5E0D}"/>
                </a:ext>
              </a:extLst>
            </p:cNvPr>
            <p:cNvCxnSpPr>
              <a:cxnSpLocks/>
              <a:stCxn id="46" idx="1"/>
              <a:endCxn id="41" idx="6"/>
            </p:cNvCxnSpPr>
            <p:nvPr/>
          </p:nvCxnSpPr>
          <p:spPr>
            <a:xfrm flipH="1">
              <a:off x="7422030" y="3628725"/>
              <a:ext cx="1654663" cy="1476413"/>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C35BBD-31F8-7DBA-9F86-64C00DA46AAD}"/>
                </a:ext>
              </a:extLst>
            </p:cNvPr>
            <p:cNvCxnSpPr>
              <a:cxnSpLocks/>
              <a:stCxn id="46" idx="1"/>
              <a:endCxn id="48" idx="6"/>
            </p:cNvCxnSpPr>
            <p:nvPr/>
          </p:nvCxnSpPr>
          <p:spPr>
            <a:xfrm flipH="1">
              <a:off x="7443461" y="3628725"/>
              <a:ext cx="1633232" cy="2327487"/>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27ECA22-A001-97B6-3399-168CDC16C18C}"/>
                </a:ext>
              </a:extLst>
            </p:cNvPr>
            <p:cNvCxnSpPr>
              <a:cxnSpLocks/>
              <a:stCxn id="45" idx="3"/>
              <a:endCxn id="38" idx="2"/>
            </p:cNvCxnSpPr>
            <p:nvPr/>
          </p:nvCxnSpPr>
          <p:spPr>
            <a:xfrm flipV="1">
              <a:off x="2571038" y="1140052"/>
              <a:ext cx="1809564" cy="2516822"/>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AD06A6E-E541-3D6C-9F1B-8A2D3BC038F8}"/>
                </a:ext>
              </a:extLst>
            </p:cNvPr>
            <p:cNvSpPr txBox="1"/>
            <p:nvPr/>
          </p:nvSpPr>
          <p:spPr>
            <a:xfrm>
              <a:off x="1841440" y="3449963"/>
              <a:ext cx="729598" cy="413821"/>
            </a:xfrm>
            <a:prstGeom prst="rect">
              <a:avLst/>
            </a:prstGeom>
            <a:noFill/>
          </p:spPr>
          <p:txBody>
            <a:bodyPr wrap="none" rtlCol="0">
              <a:spAutoFit/>
            </a:bodyPr>
            <a:lstStyle/>
            <a:p>
              <a:r>
                <a:rPr lang="en-IN" sz="2400" dirty="0">
                  <a:latin typeface="JetBrains Mono" panose="020B0604020202020204" charset="0"/>
                  <a:cs typeface="Times New Roman" panose="02020603050405020304" pitchFamily="18" charset="0"/>
                </a:rPr>
                <a:t>User</a:t>
              </a:r>
            </a:p>
          </p:txBody>
        </p:sp>
        <p:sp>
          <p:nvSpPr>
            <p:cNvPr id="46" name="TextBox 45">
              <a:extLst>
                <a:ext uri="{FF2B5EF4-FFF2-40B4-BE49-F238E27FC236}">
                  <a16:creationId xmlns:a16="http://schemas.microsoft.com/office/drawing/2014/main" id="{4B68E9A5-7CF1-BAC3-87A0-38534E36F24D}"/>
                </a:ext>
              </a:extLst>
            </p:cNvPr>
            <p:cNvSpPr txBox="1"/>
            <p:nvPr/>
          </p:nvSpPr>
          <p:spPr>
            <a:xfrm>
              <a:off x="9076693" y="3435608"/>
              <a:ext cx="818387" cy="386232"/>
            </a:xfrm>
            <a:prstGeom prst="rect">
              <a:avLst/>
            </a:prstGeom>
            <a:noFill/>
          </p:spPr>
          <p:txBody>
            <a:bodyPr wrap="none" rtlCol="0">
              <a:spAutoFit/>
            </a:bodyPr>
            <a:lstStyle/>
            <a:p>
              <a:r>
                <a:rPr lang="en-IN" sz="2200" dirty="0">
                  <a:latin typeface="JetBrains Mono" panose="020B0604020202020204" charset="0"/>
                  <a:cs typeface="Times New Roman" panose="02020603050405020304" pitchFamily="18" charset="0"/>
                </a:rPr>
                <a:t>Admin</a:t>
              </a:r>
            </a:p>
          </p:txBody>
        </p:sp>
        <p:sp>
          <p:nvSpPr>
            <p:cNvPr id="47" name="Oval 46">
              <a:extLst>
                <a:ext uri="{FF2B5EF4-FFF2-40B4-BE49-F238E27FC236}">
                  <a16:creationId xmlns:a16="http://schemas.microsoft.com/office/drawing/2014/main" id="{F4F6A0C0-A552-821D-D29E-9052BF5934AC}"/>
                </a:ext>
              </a:extLst>
            </p:cNvPr>
            <p:cNvSpPr/>
            <p:nvPr/>
          </p:nvSpPr>
          <p:spPr>
            <a:xfrm>
              <a:off x="4313178" y="3853926"/>
              <a:ext cx="3109451" cy="71821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JetBrains Mono" panose="020B0604020202020204" charset="0"/>
                  <a:cs typeface="Times New Roman" panose="02020603050405020304" pitchFamily="18" charset="0"/>
                </a:rPr>
                <a:t>Provide Feedback</a:t>
              </a:r>
            </a:p>
          </p:txBody>
        </p:sp>
        <p:sp>
          <p:nvSpPr>
            <p:cNvPr id="48" name="Oval 47">
              <a:extLst>
                <a:ext uri="{FF2B5EF4-FFF2-40B4-BE49-F238E27FC236}">
                  <a16:creationId xmlns:a16="http://schemas.microsoft.com/office/drawing/2014/main" id="{00D76D19-B62B-DD37-25B5-DEFF9707FF3F}"/>
                </a:ext>
              </a:extLst>
            </p:cNvPr>
            <p:cNvSpPr/>
            <p:nvPr/>
          </p:nvSpPr>
          <p:spPr>
            <a:xfrm>
              <a:off x="4285527" y="5597104"/>
              <a:ext cx="3157934" cy="718215"/>
            </a:xfrm>
            <a:prstGeom prst="ellips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JetBrains Mono" panose="020B0604020202020204" charset="0"/>
                  <a:cs typeface="Times New Roman" panose="02020603050405020304" pitchFamily="18" charset="0"/>
                </a:rPr>
                <a:t>Analyse user feedback</a:t>
              </a:r>
            </a:p>
          </p:txBody>
        </p:sp>
        <p:cxnSp>
          <p:nvCxnSpPr>
            <p:cNvPr id="49" name="Straight Arrow Connector 48">
              <a:extLst>
                <a:ext uri="{FF2B5EF4-FFF2-40B4-BE49-F238E27FC236}">
                  <a16:creationId xmlns:a16="http://schemas.microsoft.com/office/drawing/2014/main" id="{320169D3-E2A7-7307-66CD-06738112CFCE}"/>
                </a:ext>
              </a:extLst>
            </p:cNvPr>
            <p:cNvCxnSpPr>
              <a:cxnSpLocks/>
              <a:stCxn id="45" idx="3"/>
              <a:endCxn id="39" idx="2"/>
            </p:cNvCxnSpPr>
            <p:nvPr/>
          </p:nvCxnSpPr>
          <p:spPr>
            <a:xfrm flipV="1">
              <a:off x="2571038" y="2116782"/>
              <a:ext cx="1777082" cy="1540092"/>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2554B9E-2354-3D18-B7AD-688A44216337}"/>
                </a:ext>
              </a:extLst>
            </p:cNvPr>
            <p:cNvCxnSpPr>
              <a:cxnSpLocks/>
              <a:stCxn id="45" idx="3"/>
            </p:cNvCxnSpPr>
            <p:nvPr/>
          </p:nvCxnSpPr>
          <p:spPr>
            <a:xfrm flipV="1">
              <a:off x="2571038" y="3058167"/>
              <a:ext cx="1838463" cy="598707"/>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50BAE895-B269-B703-16A6-C578675EDD09}"/>
                </a:ext>
              </a:extLst>
            </p:cNvPr>
            <p:cNvCxnSpPr>
              <a:cxnSpLocks/>
              <a:stCxn id="45" idx="3"/>
              <a:endCxn id="47" idx="2"/>
            </p:cNvCxnSpPr>
            <p:nvPr/>
          </p:nvCxnSpPr>
          <p:spPr>
            <a:xfrm>
              <a:off x="2571038" y="3656874"/>
              <a:ext cx="1742140" cy="556159"/>
            </a:xfrm>
            <a:prstGeom prst="straightConnector1">
              <a:avLst/>
            </a:prstGeom>
            <a:grpFill/>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2" name="Graphic 51" descr="User with solid fill">
              <a:extLst>
                <a:ext uri="{FF2B5EF4-FFF2-40B4-BE49-F238E27FC236}">
                  <a16:creationId xmlns:a16="http://schemas.microsoft.com/office/drawing/2014/main" id="{A014E52C-5DC5-AD73-B1C6-1EF7A39CE3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5525" y="2752041"/>
              <a:ext cx="914400" cy="914400"/>
            </a:xfrm>
            <a:prstGeom prst="rect">
              <a:avLst/>
            </a:prstGeom>
          </p:spPr>
        </p:pic>
        <p:pic>
          <p:nvPicPr>
            <p:cNvPr id="53" name="Graphic 52" descr="User with solid fill">
              <a:extLst>
                <a:ext uri="{FF2B5EF4-FFF2-40B4-BE49-F238E27FC236}">
                  <a16:creationId xmlns:a16="http://schemas.microsoft.com/office/drawing/2014/main" id="{5827B406-3A18-464A-F817-FEEDE44CC4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0680" y="2752041"/>
              <a:ext cx="914400" cy="914400"/>
            </a:xfrm>
            <a:prstGeom prst="rect">
              <a:avLst/>
            </a:prstGeom>
          </p:spPr>
        </p:pic>
      </p:grpSp>
    </p:spTree>
    <p:extLst>
      <p:ext uri="{BB962C8B-B14F-4D97-AF65-F5344CB8AC3E}">
        <p14:creationId xmlns:p14="http://schemas.microsoft.com/office/powerpoint/2010/main" val="2499752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13</a:t>
            </a:r>
          </a:p>
        </p:txBody>
      </p:sp>
      <p:grpSp>
        <p:nvGrpSpPr>
          <p:cNvPr id="6" name="Group 5">
            <a:extLst>
              <a:ext uri="{FF2B5EF4-FFF2-40B4-BE49-F238E27FC236}">
                <a16:creationId xmlns:a16="http://schemas.microsoft.com/office/drawing/2014/main" id="{A865638E-4815-18C2-C11C-EC8B008F5EEA}"/>
              </a:ext>
            </a:extLst>
          </p:cNvPr>
          <p:cNvGrpSpPr/>
          <p:nvPr/>
        </p:nvGrpSpPr>
        <p:grpSpPr>
          <a:xfrm>
            <a:off x="762000" y="571500"/>
            <a:ext cx="6972582" cy="1727384"/>
            <a:chOff x="624169" y="685818"/>
            <a:chExt cx="6972582" cy="1727384"/>
          </a:xfrm>
        </p:grpSpPr>
        <p:sp>
          <p:nvSpPr>
            <p:cNvPr id="31" name="TextBox 3">
              <a:extLst>
                <a:ext uri="{FF2B5EF4-FFF2-40B4-BE49-F238E27FC236}">
                  <a16:creationId xmlns:a16="http://schemas.microsoft.com/office/drawing/2014/main" id="{1248F228-090E-4288-4B0C-10322A864188}"/>
                </a:ext>
              </a:extLst>
            </p:cNvPr>
            <p:cNvSpPr txBox="1"/>
            <p:nvPr/>
          </p:nvSpPr>
          <p:spPr>
            <a:xfrm>
              <a:off x="4702161" y="71889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35" name="TextBox 3">
              <a:extLst>
                <a:ext uri="{FF2B5EF4-FFF2-40B4-BE49-F238E27FC236}">
                  <a16:creationId xmlns:a16="http://schemas.microsoft.com/office/drawing/2014/main" id="{D2B3FB3A-35A2-939C-0601-C9F5274FAAF7}"/>
                </a:ext>
              </a:extLst>
            </p:cNvPr>
            <p:cNvSpPr txBox="1"/>
            <p:nvPr/>
          </p:nvSpPr>
          <p:spPr>
            <a:xfrm>
              <a:off x="4468799"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l</a:t>
              </a:r>
            </a:p>
          </p:txBody>
        </p:sp>
        <p:sp>
          <p:nvSpPr>
            <p:cNvPr id="29" name="TextBox 3">
              <a:extLst>
                <a:ext uri="{FF2B5EF4-FFF2-40B4-BE49-F238E27FC236}">
                  <a16:creationId xmlns:a16="http://schemas.microsoft.com/office/drawing/2014/main" id="{30CE9FFD-2ED3-A961-D3FA-30D7EB8D469A}"/>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30" name="TextBox 3">
              <a:extLst>
                <a:ext uri="{FF2B5EF4-FFF2-40B4-BE49-F238E27FC236}">
                  <a16:creationId xmlns:a16="http://schemas.microsoft.com/office/drawing/2014/main" id="{6A39CF2C-2A38-F668-4E6A-2F96A46D1AA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32" name="TextBox 3">
              <a:extLst>
                <a:ext uri="{FF2B5EF4-FFF2-40B4-BE49-F238E27FC236}">
                  <a16:creationId xmlns:a16="http://schemas.microsoft.com/office/drawing/2014/main" id="{0D1EA850-B0BF-95C5-461F-5646BE5BA4B5}"/>
                </a:ext>
              </a:extLst>
            </p:cNvPr>
            <p:cNvSpPr txBox="1"/>
            <p:nvPr/>
          </p:nvSpPr>
          <p:spPr>
            <a:xfrm>
              <a:off x="199145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3" name="TextBox 3">
              <a:extLst>
                <a:ext uri="{FF2B5EF4-FFF2-40B4-BE49-F238E27FC236}">
                  <a16:creationId xmlns:a16="http://schemas.microsoft.com/office/drawing/2014/main" id="{FFA0E764-740B-BF94-384E-D2E8CA0A7AB9}"/>
                </a:ext>
              </a:extLst>
            </p:cNvPr>
            <p:cNvSpPr txBox="1"/>
            <p:nvPr/>
          </p:nvSpPr>
          <p:spPr>
            <a:xfrm>
              <a:off x="3725208" y="685818"/>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34" name="TextBox 3">
              <a:extLst>
                <a:ext uri="{FF2B5EF4-FFF2-40B4-BE49-F238E27FC236}">
                  <a16:creationId xmlns:a16="http://schemas.microsoft.com/office/drawing/2014/main" id="{53DA1EDA-ED76-E022-6E63-07724FBBEB9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w</a:t>
              </a:r>
            </a:p>
          </p:txBody>
        </p:sp>
        <p:sp>
          <p:nvSpPr>
            <p:cNvPr id="36" name="TextBox 3">
              <a:extLst>
                <a:ext uri="{FF2B5EF4-FFF2-40B4-BE49-F238E27FC236}">
                  <a16:creationId xmlns:a16="http://schemas.microsoft.com/office/drawing/2014/main" id="{66B7458B-7DA0-AB70-653D-B5E3963BBBA0}"/>
                </a:ext>
              </a:extLst>
            </p:cNvPr>
            <p:cNvSpPr txBox="1"/>
            <p:nvPr/>
          </p:nvSpPr>
          <p:spPr>
            <a:xfrm>
              <a:off x="1443526"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sp>
          <p:nvSpPr>
            <p:cNvPr id="2" name="TextBox 3">
              <a:extLst>
                <a:ext uri="{FF2B5EF4-FFF2-40B4-BE49-F238E27FC236}">
                  <a16:creationId xmlns:a16="http://schemas.microsoft.com/office/drawing/2014/main" id="{F789AD18-6D67-E8BE-CFC7-5F3110CDC977}"/>
                </a:ext>
              </a:extLst>
            </p:cNvPr>
            <p:cNvSpPr txBox="1"/>
            <p:nvPr/>
          </p:nvSpPr>
          <p:spPr>
            <a:xfrm>
              <a:off x="2416310" y="706344"/>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grpSp>
      <p:grpSp>
        <p:nvGrpSpPr>
          <p:cNvPr id="3" name="Group 2">
            <a:extLst>
              <a:ext uri="{FF2B5EF4-FFF2-40B4-BE49-F238E27FC236}">
                <a16:creationId xmlns:a16="http://schemas.microsoft.com/office/drawing/2014/main" id="{3A4F08E5-81D0-2566-D078-8E3387DB176B}"/>
              </a:ext>
            </a:extLst>
          </p:cNvPr>
          <p:cNvGrpSpPr/>
          <p:nvPr/>
        </p:nvGrpSpPr>
        <p:grpSpPr>
          <a:xfrm>
            <a:off x="6818028" y="554248"/>
            <a:ext cx="6972582" cy="1764172"/>
            <a:chOff x="624169" y="696548"/>
            <a:chExt cx="6972582" cy="1764172"/>
          </a:xfrm>
        </p:grpSpPr>
        <p:sp>
          <p:nvSpPr>
            <p:cNvPr id="4" name="TextBox 3">
              <a:extLst>
                <a:ext uri="{FF2B5EF4-FFF2-40B4-BE49-F238E27FC236}">
                  <a16:creationId xmlns:a16="http://schemas.microsoft.com/office/drawing/2014/main" id="{8303BE64-8CE6-C4A8-D20B-EA64B79C8C91}"/>
                </a:ext>
              </a:extLst>
            </p:cNvPr>
            <p:cNvSpPr txBox="1"/>
            <p:nvPr/>
          </p:nvSpPr>
          <p:spPr>
            <a:xfrm>
              <a:off x="4145750" y="717149"/>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5" name="TextBox 3">
              <a:extLst>
                <a:ext uri="{FF2B5EF4-FFF2-40B4-BE49-F238E27FC236}">
                  <a16:creationId xmlns:a16="http://schemas.microsoft.com/office/drawing/2014/main" id="{889E4BB9-31D5-93DA-EE94-19AB0D3A3C23}"/>
                </a:ext>
              </a:extLst>
            </p:cNvPr>
            <p:cNvSpPr txBox="1"/>
            <p:nvPr/>
          </p:nvSpPr>
          <p:spPr>
            <a:xfrm>
              <a:off x="3504206"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a</a:t>
              </a:r>
            </a:p>
          </p:txBody>
        </p:sp>
        <p:sp>
          <p:nvSpPr>
            <p:cNvPr id="7" name="TextBox 3">
              <a:extLst>
                <a:ext uri="{FF2B5EF4-FFF2-40B4-BE49-F238E27FC236}">
                  <a16:creationId xmlns:a16="http://schemas.microsoft.com/office/drawing/2014/main" id="{AD0F2E9C-540B-773A-1B33-42FC7E994E52}"/>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8" name="TextBox 3">
              <a:extLst>
                <a:ext uri="{FF2B5EF4-FFF2-40B4-BE49-F238E27FC236}">
                  <a16:creationId xmlns:a16="http://schemas.microsoft.com/office/drawing/2014/main" id="{1E253854-15D4-FE67-B576-FAE3B5FC3EB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9" name="TextBox 3">
              <a:extLst>
                <a:ext uri="{FF2B5EF4-FFF2-40B4-BE49-F238E27FC236}">
                  <a16:creationId xmlns:a16="http://schemas.microsoft.com/office/drawing/2014/main" id="{5639FE64-D87C-1B9C-A79C-EDF7E457BBDA}"/>
                </a:ext>
              </a:extLst>
            </p:cNvPr>
            <p:cNvSpPr txBox="1"/>
            <p:nvPr/>
          </p:nvSpPr>
          <p:spPr>
            <a:xfrm>
              <a:off x="173094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0" name="TextBox 3">
              <a:extLst>
                <a:ext uri="{FF2B5EF4-FFF2-40B4-BE49-F238E27FC236}">
                  <a16:creationId xmlns:a16="http://schemas.microsoft.com/office/drawing/2014/main" id="{74F3E396-DA36-DF17-5C43-3765250B0373}"/>
                </a:ext>
              </a:extLst>
            </p:cNvPr>
            <p:cNvSpPr txBox="1"/>
            <p:nvPr/>
          </p:nvSpPr>
          <p:spPr>
            <a:xfrm>
              <a:off x="3071769" y="748724"/>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3BF7988F-ED23-C5AF-C2B1-833055E09FE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2" name="TextBox 3">
              <a:extLst>
                <a:ext uri="{FF2B5EF4-FFF2-40B4-BE49-F238E27FC236}">
                  <a16:creationId xmlns:a16="http://schemas.microsoft.com/office/drawing/2014/main" id="{A26CB528-E278-F0FD-F339-296C53CB6CB6}"/>
                </a:ext>
              </a:extLst>
            </p:cNvPr>
            <p:cNvSpPr txBox="1"/>
            <p:nvPr/>
          </p:nvSpPr>
          <p:spPr>
            <a:xfrm>
              <a:off x="1502341"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i</a:t>
              </a:r>
            </a:p>
          </p:txBody>
        </p:sp>
        <p:sp>
          <p:nvSpPr>
            <p:cNvPr id="13" name="TextBox 3">
              <a:extLst>
                <a:ext uri="{FF2B5EF4-FFF2-40B4-BE49-F238E27FC236}">
                  <a16:creationId xmlns:a16="http://schemas.microsoft.com/office/drawing/2014/main" id="{7D419062-BA1E-2A5A-F9C5-630C1DF4008E}"/>
                </a:ext>
              </a:extLst>
            </p:cNvPr>
            <p:cNvSpPr txBox="1"/>
            <p:nvPr/>
          </p:nvSpPr>
          <p:spPr>
            <a:xfrm>
              <a:off x="2338891" y="751075"/>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g</a:t>
              </a:r>
            </a:p>
          </p:txBody>
        </p:sp>
      </p:grpSp>
      <p:pic>
        <p:nvPicPr>
          <p:cNvPr id="14" name="Picture 13">
            <a:extLst>
              <a:ext uri="{FF2B5EF4-FFF2-40B4-BE49-F238E27FC236}">
                <a16:creationId xmlns:a16="http://schemas.microsoft.com/office/drawing/2014/main" id="{9DCC4081-7D2E-5198-5917-C61579673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2621" y="2572077"/>
            <a:ext cx="3774177" cy="7106148"/>
          </a:xfrm>
          <a:prstGeom prst="rect">
            <a:avLst/>
          </a:prstGeom>
          <a:solidFill>
            <a:srgbClr val="FFECE4"/>
          </a:solidFill>
        </p:spPr>
      </p:pic>
      <p:sp>
        <p:nvSpPr>
          <p:cNvPr id="16" name="TextBox 15">
            <a:extLst>
              <a:ext uri="{FF2B5EF4-FFF2-40B4-BE49-F238E27FC236}">
                <a16:creationId xmlns:a16="http://schemas.microsoft.com/office/drawing/2014/main" id="{8984C43A-4529-8A1C-3D09-C0A73767A287}"/>
              </a:ext>
            </a:extLst>
          </p:cNvPr>
          <p:cNvSpPr txBox="1"/>
          <p:nvPr/>
        </p:nvSpPr>
        <p:spPr>
          <a:xfrm>
            <a:off x="1381711" y="9223158"/>
            <a:ext cx="9198244" cy="461665"/>
          </a:xfrm>
          <a:prstGeom prst="rect">
            <a:avLst/>
          </a:prstGeom>
          <a:noFill/>
        </p:spPr>
        <p:txBody>
          <a:bodyPr wrap="square">
            <a:spAutoFit/>
          </a:bodyPr>
          <a:lstStyle/>
          <a:p>
            <a:r>
              <a:rPr lang="en-IN" sz="2400" dirty="0">
                <a:latin typeface="JetBrains Mono" panose="020B0604020202020204" charset="0"/>
                <a:cs typeface="Times New Roman" panose="02020603050405020304" pitchFamily="18" charset="0"/>
              </a:rPr>
              <a:t>Level 0 DFD</a:t>
            </a:r>
          </a:p>
        </p:txBody>
      </p:sp>
    </p:spTree>
    <p:extLst>
      <p:ext uri="{BB962C8B-B14F-4D97-AF65-F5344CB8AC3E}">
        <p14:creationId xmlns:p14="http://schemas.microsoft.com/office/powerpoint/2010/main" val="2960074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14</a:t>
            </a:r>
          </a:p>
        </p:txBody>
      </p:sp>
      <p:grpSp>
        <p:nvGrpSpPr>
          <p:cNvPr id="6" name="Group 5">
            <a:extLst>
              <a:ext uri="{FF2B5EF4-FFF2-40B4-BE49-F238E27FC236}">
                <a16:creationId xmlns:a16="http://schemas.microsoft.com/office/drawing/2014/main" id="{A865638E-4815-18C2-C11C-EC8B008F5EEA}"/>
              </a:ext>
            </a:extLst>
          </p:cNvPr>
          <p:cNvGrpSpPr/>
          <p:nvPr/>
        </p:nvGrpSpPr>
        <p:grpSpPr>
          <a:xfrm>
            <a:off x="762000" y="571500"/>
            <a:ext cx="6972582" cy="1727384"/>
            <a:chOff x="624169" y="685818"/>
            <a:chExt cx="6972582" cy="1727384"/>
          </a:xfrm>
        </p:grpSpPr>
        <p:sp>
          <p:nvSpPr>
            <p:cNvPr id="31" name="TextBox 3">
              <a:extLst>
                <a:ext uri="{FF2B5EF4-FFF2-40B4-BE49-F238E27FC236}">
                  <a16:creationId xmlns:a16="http://schemas.microsoft.com/office/drawing/2014/main" id="{1248F228-090E-4288-4B0C-10322A864188}"/>
                </a:ext>
              </a:extLst>
            </p:cNvPr>
            <p:cNvSpPr txBox="1"/>
            <p:nvPr/>
          </p:nvSpPr>
          <p:spPr>
            <a:xfrm>
              <a:off x="4702161" y="71889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35" name="TextBox 3">
              <a:extLst>
                <a:ext uri="{FF2B5EF4-FFF2-40B4-BE49-F238E27FC236}">
                  <a16:creationId xmlns:a16="http://schemas.microsoft.com/office/drawing/2014/main" id="{D2B3FB3A-35A2-939C-0601-C9F5274FAAF7}"/>
                </a:ext>
              </a:extLst>
            </p:cNvPr>
            <p:cNvSpPr txBox="1"/>
            <p:nvPr/>
          </p:nvSpPr>
          <p:spPr>
            <a:xfrm>
              <a:off x="4468799"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l</a:t>
              </a:r>
            </a:p>
          </p:txBody>
        </p:sp>
        <p:sp>
          <p:nvSpPr>
            <p:cNvPr id="29" name="TextBox 3">
              <a:extLst>
                <a:ext uri="{FF2B5EF4-FFF2-40B4-BE49-F238E27FC236}">
                  <a16:creationId xmlns:a16="http://schemas.microsoft.com/office/drawing/2014/main" id="{30CE9FFD-2ED3-A961-D3FA-30D7EB8D469A}"/>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30" name="TextBox 3">
              <a:extLst>
                <a:ext uri="{FF2B5EF4-FFF2-40B4-BE49-F238E27FC236}">
                  <a16:creationId xmlns:a16="http://schemas.microsoft.com/office/drawing/2014/main" id="{6A39CF2C-2A38-F668-4E6A-2F96A46D1AA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32" name="TextBox 3">
              <a:extLst>
                <a:ext uri="{FF2B5EF4-FFF2-40B4-BE49-F238E27FC236}">
                  <a16:creationId xmlns:a16="http://schemas.microsoft.com/office/drawing/2014/main" id="{0D1EA850-B0BF-95C5-461F-5646BE5BA4B5}"/>
                </a:ext>
              </a:extLst>
            </p:cNvPr>
            <p:cNvSpPr txBox="1"/>
            <p:nvPr/>
          </p:nvSpPr>
          <p:spPr>
            <a:xfrm>
              <a:off x="199145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3" name="TextBox 3">
              <a:extLst>
                <a:ext uri="{FF2B5EF4-FFF2-40B4-BE49-F238E27FC236}">
                  <a16:creationId xmlns:a16="http://schemas.microsoft.com/office/drawing/2014/main" id="{FFA0E764-740B-BF94-384E-D2E8CA0A7AB9}"/>
                </a:ext>
              </a:extLst>
            </p:cNvPr>
            <p:cNvSpPr txBox="1"/>
            <p:nvPr/>
          </p:nvSpPr>
          <p:spPr>
            <a:xfrm>
              <a:off x="3725208" y="685818"/>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34" name="TextBox 3">
              <a:extLst>
                <a:ext uri="{FF2B5EF4-FFF2-40B4-BE49-F238E27FC236}">
                  <a16:creationId xmlns:a16="http://schemas.microsoft.com/office/drawing/2014/main" id="{53DA1EDA-ED76-E022-6E63-07724FBBEB9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w</a:t>
              </a:r>
            </a:p>
          </p:txBody>
        </p:sp>
        <p:sp>
          <p:nvSpPr>
            <p:cNvPr id="36" name="TextBox 3">
              <a:extLst>
                <a:ext uri="{FF2B5EF4-FFF2-40B4-BE49-F238E27FC236}">
                  <a16:creationId xmlns:a16="http://schemas.microsoft.com/office/drawing/2014/main" id="{66B7458B-7DA0-AB70-653D-B5E3963BBBA0}"/>
                </a:ext>
              </a:extLst>
            </p:cNvPr>
            <p:cNvSpPr txBox="1"/>
            <p:nvPr/>
          </p:nvSpPr>
          <p:spPr>
            <a:xfrm>
              <a:off x="1443526"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sp>
          <p:nvSpPr>
            <p:cNvPr id="2" name="TextBox 3">
              <a:extLst>
                <a:ext uri="{FF2B5EF4-FFF2-40B4-BE49-F238E27FC236}">
                  <a16:creationId xmlns:a16="http://schemas.microsoft.com/office/drawing/2014/main" id="{F789AD18-6D67-E8BE-CFC7-5F3110CDC977}"/>
                </a:ext>
              </a:extLst>
            </p:cNvPr>
            <p:cNvSpPr txBox="1"/>
            <p:nvPr/>
          </p:nvSpPr>
          <p:spPr>
            <a:xfrm>
              <a:off x="2416310" y="706344"/>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grpSp>
      <p:grpSp>
        <p:nvGrpSpPr>
          <p:cNvPr id="3" name="Group 2">
            <a:extLst>
              <a:ext uri="{FF2B5EF4-FFF2-40B4-BE49-F238E27FC236}">
                <a16:creationId xmlns:a16="http://schemas.microsoft.com/office/drawing/2014/main" id="{3A4F08E5-81D0-2566-D078-8E3387DB176B}"/>
              </a:ext>
            </a:extLst>
          </p:cNvPr>
          <p:cNvGrpSpPr/>
          <p:nvPr/>
        </p:nvGrpSpPr>
        <p:grpSpPr>
          <a:xfrm>
            <a:off x="6818028" y="554248"/>
            <a:ext cx="6972582" cy="1764172"/>
            <a:chOff x="624169" y="696548"/>
            <a:chExt cx="6972582" cy="1764172"/>
          </a:xfrm>
        </p:grpSpPr>
        <p:sp>
          <p:nvSpPr>
            <p:cNvPr id="4" name="TextBox 3">
              <a:extLst>
                <a:ext uri="{FF2B5EF4-FFF2-40B4-BE49-F238E27FC236}">
                  <a16:creationId xmlns:a16="http://schemas.microsoft.com/office/drawing/2014/main" id="{8303BE64-8CE6-C4A8-D20B-EA64B79C8C91}"/>
                </a:ext>
              </a:extLst>
            </p:cNvPr>
            <p:cNvSpPr txBox="1"/>
            <p:nvPr/>
          </p:nvSpPr>
          <p:spPr>
            <a:xfrm>
              <a:off x="4145750" y="717149"/>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5" name="TextBox 3">
              <a:extLst>
                <a:ext uri="{FF2B5EF4-FFF2-40B4-BE49-F238E27FC236}">
                  <a16:creationId xmlns:a16="http://schemas.microsoft.com/office/drawing/2014/main" id="{889E4BB9-31D5-93DA-EE94-19AB0D3A3C23}"/>
                </a:ext>
              </a:extLst>
            </p:cNvPr>
            <p:cNvSpPr txBox="1"/>
            <p:nvPr/>
          </p:nvSpPr>
          <p:spPr>
            <a:xfrm>
              <a:off x="3504206"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a</a:t>
              </a:r>
            </a:p>
          </p:txBody>
        </p:sp>
        <p:sp>
          <p:nvSpPr>
            <p:cNvPr id="7" name="TextBox 3">
              <a:extLst>
                <a:ext uri="{FF2B5EF4-FFF2-40B4-BE49-F238E27FC236}">
                  <a16:creationId xmlns:a16="http://schemas.microsoft.com/office/drawing/2014/main" id="{AD0F2E9C-540B-773A-1B33-42FC7E994E52}"/>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8" name="TextBox 3">
              <a:extLst>
                <a:ext uri="{FF2B5EF4-FFF2-40B4-BE49-F238E27FC236}">
                  <a16:creationId xmlns:a16="http://schemas.microsoft.com/office/drawing/2014/main" id="{1E253854-15D4-FE67-B576-FAE3B5FC3EB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9" name="TextBox 3">
              <a:extLst>
                <a:ext uri="{FF2B5EF4-FFF2-40B4-BE49-F238E27FC236}">
                  <a16:creationId xmlns:a16="http://schemas.microsoft.com/office/drawing/2014/main" id="{5639FE64-D87C-1B9C-A79C-EDF7E457BBDA}"/>
                </a:ext>
              </a:extLst>
            </p:cNvPr>
            <p:cNvSpPr txBox="1"/>
            <p:nvPr/>
          </p:nvSpPr>
          <p:spPr>
            <a:xfrm>
              <a:off x="173094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0" name="TextBox 3">
              <a:extLst>
                <a:ext uri="{FF2B5EF4-FFF2-40B4-BE49-F238E27FC236}">
                  <a16:creationId xmlns:a16="http://schemas.microsoft.com/office/drawing/2014/main" id="{74F3E396-DA36-DF17-5C43-3765250B0373}"/>
                </a:ext>
              </a:extLst>
            </p:cNvPr>
            <p:cNvSpPr txBox="1"/>
            <p:nvPr/>
          </p:nvSpPr>
          <p:spPr>
            <a:xfrm>
              <a:off x="3071769" y="748724"/>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3BF7988F-ED23-C5AF-C2B1-833055E09FE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2" name="TextBox 3">
              <a:extLst>
                <a:ext uri="{FF2B5EF4-FFF2-40B4-BE49-F238E27FC236}">
                  <a16:creationId xmlns:a16="http://schemas.microsoft.com/office/drawing/2014/main" id="{A26CB528-E278-F0FD-F339-296C53CB6CB6}"/>
                </a:ext>
              </a:extLst>
            </p:cNvPr>
            <p:cNvSpPr txBox="1"/>
            <p:nvPr/>
          </p:nvSpPr>
          <p:spPr>
            <a:xfrm>
              <a:off x="1502341"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i</a:t>
              </a:r>
            </a:p>
          </p:txBody>
        </p:sp>
        <p:sp>
          <p:nvSpPr>
            <p:cNvPr id="13" name="TextBox 3">
              <a:extLst>
                <a:ext uri="{FF2B5EF4-FFF2-40B4-BE49-F238E27FC236}">
                  <a16:creationId xmlns:a16="http://schemas.microsoft.com/office/drawing/2014/main" id="{7D419062-BA1E-2A5A-F9C5-630C1DF4008E}"/>
                </a:ext>
              </a:extLst>
            </p:cNvPr>
            <p:cNvSpPr txBox="1"/>
            <p:nvPr/>
          </p:nvSpPr>
          <p:spPr>
            <a:xfrm>
              <a:off x="2338891" y="751075"/>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g</a:t>
              </a:r>
            </a:p>
          </p:txBody>
        </p:sp>
      </p:grpSp>
      <p:sp>
        <p:nvSpPr>
          <p:cNvPr id="16" name="TextBox 15">
            <a:extLst>
              <a:ext uri="{FF2B5EF4-FFF2-40B4-BE49-F238E27FC236}">
                <a16:creationId xmlns:a16="http://schemas.microsoft.com/office/drawing/2014/main" id="{8984C43A-4529-8A1C-3D09-C0A73767A287}"/>
              </a:ext>
            </a:extLst>
          </p:cNvPr>
          <p:cNvSpPr txBox="1"/>
          <p:nvPr/>
        </p:nvSpPr>
        <p:spPr>
          <a:xfrm>
            <a:off x="1381711" y="9223158"/>
            <a:ext cx="9198244" cy="461665"/>
          </a:xfrm>
          <a:prstGeom prst="rect">
            <a:avLst/>
          </a:prstGeom>
          <a:noFill/>
        </p:spPr>
        <p:txBody>
          <a:bodyPr wrap="square">
            <a:spAutoFit/>
          </a:bodyPr>
          <a:lstStyle/>
          <a:p>
            <a:r>
              <a:rPr lang="en-IN" sz="2400" dirty="0">
                <a:latin typeface="JetBrains Mono" panose="020B0604020202020204" charset="0"/>
                <a:cs typeface="Times New Roman" panose="02020603050405020304" pitchFamily="18" charset="0"/>
              </a:rPr>
              <a:t>Level 1 DFD</a:t>
            </a:r>
          </a:p>
        </p:txBody>
      </p:sp>
      <p:pic>
        <p:nvPicPr>
          <p:cNvPr id="15" name="Picture 14">
            <a:extLst>
              <a:ext uri="{FF2B5EF4-FFF2-40B4-BE49-F238E27FC236}">
                <a16:creationId xmlns:a16="http://schemas.microsoft.com/office/drawing/2014/main" id="{88F4B16C-245F-A1BC-56CD-51A4B7BF5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824" y="2248558"/>
            <a:ext cx="3217934" cy="7952007"/>
          </a:xfrm>
          <a:prstGeom prst="rect">
            <a:avLst/>
          </a:prstGeom>
        </p:spPr>
      </p:pic>
      <p:pic>
        <p:nvPicPr>
          <p:cNvPr id="17" name="Picture 16">
            <a:extLst>
              <a:ext uri="{FF2B5EF4-FFF2-40B4-BE49-F238E27FC236}">
                <a16:creationId xmlns:a16="http://schemas.microsoft.com/office/drawing/2014/main" id="{8886E12D-C45C-C5EE-A784-CED60972CFBF}"/>
              </a:ext>
            </a:extLst>
          </p:cNvPr>
          <p:cNvPicPr>
            <a:picLocks noChangeAspect="1"/>
          </p:cNvPicPr>
          <p:nvPr/>
        </p:nvPicPr>
        <p:blipFill rotWithShape="1">
          <a:blip r:embed="rId2">
            <a:extLst>
              <a:ext uri="{28A0092B-C50C-407E-A947-70E740481C1C}">
                <a14:useLocalDpi xmlns:a14="http://schemas.microsoft.com/office/drawing/2010/main" val="0"/>
              </a:ext>
            </a:extLst>
          </a:blip>
          <a:srcRect l="27151" t="11772" r="26892" b="77446"/>
          <a:stretch/>
        </p:blipFill>
        <p:spPr>
          <a:xfrm>
            <a:off x="7696199" y="8877300"/>
            <a:ext cx="1447801" cy="839382"/>
          </a:xfrm>
          <a:prstGeom prst="rect">
            <a:avLst/>
          </a:prstGeom>
        </p:spPr>
      </p:pic>
    </p:spTree>
    <p:extLst>
      <p:ext uri="{BB962C8B-B14F-4D97-AF65-F5344CB8AC3E}">
        <p14:creationId xmlns:p14="http://schemas.microsoft.com/office/powerpoint/2010/main" val="330805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15</a:t>
            </a:r>
          </a:p>
        </p:txBody>
      </p:sp>
      <p:grpSp>
        <p:nvGrpSpPr>
          <p:cNvPr id="6" name="Group 5">
            <a:extLst>
              <a:ext uri="{FF2B5EF4-FFF2-40B4-BE49-F238E27FC236}">
                <a16:creationId xmlns:a16="http://schemas.microsoft.com/office/drawing/2014/main" id="{A865638E-4815-18C2-C11C-EC8B008F5EEA}"/>
              </a:ext>
            </a:extLst>
          </p:cNvPr>
          <p:cNvGrpSpPr/>
          <p:nvPr/>
        </p:nvGrpSpPr>
        <p:grpSpPr>
          <a:xfrm>
            <a:off x="762000" y="571500"/>
            <a:ext cx="6972582" cy="1727384"/>
            <a:chOff x="624169" y="685818"/>
            <a:chExt cx="6972582" cy="1727384"/>
          </a:xfrm>
        </p:grpSpPr>
        <p:sp>
          <p:nvSpPr>
            <p:cNvPr id="31" name="TextBox 3">
              <a:extLst>
                <a:ext uri="{FF2B5EF4-FFF2-40B4-BE49-F238E27FC236}">
                  <a16:creationId xmlns:a16="http://schemas.microsoft.com/office/drawing/2014/main" id="{1248F228-090E-4288-4B0C-10322A864188}"/>
                </a:ext>
              </a:extLst>
            </p:cNvPr>
            <p:cNvSpPr txBox="1"/>
            <p:nvPr/>
          </p:nvSpPr>
          <p:spPr>
            <a:xfrm>
              <a:off x="4702161" y="71889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35" name="TextBox 3">
              <a:extLst>
                <a:ext uri="{FF2B5EF4-FFF2-40B4-BE49-F238E27FC236}">
                  <a16:creationId xmlns:a16="http://schemas.microsoft.com/office/drawing/2014/main" id="{D2B3FB3A-35A2-939C-0601-C9F5274FAAF7}"/>
                </a:ext>
              </a:extLst>
            </p:cNvPr>
            <p:cNvSpPr txBox="1"/>
            <p:nvPr/>
          </p:nvSpPr>
          <p:spPr>
            <a:xfrm>
              <a:off x="4468799"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l</a:t>
              </a:r>
            </a:p>
          </p:txBody>
        </p:sp>
        <p:sp>
          <p:nvSpPr>
            <p:cNvPr id="29" name="TextBox 3">
              <a:extLst>
                <a:ext uri="{FF2B5EF4-FFF2-40B4-BE49-F238E27FC236}">
                  <a16:creationId xmlns:a16="http://schemas.microsoft.com/office/drawing/2014/main" id="{30CE9FFD-2ED3-A961-D3FA-30D7EB8D469A}"/>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30" name="TextBox 3">
              <a:extLst>
                <a:ext uri="{FF2B5EF4-FFF2-40B4-BE49-F238E27FC236}">
                  <a16:creationId xmlns:a16="http://schemas.microsoft.com/office/drawing/2014/main" id="{6A39CF2C-2A38-F668-4E6A-2F96A46D1AA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32" name="TextBox 3">
              <a:extLst>
                <a:ext uri="{FF2B5EF4-FFF2-40B4-BE49-F238E27FC236}">
                  <a16:creationId xmlns:a16="http://schemas.microsoft.com/office/drawing/2014/main" id="{0D1EA850-B0BF-95C5-461F-5646BE5BA4B5}"/>
                </a:ext>
              </a:extLst>
            </p:cNvPr>
            <p:cNvSpPr txBox="1"/>
            <p:nvPr/>
          </p:nvSpPr>
          <p:spPr>
            <a:xfrm>
              <a:off x="199145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3" name="TextBox 3">
              <a:extLst>
                <a:ext uri="{FF2B5EF4-FFF2-40B4-BE49-F238E27FC236}">
                  <a16:creationId xmlns:a16="http://schemas.microsoft.com/office/drawing/2014/main" id="{FFA0E764-740B-BF94-384E-D2E8CA0A7AB9}"/>
                </a:ext>
              </a:extLst>
            </p:cNvPr>
            <p:cNvSpPr txBox="1"/>
            <p:nvPr/>
          </p:nvSpPr>
          <p:spPr>
            <a:xfrm>
              <a:off x="3725208" y="685818"/>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34" name="TextBox 3">
              <a:extLst>
                <a:ext uri="{FF2B5EF4-FFF2-40B4-BE49-F238E27FC236}">
                  <a16:creationId xmlns:a16="http://schemas.microsoft.com/office/drawing/2014/main" id="{53DA1EDA-ED76-E022-6E63-07724FBBEB9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w</a:t>
              </a:r>
            </a:p>
          </p:txBody>
        </p:sp>
        <p:sp>
          <p:nvSpPr>
            <p:cNvPr id="36" name="TextBox 3">
              <a:extLst>
                <a:ext uri="{FF2B5EF4-FFF2-40B4-BE49-F238E27FC236}">
                  <a16:creationId xmlns:a16="http://schemas.microsoft.com/office/drawing/2014/main" id="{66B7458B-7DA0-AB70-653D-B5E3963BBBA0}"/>
                </a:ext>
              </a:extLst>
            </p:cNvPr>
            <p:cNvSpPr txBox="1"/>
            <p:nvPr/>
          </p:nvSpPr>
          <p:spPr>
            <a:xfrm>
              <a:off x="1443526"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sp>
          <p:nvSpPr>
            <p:cNvPr id="2" name="TextBox 3">
              <a:extLst>
                <a:ext uri="{FF2B5EF4-FFF2-40B4-BE49-F238E27FC236}">
                  <a16:creationId xmlns:a16="http://schemas.microsoft.com/office/drawing/2014/main" id="{F789AD18-6D67-E8BE-CFC7-5F3110CDC977}"/>
                </a:ext>
              </a:extLst>
            </p:cNvPr>
            <p:cNvSpPr txBox="1"/>
            <p:nvPr/>
          </p:nvSpPr>
          <p:spPr>
            <a:xfrm>
              <a:off x="2416310" y="706344"/>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a</a:t>
              </a:r>
            </a:p>
          </p:txBody>
        </p:sp>
      </p:grpSp>
      <p:grpSp>
        <p:nvGrpSpPr>
          <p:cNvPr id="3" name="Group 2">
            <a:extLst>
              <a:ext uri="{FF2B5EF4-FFF2-40B4-BE49-F238E27FC236}">
                <a16:creationId xmlns:a16="http://schemas.microsoft.com/office/drawing/2014/main" id="{3A4F08E5-81D0-2566-D078-8E3387DB176B}"/>
              </a:ext>
            </a:extLst>
          </p:cNvPr>
          <p:cNvGrpSpPr/>
          <p:nvPr/>
        </p:nvGrpSpPr>
        <p:grpSpPr>
          <a:xfrm>
            <a:off x="6818028" y="554248"/>
            <a:ext cx="6972582" cy="1764172"/>
            <a:chOff x="624169" y="696548"/>
            <a:chExt cx="6972582" cy="1764172"/>
          </a:xfrm>
        </p:grpSpPr>
        <p:sp>
          <p:nvSpPr>
            <p:cNvPr id="4" name="TextBox 3">
              <a:extLst>
                <a:ext uri="{FF2B5EF4-FFF2-40B4-BE49-F238E27FC236}">
                  <a16:creationId xmlns:a16="http://schemas.microsoft.com/office/drawing/2014/main" id="{8303BE64-8CE6-C4A8-D20B-EA64B79C8C91}"/>
                </a:ext>
              </a:extLst>
            </p:cNvPr>
            <p:cNvSpPr txBox="1"/>
            <p:nvPr/>
          </p:nvSpPr>
          <p:spPr>
            <a:xfrm>
              <a:off x="4145750" y="717149"/>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5" name="TextBox 3">
              <a:extLst>
                <a:ext uri="{FF2B5EF4-FFF2-40B4-BE49-F238E27FC236}">
                  <a16:creationId xmlns:a16="http://schemas.microsoft.com/office/drawing/2014/main" id="{889E4BB9-31D5-93DA-EE94-19AB0D3A3C23}"/>
                </a:ext>
              </a:extLst>
            </p:cNvPr>
            <p:cNvSpPr txBox="1"/>
            <p:nvPr/>
          </p:nvSpPr>
          <p:spPr>
            <a:xfrm>
              <a:off x="3504206" y="709481"/>
              <a:ext cx="2281682" cy="1694310"/>
            </a:xfrm>
            <a:prstGeom prst="rect">
              <a:avLst/>
            </a:prstGeom>
          </p:spPr>
          <p:txBody>
            <a:bodyPr wrap="square" lIns="0" tIns="0" rIns="0" bIns="0" rtlCol="0" anchor="t">
              <a:spAutoFit/>
            </a:bodyPr>
            <a:lstStyle/>
            <a:p>
              <a:pPr algn="l">
                <a:lnSpc>
                  <a:spcPts val="13999"/>
                </a:lnSpc>
              </a:pPr>
              <a:r>
                <a:rPr lang="en-US" sz="11000" b="1" dirty="0">
                  <a:solidFill>
                    <a:srgbClr val="F23F0A">
                      <a:alpha val="76863"/>
                    </a:srgbClr>
                  </a:solidFill>
                  <a:latin typeface="Gotham Heavy"/>
                  <a:ea typeface="Gotham Heavy"/>
                  <a:cs typeface="Gotham Heavy"/>
                  <a:sym typeface="Gotham Heavy"/>
                </a:rPr>
                <a:t>a</a:t>
              </a:r>
            </a:p>
          </p:txBody>
        </p:sp>
        <p:sp>
          <p:nvSpPr>
            <p:cNvPr id="7" name="TextBox 3">
              <a:extLst>
                <a:ext uri="{FF2B5EF4-FFF2-40B4-BE49-F238E27FC236}">
                  <a16:creationId xmlns:a16="http://schemas.microsoft.com/office/drawing/2014/main" id="{AD0F2E9C-540B-773A-1B33-42FC7E994E52}"/>
                </a:ext>
              </a:extLst>
            </p:cNvPr>
            <p:cNvSpPr txBox="1"/>
            <p:nvPr/>
          </p:nvSpPr>
          <p:spPr>
            <a:xfrm>
              <a:off x="624169"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8" name="TextBox 3">
              <a:extLst>
                <a:ext uri="{FF2B5EF4-FFF2-40B4-BE49-F238E27FC236}">
                  <a16:creationId xmlns:a16="http://schemas.microsoft.com/office/drawing/2014/main" id="{1E253854-15D4-FE67-B576-FAE3B5FC3EB9}"/>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9" name="TextBox 3">
              <a:extLst>
                <a:ext uri="{FF2B5EF4-FFF2-40B4-BE49-F238E27FC236}">
                  <a16:creationId xmlns:a16="http://schemas.microsoft.com/office/drawing/2014/main" id="{5639FE64-D87C-1B9C-A79C-EDF7E457BBDA}"/>
                </a:ext>
              </a:extLst>
            </p:cNvPr>
            <p:cNvSpPr txBox="1"/>
            <p:nvPr/>
          </p:nvSpPr>
          <p:spPr>
            <a:xfrm>
              <a:off x="1730941"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0" name="TextBox 3">
              <a:extLst>
                <a:ext uri="{FF2B5EF4-FFF2-40B4-BE49-F238E27FC236}">
                  <a16:creationId xmlns:a16="http://schemas.microsoft.com/office/drawing/2014/main" id="{74F3E396-DA36-DF17-5C43-3765250B0373}"/>
                </a:ext>
              </a:extLst>
            </p:cNvPr>
            <p:cNvSpPr txBox="1"/>
            <p:nvPr/>
          </p:nvSpPr>
          <p:spPr>
            <a:xfrm>
              <a:off x="3071769" y="748724"/>
              <a:ext cx="2265914" cy="1711996"/>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3BF7988F-ED23-C5AF-C2B1-833055E09FE9}"/>
                </a:ext>
              </a:extLst>
            </p:cNvPr>
            <p:cNvSpPr txBox="1"/>
            <p:nvPr/>
          </p:nvSpPr>
          <p:spPr>
            <a:xfrm>
              <a:off x="5315069" y="69654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2" name="TextBox 3">
              <a:extLst>
                <a:ext uri="{FF2B5EF4-FFF2-40B4-BE49-F238E27FC236}">
                  <a16:creationId xmlns:a16="http://schemas.microsoft.com/office/drawing/2014/main" id="{A26CB528-E278-F0FD-F339-296C53CB6CB6}"/>
                </a:ext>
              </a:extLst>
            </p:cNvPr>
            <p:cNvSpPr txBox="1"/>
            <p:nvPr/>
          </p:nvSpPr>
          <p:spPr>
            <a:xfrm>
              <a:off x="1502341"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i</a:t>
              </a:r>
            </a:p>
          </p:txBody>
        </p:sp>
        <p:sp>
          <p:nvSpPr>
            <p:cNvPr id="13" name="TextBox 3">
              <a:extLst>
                <a:ext uri="{FF2B5EF4-FFF2-40B4-BE49-F238E27FC236}">
                  <a16:creationId xmlns:a16="http://schemas.microsoft.com/office/drawing/2014/main" id="{7D419062-BA1E-2A5A-F9C5-630C1DF4008E}"/>
                </a:ext>
              </a:extLst>
            </p:cNvPr>
            <p:cNvSpPr txBox="1"/>
            <p:nvPr/>
          </p:nvSpPr>
          <p:spPr>
            <a:xfrm>
              <a:off x="2338891" y="751075"/>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g</a:t>
              </a:r>
            </a:p>
          </p:txBody>
        </p:sp>
      </p:grpSp>
      <p:pic>
        <p:nvPicPr>
          <p:cNvPr id="19" name="Picture 18">
            <a:extLst>
              <a:ext uri="{FF2B5EF4-FFF2-40B4-BE49-F238E27FC236}">
                <a16:creationId xmlns:a16="http://schemas.microsoft.com/office/drawing/2014/main" id="{E2F1CD58-9FDE-45E9-B2A2-A5755FDADD01}"/>
              </a:ext>
            </a:extLst>
          </p:cNvPr>
          <p:cNvPicPr>
            <a:picLocks noChangeAspect="1"/>
          </p:cNvPicPr>
          <p:nvPr/>
        </p:nvPicPr>
        <p:blipFill>
          <a:blip r:embed="rId2"/>
          <a:stretch>
            <a:fillRect/>
          </a:stretch>
        </p:blipFill>
        <p:spPr>
          <a:xfrm>
            <a:off x="1243791" y="2649051"/>
            <a:ext cx="15432834" cy="7385814"/>
          </a:xfrm>
          <a:prstGeom prst="rect">
            <a:avLst/>
          </a:prstGeom>
        </p:spPr>
      </p:pic>
      <p:sp>
        <p:nvSpPr>
          <p:cNvPr id="16" name="TextBox 15">
            <a:extLst>
              <a:ext uri="{FF2B5EF4-FFF2-40B4-BE49-F238E27FC236}">
                <a16:creationId xmlns:a16="http://schemas.microsoft.com/office/drawing/2014/main" id="{8984C43A-4529-8A1C-3D09-C0A73767A287}"/>
              </a:ext>
            </a:extLst>
          </p:cNvPr>
          <p:cNvSpPr txBox="1"/>
          <p:nvPr/>
        </p:nvSpPr>
        <p:spPr>
          <a:xfrm>
            <a:off x="1381711" y="9223158"/>
            <a:ext cx="9198244" cy="461665"/>
          </a:xfrm>
          <a:prstGeom prst="rect">
            <a:avLst/>
          </a:prstGeom>
          <a:noFill/>
        </p:spPr>
        <p:txBody>
          <a:bodyPr wrap="square">
            <a:spAutoFit/>
          </a:bodyPr>
          <a:lstStyle/>
          <a:p>
            <a:r>
              <a:rPr lang="en-IN" sz="2400" dirty="0">
                <a:latin typeface="JetBrains Mono" panose="020B0604020202020204" charset="0"/>
                <a:cs typeface="Times New Roman" panose="02020603050405020304" pitchFamily="18" charset="0"/>
              </a:rPr>
              <a:t>Level 2 DFD</a:t>
            </a:r>
          </a:p>
        </p:txBody>
      </p:sp>
    </p:spTree>
    <p:extLst>
      <p:ext uri="{BB962C8B-B14F-4D97-AF65-F5344CB8AC3E}">
        <p14:creationId xmlns:p14="http://schemas.microsoft.com/office/powerpoint/2010/main" val="374156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47E2C43-B019-EECA-4136-1E8CEEC6BB02}"/>
              </a:ext>
            </a:extLst>
          </p:cNvPr>
          <p:cNvGrpSpPr/>
          <p:nvPr/>
        </p:nvGrpSpPr>
        <p:grpSpPr>
          <a:xfrm>
            <a:off x="5711563" y="702772"/>
            <a:ext cx="5079615" cy="1725890"/>
            <a:chOff x="4918278" y="673679"/>
            <a:chExt cx="5079615" cy="1725890"/>
          </a:xfrm>
        </p:grpSpPr>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4" name="TextBox 3">
              <a:extLst>
                <a:ext uri="{FF2B5EF4-FFF2-40B4-BE49-F238E27FC236}">
                  <a16:creationId xmlns:a16="http://schemas.microsoft.com/office/drawing/2014/main" id="{3082BA74-5D56-B7F5-A06E-2175D76EE278}"/>
                </a:ext>
              </a:extLst>
            </p:cNvPr>
            <p:cNvSpPr txBox="1"/>
            <p:nvPr/>
          </p:nvSpPr>
          <p:spPr>
            <a:xfrm>
              <a:off x="6481318"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5" name="TextBox 4">
              <a:extLst>
                <a:ext uri="{FF2B5EF4-FFF2-40B4-BE49-F238E27FC236}">
                  <a16:creationId xmlns:a16="http://schemas.microsoft.com/office/drawing/2014/main" id="{EDE5C485-5D50-F277-F127-1D073C691D91}"/>
                </a:ext>
              </a:extLst>
            </p:cNvPr>
            <p:cNvSpPr txBox="1"/>
            <p:nvPr/>
          </p:nvSpPr>
          <p:spPr>
            <a:xfrm>
              <a:off x="7079543"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386318"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16" name="TextBox 15">
              <a:extLst>
                <a:ext uri="{FF2B5EF4-FFF2-40B4-BE49-F238E27FC236}">
                  <a16:creationId xmlns:a16="http://schemas.microsoft.com/office/drawing/2014/main" id="{2AD7EE64-A21C-944D-4225-CB4ADB9BAAC2}"/>
                </a:ext>
              </a:extLst>
            </p:cNvPr>
            <p:cNvSpPr txBox="1"/>
            <p:nvPr/>
          </p:nvSpPr>
          <p:spPr>
            <a:xfrm>
              <a:off x="7700518"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 name="TextBox 1">
              <a:extLst>
                <a:ext uri="{FF2B5EF4-FFF2-40B4-BE49-F238E27FC236}">
                  <a16:creationId xmlns:a16="http://schemas.microsoft.com/office/drawing/2014/main" id="{2D76636B-B0FA-E078-6D29-E343920A4D8A}"/>
                </a:ext>
              </a:extLst>
            </p:cNvPr>
            <p:cNvSpPr txBox="1"/>
            <p:nvPr/>
          </p:nvSpPr>
          <p:spPr>
            <a:xfrm>
              <a:off x="9072118"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9" name="TextBox 3">
              <a:extLst>
                <a:ext uri="{FF2B5EF4-FFF2-40B4-BE49-F238E27FC236}">
                  <a16:creationId xmlns:a16="http://schemas.microsoft.com/office/drawing/2014/main" id="{ECE47227-BA15-459E-C300-10EBB48E2C49}"/>
                </a:ext>
              </a:extLst>
            </p:cNvPr>
            <p:cNvSpPr txBox="1"/>
            <p:nvPr/>
          </p:nvSpPr>
          <p:spPr>
            <a:xfrm>
              <a:off x="4918278" y="705259"/>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&amp;</a:t>
              </a:r>
            </a:p>
          </p:txBody>
        </p:sp>
      </p:gr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16</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9115"/>
            <a:ext cx="6462431" cy="1748723"/>
            <a:chOff x="543651" y="699115"/>
            <a:chExt cx="6462431" cy="1748723"/>
          </a:xfrm>
        </p:grpSpPr>
        <p:sp>
          <p:nvSpPr>
            <p:cNvPr id="3" name="TextBox 3"/>
            <p:cNvSpPr txBox="1"/>
            <p:nvPr/>
          </p:nvSpPr>
          <p:spPr>
            <a:xfrm>
              <a:off x="543651" y="704308"/>
              <a:ext cx="1208949"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6" name="TextBox 3">
              <a:extLst>
                <a:ext uri="{FF2B5EF4-FFF2-40B4-BE49-F238E27FC236}">
                  <a16:creationId xmlns:a16="http://schemas.microsoft.com/office/drawing/2014/main" id="{2FCAE1FA-807B-E556-D811-82ABE32BC95D}"/>
                </a:ext>
              </a:extLst>
            </p:cNvPr>
            <p:cNvSpPr txBox="1"/>
            <p:nvPr/>
          </p:nvSpPr>
          <p:spPr>
            <a:xfrm>
              <a:off x="2146115" y="723900"/>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7" name="TextBox 3">
              <a:extLst>
                <a:ext uri="{FF2B5EF4-FFF2-40B4-BE49-F238E27FC236}">
                  <a16:creationId xmlns:a16="http://schemas.microsoft.com/office/drawing/2014/main" id="{94904ED0-D1F9-2C17-B79B-2E79CDF9C0E8}"/>
                </a:ext>
              </a:extLst>
            </p:cNvPr>
            <p:cNvSpPr txBox="1"/>
            <p:nvPr/>
          </p:nvSpPr>
          <p:spPr>
            <a:xfrm>
              <a:off x="3266465" y="70999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1" name="TextBox 3">
              <a:extLst>
                <a:ext uri="{FF2B5EF4-FFF2-40B4-BE49-F238E27FC236}">
                  <a16:creationId xmlns:a16="http://schemas.microsoft.com/office/drawing/2014/main" id="{DE3FD9A3-AF71-6B3A-3F62-31718B3350F7}"/>
                </a:ext>
              </a:extLst>
            </p:cNvPr>
            <p:cNvSpPr txBox="1"/>
            <p:nvPr/>
          </p:nvSpPr>
          <p:spPr>
            <a:xfrm>
              <a:off x="2574243" y="718562"/>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12" name="TextBox 3">
              <a:extLst>
                <a:ext uri="{FF2B5EF4-FFF2-40B4-BE49-F238E27FC236}">
                  <a16:creationId xmlns:a16="http://schemas.microsoft.com/office/drawing/2014/main" id="{C0D1E6B4-7744-F2F8-6B33-7F8084E7461D}"/>
                </a:ext>
              </a:extLst>
            </p:cNvPr>
            <p:cNvSpPr txBox="1"/>
            <p:nvPr/>
          </p:nvSpPr>
          <p:spPr>
            <a:xfrm>
              <a:off x="1514001" y="718191"/>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0" name="TextBox 3">
              <a:extLst>
                <a:ext uri="{FF2B5EF4-FFF2-40B4-BE49-F238E27FC236}">
                  <a16:creationId xmlns:a16="http://schemas.microsoft.com/office/drawing/2014/main" id="{54A68E06-D009-8065-7223-70E65ABB767F}"/>
                </a:ext>
              </a:extLst>
            </p:cNvPr>
            <p:cNvSpPr txBox="1"/>
            <p:nvPr/>
          </p:nvSpPr>
          <p:spPr>
            <a:xfrm>
              <a:off x="3962400" y="69911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14" name="TextBox 3">
              <a:extLst>
                <a:ext uri="{FF2B5EF4-FFF2-40B4-BE49-F238E27FC236}">
                  <a16:creationId xmlns:a16="http://schemas.microsoft.com/office/drawing/2014/main" id="{E2885B54-2DD6-E904-062F-60BA9A8281D5}"/>
                </a:ext>
              </a:extLst>
            </p:cNvPr>
            <p:cNvSpPr txBox="1"/>
            <p:nvPr/>
          </p:nvSpPr>
          <p:spPr>
            <a:xfrm>
              <a:off x="4495800" y="712263"/>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724400" y="70285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grpSp>
      <p:sp>
        <p:nvSpPr>
          <p:cNvPr id="35" name="TextBox 2">
            <a:extLst>
              <a:ext uri="{FF2B5EF4-FFF2-40B4-BE49-F238E27FC236}">
                <a16:creationId xmlns:a16="http://schemas.microsoft.com/office/drawing/2014/main" id="{D582ABB6-9D42-6E37-6E83-92253056A7C4}"/>
              </a:ext>
            </a:extLst>
          </p:cNvPr>
          <p:cNvSpPr txBox="1"/>
          <p:nvPr/>
        </p:nvSpPr>
        <p:spPr>
          <a:xfrm>
            <a:off x="688428" y="3466654"/>
            <a:ext cx="16982349" cy="5082866"/>
          </a:xfrm>
          <a:prstGeom prst="rect">
            <a:avLst/>
          </a:prstGeom>
        </p:spPr>
        <p:txBody>
          <a:bodyPr wrap="square" lIns="0" tIns="0" rIns="0" bIns="0" numCol="1" rtlCol="0" anchor="t">
            <a:spAutoFit/>
          </a:bodyPr>
          <a:lstStyle/>
          <a:p>
            <a:pPr marL="571500" indent="-571500" algn="just">
              <a:lnSpc>
                <a:spcPct val="150000"/>
              </a:lnSpc>
              <a:buFont typeface="Arial" panose="020B0604020202020204" pitchFamily="34" charset="0"/>
              <a:buChar char="•"/>
            </a:pPr>
            <a:r>
              <a:rPr lang="en-IN" sz="3200" b="1" dirty="0">
                <a:solidFill>
                  <a:srgbClr val="282829"/>
                </a:solidFill>
                <a:highlight>
                  <a:srgbClr val="FFFFFF"/>
                </a:highlight>
                <a:latin typeface="JetBrains Mono" panose="020B0604020202020204" charset="0"/>
                <a:cs typeface="Times New Roman" panose="02020603050405020304" pitchFamily="18" charset="0"/>
              </a:rPr>
              <a:t>Python</a:t>
            </a:r>
            <a:r>
              <a:rPr lang="en-US" sz="3200" b="1" dirty="0">
                <a:latin typeface="JetBrains Mono" panose="020B0604020202020204" charset="0"/>
              </a:rPr>
              <a:t> </a:t>
            </a:r>
            <a:r>
              <a:rPr lang="en-US" sz="3200" dirty="0">
                <a:latin typeface="JetBrains Mono" panose="020B0604020202020204" charset="0"/>
              </a:rPr>
              <a:t>for building the machine learning models</a:t>
            </a:r>
          </a:p>
          <a:p>
            <a:pPr marL="571500" indent="-571500" algn="just">
              <a:lnSpc>
                <a:spcPct val="150000"/>
              </a:lnSpc>
              <a:buFont typeface="Arial" panose="020B0604020202020204" pitchFamily="34" charset="0"/>
              <a:buChar char="•"/>
            </a:pPr>
            <a:endParaRPr lang="en-US" sz="3200" dirty="0">
              <a:latin typeface="JetBrains Mono" panose="020B0604020202020204" charset="0"/>
            </a:endParaRPr>
          </a:p>
          <a:p>
            <a:pPr marL="571500" indent="-571500" algn="just">
              <a:lnSpc>
                <a:spcPct val="150000"/>
              </a:lnSpc>
              <a:buFont typeface="Arial" panose="020B0604020202020204" pitchFamily="34" charset="0"/>
              <a:buChar char="•"/>
            </a:pPr>
            <a:r>
              <a:rPr lang="en-IN" sz="3200" dirty="0">
                <a:solidFill>
                  <a:srgbClr val="282829"/>
                </a:solidFill>
                <a:highlight>
                  <a:srgbClr val="FFFFFF"/>
                </a:highlight>
                <a:latin typeface="JetBrains Mono" panose="020B0604020202020204" charset="0"/>
                <a:cs typeface="Times New Roman" panose="02020603050405020304" pitchFamily="18" charset="0"/>
              </a:rPr>
              <a:t>React.js</a:t>
            </a:r>
            <a:r>
              <a:rPr lang="en-US" sz="3200" dirty="0">
                <a:latin typeface="JetBrains Mono" panose="020B0604020202020204" charset="0"/>
              </a:rPr>
              <a:t> for designing the user interface, allowing users to input their data and receive recommendations</a:t>
            </a:r>
          </a:p>
          <a:p>
            <a:pPr marL="571500" indent="-571500" algn="just">
              <a:lnSpc>
                <a:spcPct val="150000"/>
              </a:lnSpc>
              <a:buFont typeface="Arial" panose="020B0604020202020204" pitchFamily="34" charset="0"/>
              <a:buChar char="•"/>
            </a:pPr>
            <a:endParaRPr lang="en-US" sz="3200" dirty="0">
              <a:latin typeface="JetBrains Mono" panose="020B0604020202020204" charset="0"/>
            </a:endParaRPr>
          </a:p>
          <a:p>
            <a:pPr marL="571500" indent="-571500" algn="just">
              <a:lnSpc>
                <a:spcPct val="150000"/>
              </a:lnSpc>
              <a:buFont typeface="Arial" panose="020B0604020202020204" pitchFamily="34" charset="0"/>
              <a:buChar char="•"/>
            </a:pPr>
            <a:r>
              <a:rPr lang="en-IN" sz="3200" dirty="0">
                <a:solidFill>
                  <a:srgbClr val="282829"/>
                </a:solidFill>
                <a:highlight>
                  <a:srgbClr val="FFFFFF"/>
                </a:highlight>
                <a:latin typeface="JetBrains Mono" panose="020B0604020202020204" charset="0"/>
                <a:cs typeface="Times New Roman" panose="02020603050405020304" pitchFamily="18" charset="0"/>
              </a:rPr>
              <a:t>Node.js</a:t>
            </a:r>
            <a:r>
              <a:rPr lang="en-US" sz="3200" dirty="0">
                <a:latin typeface="JetBrains Mono" panose="020B0604020202020204" charset="0"/>
              </a:rPr>
              <a:t> for backend development, managing data flow between the frontend and the machine learning engine.</a:t>
            </a:r>
            <a:endParaRPr lang="en-IN" sz="3200" dirty="0">
              <a:latin typeface="JetBrains Mono" panose="020B0604020202020204" charset="0"/>
              <a:cs typeface="Times New Roman" panose="02020603050405020304" pitchFamily="18" charset="0"/>
            </a:endParaRPr>
          </a:p>
        </p:txBody>
      </p:sp>
      <p:grpSp>
        <p:nvGrpSpPr>
          <p:cNvPr id="19" name="Group 18">
            <a:extLst>
              <a:ext uri="{FF2B5EF4-FFF2-40B4-BE49-F238E27FC236}">
                <a16:creationId xmlns:a16="http://schemas.microsoft.com/office/drawing/2014/main" id="{CE8D62A4-ABE7-6D55-0191-8C0E2B2D56EF}"/>
              </a:ext>
            </a:extLst>
          </p:cNvPr>
          <p:cNvGrpSpPr/>
          <p:nvPr/>
        </p:nvGrpSpPr>
        <p:grpSpPr>
          <a:xfrm>
            <a:off x="10105378" y="684821"/>
            <a:ext cx="2814552" cy="1707212"/>
            <a:chOff x="5947918" y="683294"/>
            <a:chExt cx="2814552" cy="1707212"/>
          </a:xfrm>
        </p:grpSpPr>
        <p:sp>
          <p:nvSpPr>
            <p:cNvPr id="21" name="TextBox 3">
              <a:extLst>
                <a:ext uri="{FF2B5EF4-FFF2-40B4-BE49-F238E27FC236}">
                  <a16:creationId xmlns:a16="http://schemas.microsoft.com/office/drawing/2014/main" id="{8CBAE7E0-30A3-1D46-2F83-A8FA40A0272F}"/>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q</a:t>
              </a:r>
            </a:p>
          </p:txBody>
        </p:sp>
        <p:sp>
          <p:nvSpPr>
            <p:cNvPr id="22" name="TextBox 21">
              <a:extLst>
                <a:ext uri="{FF2B5EF4-FFF2-40B4-BE49-F238E27FC236}">
                  <a16:creationId xmlns:a16="http://schemas.microsoft.com/office/drawing/2014/main" id="{ACD2E873-C077-0C7A-BCA4-9A2BA7EE2D6A}"/>
                </a:ext>
              </a:extLst>
            </p:cNvPr>
            <p:cNvSpPr txBox="1"/>
            <p:nvPr/>
          </p:nvSpPr>
          <p:spPr>
            <a:xfrm>
              <a:off x="6481318"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23" name="TextBox 22">
              <a:extLst>
                <a:ext uri="{FF2B5EF4-FFF2-40B4-BE49-F238E27FC236}">
                  <a16:creationId xmlns:a16="http://schemas.microsoft.com/office/drawing/2014/main" id="{80721C76-7224-58DE-6A1B-FB5A92175C2E}"/>
                </a:ext>
              </a:extLst>
            </p:cNvPr>
            <p:cNvSpPr txBox="1"/>
            <p:nvPr/>
          </p:nvSpPr>
          <p:spPr>
            <a:xfrm>
              <a:off x="7171014" y="696196"/>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6" name="TextBox 25">
              <a:extLst>
                <a:ext uri="{FF2B5EF4-FFF2-40B4-BE49-F238E27FC236}">
                  <a16:creationId xmlns:a16="http://schemas.microsoft.com/office/drawing/2014/main" id="{3F6D5BCB-7E58-46AF-3CE8-BB4674A569FC}"/>
                </a:ext>
              </a:extLst>
            </p:cNvPr>
            <p:cNvSpPr txBox="1"/>
            <p:nvPr/>
          </p:nvSpPr>
          <p:spPr>
            <a:xfrm>
              <a:off x="7836695" y="696196"/>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grpSp>
    </p:spTree>
    <p:extLst>
      <p:ext uri="{BB962C8B-B14F-4D97-AF65-F5344CB8AC3E}">
        <p14:creationId xmlns:p14="http://schemas.microsoft.com/office/powerpoint/2010/main" val="381516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2" name="Group 2"/>
          <p:cNvGrpSpPr/>
          <p:nvPr/>
        </p:nvGrpSpPr>
        <p:grpSpPr>
          <a:xfrm>
            <a:off x="547662" y="3544206"/>
            <a:ext cx="13015938" cy="1946971"/>
            <a:chOff x="0" y="0"/>
            <a:chExt cx="2844328" cy="512783"/>
          </a:xfrm>
        </p:grpSpPr>
        <p:sp>
          <p:nvSpPr>
            <p:cNvPr id="3" name="Freeform 3"/>
            <p:cNvSpPr/>
            <p:nvPr/>
          </p:nvSpPr>
          <p:spPr>
            <a:xfrm>
              <a:off x="0" y="0"/>
              <a:ext cx="2844328" cy="512783"/>
            </a:xfrm>
            <a:custGeom>
              <a:avLst/>
              <a:gdLst/>
              <a:ahLst/>
              <a:cxnLst/>
              <a:rect l="l" t="t" r="r" b="b"/>
              <a:pathLst>
                <a:path w="2844328" h="512783">
                  <a:moveTo>
                    <a:pt x="0" y="0"/>
                  </a:moveTo>
                  <a:lnTo>
                    <a:pt x="2844328" y="0"/>
                  </a:lnTo>
                  <a:lnTo>
                    <a:pt x="2844328" y="512783"/>
                  </a:lnTo>
                  <a:lnTo>
                    <a:pt x="0" y="512783"/>
                  </a:lnTo>
                  <a:close/>
                </a:path>
              </a:pathLst>
            </a:custGeom>
            <a:solidFill>
              <a:srgbClr val="F23F0A">
                <a:alpha val="69804"/>
              </a:srgbClr>
            </a:solidFill>
          </p:spPr>
        </p:sp>
        <p:sp>
          <p:nvSpPr>
            <p:cNvPr id="4" name="TextBox 4"/>
            <p:cNvSpPr txBox="1"/>
            <p:nvPr/>
          </p:nvSpPr>
          <p:spPr>
            <a:xfrm>
              <a:off x="0" y="-38100"/>
              <a:ext cx="2844328" cy="55088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56703" y="4143226"/>
            <a:ext cx="16464582" cy="2000548"/>
          </a:xfrm>
          <a:prstGeom prst="rect">
            <a:avLst/>
          </a:prstGeom>
        </p:spPr>
        <p:txBody>
          <a:bodyPr wrap="square" lIns="0" tIns="0" rIns="0" bIns="0" rtlCol="0" anchor="t">
            <a:spAutoFit/>
          </a:bodyPr>
          <a:lstStyle/>
          <a:p>
            <a:pPr algn="l">
              <a:lnSpc>
                <a:spcPts val="15555"/>
              </a:lnSpc>
            </a:pPr>
            <a:r>
              <a:rPr lang="en-US" sz="13500" b="1" spc="-719" dirty="0">
                <a:solidFill>
                  <a:srgbClr val="000000"/>
                </a:solidFill>
                <a:latin typeface="Gotham Heavy"/>
                <a:ea typeface="Gotham Heavy"/>
                <a:cs typeface="Gotham Heavy"/>
                <a:sym typeface="Gotham Heavy"/>
              </a:rPr>
              <a:t> Literature Survey.</a:t>
            </a:r>
          </a:p>
        </p:txBody>
      </p:sp>
      <p:sp>
        <p:nvSpPr>
          <p:cNvPr id="7" name="TextBox 7"/>
          <p:cNvSpPr txBox="1"/>
          <p:nvPr/>
        </p:nvSpPr>
        <p:spPr>
          <a:xfrm rot="-30000">
            <a:off x="11887874" y="966451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17</a:t>
            </a:r>
          </a:p>
        </p:txBody>
      </p:sp>
    </p:spTree>
    <p:extLst>
      <p:ext uri="{BB962C8B-B14F-4D97-AF65-F5344CB8AC3E}">
        <p14:creationId xmlns:p14="http://schemas.microsoft.com/office/powerpoint/2010/main" val="346496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990600" y="2350180"/>
            <a:ext cx="17038104" cy="9514849"/>
          </a:xfrm>
          <a:prstGeom prst="rect">
            <a:avLst/>
          </a:prstGeom>
        </p:spPr>
        <p:txBody>
          <a:bodyPr lIns="0" tIns="0" rIns="0" bIns="0" numCol="2" rtlCol="0" anchor="t">
            <a:spAutoFit/>
          </a:bodyPr>
          <a:lstStyle/>
          <a:p>
            <a:pPr marL="457200" indent="-457200">
              <a:lnSpc>
                <a:spcPct val="150000"/>
              </a:lnSpc>
              <a:buFont typeface="+mj-lt"/>
              <a:buAutoNum type="arabicPeriod"/>
            </a:pPr>
            <a:r>
              <a:rPr lang="en-US" sz="3200" dirty="0">
                <a:latin typeface="JetBrains Mono" panose="020B0604020202020204" charset="0"/>
                <a:cs typeface="Times New Roman" panose="02020603050405020304" pitchFamily="18" charset="0"/>
              </a:rPr>
              <a:t>Abstract</a:t>
            </a:r>
          </a:p>
          <a:p>
            <a:pPr marL="457200" indent="-457200">
              <a:lnSpc>
                <a:spcPct val="150000"/>
              </a:lnSpc>
              <a:buFont typeface="+mj-lt"/>
              <a:buAutoNum type="arabicPeriod"/>
            </a:pPr>
            <a:r>
              <a:rPr lang="en-US" sz="3200" dirty="0">
                <a:latin typeface="JetBrains Mono" panose="020B0604020202020204" charset="0"/>
                <a:cs typeface="Times New Roman" panose="02020603050405020304" pitchFamily="18" charset="0"/>
              </a:rPr>
              <a:t>Introduction</a:t>
            </a:r>
          </a:p>
          <a:p>
            <a:pPr marL="457200" indent="-457200">
              <a:lnSpc>
                <a:spcPct val="150000"/>
              </a:lnSpc>
              <a:buFont typeface="+mj-lt"/>
              <a:buAutoNum type="arabicPeriod"/>
            </a:pPr>
            <a:r>
              <a:rPr lang="en-US" sz="3200" dirty="0">
                <a:latin typeface="JetBrains Mono" panose="020B0604020202020204" charset="0"/>
                <a:cs typeface="Times New Roman" panose="02020603050405020304" pitchFamily="18" charset="0"/>
              </a:rPr>
              <a:t>Problem Definition</a:t>
            </a:r>
            <a:endParaRPr lang="en-IN" sz="32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r>
              <a:rPr lang="en-US" sz="3200" dirty="0">
                <a:latin typeface="JetBrains Mono" panose="020B0604020202020204" charset="0"/>
                <a:cs typeface="Times New Roman" panose="02020603050405020304" pitchFamily="18" charset="0"/>
              </a:rPr>
              <a:t>Objectives  </a:t>
            </a:r>
          </a:p>
          <a:p>
            <a:pPr marL="457200" indent="-457200">
              <a:lnSpc>
                <a:spcPct val="150000"/>
              </a:lnSpc>
              <a:buFont typeface="+mj-lt"/>
              <a:buAutoNum type="arabicPeriod"/>
            </a:pPr>
            <a:r>
              <a:rPr lang="en-IN" sz="3200" i="0" dirty="0">
                <a:solidFill>
                  <a:srgbClr val="282829"/>
                </a:solidFill>
                <a:effectLst/>
                <a:highlight>
                  <a:srgbClr val="FFFFFF"/>
                </a:highlight>
                <a:latin typeface="JetBrains Mono" panose="020B0604020202020204" charset="0"/>
                <a:cs typeface="Times New Roman" panose="02020603050405020304" pitchFamily="18" charset="0"/>
              </a:rPr>
              <a:t>Proposed System</a:t>
            </a:r>
          </a:p>
          <a:p>
            <a:pPr marL="457200" indent="-457200">
              <a:lnSpc>
                <a:spcPct val="150000"/>
              </a:lnSpc>
              <a:buFont typeface="+mj-lt"/>
              <a:buAutoNum type="arabicPeriod"/>
            </a:pPr>
            <a:r>
              <a:rPr lang="en-IN" sz="3200" dirty="0">
                <a:latin typeface="JetBrains Mono" panose="020B0604020202020204" charset="0"/>
                <a:cs typeface="Times New Roman" panose="02020603050405020304" pitchFamily="18" charset="0"/>
              </a:rPr>
              <a:t>Requirement Specification</a:t>
            </a:r>
          </a:p>
          <a:p>
            <a:pPr marL="457200" indent="-457200">
              <a:lnSpc>
                <a:spcPct val="150000"/>
              </a:lnSpc>
              <a:buFont typeface="+mj-lt"/>
              <a:buAutoNum type="arabicPeriod"/>
            </a:pPr>
            <a:r>
              <a:rPr lang="en-IN" sz="3200" dirty="0">
                <a:latin typeface="JetBrains Mono" panose="020B0604020202020204" charset="0"/>
                <a:cs typeface="Times New Roman" panose="02020603050405020304" pitchFamily="18" charset="0"/>
              </a:rPr>
              <a:t>Feasibility Study</a:t>
            </a:r>
          </a:p>
          <a:p>
            <a:pPr marL="457200" indent="-457200">
              <a:lnSpc>
                <a:spcPct val="150000"/>
              </a:lnSpc>
              <a:buFont typeface="+mj-lt"/>
              <a:buAutoNum type="arabicPeriod"/>
            </a:pPr>
            <a:r>
              <a:rPr lang="en-IN" sz="3200" dirty="0">
                <a:latin typeface="JetBrains Mono" panose="020B0604020202020204" charset="0"/>
                <a:cs typeface="Times New Roman" panose="02020603050405020304" pitchFamily="18" charset="0"/>
              </a:rPr>
              <a:t>Architecture Diagram</a:t>
            </a:r>
          </a:p>
          <a:p>
            <a:pPr marL="457200" indent="-457200">
              <a:lnSpc>
                <a:spcPct val="150000"/>
              </a:lnSpc>
              <a:buFont typeface="+mj-lt"/>
              <a:buAutoNum type="arabicPeriod"/>
            </a:pPr>
            <a:endParaRPr lang="en-IN" sz="32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endParaRPr lang="en-IN" sz="32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endParaRPr lang="en-IN" sz="32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endParaRPr lang="en-IN" sz="3200" dirty="0">
              <a:latin typeface="JetBrains Mono" panose="020B0604020202020204" charset="0"/>
              <a:cs typeface="Times New Roman" panose="02020603050405020304" pitchFamily="18" charset="0"/>
            </a:endParaRPr>
          </a:p>
          <a:p>
            <a:pPr>
              <a:lnSpc>
                <a:spcPct val="150000"/>
              </a:lnSpc>
            </a:pPr>
            <a:endParaRPr lang="en-IN" sz="3200"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Use Case Diagram</a:t>
            </a:r>
          </a:p>
          <a:p>
            <a:pPr marL="514350" indent="-514350">
              <a:lnSpc>
                <a:spcPct val="150000"/>
              </a:lnSpc>
              <a:buFont typeface="+mj-lt"/>
              <a:buAutoNum type="arabicPeriod" startAt="9"/>
            </a:pPr>
            <a:r>
              <a:rPr lang="en-IN" sz="3200" i="0" dirty="0">
                <a:solidFill>
                  <a:srgbClr val="282829"/>
                </a:solidFill>
                <a:effectLst/>
                <a:highlight>
                  <a:srgbClr val="FFFFFF"/>
                </a:highlight>
                <a:latin typeface="JetBrains Mono" panose="020B0604020202020204" charset="0"/>
                <a:cs typeface="Times New Roman" panose="02020603050405020304" pitchFamily="18" charset="0"/>
              </a:rPr>
              <a:t>Data Flow Diagram</a:t>
            </a: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Methods and Techniques</a:t>
            </a: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Literature Survey</a:t>
            </a: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I</a:t>
            </a:r>
            <a:r>
              <a:rPr lang="en-US" sz="3200" dirty="0" err="1">
                <a:latin typeface="JetBrains Mono" panose="020B0604020202020204" charset="0"/>
                <a:cs typeface="Times New Roman" panose="02020603050405020304" pitchFamily="18" charset="0"/>
              </a:rPr>
              <a:t>nterfaces</a:t>
            </a:r>
            <a:r>
              <a:rPr lang="en-US" sz="3200" dirty="0">
                <a:latin typeface="JetBrains Mono" panose="020B0604020202020204" charset="0"/>
                <a:cs typeface="Times New Roman" panose="02020603050405020304" pitchFamily="18" charset="0"/>
              </a:rPr>
              <a:t> and Layouts</a:t>
            </a:r>
          </a:p>
          <a:p>
            <a:pPr marL="514350" indent="-514350">
              <a:lnSpc>
                <a:spcPct val="150000"/>
              </a:lnSpc>
              <a:buFont typeface="+mj-lt"/>
              <a:buAutoNum type="arabicPeriod" startAt="9"/>
            </a:pPr>
            <a:r>
              <a:rPr lang="en-IN" sz="3200" i="0" dirty="0" err="1">
                <a:solidFill>
                  <a:srgbClr val="282829"/>
                </a:solidFill>
                <a:effectLst/>
                <a:highlight>
                  <a:srgbClr val="FFFFFF"/>
                </a:highlight>
                <a:latin typeface="JetBrains Mono" panose="020B0604020202020204" charset="0"/>
                <a:cs typeface="Times New Roman" panose="02020603050405020304" pitchFamily="18" charset="0"/>
              </a:rPr>
              <a:t>FrontEnd,BackEnd,Model</a:t>
            </a:r>
            <a:endParaRPr lang="en-IN" sz="3200" i="0" dirty="0">
              <a:solidFill>
                <a:srgbClr val="282829"/>
              </a:solidFill>
              <a:effectLst/>
              <a:highlight>
                <a:srgbClr val="FFFFFF"/>
              </a:highlight>
              <a:latin typeface="JetBrains Mono" panose="020B0604020202020204" charset="0"/>
              <a:cs typeface="Times New Roman" panose="02020603050405020304" pitchFamily="18" charset="0"/>
            </a:endParaRP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Conclusion</a:t>
            </a:r>
          </a:p>
          <a:p>
            <a:pPr marL="514350" indent="-514350">
              <a:lnSpc>
                <a:spcPct val="150000"/>
              </a:lnSpc>
              <a:buFont typeface="+mj-lt"/>
              <a:buAutoNum type="arabicPeriod" startAt="9"/>
            </a:pPr>
            <a:r>
              <a:rPr lang="en-IN" sz="3200" dirty="0">
                <a:latin typeface="JetBrains Mono" panose="020B0604020202020204" charset="0"/>
                <a:cs typeface="Times New Roman" panose="02020603050405020304" pitchFamily="18" charset="0"/>
              </a:rPr>
              <a:t>References</a:t>
            </a:r>
          </a:p>
          <a:p>
            <a:pPr marL="342900" indent="-342900">
              <a:lnSpc>
                <a:spcPct val="150000"/>
              </a:lnSpc>
              <a:buFont typeface="+mj-lt"/>
              <a:buAutoNum type="arabicPeriod" startAt="9"/>
            </a:pPr>
            <a:endParaRPr lang="en-IN" sz="3200" dirty="0">
              <a:latin typeface="JetBrains Mono" panose="020B0604020202020204" charset="0"/>
            </a:endParaRP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6" name="TextBox 3">
            <a:extLst>
              <a:ext uri="{FF2B5EF4-FFF2-40B4-BE49-F238E27FC236}">
                <a16:creationId xmlns:a16="http://schemas.microsoft.com/office/drawing/2014/main" id="{2FCAE1FA-807B-E556-D811-82ABE32BC95D}"/>
              </a:ext>
            </a:extLst>
          </p:cNvPr>
          <p:cNvSpPr txBox="1"/>
          <p:nvPr/>
        </p:nvSpPr>
        <p:spPr>
          <a:xfrm>
            <a:off x="3224760"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7" name="TextBox 3">
            <a:extLst>
              <a:ext uri="{FF2B5EF4-FFF2-40B4-BE49-F238E27FC236}">
                <a16:creationId xmlns:a16="http://schemas.microsoft.com/office/drawing/2014/main" id="{94904ED0-D1F9-2C17-B79B-2E79CDF9C0E8}"/>
              </a:ext>
            </a:extLst>
          </p:cNvPr>
          <p:cNvSpPr txBox="1"/>
          <p:nvPr/>
        </p:nvSpPr>
        <p:spPr>
          <a:xfrm>
            <a:off x="4610122"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8" name="TextBox 3">
            <a:extLst>
              <a:ext uri="{FF2B5EF4-FFF2-40B4-BE49-F238E27FC236}">
                <a16:creationId xmlns:a16="http://schemas.microsoft.com/office/drawing/2014/main" id="{B3FDCC6F-8F03-B4FE-DDAD-61B9120BD6C5}"/>
              </a:ext>
            </a:extLst>
          </p:cNvPr>
          <p:cNvSpPr txBox="1"/>
          <p:nvPr/>
        </p:nvSpPr>
        <p:spPr>
          <a:xfrm>
            <a:off x="2055785"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807841"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0" name="TextBox 3">
            <a:extLst>
              <a:ext uri="{FF2B5EF4-FFF2-40B4-BE49-F238E27FC236}">
                <a16:creationId xmlns:a16="http://schemas.microsoft.com/office/drawing/2014/main" id="{A1F51E28-F8C4-1E3A-B90E-385CA9F93F8C}"/>
              </a:ext>
            </a:extLst>
          </p:cNvPr>
          <p:cNvSpPr txBox="1"/>
          <p:nvPr/>
        </p:nvSpPr>
        <p:spPr>
          <a:xfrm>
            <a:off x="5016506"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11" name="TextBox 3">
            <a:extLst>
              <a:ext uri="{FF2B5EF4-FFF2-40B4-BE49-F238E27FC236}">
                <a16:creationId xmlns:a16="http://schemas.microsoft.com/office/drawing/2014/main" id="{DE3FD9A3-AF71-6B3A-3F62-31718B3350F7}"/>
              </a:ext>
            </a:extLst>
          </p:cNvPr>
          <p:cNvSpPr txBox="1"/>
          <p:nvPr/>
        </p:nvSpPr>
        <p:spPr>
          <a:xfrm>
            <a:off x="3922118"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18</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1</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An Intelligent Career Guidance System using  Machine Learning</a:t>
            </a:r>
            <a:endParaRPr lang="en-US" sz="4000" dirty="0">
              <a:latin typeface="Gotham Heavy" panose="020B0604020202020204" charset="0"/>
              <a:cs typeface="Gotham Heavy" panose="020B0604020202020204" charset="0"/>
            </a:endParaRPr>
          </a:p>
        </p:txBody>
      </p:sp>
      <p:sp>
        <p:nvSpPr>
          <p:cNvPr id="21" name="TextBox 20">
            <a:extLst>
              <a:ext uri="{FF2B5EF4-FFF2-40B4-BE49-F238E27FC236}">
                <a16:creationId xmlns:a16="http://schemas.microsoft.com/office/drawing/2014/main" id="{DA4FB460-DCBE-7518-B67B-ECC05AF39EA1}"/>
              </a:ext>
            </a:extLst>
          </p:cNvPr>
          <p:cNvSpPr txBox="1"/>
          <p:nvPr/>
        </p:nvSpPr>
        <p:spPr>
          <a:xfrm>
            <a:off x="460614" y="3927018"/>
            <a:ext cx="9312812" cy="1938992"/>
          </a:xfrm>
          <a:prstGeom prst="rect">
            <a:avLst/>
          </a:prstGeom>
          <a:noFill/>
        </p:spPr>
        <p:txBody>
          <a:bodyPr wrap="square">
            <a:spAutoFit/>
          </a:bodyPr>
          <a:lstStyle/>
          <a:p>
            <a:pPr marL="0" indent="0">
              <a:buNone/>
            </a:pPr>
            <a:r>
              <a:rPr lang="en-US" sz="2400" b="1" dirty="0">
                <a:latin typeface="JetBrains Mono" panose="020B0604020202020204" charset="0"/>
                <a:cs typeface="Times New Roman" panose="02020603050405020304" pitchFamily="18" charset="0"/>
              </a:rPr>
              <a:t>AUTHORS</a:t>
            </a:r>
          </a:p>
          <a:p>
            <a:pPr marL="514350" indent="-514350">
              <a:buFont typeface="+mj-lt"/>
              <a:buAutoNum type="arabicPeriod"/>
            </a:pPr>
            <a:r>
              <a:rPr lang="en-IN" sz="2400" dirty="0" err="1">
                <a:latin typeface="JetBrains Mono" panose="020B0604020202020204" charset="0"/>
                <a:cs typeface="Times New Roman" panose="02020603050405020304" pitchFamily="18" charset="0"/>
              </a:rPr>
              <a:t>Dahanke</a:t>
            </a:r>
            <a:r>
              <a:rPr lang="en-IN" sz="2400" dirty="0">
                <a:latin typeface="JetBrains Mono" panose="020B0604020202020204" charset="0"/>
                <a:cs typeface="Times New Roman" panose="02020603050405020304" pitchFamily="18" charset="0"/>
              </a:rPr>
              <a:t> Ajay</a:t>
            </a:r>
          </a:p>
          <a:p>
            <a:pPr marL="514350" indent="-514350">
              <a:buFont typeface="+mj-lt"/>
              <a:buAutoNum type="arabicPeriod"/>
            </a:pPr>
            <a:r>
              <a:rPr lang="en-IN" sz="2400" dirty="0">
                <a:latin typeface="JetBrains Mono" panose="020B0604020202020204" charset="0"/>
                <a:cs typeface="Times New Roman" panose="02020603050405020304" pitchFamily="18" charset="0"/>
              </a:rPr>
              <a:t>Shinde Nilesh</a:t>
            </a:r>
          </a:p>
          <a:p>
            <a:pPr marL="514350" indent="-514350">
              <a:buFont typeface="+mj-lt"/>
              <a:buAutoNum type="arabicPeriod"/>
            </a:pPr>
            <a:r>
              <a:rPr lang="en-IN" sz="2400" dirty="0" err="1">
                <a:latin typeface="JetBrains Mono" panose="020B0604020202020204" charset="0"/>
                <a:cs typeface="Times New Roman" panose="02020603050405020304" pitchFamily="18" charset="0"/>
              </a:rPr>
              <a:t>Dhagate</a:t>
            </a:r>
            <a:r>
              <a:rPr lang="en-IN" sz="2400" dirty="0">
                <a:latin typeface="JetBrains Mono" panose="020B0604020202020204" charset="0"/>
                <a:cs typeface="Times New Roman" panose="02020603050405020304" pitchFamily="18" charset="0"/>
              </a:rPr>
              <a:t> Anirudh</a:t>
            </a:r>
          </a:p>
          <a:p>
            <a:pPr marL="514350" indent="-514350">
              <a:buFont typeface="+mj-lt"/>
              <a:buAutoNum type="arabicPeriod"/>
            </a:pPr>
            <a:r>
              <a:rPr lang="en-IN" sz="2400" dirty="0">
                <a:latin typeface="JetBrains Mono" panose="020B0604020202020204" charset="0"/>
                <a:cs typeface="Times New Roman" panose="02020603050405020304" pitchFamily="18" charset="0"/>
              </a:rPr>
              <a:t>Shaikh </a:t>
            </a:r>
            <a:r>
              <a:rPr lang="en-IN" sz="2400" dirty="0" err="1">
                <a:latin typeface="JetBrains Mono" panose="020B0604020202020204" charset="0"/>
                <a:cs typeface="Times New Roman" panose="02020603050405020304" pitchFamily="18" charset="0"/>
              </a:rPr>
              <a:t>Huzaif</a:t>
            </a:r>
            <a:endParaRPr lang="en-US" sz="2400" dirty="0">
              <a:latin typeface="JetBrains Mono" panose="020B0604020202020204" charset="0"/>
              <a:cs typeface="Times New Roman" panose="02020603050405020304" pitchFamily="18"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381000" y="6510197"/>
            <a:ext cx="17279220" cy="3031727"/>
          </a:xfrm>
          <a:prstGeom prst="rect">
            <a:avLst/>
          </a:prstGeom>
          <a:noFill/>
        </p:spPr>
        <p:txBody>
          <a:bodyPr wrap="square">
            <a:spAutoFit/>
          </a:bodyPr>
          <a:lstStyle/>
          <a:p>
            <a:pPr marL="0" indent="0">
              <a:buNone/>
            </a:pPr>
            <a:r>
              <a:rPr lang="en-IN" sz="2800" b="1" dirty="0">
                <a:latin typeface="JetBrains Mono" panose="020B0604020202020204" charset="0"/>
                <a:cs typeface="Times New Roman" panose="02020603050405020304" pitchFamily="18" charset="0"/>
              </a:rPr>
              <a:t>BRIEF SUMMARY</a:t>
            </a:r>
          </a:p>
          <a:p>
            <a:pPr>
              <a:lnSpc>
                <a:spcPct val="150000"/>
              </a:lnSpc>
            </a:pPr>
            <a:r>
              <a:rPr lang="en-IN" sz="2800" dirty="0">
                <a:latin typeface="JetBrains Mono" panose="020B0604020202020204" charset="0"/>
                <a:cs typeface="Times New Roman" panose="02020603050405020304" pitchFamily="18" charset="0"/>
              </a:rPr>
              <a:t>This paper introduces a </a:t>
            </a:r>
            <a:r>
              <a:rPr lang="en-US" sz="2800" dirty="0">
                <a:latin typeface="JetBrains Mono" panose="020B0604020202020204" charset="0"/>
                <a:cs typeface="Times New Roman" panose="02020603050405020304" pitchFamily="18" charset="0"/>
              </a:rPr>
              <a:t>web-based application aimed to beat the traditional career guidance processes and methods</a:t>
            </a:r>
          </a:p>
          <a:p>
            <a:pPr>
              <a:lnSpc>
                <a:spcPct val="150000"/>
              </a:lnSpc>
            </a:pPr>
            <a:r>
              <a:rPr lang="en-US" sz="2800" dirty="0">
                <a:latin typeface="JetBrains Mono" panose="020B0604020202020204" charset="0"/>
                <a:cs typeface="Times New Roman" panose="02020603050405020304" pitchFamily="18" charset="0"/>
              </a:rPr>
              <a:t>Involves the use of machine learning algorithms to work out the simplest possible career pathway</a:t>
            </a:r>
          </a:p>
        </p:txBody>
      </p:sp>
    </p:spTree>
    <p:extLst>
      <p:ext uri="{BB962C8B-B14F-4D97-AF65-F5344CB8AC3E}">
        <p14:creationId xmlns:p14="http://schemas.microsoft.com/office/powerpoint/2010/main" val="144458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19</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1</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An Intelligent Career Guidance System using  Machine Learning</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576994"/>
            <a:ext cx="17316199" cy="5977534"/>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Methodology</a:t>
            </a:r>
          </a:p>
          <a:p>
            <a:pPr marL="0" indent="0">
              <a:buNone/>
            </a:pPr>
            <a:endParaRPr lang="en-IN" sz="2800" b="1" u="sng"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Data Collection</a:t>
            </a:r>
            <a:r>
              <a:rPr lang="en-US" sz="2000" dirty="0">
                <a:latin typeface="JetBrains Mono" panose="020B0604020202020204" charset="0"/>
                <a:cs typeface="Times New Roman" panose="02020603050405020304" pitchFamily="18" charset="0"/>
              </a:rPr>
              <a:t>: The system collects students' top two subject marks and assesses their skills through an online test.</a:t>
            </a:r>
          </a:p>
          <a:p>
            <a:pPr marL="457200" indent="-457200">
              <a:lnSpc>
                <a:spcPct val="150000"/>
              </a:lnSpc>
              <a:buFont typeface="+mj-lt"/>
              <a:buAutoNum type="arabicPeriod"/>
            </a:pPr>
            <a:endParaRPr lang="en-US" sz="20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Skill Assessment Module</a:t>
            </a:r>
            <a:r>
              <a:rPr lang="en-US" sz="2000" dirty="0">
                <a:latin typeface="JetBrains Mono" panose="020B0604020202020204" charset="0"/>
                <a:cs typeface="Times New Roman" panose="02020603050405020304" pitchFamily="18" charset="0"/>
              </a:rPr>
              <a:t>: Students undergo a psychological and core skills-oriented test. Technologies like HTML5, CSS3, and JavaScript are used for the front-end, while JavaScript handles validation.</a:t>
            </a:r>
          </a:p>
          <a:p>
            <a:pPr marL="457200" indent="-457200">
              <a:lnSpc>
                <a:spcPct val="150000"/>
              </a:lnSpc>
              <a:buFont typeface="+mj-lt"/>
              <a:buAutoNum type="arabicPeriod"/>
            </a:pPr>
            <a:endParaRPr lang="en-US" sz="20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Prediction Module</a:t>
            </a:r>
            <a:r>
              <a:rPr lang="en-US" sz="2000" dirty="0">
                <a:latin typeface="JetBrains Mono" panose="020B0604020202020204" charset="0"/>
                <a:cs typeface="Times New Roman" panose="02020603050405020304" pitchFamily="18" charset="0"/>
              </a:rPr>
              <a:t>:</a:t>
            </a:r>
          </a:p>
          <a:p>
            <a:pPr lvl="1">
              <a:lnSpc>
                <a:spcPct val="150000"/>
              </a:lnSpc>
            </a:pPr>
            <a:r>
              <a:rPr lang="en-US" sz="2000" dirty="0">
                <a:latin typeface="JetBrains Mono" panose="020B0604020202020204" charset="0"/>
                <a:cs typeface="Times New Roman" panose="02020603050405020304" pitchFamily="18" charset="0"/>
              </a:rPr>
              <a:t>K-Nearest Neighbors (KNN) is used for classification, mapping students to appropriate career streams.</a:t>
            </a:r>
          </a:p>
          <a:p>
            <a:pPr lvl="1">
              <a:lnSpc>
                <a:spcPct val="150000"/>
              </a:lnSpc>
            </a:pPr>
            <a:endParaRPr lang="en-US" sz="2000" dirty="0">
              <a:latin typeface="JetBrains Mono" panose="020B0604020202020204" charset="0"/>
              <a:cs typeface="Times New Roman" panose="02020603050405020304" pitchFamily="18" charset="0"/>
            </a:endParaRP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Result Analysis</a:t>
            </a:r>
            <a:r>
              <a:rPr lang="en-US" sz="2000" dirty="0">
                <a:latin typeface="JetBrains Mono" panose="020B0604020202020204" charset="0"/>
                <a:cs typeface="Times New Roman" panose="02020603050405020304" pitchFamily="18" charset="0"/>
              </a:rPr>
              <a:t>: The model performance is evaluated using a confusion matrix, calculating accuracy, precision, recall, and error rate.</a:t>
            </a:r>
          </a:p>
        </p:txBody>
      </p:sp>
    </p:spTree>
    <p:extLst>
      <p:ext uri="{BB962C8B-B14F-4D97-AF65-F5344CB8AC3E}">
        <p14:creationId xmlns:p14="http://schemas.microsoft.com/office/powerpoint/2010/main" val="10048409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20</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1</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An Intelligent Career Guidance System using  Machine Learning</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3" y="3576994"/>
            <a:ext cx="16152158" cy="6443306"/>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Advantages</a:t>
            </a:r>
          </a:p>
          <a:p>
            <a:pPr marL="0" indent="0">
              <a:buNone/>
            </a:pP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User-friendly</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Cost-efficient</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Enhanced accuracy</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Real-time feedback</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Reduces failure rates</a:t>
            </a:r>
            <a:endParaRPr lang="en-IN" sz="2400" b="1" u="sng" dirty="0">
              <a:latin typeface="JetBrains Mono" panose="020B0604020202020204" charset="0"/>
              <a:cs typeface="Times New Roman" panose="02020603050405020304" pitchFamily="18" charset="0"/>
            </a:endParaRPr>
          </a:p>
          <a:p>
            <a:pPr marL="514350" indent="-514350">
              <a:buFont typeface="+mj-lt"/>
              <a:buAutoNum type="arabicPeriod"/>
            </a:pPr>
            <a:endParaRPr lang="en-IN" sz="2400" b="1" u="sng" dirty="0">
              <a:latin typeface="JetBrains Mono" panose="020B0604020202020204" charset="0"/>
              <a:cs typeface="Times New Roman" panose="02020603050405020304" pitchFamily="18" charset="0"/>
            </a:endParaRPr>
          </a:p>
          <a:p>
            <a:pPr marL="0" indent="0">
              <a:buNone/>
            </a:pPr>
            <a:r>
              <a:rPr lang="en-IN" sz="2800" b="1" u="sng" dirty="0">
                <a:latin typeface="JetBrains Mono" panose="020B0604020202020204" charset="0"/>
                <a:cs typeface="Times New Roman" panose="02020603050405020304" pitchFamily="18" charset="0"/>
              </a:rPr>
              <a:t>Disadvantages</a:t>
            </a:r>
          </a:p>
          <a:p>
            <a:pPr marL="0" indent="0">
              <a:buNone/>
            </a:pP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Limited by Data</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Subjective Testing</a:t>
            </a:r>
            <a:endParaRPr lang="en-IN" sz="2400" b="1" u="sng"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400" dirty="0">
                <a:latin typeface="JetBrains Mono" panose="020B0604020202020204" charset="0"/>
                <a:cs typeface="Times New Roman" panose="02020603050405020304" pitchFamily="18" charset="0"/>
              </a:rPr>
              <a:t>No human interaction</a:t>
            </a:r>
            <a:endParaRPr lang="en-IN" sz="2400" b="1" u="sng"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4178636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21</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2</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Survey on Machine Learning Approaches and Its Techniques</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4753" y="4195194"/>
            <a:ext cx="16152158" cy="1384995"/>
          </a:xfrm>
          <a:prstGeom prst="rect">
            <a:avLst/>
          </a:prstGeom>
          <a:noFill/>
        </p:spPr>
        <p:txBody>
          <a:bodyPr wrap="square">
            <a:spAutoFit/>
          </a:bodyPr>
          <a:lstStyle/>
          <a:p>
            <a:pPr marL="0" indent="0">
              <a:buNone/>
            </a:pPr>
            <a:r>
              <a:rPr lang="en-US" sz="2800" b="1" dirty="0">
                <a:latin typeface="JetBrains Mono" panose="020B0604020202020204" charset="0"/>
                <a:cs typeface="Times New Roman" panose="02020603050405020304" pitchFamily="18" charset="0"/>
              </a:rPr>
              <a:t>AUTHORS</a:t>
            </a:r>
          </a:p>
          <a:p>
            <a:pPr marL="514350" indent="-514350">
              <a:buFont typeface="+mj-lt"/>
              <a:buAutoNum type="arabicPeriod"/>
            </a:pPr>
            <a:r>
              <a:rPr lang="en-IN" sz="2800" dirty="0">
                <a:latin typeface="JetBrains Mono" panose="020B0604020202020204" charset="0"/>
                <a:cs typeface="Times New Roman" panose="02020603050405020304" pitchFamily="18" charset="0"/>
              </a:rPr>
              <a:t>Thomas. </a:t>
            </a:r>
            <a:r>
              <a:rPr lang="en-IN" sz="2800" dirty="0" err="1">
                <a:latin typeface="JetBrains Mono" panose="020B0604020202020204" charset="0"/>
                <a:cs typeface="Times New Roman" panose="02020603050405020304" pitchFamily="18" charset="0"/>
              </a:rPr>
              <a:t>Rincy</a:t>
            </a:r>
            <a:r>
              <a:rPr lang="en-IN" sz="2800" dirty="0">
                <a:latin typeface="JetBrains Mono" panose="020B0604020202020204" charset="0"/>
                <a:cs typeface="Times New Roman" panose="02020603050405020304" pitchFamily="18" charset="0"/>
              </a:rPr>
              <a:t>. N</a:t>
            </a:r>
          </a:p>
          <a:p>
            <a:pPr marL="514350" indent="-514350">
              <a:buFont typeface="+mj-lt"/>
              <a:buAutoNum type="arabicPeriod"/>
            </a:pPr>
            <a:r>
              <a:rPr lang="en-IN" sz="2800" dirty="0" err="1">
                <a:latin typeface="JetBrains Mono" panose="020B0604020202020204" charset="0"/>
                <a:cs typeface="Times New Roman" panose="02020603050405020304" pitchFamily="18" charset="0"/>
              </a:rPr>
              <a:t>Dr.</a:t>
            </a:r>
            <a:r>
              <a:rPr lang="en-IN" sz="2800" dirty="0">
                <a:latin typeface="JetBrains Mono" panose="020B0604020202020204" charset="0"/>
                <a:cs typeface="Times New Roman" panose="02020603050405020304" pitchFamily="18" charset="0"/>
              </a:rPr>
              <a:t> Roopam Gupta</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6329403"/>
            <a:ext cx="15178483" cy="3207545"/>
          </a:xfrm>
          <a:prstGeom prst="rect">
            <a:avLst/>
          </a:prstGeom>
          <a:noFill/>
        </p:spPr>
        <p:txBody>
          <a:bodyPr wrap="square">
            <a:spAutoFit/>
          </a:bodyPr>
          <a:lstStyle/>
          <a:p>
            <a:r>
              <a:rPr lang="en-IN" sz="2800" b="1" dirty="0">
                <a:latin typeface="JetBrains Mono" panose="020B0604020202020204" charset="0"/>
                <a:cs typeface="Times New Roman" panose="02020603050405020304" pitchFamily="18" charset="0"/>
              </a:rPr>
              <a:t>BRIEF SUMMARY</a:t>
            </a:r>
          </a:p>
          <a:p>
            <a:endParaRPr lang="en-IN" sz="2800" b="1"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JetBrains Mono" panose="020B0604020202020204" charset="0"/>
                <a:cs typeface="Times New Roman" panose="02020603050405020304" pitchFamily="18" charset="0"/>
              </a:rPr>
              <a:t>This paper </a:t>
            </a:r>
            <a:r>
              <a:rPr lang="en-US" sz="2000" dirty="0">
                <a:latin typeface="JetBrains Mono" panose="020B0604020202020204" charset="0"/>
                <a:cs typeface="Times New Roman" panose="02020603050405020304" pitchFamily="18" charset="0"/>
              </a:rPr>
              <a:t>provides an overview of various machine learning (ML) approaches and their techniques, such as supervised, unsupervised, semi-supervised, and reinforcement learning.</a:t>
            </a:r>
          </a:p>
          <a:p>
            <a:pPr marL="342900" indent="-342900">
              <a:lnSpc>
                <a:spcPct val="150000"/>
              </a:lnSpc>
              <a:buFont typeface="Arial" panose="020B0604020202020204" pitchFamily="34" charset="0"/>
              <a:buChar char="•"/>
            </a:pPr>
            <a:endParaRPr lang="en-US" sz="2000"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JetBrains Mono" panose="020B0604020202020204" charset="0"/>
                <a:cs typeface="Times New Roman" panose="02020603050405020304" pitchFamily="18" charset="0"/>
              </a:rPr>
              <a:t>Machine learning helps systems make decisions and predictions from data. The paper explores different ML approaches</a:t>
            </a:r>
          </a:p>
        </p:txBody>
      </p:sp>
    </p:spTree>
    <p:extLst>
      <p:ext uri="{BB962C8B-B14F-4D97-AF65-F5344CB8AC3E}">
        <p14:creationId xmlns:p14="http://schemas.microsoft.com/office/powerpoint/2010/main" val="6309839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22</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2</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Survey on Machine Learning Approaches and Its Techniques</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4753" y="4195194"/>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4658208"/>
            <a:ext cx="15178483" cy="4458465"/>
          </a:xfrm>
          <a:prstGeom prst="rect">
            <a:avLst/>
          </a:prstGeom>
          <a:noFill/>
        </p:spPr>
        <p:txBody>
          <a:bodyPr wrap="square">
            <a:spAutoFit/>
          </a:bodyPr>
          <a:lstStyle/>
          <a:p>
            <a:r>
              <a:rPr lang="en-IN" sz="3600" b="1" u="sng" dirty="0">
                <a:latin typeface="JetBrains Mono" panose="020B0604020202020204" charset="0"/>
                <a:cs typeface="Times New Roman" panose="02020603050405020304" pitchFamily="18" charset="0"/>
              </a:rPr>
              <a:t>Methodology</a:t>
            </a:r>
          </a:p>
          <a:p>
            <a:endParaRPr lang="en-IN" sz="3600" b="1" u="sng"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JetBrains Mono" panose="020B0604020202020204" charset="0"/>
                <a:cs typeface="Times New Roman" panose="02020603050405020304" pitchFamily="18" charset="0"/>
              </a:rPr>
              <a:t>The paper reviews the theoretical foundations of each machine learning approach and presents several well-known algorithms used for each type</a:t>
            </a:r>
          </a:p>
          <a:p>
            <a:pPr marL="342900" indent="-342900">
              <a:lnSpc>
                <a:spcPct val="150000"/>
              </a:lnSpc>
              <a:buFont typeface="Arial" panose="020B0604020202020204" pitchFamily="34" charset="0"/>
              <a:buChar char="•"/>
            </a:pPr>
            <a:endParaRPr lang="en-US" sz="2400"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JetBrains Mono" panose="020B0604020202020204" charset="0"/>
                <a:cs typeface="Times New Roman" panose="02020603050405020304" pitchFamily="18" charset="0"/>
              </a:rPr>
              <a:t>The study uses diagrams to illustrate the classification of algorithms, showing the progression from supervised learning to more advanced forms like reinforcement learning.</a:t>
            </a:r>
            <a:endParaRPr lang="en-IN" sz="24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4206399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23</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2</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Survey on Machine Learning Approaches and Its Techniques</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913205"/>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459442" y="3576994"/>
            <a:ext cx="15178483" cy="6555641"/>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Comprehensive Overview</a:t>
            </a:r>
          </a:p>
          <a:p>
            <a:pPr marL="514350" indent="-514350">
              <a:buFont typeface="+mj-lt"/>
              <a:buAutoNum type="arabicPeriod"/>
            </a:pPr>
            <a:endParaRPr lang="en-IN" sz="2800"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Application Across Domains</a:t>
            </a:r>
          </a:p>
          <a:p>
            <a:pPr marL="514350" indent="-514350">
              <a:buFont typeface="+mj-lt"/>
              <a:buAutoNum type="arabicPeriod"/>
            </a:pPr>
            <a:endParaRPr lang="en-IN" sz="2800" dirty="0">
              <a:latin typeface="JetBrains Mono" panose="020B0604020202020204" charset="0"/>
              <a:cs typeface="Times New Roman" panose="02020603050405020304" pitchFamily="18" charset="0"/>
            </a:endParaRPr>
          </a:p>
          <a:p>
            <a:pPr marL="514350" indent="-514350">
              <a:buFont typeface="+mj-lt"/>
              <a:buAutoNum type="arabicPeriod"/>
            </a:pPr>
            <a:r>
              <a:rPr lang="en-US" sz="2800" dirty="0">
                <a:latin typeface="JetBrains Mono" panose="020B0604020202020204" charset="0"/>
                <a:cs typeface="Times New Roman" panose="02020603050405020304" pitchFamily="18" charset="0"/>
              </a:rPr>
              <a:t>Discussion of Classic and Modern Techniques</a:t>
            </a:r>
          </a:p>
          <a:p>
            <a:pPr marL="0" indent="0">
              <a:buNone/>
            </a:pPr>
            <a:endParaRPr lang="en-IN" sz="2800" u="sng" dirty="0">
              <a:latin typeface="JetBrains Mono" panose="020B0604020202020204" charset="0"/>
              <a:cs typeface="Times New Roman" panose="02020603050405020304" pitchFamily="18" charset="0"/>
            </a:endParaRPr>
          </a:p>
          <a:p>
            <a:pPr marL="0" indent="0">
              <a:buNone/>
            </a:pPr>
            <a:r>
              <a:rPr lang="en-IN" sz="2800" b="1" u="sng" dirty="0">
                <a:latin typeface="JetBrains Mono" panose="020B0604020202020204" charset="0"/>
                <a:cs typeface="Times New Roman" panose="02020603050405020304" pitchFamily="18" charset="0"/>
              </a:rPr>
              <a:t>Disadvantages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Lack of Practical Examples</a:t>
            </a:r>
          </a:p>
          <a:p>
            <a:pPr marL="514350" indent="-514350">
              <a:buFont typeface="+mj-lt"/>
              <a:buAutoNum type="arabicPeriod"/>
            </a:pPr>
            <a:endParaRPr lang="en-IN" sz="2800" dirty="0">
              <a:latin typeface="JetBrains Mono" panose="020B0604020202020204" charset="0"/>
              <a:cs typeface="Times New Roman" panose="02020603050405020304" pitchFamily="18" charset="0"/>
            </a:endParaRPr>
          </a:p>
          <a:p>
            <a:pPr marL="514350" indent="-514350">
              <a:buFont typeface="+mj-lt"/>
              <a:buAutoNum type="arabicPeriod"/>
            </a:pPr>
            <a:r>
              <a:rPr lang="en-US" sz="2800" dirty="0">
                <a:latin typeface="JetBrains Mono" panose="020B0604020202020204" charset="0"/>
                <a:cs typeface="Times New Roman" panose="02020603050405020304" pitchFamily="18" charset="0"/>
              </a:rPr>
              <a:t>Limited Focus on Recent Developments</a:t>
            </a:r>
          </a:p>
          <a:p>
            <a:pPr marL="514350" indent="-514350">
              <a:buFont typeface="+mj-lt"/>
              <a:buAutoNum type="arabicPeriod"/>
            </a:pPr>
            <a:endParaRPr lang="en-US" sz="2800"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Surface level explanation</a:t>
            </a:r>
            <a:endParaRPr lang="en-IN" sz="2800" u="sng"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1023743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24</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3</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Online Career Counsellor System based on Artificial Intelligence: An Approach</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4752" y="4195194"/>
            <a:ext cx="17352855" cy="1631216"/>
          </a:xfrm>
          <a:prstGeom prst="rect">
            <a:avLst/>
          </a:prstGeom>
          <a:noFill/>
        </p:spPr>
        <p:txBody>
          <a:bodyPr wrap="square">
            <a:spAutoFit/>
          </a:bodyPr>
          <a:lstStyle/>
          <a:p>
            <a:pPr marL="0" indent="0">
              <a:buNone/>
            </a:pPr>
            <a:r>
              <a:rPr lang="en-US" sz="2800" b="1" dirty="0">
                <a:latin typeface="JetBrains Mono" panose="020B0604020202020204" charset="0"/>
                <a:cs typeface="Times New Roman" panose="02020603050405020304" pitchFamily="18" charset="0"/>
              </a:rPr>
              <a:t>AUTHORS</a:t>
            </a:r>
          </a:p>
          <a:p>
            <a:pPr marL="514350" indent="-514350">
              <a:buFont typeface="+mj-lt"/>
              <a:buAutoNum type="arabicPeriod"/>
            </a:pPr>
            <a:r>
              <a:rPr lang="en-IN" sz="2400" dirty="0" err="1">
                <a:latin typeface="JetBrains Mono" panose="020B0604020202020204" charset="0"/>
                <a:cs typeface="Times New Roman" panose="02020603050405020304" pitchFamily="18" charset="0"/>
              </a:rPr>
              <a:t>Kartikey</a:t>
            </a:r>
            <a:r>
              <a:rPr lang="en-IN" sz="2400" dirty="0">
                <a:latin typeface="JetBrains Mono" panose="020B0604020202020204" charset="0"/>
                <a:cs typeface="Times New Roman" panose="02020603050405020304" pitchFamily="18" charset="0"/>
              </a:rPr>
              <a:t> Joshi</a:t>
            </a:r>
          </a:p>
          <a:p>
            <a:pPr marL="514350" indent="-514350">
              <a:buFont typeface="+mj-lt"/>
              <a:buAutoNum type="arabicPeriod"/>
            </a:pPr>
            <a:r>
              <a:rPr lang="en-IN" sz="2400" dirty="0">
                <a:latin typeface="JetBrains Mono" panose="020B0604020202020204" charset="0"/>
                <a:cs typeface="Times New Roman" panose="02020603050405020304" pitchFamily="18" charset="0"/>
              </a:rPr>
              <a:t>Amit Kumar Goel </a:t>
            </a:r>
          </a:p>
          <a:p>
            <a:pPr marL="514350" indent="-514350">
              <a:buFont typeface="+mj-lt"/>
              <a:buAutoNum type="arabicPeriod"/>
            </a:pPr>
            <a:r>
              <a:rPr lang="en-IN" sz="2400" dirty="0">
                <a:latin typeface="JetBrains Mono" panose="020B0604020202020204" charset="0"/>
                <a:cs typeface="Times New Roman" panose="02020603050405020304" pitchFamily="18" charset="0"/>
              </a:rPr>
              <a:t>Tapas Kumar</a:t>
            </a:r>
            <a:endParaRPr lang="en-US" sz="24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6329403"/>
            <a:ext cx="16306800" cy="3658246"/>
          </a:xfrm>
          <a:prstGeom prst="rect">
            <a:avLst/>
          </a:prstGeom>
          <a:noFill/>
        </p:spPr>
        <p:txBody>
          <a:bodyPr wrap="square">
            <a:spAutoFit/>
          </a:bodyPr>
          <a:lstStyle/>
          <a:p>
            <a:r>
              <a:rPr lang="en-IN" sz="2800" b="1" dirty="0">
                <a:latin typeface="JetBrains Mono" panose="020B0604020202020204" charset="0"/>
                <a:cs typeface="Times New Roman" panose="02020603050405020304" pitchFamily="18" charset="0"/>
              </a:rPr>
              <a:t>BRIEF SUMMARY</a:t>
            </a:r>
          </a:p>
          <a:p>
            <a:endParaRPr lang="en-IN" sz="2800" b="1"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latin typeface="JetBrains Mono" panose="020B0604020202020204" charset="0"/>
                <a:cs typeface="Times New Roman" panose="02020603050405020304" pitchFamily="18" charset="0"/>
              </a:rPr>
              <a:t>This paper </a:t>
            </a:r>
            <a:r>
              <a:rPr lang="en-US" sz="2400" dirty="0">
                <a:latin typeface="JetBrains Mono" panose="020B0604020202020204" charset="0"/>
                <a:cs typeface="Times New Roman" panose="02020603050405020304" pitchFamily="18" charset="0"/>
              </a:rPr>
              <a:t>introduces a career counseling system aimed at helping students select their ideal career paths based on their skills, interests, and academic performance</a:t>
            </a:r>
          </a:p>
          <a:p>
            <a:pPr marL="342900" indent="-342900">
              <a:lnSpc>
                <a:spcPct val="150000"/>
              </a:lnSpc>
              <a:buFont typeface="Arial" panose="020B0604020202020204" pitchFamily="34" charset="0"/>
              <a:buChar char="•"/>
            </a:pPr>
            <a:endParaRPr lang="en-US" sz="2400"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JetBrains Mono" panose="020B0604020202020204" charset="0"/>
                <a:cs typeface="Times New Roman" panose="02020603050405020304" pitchFamily="18" charset="0"/>
              </a:rPr>
              <a:t>The system integrates Artificial Intelligence (AI) techniques like Support Vector Machine (SVM) and Decision Trees to offer career recommendations based on user inputs</a:t>
            </a:r>
          </a:p>
        </p:txBody>
      </p:sp>
    </p:spTree>
    <p:extLst>
      <p:ext uri="{BB962C8B-B14F-4D97-AF65-F5344CB8AC3E}">
        <p14:creationId xmlns:p14="http://schemas.microsoft.com/office/powerpoint/2010/main" val="927005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25</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3</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Online Career Counsellor System based on Artificial Intelligence: An Approach</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499403" y="4295648"/>
            <a:ext cx="16306800" cy="6469976"/>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Methodology</a:t>
            </a: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Data Collection</a:t>
            </a:r>
            <a:r>
              <a:rPr lang="en-US" sz="2000" dirty="0">
                <a:latin typeface="JetBrains Mono" panose="020B0604020202020204" charset="0"/>
                <a:cs typeface="Times New Roman" panose="02020603050405020304" pitchFamily="18" charset="0"/>
              </a:rPr>
              <a:t>: The system gathers user data from multiple sources, including tests and social media APIs, as well as from colleges and employees.</a:t>
            </a:r>
          </a:p>
          <a:p>
            <a:pPr marL="457200" indent="-457200">
              <a:lnSpc>
                <a:spcPct val="150000"/>
              </a:lnSpc>
              <a:buFont typeface="+mj-lt"/>
              <a:buAutoNum type="arabicPeriod"/>
            </a:pPr>
            <a:r>
              <a:rPr lang="en-IN" sz="2000" b="1" dirty="0">
                <a:latin typeface="JetBrains Mono" panose="020B0604020202020204" charset="0"/>
                <a:cs typeface="Times New Roman" panose="02020603050405020304" pitchFamily="18" charset="0"/>
              </a:rPr>
              <a:t>Data Preprocessing </a:t>
            </a:r>
            <a:r>
              <a:rPr lang="en-IN" sz="2000" dirty="0">
                <a:latin typeface="JetBrains Mono" panose="020B0604020202020204" charset="0"/>
                <a:cs typeface="Times New Roman" panose="02020603050405020304" pitchFamily="18" charset="0"/>
              </a:rPr>
              <a:t>: </a:t>
            </a:r>
            <a:r>
              <a:rPr lang="en-US" sz="2000" dirty="0">
                <a:latin typeface="JetBrains Mono" panose="020B0604020202020204" charset="0"/>
                <a:cs typeface="Times New Roman" panose="02020603050405020304" pitchFamily="18" charset="0"/>
              </a:rPr>
              <a:t>After collection, the data undergoes cleaning, removal of null values, and formatting to make it suitable for machine learning algorithms</a:t>
            </a:r>
            <a:endParaRPr lang="en-IN" sz="2000" dirty="0">
              <a:latin typeface="JetBrains Mono" panose="020B0604020202020204" charset="0"/>
              <a:cs typeface="Times New Roman" panose="02020603050405020304" pitchFamily="18" charset="0"/>
            </a:endParaRPr>
          </a:p>
          <a:p>
            <a:pPr marL="514350" indent="-514350">
              <a:lnSpc>
                <a:spcPct val="150000"/>
              </a:lnSpc>
              <a:buFont typeface="+mj-lt"/>
              <a:buAutoNum type="arabicPeriod"/>
            </a:pPr>
            <a:r>
              <a:rPr lang="en-IN" sz="2000" b="1" dirty="0">
                <a:latin typeface="JetBrains Mono" panose="020B0604020202020204" charset="0"/>
                <a:cs typeface="Times New Roman" panose="02020603050405020304" pitchFamily="18" charset="0"/>
              </a:rPr>
              <a:t>Algorithms</a:t>
            </a:r>
            <a:r>
              <a:rPr lang="en-IN" sz="2000" dirty="0">
                <a:latin typeface="JetBrains Mono" panose="020B0604020202020204" charset="0"/>
                <a:cs typeface="Times New Roman" panose="02020603050405020304" pitchFamily="18" charset="0"/>
              </a:rPr>
              <a:t> </a:t>
            </a:r>
          </a:p>
          <a:p>
            <a:pPr lvl="1">
              <a:lnSpc>
                <a:spcPct val="150000"/>
              </a:lnSpc>
            </a:pPr>
            <a:r>
              <a:rPr lang="en-US" sz="2000" b="1" dirty="0">
                <a:latin typeface="JetBrains Mono" panose="020B0604020202020204" charset="0"/>
                <a:cs typeface="Times New Roman" panose="02020603050405020304" pitchFamily="18" charset="0"/>
              </a:rPr>
              <a:t>Support Vector Machine (SVM)</a:t>
            </a:r>
            <a:r>
              <a:rPr lang="en-US" sz="2000" dirty="0">
                <a:latin typeface="JetBrains Mono" panose="020B0604020202020204" charset="0"/>
                <a:cs typeface="Times New Roman" panose="02020603050405020304" pitchFamily="18" charset="0"/>
              </a:rPr>
              <a:t>: Used for classification and regression, SVM helps identify optimal career recommendations by plotting data and finding the best decision boundary.</a:t>
            </a:r>
          </a:p>
          <a:p>
            <a:pPr lvl="1">
              <a:lnSpc>
                <a:spcPct val="150000"/>
              </a:lnSpc>
            </a:pPr>
            <a:r>
              <a:rPr lang="en-US" sz="2000" b="1" dirty="0">
                <a:latin typeface="JetBrains Mono" panose="020B0604020202020204" charset="0"/>
                <a:cs typeface="Times New Roman" panose="02020603050405020304" pitchFamily="18" charset="0"/>
              </a:rPr>
              <a:t>Decision Tree</a:t>
            </a:r>
            <a:r>
              <a:rPr lang="en-US" sz="2000" dirty="0">
                <a:latin typeface="JetBrains Mono" panose="020B0604020202020204" charset="0"/>
                <a:cs typeface="Times New Roman" panose="02020603050405020304" pitchFamily="18" charset="0"/>
              </a:rPr>
              <a:t>: A classification algorithm that uses splits based on entropy and information gain to predict career paths</a:t>
            </a:r>
          </a:p>
          <a:p>
            <a:pPr marL="514350" indent="-514350">
              <a:lnSpc>
                <a:spcPct val="150000"/>
              </a:lnSpc>
              <a:buFont typeface="+mj-lt"/>
              <a:buAutoNum type="arabicPeriod"/>
            </a:pPr>
            <a:r>
              <a:rPr lang="en-US" sz="2000" b="1" dirty="0">
                <a:latin typeface="JetBrains Mono" panose="020B0604020202020204" charset="0"/>
                <a:cs typeface="Times New Roman" panose="02020603050405020304" pitchFamily="18" charset="0"/>
              </a:rPr>
              <a:t>User Interaction </a:t>
            </a:r>
            <a:r>
              <a:rPr lang="en-US" sz="2000" dirty="0">
                <a:latin typeface="JetBrains Mono" panose="020B0604020202020204" charset="0"/>
                <a:cs typeface="Times New Roman" panose="02020603050405020304" pitchFamily="18" charset="0"/>
              </a:rPr>
              <a:t>: The platform guides students through levels of questions that gradually narrow down career options based on their responses. After completing the test, students receive personalized advice.</a:t>
            </a:r>
          </a:p>
          <a:p>
            <a:pPr marL="457200" lvl="1" indent="0">
              <a:lnSpc>
                <a:spcPct val="150000"/>
              </a:lnSpc>
              <a:buNone/>
            </a:pPr>
            <a:endParaRPr lang="en-IN" sz="20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1392752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33400" y="2388692"/>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26</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3</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Online Career Counsellor System based on Artificial Intelligence: An Approach</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4269271"/>
            <a:ext cx="16306800" cy="5755422"/>
          </a:xfrm>
          <a:prstGeom prst="rect">
            <a:avLst/>
          </a:prstGeom>
          <a:noFill/>
        </p:spPr>
        <p:txBody>
          <a:bodyPr wrap="square">
            <a:spAutoFit/>
          </a:bodyPr>
          <a:lstStyle/>
          <a:p>
            <a:pPr marL="0" indent="0">
              <a:buNone/>
            </a:pPr>
            <a:r>
              <a:rPr lang="en-IN" sz="3600" b="1" u="sng" dirty="0">
                <a:latin typeface="JetBrains Mono" panose="020B0604020202020204" charset="0"/>
                <a:cs typeface="Times New Roman" panose="02020603050405020304" pitchFamily="18" charset="0"/>
              </a:rPr>
              <a:t>Advantages</a:t>
            </a:r>
          </a:p>
          <a:p>
            <a:pPr marL="0" indent="0">
              <a:buNone/>
            </a:pPr>
            <a:endParaRPr lang="en-IN" sz="36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AI-Powered Recommendations </a:t>
            </a:r>
          </a:p>
          <a:p>
            <a:pPr marL="514350" indent="-514350">
              <a:buFont typeface="+mj-lt"/>
              <a:buAutoNum type="arabicPeriod"/>
            </a:pPr>
            <a:r>
              <a:rPr lang="en-IN" sz="2800" dirty="0">
                <a:latin typeface="JetBrains Mono" panose="020B0604020202020204" charset="0"/>
                <a:cs typeface="Times New Roman" panose="02020603050405020304" pitchFamily="18" charset="0"/>
              </a:rPr>
              <a:t>Scalability </a:t>
            </a:r>
          </a:p>
          <a:p>
            <a:pPr marL="514350" indent="-514350">
              <a:buFont typeface="+mj-lt"/>
              <a:buAutoNum type="arabicPeriod"/>
            </a:pPr>
            <a:r>
              <a:rPr lang="en-IN" sz="2800" dirty="0">
                <a:latin typeface="JetBrains Mono" panose="020B0604020202020204" charset="0"/>
                <a:cs typeface="Times New Roman" panose="02020603050405020304" pitchFamily="18" charset="0"/>
              </a:rPr>
              <a:t>Interactivity</a:t>
            </a:r>
          </a:p>
          <a:p>
            <a:pPr marL="514350" indent="-514350">
              <a:buFont typeface="+mj-lt"/>
              <a:buAutoNum type="arabicPeriod"/>
            </a:pPr>
            <a:r>
              <a:rPr lang="en-IN" sz="2800" dirty="0">
                <a:latin typeface="JetBrains Mono" panose="020B0604020202020204" charset="0"/>
                <a:cs typeface="Times New Roman" panose="02020603050405020304" pitchFamily="18" charset="0"/>
              </a:rPr>
              <a:t>Reduced Time and Cost</a:t>
            </a:r>
          </a:p>
          <a:p>
            <a:pPr marL="0" indent="0">
              <a:buNone/>
            </a:pPr>
            <a:endParaRPr lang="en-IN" sz="2800" u="sng" dirty="0">
              <a:latin typeface="JetBrains Mono" panose="020B0604020202020204" charset="0"/>
              <a:cs typeface="Times New Roman" panose="02020603050405020304" pitchFamily="18" charset="0"/>
            </a:endParaRPr>
          </a:p>
          <a:p>
            <a:pPr marL="0" indent="0">
              <a:buNone/>
            </a:pPr>
            <a:r>
              <a:rPr lang="en-IN" sz="3600" b="1" u="sng" dirty="0">
                <a:latin typeface="JetBrains Mono" panose="020B0604020202020204" charset="0"/>
                <a:cs typeface="Times New Roman" panose="02020603050405020304" pitchFamily="18" charset="0"/>
              </a:rPr>
              <a:t>Disadvantages</a:t>
            </a:r>
          </a:p>
          <a:p>
            <a:pPr marL="0" indent="0">
              <a:buNone/>
            </a:pPr>
            <a:endParaRPr lang="en-IN" sz="36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Data Dependency</a:t>
            </a:r>
          </a:p>
          <a:p>
            <a:pPr marL="514350" indent="-514350">
              <a:buFont typeface="+mj-lt"/>
              <a:buAutoNum type="arabicPeriod"/>
            </a:pPr>
            <a:r>
              <a:rPr lang="en-IN" sz="2800" dirty="0">
                <a:latin typeface="JetBrains Mono" panose="020B0604020202020204" charset="0"/>
                <a:cs typeface="Times New Roman" panose="02020603050405020304" pitchFamily="18" charset="0"/>
              </a:rPr>
              <a:t>Limited Human Interaction</a:t>
            </a:r>
          </a:p>
          <a:p>
            <a:pPr marL="514350" indent="-514350">
              <a:buFont typeface="+mj-lt"/>
              <a:buAutoNum type="arabicPeriod"/>
            </a:pPr>
            <a:r>
              <a:rPr lang="en-IN" sz="2800" dirty="0">
                <a:latin typeface="JetBrains Mono" panose="020B0604020202020204" charset="0"/>
                <a:cs typeface="Times New Roman" panose="02020603050405020304" pitchFamily="18" charset="0"/>
              </a:rPr>
              <a:t>Complexity</a:t>
            </a:r>
            <a:endParaRPr lang="en-IN" sz="2800" u="sng"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219846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27</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4</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Development of a Web-based Intelligent Career Guidance System for Pre-Tertiary Science Students in Nigeria</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4752" y="4195194"/>
            <a:ext cx="17352855" cy="1692771"/>
          </a:xfrm>
          <a:prstGeom prst="rect">
            <a:avLst/>
          </a:prstGeom>
          <a:noFill/>
        </p:spPr>
        <p:txBody>
          <a:bodyPr wrap="square">
            <a:spAutoFit/>
          </a:bodyPr>
          <a:lstStyle/>
          <a:p>
            <a:pPr marL="0" indent="0">
              <a:buNone/>
            </a:pPr>
            <a:r>
              <a:rPr lang="en-US" sz="2400" b="1" dirty="0">
                <a:latin typeface="JetBrains Mono" panose="020B0604020202020204" charset="0"/>
                <a:cs typeface="Times New Roman" panose="02020603050405020304" pitchFamily="18" charset="0"/>
              </a:rPr>
              <a:t>AUTHORS</a:t>
            </a:r>
          </a:p>
          <a:p>
            <a:pPr marL="514350" indent="-514350">
              <a:buFont typeface="+mj-lt"/>
              <a:buAutoNum type="arabicPeriod"/>
            </a:pPr>
            <a:r>
              <a:rPr lang="en-IN" sz="2000" dirty="0">
                <a:latin typeface="JetBrains Mono" panose="020B0604020202020204" charset="0"/>
                <a:cs typeface="Times New Roman" panose="02020603050405020304" pitchFamily="18" charset="0"/>
              </a:rPr>
              <a:t>Alao Kazeem </a:t>
            </a:r>
          </a:p>
          <a:p>
            <a:pPr marL="514350" indent="-514350">
              <a:buFont typeface="+mj-lt"/>
              <a:buAutoNum type="arabicPeriod"/>
            </a:pPr>
            <a:r>
              <a:rPr lang="en-IN" sz="2000" dirty="0" err="1">
                <a:latin typeface="JetBrains Mono" panose="020B0604020202020204" charset="0"/>
                <a:cs typeface="Times New Roman" panose="02020603050405020304" pitchFamily="18" charset="0"/>
              </a:rPr>
              <a:t>Bolarinwa</a:t>
            </a:r>
            <a:r>
              <a:rPr lang="en-IN" sz="2000" dirty="0">
                <a:latin typeface="JetBrains Mono" panose="020B0604020202020204" charset="0"/>
                <a:cs typeface="Times New Roman" panose="02020603050405020304" pitchFamily="18" charset="0"/>
              </a:rPr>
              <a:t> </a:t>
            </a:r>
            <a:r>
              <a:rPr lang="en-IN" sz="2000" dirty="0" err="1">
                <a:latin typeface="JetBrains Mono" panose="020B0604020202020204" charset="0"/>
                <a:cs typeface="Times New Roman" panose="02020603050405020304" pitchFamily="18" charset="0"/>
              </a:rPr>
              <a:t>Ismaila</a:t>
            </a:r>
            <a:r>
              <a:rPr lang="en-IN" sz="2000" dirty="0">
                <a:latin typeface="JetBrains Mono" panose="020B0604020202020204" charset="0"/>
                <a:cs typeface="Times New Roman" panose="02020603050405020304" pitchFamily="18" charset="0"/>
              </a:rPr>
              <a:t> </a:t>
            </a:r>
          </a:p>
          <a:p>
            <a:pPr marL="514350" indent="-514350">
              <a:buFont typeface="+mj-lt"/>
              <a:buAutoNum type="arabicPeriod"/>
            </a:pPr>
            <a:r>
              <a:rPr lang="en-IN" sz="2000" dirty="0" err="1">
                <a:latin typeface="JetBrains Mono" panose="020B0604020202020204" charset="0"/>
                <a:cs typeface="Times New Roman" panose="02020603050405020304" pitchFamily="18" charset="0"/>
              </a:rPr>
              <a:t>Kuboye</a:t>
            </a:r>
            <a:r>
              <a:rPr lang="en-IN" sz="2000" dirty="0">
                <a:latin typeface="JetBrains Mono" panose="020B0604020202020204" charset="0"/>
                <a:cs typeface="Times New Roman" panose="02020603050405020304" pitchFamily="18" charset="0"/>
              </a:rPr>
              <a:t> Bamidele </a:t>
            </a:r>
          </a:p>
          <a:p>
            <a:pPr marL="514350" indent="-514350">
              <a:buFont typeface="+mj-lt"/>
              <a:buAutoNum type="arabicPeriod"/>
            </a:pPr>
            <a:r>
              <a:rPr lang="en-IN" sz="2000" dirty="0" err="1">
                <a:latin typeface="JetBrains Mono" panose="020B0604020202020204" charset="0"/>
                <a:cs typeface="Times New Roman" panose="02020603050405020304" pitchFamily="18" charset="0"/>
              </a:rPr>
              <a:t>Ibam</a:t>
            </a:r>
            <a:r>
              <a:rPr lang="en-IN" sz="2000" dirty="0">
                <a:latin typeface="JetBrains Mono" panose="020B0604020202020204" charset="0"/>
                <a:cs typeface="Times New Roman" panose="02020603050405020304" pitchFamily="18" charset="0"/>
              </a:rPr>
              <a:t> </a:t>
            </a:r>
            <a:r>
              <a:rPr lang="en-IN" sz="2000" dirty="0" err="1">
                <a:latin typeface="JetBrains Mono" panose="020B0604020202020204" charset="0"/>
                <a:cs typeface="Times New Roman" panose="02020603050405020304" pitchFamily="18" charset="0"/>
              </a:rPr>
              <a:t>Onwuka</a:t>
            </a:r>
            <a:endParaRPr lang="en-US" sz="20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6329403"/>
            <a:ext cx="16306800" cy="3022879"/>
          </a:xfrm>
          <a:prstGeom prst="rect">
            <a:avLst/>
          </a:prstGeom>
          <a:noFill/>
        </p:spPr>
        <p:txBody>
          <a:bodyPr wrap="square">
            <a:spAutoFit/>
          </a:bodyPr>
          <a:lstStyle/>
          <a:p>
            <a:r>
              <a:rPr lang="en-IN" sz="2400" b="1" dirty="0">
                <a:latin typeface="JetBrains Mono" panose="020B0604020202020204" charset="0"/>
                <a:cs typeface="Times New Roman" panose="02020603050405020304" pitchFamily="18" charset="0"/>
              </a:rPr>
              <a:t>BRIEF SUMMARY</a:t>
            </a:r>
          </a:p>
          <a:p>
            <a:pPr marL="342900" indent="-342900">
              <a:buFont typeface="Arial" panose="020B0604020202020204" pitchFamily="34" charset="0"/>
              <a:buChar char="•"/>
            </a:pPr>
            <a:endParaRPr lang="en-IN" sz="2000" b="1"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JetBrains Mono" panose="020B0604020202020204" charset="0"/>
                <a:cs typeface="Times New Roman" panose="02020603050405020304" pitchFamily="18" charset="0"/>
              </a:rPr>
              <a:t>This paper </a:t>
            </a:r>
            <a:r>
              <a:rPr lang="en-US" sz="2000" dirty="0">
                <a:latin typeface="JetBrains Mono" panose="020B0604020202020204" charset="0"/>
                <a:cs typeface="Times New Roman" panose="02020603050405020304" pitchFamily="18" charset="0"/>
              </a:rPr>
              <a:t>describes the creation of an online expert system designed to assist science students in choosing appropriate career paths</a:t>
            </a:r>
          </a:p>
          <a:p>
            <a:pPr marL="342900" indent="-342900">
              <a:lnSpc>
                <a:spcPct val="150000"/>
              </a:lnSpc>
              <a:buFont typeface="Arial" panose="020B0604020202020204" pitchFamily="34" charset="0"/>
              <a:buChar char="•"/>
            </a:pPr>
            <a:r>
              <a:rPr lang="en-US" sz="2000" dirty="0">
                <a:latin typeface="JetBrains Mono" panose="020B0604020202020204" charset="0"/>
                <a:cs typeface="Times New Roman" panose="02020603050405020304" pitchFamily="18" charset="0"/>
              </a:rPr>
              <a:t>The system uses a rule-based expert system to provide career recommendations based on three key parameters: students’ favorite science subjects, career interest inventory analysis, and their intelligent quotient (IQ) test results</a:t>
            </a:r>
          </a:p>
        </p:txBody>
      </p:sp>
    </p:spTree>
    <p:extLst>
      <p:ext uri="{BB962C8B-B14F-4D97-AF65-F5344CB8AC3E}">
        <p14:creationId xmlns:p14="http://schemas.microsoft.com/office/powerpoint/2010/main" val="30679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543651" y="3086100"/>
            <a:ext cx="13400949" cy="1215846"/>
          </a:xfrm>
          <a:prstGeom prst="rect">
            <a:avLst/>
          </a:prstGeom>
        </p:spPr>
        <p:txBody>
          <a:bodyPr wrap="square" lIns="0" tIns="0" rIns="0" bIns="0" numCol="1" rtlCol="0" anchor="t">
            <a:spAutoFit/>
          </a:bodyPr>
          <a:lstStyle/>
          <a:p>
            <a:pPr>
              <a:lnSpc>
                <a:spcPct val="150000"/>
              </a:lnSpc>
            </a:pPr>
            <a:r>
              <a:rPr lang="en-US" sz="2800" dirty="0">
                <a:latin typeface="JetBrains Mono" panose="020B0604020202020204" charset="0"/>
                <a:cs typeface="Times New Roman" panose="02020603050405020304" pitchFamily="18" charset="0"/>
              </a:rPr>
              <a:t>Introducing a website which helps </a:t>
            </a:r>
            <a:r>
              <a:rPr lang="en-IN" sz="2800" dirty="0">
                <a:solidFill>
                  <a:srgbClr val="282829"/>
                </a:solidFill>
                <a:highlight>
                  <a:srgbClr val="FFFFFF"/>
                </a:highlight>
                <a:latin typeface="JetBrains Mono" panose="020B0604020202020204" charset="0"/>
                <a:cs typeface="Times New Roman" panose="02020603050405020304" pitchFamily="18" charset="0"/>
              </a:rPr>
              <a:t>Computer Science</a:t>
            </a:r>
            <a:r>
              <a:rPr lang="en-US" sz="2800" dirty="0">
                <a:latin typeface="JetBrains Mono" panose="020B0604020202020204" charset="0"/>
                <a:cs typeface="Times New Roman" panose="02020603050405020304" pitchFamily="18" charset="0"/>
              </a:rPr>
              <a:t> students choose their career path </a:t>
            </a:r>
          </a:p>
        </p:txBody>
      </p:sp>
      <p:grpSp>
        <p:nvGrpSpPr>
          <p:cNvPr id="16" name="Group 15">
            <a:extLst>
              <a:ext uri="{FF2B5EF4-FFF2-40B4-BE49-F238E27FC236}">
                <a16:creationId xmlns:a16="http://schemas.microsoft.com/office/drawing/2014/main" id="{15F135C8-C178-6F9A-DF31-A3B7A726E57B}"/>
              </a:ext>
            </a:extLst>
          </p:cNvPr>
          <p:cNvGrpSpPr/>
          <p:nvPr/>
        </p:nvGrpSpPr>
        <p:grpSpPr>
          <a:xfrm>
            <a:off x="543651" y="703791"/>
            <a:ext cx="6466724" cy="1716344"/>
            <a:chOff x="543651" y="703791"/>
            <a:chExt cx="6466724" cy="1716344"/>
          </a:xfrm>
        </p:grpSpPr>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6" name="TextBox 3">
              <a:extLst>
                <a:ext uri="{FF2B5EF4-FFF2-40B4-BE49-F238E27FC236}">
                  <a16:creationId xmlns:a16="http://schemas.microsoft.com/office/drawing/2014/main" id="{2FCAE1FA-807B-E556-D811-82ABE32BC95D}"/>
                </a:ext>
              </a:extLst>
            </p:cNvPr>
            <p:cNvSpPr txBox="1"/>
            <p:nvPr/>
          </p:nvSpPr>
          <p:spPr>
            <a:xfrm>
              <a:off x="3161515" y="71261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4173384" y="71261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8" name="TextBox 3">
              <a:extLst>
                <a:ext uri="{FF2B5EF4-FFF2-40B4-BE49-F238E27FC236}">
                  <a16:creationId xmlns:a16="http://schemas.microsoft.com/office/drawing/2014/main" id="{B3FDCC6F-8F03-B4FE-DDAD-61B9120BD6C5}"/>
                </a:ext>
              </a:extLst>
            </p:cNvPr>
            <p:cNvSpPr txBox="1"/>
            <p:nvPr/>
          </p:nvSpPr>
          <p:spPr>
            <a:xfrm>
              <a:off x="2187630"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9" name="TextBox 3">
              <a:extLst>
                <a:ext uri="{FF2B5EF4-FFF2-40B4-BE49-F238E27FC236}">
                  <a16:creationId xmlns:a16="http://schemas.microsoft.com/office/drawing/2014/main" id="{3757C3F5-9117-F500-E777-9CF65094E27D}"/>
                </a:ext>
              </a:extLst>
            </p:cNvPr>
            <p:cNvSpPr txBox="1"/>
            <p:nvPr/>
          </p:nvSpPr>
          <p:spPr>
            <a:xfrm>
              <a:off x="2686750" y="71575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0" name="TextBox 3">
              <a:extLst>
                <a:ext uri="{FF2B5EF4-FFF2-40B4-BE49-F238E27FC236}">
                  <a16:creationId xmlns:a16="http://schemas.microsoft.com/office/drawing/2014/main" id="{A1F51E28-F8C4-1E3A-B90E-385CA9F93F8C}"/>
                </a:ext>
              </a:extLst>
            </p:cNvPr>
            <p:cNvSpPr txBox="1"/>
            <p:nvPr/>
          </p:nvSpPr>
          <p:spPr>
            <a:xfrm>
              <a:off x="4728693" y="70948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1" name="TextBox 3">
              <a:extLst>
                <a:ext uri="{FF2B5EF4-FFF2-40B4-BE49-F238E27FC236}">
                  <a16:creationId xmlns:a16="http://schemas.microsoft.com/office/drawing/2014/main" id="{DE3FD9A3-AF71-6B3A-3F62-31718B3350F7}"/>
                </a:ext>
              </a:extLst>
            </p:cNvPr>
            <p:cNvSpPr txBox="1"/>
            <p:nvPr/>
          </p:nvSpPr>
          <p:spPr>
            <a:xfrm>
              <a:off x="3531663" y="72582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2" name="TextBox 3">
              <a:extLst>
                <a:ext uri="{FF2B5EF4-FFF2-40B4-BE49-F238E27FC236}">
                  <a16:creationId xmlns:a16="http://schemas.microsoft.com/office/drawing/2014/main" id="{C0D1E6B4-7744-F2F8-6B33-7F8084E7461D}"/>
                </a:ext>
              </a:extLst>
            </p:cNvPr>
            <p:cNvSpPr txBox="1"/>
            <p:nvPr/>
          </p:nvSpPr>
          <p:spPr>
            <a:xfrm>
              <a:off x="1443526" y="709481"/>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b</a:t>
              </a:r>
            </a:p>
          </p:txBody>
        </p:sp>
      </p:grpSp>
      <p:sp>
        <p:nvSpPr>
          <p:cNvPr id="5" name="TextBox 4">
            <a:extLst>
              <a:ext uri="{FF2B5EF4-FFF2-40B4-BE49-F238E27FC236}">
                <a16:creationId xmlns:a16="http://schemas.microsoft.com/office/drawing/2014/main" id="{8A3C1C36-94AE-99E5-335F-0194EE1C94E6}"/>
              </a:ext>
            </a:extLst>
          </p:cNvPr>
          <p:cNvSpPr txBox="1"/>
          <p:nvPr/>
        </p:nvSpPr>
        <p:spPr>
          <a:xfrm>
            <a:off x="6172200" y="4701667"/>
            <a:ext cx="11592757" cy="1954509"/>
          </a:xfrm>
          <a:prstGeom prst="rect">
            <a:avLst/>
          </a:prstGeom>
          <a:noFill/>
        </p:spPr>
        <p:txBody>
          <a:bodyPr wrap="square">
            <a:spAutoFit/>
          </a:bodyPr>
          <a:lstStyle/>
          <a:p>
            <a:pPr algn="r">
              <a:lnSpc>
                <a:spcPct val="150000"/>
              </a:lnSpc>
            </a:pPr>
            <a:r>
              <a:rPr lang="en-US" sz="2800" dirty="0">
                <a:latin typeface="JetBrains Mono" panose="020B0604020202020204" charset="0"/>
                <a:cs typeface="Times New Roman" panose="02020603050405020304" pitchFamily="18" charset="0"/>
              </a:rPr>
              <a:t>Our website will be using machine learning algorithms like </a:t>
            </a:r>
            <a:r>
              <a:rPr lang="en-IN" sz="2800" i="0" dirty="0">
                <a:solidFill>
                  <a:srgbClr val="282829"/>
                </a:solidFill>
                <a:effectLst/>
                <a:highlight>
                  <a:srgbClr val="FFFFFF"/>
                </a:highlight>
                <a:latin typeface="JetBrains Mono" panose="020B0604020202020204" charset="0"/>
                <a:cs typeface="Times New Roman" panose="02020603050405020304" pitchFamily="18" charset="0"/>
              </a:rPr>
              <a:t> K-Nearest Neighbours</a:t>
            </a:r>
            <a:r>
              <a:rPr lang="en-IN" sz="2800" dirty="0">
                <a:latin typeface="JetBrains Mono" panose="020B0604020202020204" charset="0"/>
                <a:cs typeface="Times New Roman" panose="02020603050405020304" pitchFamily="18" charset="0"/>
              </a:rPr>
              <a:t> , Decision trees , SVM etc .</a:t>
            </a:r>
          </a:p>
        </p:txBody>
      </p:sp>
      <p:sp>
        <p:nvSpPr>
          <p:cNvPr id="14" name="TextBox 13">
            <a:extLst>
              <a:ext uri="{FF2B5EF4-FFF2-40B4-BE49-F238E27FC236}">
                <a16:creationId xmlns:a16="http://schemas.microsoft.com/office/drawing/2014/main" id="{35D906D0-9BE3-1B69-14BA-919634832F73}"/>
              </a:ext>
            </a:extLst>
          </p:cNvPr>
          <p:cNvSpPr txBox="1"/>
          <p:nvPr/>
        </p:nvSpPr>
        <p:spPr>
          <a:xfrm>
            <a:off x="543651" y="7019089"/>
            <a:ext cx="13283741" cy="1308179"/>
          </a:xfrm>
          <a:prstGeom prst="rect">
            <a:avLst/>
          </a:prstGeom>
          <a:noFill/>
        </p:spPr>
        <p:txBody>
          <a:bodyPr wrap="square">
            <a:spAutoFit/>
          </a:bodyPr>
          <a:lstStyle/>
          <a:p>
            <a:pPr>
              <a:lnSpc>
                <a:spcPct val="150000"/>
              </a:lnSpc>
            </a:pPr>
            <a:r>
              <a:rPr lang="en-US" sz="2800" dirty="0">
                <a:latin typeface="JetBrains Mono" panose="020B0604020202020204" charset="0"/>
                <a:cs typeface="Times New Roman" panose="02020603050405020304" pitchFamily="18" charset="0"/>
              </a:rPr>
              <a:t>The goal is to help individuals make</a:t>
            </a:r>
            <a:r>
              <a:rPr lang="en-IN" sz="2800" dirty="0">
                <a:solidFill>
                  <a:srgbClr val="282829"/>
                </a:solidFill>
                <a:highlight>
                  <a:srgbClr val="FFFFFF"/>
                </a:highlight>
                <a:latin typeface="JetBrains Mono" panose="020B0604020202020204" charset="0"/>
                <a:cs typeface="Times New Roman" panose="02020603050405020304" pitchFamily="18" charset="0"/>
              </a:rPr>
              <a:t> better career </a:t>
            </a:r>
            <a:r>
              <a:rPr lang="en-US" sz="2800" dirty="0">
                <a:latin typeface="JetBrains Mono" panose="020B0604020202020204" charset="0"/>
                <a:cs typeface="Times New Roman" panose="02020603050405020304" pitchFamily="18" charset="0"/>
              </a:rPr>
              <a:t> choices using data analysis and AI-based recommendations</a:t>
            </a:r>
            <a:endParaRPr lang="en-IN" sz="2800" dirty="0">
              <a:latin typeface="JetBrains Mono" panose="020B0604020202020204" charset="0"/>
              <a:cs typeface="Times New Roman" panose="02020603050405020304" pitchFamily="18" charset="0"/>
            </a:endParaRP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01</a:t>
            </a:r>
          </a:p>
        </p:txBody>
      </p:sp>
    </p:spTree>
    <p:extLst>
      <p:ext uri="{BB962C8B-B14F-4D97-AF65-F5344CB8AC3E}">
        <p14:creationId xmlns:p14="http://schemas.microsoft.com/office/powerpoint/2010/main" val="1483975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887874"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28</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4</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Development of a Web-based Intelligent Career Guidance System for Pre-Tertiary Science Students in Nigeria</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1977" y="4452618"/>
            <a:ext cx="16306800" cy="5146537"/>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Methodology</a:t>
            </a:r>
          </a:p>
          <a:p>
            <a:pPr marL="457200" indent="-457200">
              <a:lnSpc>
                <a:spcPct val="150000"/>
              </a:lnSpc>
              <a:buFont typeface="+mj-lt"/>
              <a:buAutoNum type="arabicPeriod"/>
            </a:pPr>
            <a:r>
              <a:rPr lang="en-US" sz="2000" b="1" dirty="0">
                <a:latin typeface="JetBrains Mono" panose="020B0604020202020204" charset="0"/>
                <a:cs typeface="Times New Roman" panose="02020603050405020304" pitchFamily="18" charset="0"/>
              </a:rPr>
              <a:t>Data Collection</a:t>
            </a:r>
            <a:r>
              <a:rPr lang="en-US" sz="2000" dirty="0">
                <a:latin typeface="JetBrains Mono" panose="020B0604020202020204" charset="0"/>
                <a:cs typeface="Times New Roman" panose="02020603050405020304" pitchFamily="18" charset="0"/>
              </a:rPr>
              <a:t>: The system collects data from students through three inputs: favorite science subjects, career interest analysis, and IQ tests (verbal, numerical, and logical reasoning).</a:t>
            </a:r>
          </a:p>
          <a:p>
            <a:pPr marL="457200" indent="-457200">
              <a:lnSpc>
                <a:spcPct val="150000"/>
              </a:lnSpc>
              <a:buFont typeface="+mj-lt"/>
              <a:buAutoNum type="arabicPeriod"/>
            </a:pPr>
            <a:r>
              <a:rPr lang="en-IN" sz="2000" b="1" dirty="0">
                <a:latin typeface="JetBrains Mono" panose="020B0604020202020204" charset="0"/>
                <a:cs typeface="Times New Roman" panose="02020603050405020304" pitchFamily="18" charset="0"/>
              </a:rPr>
              <a:t>Expert System Design </a:t>
            </a:r>
            <a:endParaRPr lang="en-US" sz="2000" b="1" dirty="0">
              <a:latin typeface="JetBrains Mono" panose="020B0604020202020204" charset="0"/>
              <a:cs typeface="Times New Roman" panose="02020603050405020304" pitchFamily="18" charset="0"/>
            </a:endParaRPr>
          </a:p>
          <a:p>
            <a:pPr lvl="1">
              <a:lnSpc>
                <a:spcPct val="150000"/>
              </a:lnSpc>
            </a:pPr>
            <a:r>
              <a:rPr lang="en-US" sz="2000" dirty="0">
                <a:latin typeface="JetBrains Mono" panose="020B0604020202020204" charset="0"/>
                <a:cs typeface="Times New Roman" panose="02020603050405020304" pitchFamily="18" charset="0"/>
              </a:rPr>
              <a:t>The system is based on a rule-based expert system, with an inference engine matching the inputs to predefined career rules stored in a knowledge base</a:t>
            </a:r>
          </a:p>
          <a:p>
            <a:pPr lvl="1">
              <a:lnSpc>
                <a:spcPct val="150000"/>
              </a:lnSpc>
            </a:pPr>
            <a:r>
              <a:rPr lang="en-US" sz="2000" dirty="0">
                <a:latin typeface="JetBrains Mono" panose="020B0604020202020204" charset="0"/>
                <a:cs typeface="Times New Roman" panose="02020603050405020304" pitchFamily="18" charset="0"/>
              </a:rPr>
              <a:t>The forward chaining algorithm is used to evaluate the inputs, matching them against career rules to recommend suitable career paths</a:t>
            </a:r>
          </a:p>
          <a:p>
            <a:pPr marL="514350" indent="-514350">
              <a:lnSpc>
                <a:spcPct val="150000"/>
              </a:lnSpc>
              <a:buFont typeface="+mj-lt"/>
              <a:buAutoNum type="arabicPeriod"/>
            </a:pPr>
            <a:r>
              <a:rPr lang="en-IN" sz="2000" b="1" dirty="0">
                <a:latin typeface="JetBrains Mono" panose="020B0604020202020204" charset="0"/>
                <a:cs typeface="Times New Roman" panose="02020603050405020304" pitchFamily="18" charset="0"/>
              </a:rPr>
              <a:t>Implementation</a:t>
            </a:r>
            <a:r>
              <a:rPr lang="en-IN" sz="2000" dirty="0">
                <a:latin typeface="JetBrains Mono" panose="020B0604020202020204" charset="0"/>
                <a:cs typeface="Times New Roman" panose="02020603050405020304" pitchFamily="18" charset="0"/>
              </a:rPr>
              <a:t> </a:t>
            </a:r>
          </a:p>
          <a:p>
            <a:pPr lvl="1">
              <a:lnSpc>
                <a:spcPct val="150000"/>
              </a:lnSpc>
            </a:pPr>
            <a:r>
              <a:rPr lang="en-US" sz="2000" dirty="0">
                <a:latin typeface="JetBrains Mono" panose="020B0604020202020204" charset="0"/>
                <a:cs typeface="Times New Roman" panose="02020603050405020304" pitchFamily="18" charset="0"/>
              </a:rPr>
              <a:t>The system was implemented using HTML5, CSS3, and JavaScript for the front end, while XAMPP was used for the back-end with MySQL as the database.</a:t>
            </a:r>
            <a:endParaRPr lang="en-IN" sz="20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2608085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29</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4</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1323439"/>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Development of a Web-based Intelligent Career Guidance System for Pre-Tertiary Science Students in Nigeria</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1977" y="4452618"/>
            <a:ext cx="16306800" cy="4524315"/>
          </a:xfrm>
          <a:prstGeom prst="rect">
            <a:avLst/>
          </a:prstGeom>
          <a:noFill/>
        </p:spPr>
        <p:txBody>
          <a:bodyPr wrap="square">
            <a:spAutoFit/>
          </a:bodyPr>
          <a:lstStyle/>
          <a:p>
            <a:pPr marL="0" indent="0">
              <a:buNone/>
            </a:pPr>
            <a:r>
              <a:rPr lang="en-IN" sz="2800" b="1" u="sng" dirty="0">
                <a:latin typeface="JetBrains Mono" panose="020B0604020202020204" charset="0"/>
                <a:cs typeface="Times New Roman" panose="02020603050405020304" pitchFamily="18" charset="0"/>
              </a:rPr>
              <a:t>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200" dirty="0">
                <a:latin typeface="JetBrains Mono" panose="020B0604020202020204" charset="0"/>
                <a:cs typeface="Times New Roman" panose="02020603050405020304" pitchFamily="18" charset="0"/>
              </a:rPr>
              <a:t>Accessibility </a:t>
            </a:r>
          </a:p>
          <a:p>
            <a:pPr marL="514350" indent="-514350">
              <a:buFont typeface="+mj-lt"/>
              <a:buAutoNum type="arabicPeriod"/>
            </a:pPr>
            <a:r>
              <a:rPr lang="en-IN" sz="2200" dirty="0">
                <a:latin typeface="JetBrains Mono" panose="020B0604020202020204" charset="0"/>
                <a:cs typeface="Times New Roman" panose="02020603050405020304" pitchFamily="18" charset="0"/>
              </a:rPr>
              <a:t>Efficiency </a:t>
            </a:r>
          </a:p>
          <a:p>
            <a:pPr marL="514350" indent="-514350">
              <a:buFont typeface="+mj-lt"/>
              <a:buAutoNum type="arabicPeriod"/>
            </a:pPr>
            <a:r>
              <a:rPr lang="en-IN" sz="2200" dirty="0">
                <a:latin typeface="JetBrains Mono" panose="020B0604020202020204" charset="0"/>
                <a:cs typeface="Times New Roman" panose="02020603050405020304" pitchFamily="18" charset="0"/>
              </a:rPr>
              <a:t>High Accuracy </a:t>
            </a:r>
          </a:p>
          <a:p>
            <a:pPr marL="514350" indent="-514350">
              <a:buFont typeface="+mj-lt"/>
              <a:buAutoNum type="arabicPeriod"/>
            </a:pPr>
            <a:r>
              <a:rPr lang="en-IN" sz="2200" dirty="0">
                <a:latin typeface="JetBrains Mono" panose="020B0604020202020204" charset="0"/>
                <a:cs typeface="Times New Roman" panose="02020603050405020304" pitchFamily="18" charset="0"/>
              </a:rPr>
              <a:t>Cost-Effective</a:t>
            </a:r>
          </a:p>
          <a:p>
            <a:pPr marL="0" indent="0">
              <a:buNone/>
            </a:pPr>
            <a:endParaRPr lang="en-IN" sz="2200" b="1" u="sng" dirty="0">
              <a:latin typeface="JetBrains Mono" panose="020B0604020202020204" charset="0"/>
              <a:cs typeface="Times New Roman" panose="02020603050405020304" pitchFamily="18" charset="0"/>
            </a:endParaRPr>
          </a:p>
          <a:p>
            <a:pPr marL="0" indent="0">
              <a:buNone/>
            </a:pPr>
            <a:r>
              <a:rPr lang="en-IN" sz="2800" b="1" u="sng" dirty="0">
                <a:latin typeface="JetBrains Mono" panose="020B0604020202020204" charset="0"/>
                <a:cs typeface="Times New Roman" panose="02020603050405020304" pitchFamily="18" charset="0"/>
              </a:rPr>
              <a:t>Disadvantages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200" dirty="0">
                <a:latin typeface="JetBrains Mono" panose="020B0604020202020204" charset="0"/>
                <a:cs typeface="Times New Roman" panose="02020603050405020304" pitchFamily="18" charset="0"/>
              </a:rPr>
              <a:t>Limited Scope</a:t>
            </a:r>
          </a:p>
          <a:p>
            <a:pPr marL="514350" indent="-514350">
              <a:buFont typeface="+mj-lt"/>
              <a:buAutoNum type="arabicPeriod"/>
            </a:pPr>
            <a:r>
              <a:rPr lang="en-IN" sz="2200" dirty="0">
                <a:latin typeface="JetBrains Mono" panose="020B0604020202020204" charset="0"/>
                <a:cs typeface="Times New Roman" panose="02020603050405020304" pitchFamily="18" charset="0"/>
              </a:rPr>
              <a:t>Dependency on Self-Reported Data</a:t>
            </a:r>
          </a:p>
          <a:p>
            <a:pPr marL="514350" indent="-514350">
              <a:buFont typeface="+mj-lt"/>
              <a:buAutoNum type="arabicPeriod"/>
            </a:pPr>
            <a:r>
              <a:rPr lang="en-IN" sz="2200" dirty="0">
                <a:latin typeface="JetBrains Mono" panose="020B0604020202020204" charset="0"/>
                <a:cs typeface="Times New Roman" panose="02020603050405020304" pitchFamily="18" charset="0"/>
              </a:rPr>
              <a:t>Lack of Human Interaction</a:t>
            </a:r>
            <a:endParaRPr lang="en-IN" sz="2200" b="1" u="sng"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869297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30</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5</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Study of Data Mining Methods for Prediction of Personality Traits</a:t>
            </a:r>
            <a:endParaRPr lang="en-US" sz="40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4752" y="4195194"/>
            <a:ext cx="17352855" cy="1384995"/>
          </a:xfrm>
          <a:prstGeom prst="rect">
            <a:avLst/>
          </a:prstGeom>
          <a:noFill/>
        </p:spPr>
        <p:txBody>
          <a:bodyPr wrap="square">
            <a:spAutoFit/>
          </a:bodyPr>
          <a:lstStyle/>
          <a:p>
            <a:pPr marL="0" indent="0">
              <a:buNone/>
            </a:pPr>
            <a:r>
              <a:rPr lang="en-US" sz="2400" b="1" dirty="0">
                <a:latin typeface="JetBrains Mono" panose="020B0604020202020204" charset="0"/>
                <a:cs typeface="Times New Roman" panose="02020603050405020304" pitchFamily="18" charset="0"/>
              </a:rPr>
              <a:t>AUTHORS</a:t>
            </a:r>
          </a:p>
          <a:p>
            <a:pPr marL="0" indent="0">
              <a:buNone/>
            </a:pPr>
            <a:endParaRPr lang="en-US" sz="2000" b="1" dirty="0">
              <a:latin typeface="JetBrains Mono" panose="020B0604020202020204" charset="0"/>
              <a:cs typeface="Times New Roman" panose="02020603050405020304" pitchFamily="18" charset="0"/>
            </a:endParaRPr>
          </a:p>
          <a:p>
            <a:pPr marL="514350" indent="-514350">
              <a:buFont typeface="+mj-lt"/>
              <a:buAutoNum type="arabicPeriod"/>
            </a:pPr>
            <a:r>
              <a:rPr lang="en-IN" sz="2000" dirty="0" err="1">
                <a:latin typeface="JetBrains Mono" panose="020B0604020202020204" charset="0"/>
                <a:cs typeface="Times New Roman" panose="02020603050405020304" pitchFamily="18" charset="0"/>
              </a:rPr>
              <a:t>Helly</a:t>
            </a:r>
            <a:r>
              <a:rPr lang="en-IN" sz="2000" dirty="0">
                <a:latin typeface="JetBrains Mono" panose="020B0604020202020204" charset="0"/>
                <a:cs typeface="Times New Roman" panose="02020603050405020304" pitchFamily="18" charset="0"/>
              </a:rPr>
              <a:t>. N. Desai</a:t>
            </a:r>
          </a:p>
          <a:p>
            <a:pPr marL="514350" indent="-514350">
              <a:buFont typeface="+mj-lt"/>
              <a:buAutoNum type="arabicPeriod"/>
            </a:pPr>
            <a:r>
              <a:rPr lang="en-IN" sz="2000" dirty="0">
                <a:latin typeface="JetBrains Mono" panose="020B0604020202020204" charset="0"/>
                <a:cs typeface="Times New Roman" panose="02020603050405020304" pitchFamily="18" charset="0"/>
              </a:rPr>
              <a:t>Prof. Rakesh Patel</a:t>
            </a:r>
            <a:endParaRPr lang="en-US" sz="20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6329403"/>
            <a:ext cx="16306800" cy="3084434"/>
          </a:xfrm>
          <a:prstGeom prst="rect">
            <a:avLst/>
          </a:prstGeom>
          <a:noFill/>
        </p:spPr>
        <p:txBody>
          <a:bodyPr wrap="square">
            <a:spAutoFit/>
          </a:bodyPr>
          <a:lstStyle/>
          <a:p>
            <a:r>
              <a:rPr lang="en-IN" sz="2400" b="1" dirty="0">
                <a:latin typeface="JetBrains Mono" panose="020B0604020202020204" charset="0"/>
                <a:cs typeface="Times New Roman" panose="02020603050405020304" pitchFamily="18" charset="0"/>
              </a:rPr>
              <a:t>BRIEF SUMMARY</a:t>
            </a:r>
          </a:p>
          <a:p>
            <a:endParaRPr lang="en-IN" sz="2400" b="1" dirty="0">
              <a:latin typeface="JetBrains Mono" panose="020B0604020202020204"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a:latin typeface="JetBrains Mono" panose="020B0604020202020204" charset="0"/>
                <a:cs typeface="Times New Roman" panose="02020603050405020304" pitchFamily="18" charset="0"/>
              </a:rPr>
              <a:t>This paper </a:t>
            </a:r>
            <a:r>
              <a:rPr lang="en-US" sz="2000" dirty="0">
                <a:latin typeface="JetBrains Mono" panose="020B0604020202020204" charset="0"/>
                <a:cs typeface="Times New Roman" panose="02020603050405020304" pitchFamily="18" charset="0"/>
              </a:rPr>
              <a:t>explores different machine learning approaches—supervised, unsupervised, and semi-supervised methods—for predicting the Big Five personality traits (Openness, Conscientiousness, Extraversion, Agreeableness, and Neuroticism).</a:t>
            </a:r>
          </a:p>
          <a:p>
            <a:pPr marL="342900" indent="-342900">
              <a:lnSpc>
                <a:spcPct val="150000"/>
              </a:lnSpc>
              <a:buFont typeface="Arial" panose="020B0604020202020204" pitchFamily="34" charset="0"/>
              <a:buChar char="•"/>
            </a:pPr>
            <a:r>
              <a:rPr lang="en-US" sz="2000" dirty="0">
                <a:latin typeface="JetBrains Mono" panose="020B0604020202020204" charset="0"/>
                <a:cs typeface="Times New Roman" panose="02020603050405020304" pitchFamily="18" charset="0"/>
              </a:rPr>
              <a:t>The study emphasizes the use of digital footprints such as user demographics, likes, and activities to predict personality traits more accurately</a:t>
            </a:r>
          </a:p>
        </p:txBody>
      </p:sp>
    </p:spTree>
    <p:extLst>
      <p:ext uri="{BB962C8B-B14F-4D97-AF65-F5344CB8AC3E}">
        <p14:creationId xmlns:p14="http://schemas.microsoft.com/office/powerpoint/2010/main" val="2711674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31</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5</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Study of Data Mining Methods for Prediction of Personality Traits</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478625"/>
            <a:ext cx="17189324" cy="5504905"/>
          </a:xfrm>
          <a:prstGeom prst="rect">
            <a:avLst/>
          </a:prstGeom>
          <a:noFill/>
        </p:spPr>
        <p:txBody>
          <a:bodyPr wrap="square">
            <a:spAutoFit/>
          </a:bodyPr>
          <a:lstStyle/>
          <a:p>
            <a:pPr marL="0" indent="0">
              <a:buNone/>
            </a:pPr>
            <a:r>
              <a:rPr lang="en-IN" sz="3200" b="1" u="sng" dirty="0">
                <a:latin typeface="JetBrains Mono" panose="020B0604020202020204" charset="0"/>
                <a:cs typeface="Times New Roman" panose="02020603050405020304" pitchFamily="18" charset="0"/>
              </a:rPr>
              <a:t>Methodology</a:t>
            </a:r>
          </a:p>
          <a:p>
            <a:pPr>
              <a:lnSpc>
                <a:spcPct val="150000"/>
              </a:lnSpc>
            </a:pPr>
            <a:r>
              <a:rPr lang="en-US" sz="2400" b="1" dirty="0">
                <a:latin typeface="JetBrains Mono" panose="020B0604020202020204" charset="0"/>
                <a:cs typeface="Times New Roman" panose="02020603050405020304" pitchFamily="18" charset="0"/>
              </a:rPr>
              <a:t>Data Collection</a:t>
            </a:r>
            <a:r>
              <a:rPr lang="en-US" sz="2400" dirty="0">
                <a:latin typeface="JetBrains Mono" panose="020B0604020202020204" charset="0"/>
                <a:cs typeface="Times New Roman" panose="02020603050405020304" pitchFamily="18" charset="0"/>
              </a:rPr>
              <a:t>: Digital footprints (demographics, activities, and likes) are collected using Facebook Graph API.</a:t>
            </a:r>
          </a:p>
          <a:p>
            <a:pPr>
              <a:lnSpc>
                <a:spcPct val="150000"/>
              </a:lnSpc>
            </a:pPr>
            <a:r>
              <a:rPr lang="en-US" sz="2400" b="1" dirty="0">
                <a:latin typeface="JetBrains Mono" panose="020B0604020202020204" charset="0"/>
                <a:cs typeface="Times New Roman" panose="02020603050405020304" pitchFamily="18" charset="0"/>
              </a:rPr>
              <a:t>Data Preprocessing </a:t>
            </a:r>
            <a:r>
              <a:rPr lang="en-US" sz="2400" dirty="0">
                <a:latin typeface="JetBrains Mono" panose="020B0604020202020204" charset="0"/>
                <a:cs typeface="Times New Roman" panose="02020603050405020304" pitchFamily="18" charset="0"/>
              </a:rPr>
              <a:t>: Cleaning the data by removing unnecessary elements like hashtags, URLs, and mentions.</a:t>
            </a:r>
          </a:p>
          <a:p>
            <a:pPr>
              <a:lnSpc>
                <a:spcPct val="150000"/>
              </a:lnSpc>
            </a:pPr>
            <a:r>
              <a:rPr lang="en-US" sz="2400" b="1" dirty="0">
                <a:latin typeface="JetBrains Mono" panose="020B0604020202020204" charset="0"/>
                <a:cs typeface="Times New Roman" panose="02020603050405020304" pitchFamily="18" charset="0"/>
              </a:rPr>
              <a:t>Feature Extraction </a:t>
            </a:r>
            <a:r>
              <a:rPr lang="en-US" sz="2400" dirty="0">
                <a:latin typeface="JetBrains Mono" panose="020B0604020202020204" charset="0"/>
                <a:cs typeface="Times New Roman" panose="02020603050405020304" pitchFamily="18" charset="0"/>
              </a:rPr>
              <a:t>: Relevant features from the text are extracted, including semantic and linguistic features.</a:t>
            </a:r>
          </a:p>
          <a:p>
            <a:pPr>
              <a:lnSpc>
                <a:spcPct val="150000"/>
              </a:lnSpc>
            </a:pPr>
            <a:r>
              <a:rPr lang="en-US" sz="2400" b="1" dirty="0">
                <a:latin typeface="JetBrains Mono" panose="020B0604020202020204" charset="0"/>
                <a:cs typeface="Times New Roman" panose="02020603050405020304" pitchFamily="18" charset="0"/>
              </a:rPr>
              <a:t>Feature Selection </a:t>
            </a:r>
            <a:r>
              <a:rPr lang="en-US" sz="2400" dirty="0">
                <a:latin typeface="JetBrains Mono" panose="020B0604020202020204" charset="0"/>
                <a:cs typeface="Times New Roman" panose="02020603050405020304" pitchFamily="18" charset="0"/>
              </a:rPr>
              <a:t>: The selected features are refined to help predict personality traits.</a:t>
            </a:r>
          </a:p>
          <a:p>
            <a:pPr>
              <a:lnSpc>
                <a:spcPct val="150000"/>
              </a:lnSpc>
            </a:pPr>
            <a:r>
              <a:rPr lang="en-US" sz="2400" b="1" dirty="0">
                <a:latin typeface="JetBrains Mono" panose="020B0604020202020204" charset="0"/>
                <a:cs typeface="Times New Roman" panose="02020603050405020304" pitchFamily="18" charset="0"/>
              </a:rPr>
              <a:t>Personality Traits Prediction </a:t>
            </a:r>
            <a:r>
              <a:rPr lang="en-US" sz="2400" dirty="0">
                <a:latin typeface="JetBrains Mono" panose="020B0604020202020204" charset="0"/>
                <a:cs typeface="Times New Roman" panose="02020603050405020304" pitchFamily="18" charset="0"/>
              </a:rPr>
              <a:t>: Using different machine learning models (supervised, unsupervised, and semi-supervised), the prediction of the Big Five traits (OCEAN) is made.</a:t>
            </a:r>
            <a:endParaRPr lang="en-IN" sz="24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1900504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540805" y="2434429"/>
            <a:ext cx="167617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3">
            <a:extLst>
              <a:ext uri="{FF2B5EF4-FFF2-40B4-BE49-F238E27FC236}">
                <a16:creationId xmlns:a16="http://schemas.microsoft.com/office/drawing/2014/main" id="{B3FDCC6F-8F03-B4FE-DDAD-61B9120BD6C5}"/>
              </a:ext>
            </a:extLst>
          </p:cNvPr>
          <p:cNvSpPr txBox="1"/>
          <p:nvPr/>
        </p:nvSpPr>
        <p:spPr>
          <a:xfrm>
            <a:off x="1275864"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7" name="TextBox 3">
            <a:extLst>
              <a:ext uri="{FF2B5EF4-FFF2-40B4-BE49-F238E27FC236}">
                <a16:creationId xmlns:a16="http://schemas.microsoft.com/office/drawing/2014/main" id="{94904ED0-D1F9-2C17-B79B-2E79CDF9C0E8}"/>
              </a:ext>
            </a:extLst>
          </p:cNvPr>
          <p:cNvSpPr txBox="1"/>
          <p:nvPr/>
        </p:nvSpPr>
        <p:spPr>
          <a:xfrm>
            <a:off x="2667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0" name="TextBox 3">
            <a:extLst>
              <a:ext uri="{FF2B5EF4-FFF2-40B4-BE49-F238E27FC236}">
                <a16:creationId xmlns:a16="http://schemas.microsoft.com/office/drawing/2014/main" id="{A1F51E28-F8C4-1E3A-B90E-385CA9F93F8C}"/>
              </a:ext>
            </a:extLst>
          </p:cNvPr>
          <p:cNvSpPr txBox="1"/>
          <p:nvPr/>
        </p:nvSpPr>
        <p:spPr>
          <a:xfrm>
            <a:off x="3352800"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1" name="TextBox 3">
            <a:extLst>
              <a:ext uri="{FF2B5EF4-FFF2-40B4-BE49-F238E27FC236}">
                <a16:creationId xmlns:a16="http://schemas.microsoft.com/office/drawing/2014/main" id="{DE3FD9A3-AF71-6B3A-3F62-31718B3350F7}"/>
              </a:ext>
            </a:extLst>
          </p:cNvPr>
          <p:cNvSpPr txBox="1"/>
          <p:nvPr/>
        </p:nvSpPr>
        <p:spPr>
          <a:xfrm>
            <a:off x="19050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32</a:t>
            </a:r>
          </a:p>
        </p:txBody>
      </p:sp>
      <p:sp>
        <p:nvSpPr>
          <p:cNvPr id="4" name="TextBox 3">
            <a:extLst>
              <a:ext uri="{FF2B5EF4-FFF2-40B4-BE49-F238E27FC236}">
                <a16:creationId xmlns:a16="http://schemas.microsoft.com/office/drawing/2014/main" id="{20F0F25C-40C4-61D0-E897-BC69CAA071F2}"/>
              </a:ext>
            </a:extLst>
          </p:cNvPr>
          <p:cNvSpPr txBox="1"/>
          <p:nvPr/>
        </p:nvSpPr>
        <p:spPr>
          <a:xfrm>
            <a:off x="4186682" y="69438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5</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703319"/>
            <a:ext cx="17602200" cy="707886"/>
          </a:xfrm>
          <a:prstGeom prst="rect">
            <a:avLst/>
          </a:prstGeom>
          <a:noFill/>
        </p:spPr>
        <p:txBody>
          <a:bodyPr wrap="square">
            <a:spAutoFit/>
          </a:bodyPr>
          <a:lstStyle/>
          <a:p>
            <a:r>
              <a:rPr lang="en-US" sz="4000" b="1" dirty="0">
                <a:latin typeface="Gotham Heavy" panose="020B0604020202020204" charset="0"/>
                <a:cs typeface="Gotham Heavy" panose="020B0604020202020204" charset="0"/>
              </a:rPr>
              <a:t>A Study of Data Mining Methods for Prediction of Personality Traits</a:t>
            </a:r>
            <a:endParaRPr lang="en-US" sz="4000" dirty="0">
              <a:latin typeface="Gotham Heavy" panose="020B0604020202020204" charset="0"/>
              <a:cs typeface="Gotham Heavy" panose="020B0604020202020204"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786965"/>
            <a:ext cx="17189324" cy="4955203"/>
          </a:xfrm>
          <a:prstGeom prst="rect">
            <a:avLst/>
          </a:prstGeom>
          <a:noFill/>
        </p:spPr>
        <p:txBody>
          <a:bodyPr wrap="square">
            <a:spAutoFit/>
          </a:bodyPr>
          <a:lstStyle/>
          <a:p>
            <a:pPr marL="0" indent="0">
              <a:buNone/>
            </a:pPr>
            <a:r>
              <a:rPr lang="en-IN" sz="3200" b="1" u="sng" dirty="0">
                <a:latin typeface="JetBrains Mono" panose="020B0604020202020204" charset="0"/>
                <a:cs typeface="Times New Roman" panose="02020603050405020304" pitchFamily="18" charset="0"/>
              </a:rPr>
              <a:t>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High Accuracy</a:t>
            </a:r>
          </a:p>
          <a:p>
            <a:pPr marL="514350" indent="-514350">
              <a:buFont typeface="+mj-lt"/>
              <a:buAutoNum type="arabicPeriod"/>
            </a:pPr>
            <a:r>
              <a:rPr lang="en-IN" sz="2800" dirty="0">
                <a:latin typeface="JetBrains Mono" panose="020B0604020202020204" charset="0"/>
                <a:cs typeface="Times New Roman" panose="02020603050405020304" pitchFamily="18" charset="0"/>
              </a:rPr>
              <a:t>Diverse Applications</a:t>
            </a:r>
          </a:p>
          <a:p>
            <a:pPr marL="514350" indent="-514350">
              <a:buFont typeface="+mj-lt"/>
              <a:buAutoNum type="arabicPeriod"/>
            </a:pPr>
            <a:r>
              <a:rPr lang="en-US" sz="2800" dirty="0">
                <a:latin typeface="JetBrains Mono" panose="020B0604020202020204" charset="0"/>
                <a:cs typeface="Times New Roman" panose="02020603050405020304" pitchFamily="18" charset="0"/>
              </a:rPr>
              <a:t>Integration of Multiple Features</a:t>
            </a:r>
          </a:p>
          <a:p>
            <a:pPr marL="0" indent="0">
              <a:buNone/>
            </a:pPr>
            <a:endParaRPr lang="en-IN" sz="2800" u="sng" dirty="0">
              <a:latin typeface="JetBrains Mono" panose="020B0604020202020204" charset="0"/>
              <a:cs typeface="Times New Roman" panose="02020603050405020304" pitchFamily="18" charset="0"/>
            </a:endParaRPr>
          </a:p>
          <a:p>
            <a:pPr marL="0" indent="0">
              <a:buNone/>
            </a:pPr>
            <a:r>
              <a:rPr lang="en-IN" sz="3200" b="1" u="sng" dirty="0">
                <a:latin typeface="JetBrains Mono" panose="020B0604020202020204" charset="0"/>
                <a:cs typeface="Times New Roman" panose="02020603050405020304" pitchFamily="18" charset="0"/>
              </a:rPr>
              <a:t>Disadvantages</a:t>
            </a:r>
          </a:p>
          <a:p>
            <a:pPr marL="0" indent="0">
              <a:buNone/>
            </a:pPr>
            <a:endParaRPr lang="en-IN" sz="2800" b="1" u="sng" dirty="0">
              <a:latin typeface="JetBrains Mono" panose="020B0604020202020204" charset="0"/>
              <a:cs typeface="Times New Roman" panose="02020603050405020304" pitchFamily="18" charset="0"/>
            </a:endParaRPr>
          </a:p>
          <a:p>
            <a:pPr marL="514350" indent="-514350">
              <a:buFont typeface="+mj-lt"/>
              <a:buAutoNum type="arabicPeriod"/>
            </a:pPr>
            <a:r>
              <a:rPr lang="en-IN" sz="2800" dirty="0">
                <a:latin typeface="JetBrains Mono" panose="020B0604020202020204" charset="0"/>
                <a:cs typeface="Times New Roman" panose="02020603050405020304" pitchFamily="18" charset="0"/>
              </a:rPr>
              <a:t>Data Privacy Concerns</a:t>
            </a:r>
          </a:p>
          <a:p>
            <a:pPr marL="514350" indent="-514350">
              <a:buFont typeface="+mj-lt"/>
              <a:buAutoNum type="arabicPeriod"/>
            </a:pPr>
            <a:r>
              <a:rPr lang="en-US" sz="2800" dirty="0">
                <a:latin typeface="JetBrains Mono" panose="020B0604020202020204" charset="0"/>
                <a:cs typeface="Times New Roman" panose="02020603050405020304" pitchFamily="18" charset="0"/>
              </a:rPr>
              <a:t>Dependency on Data Quality</a:t>
            </a:r>
          </a:p>
          <a:p>
            <a:pPr marL="514350" indent="-514350">
              <a:buFont typeface="+mj-lt"/>
              <a:buAutoNum type="arabicPeriod"/>
            </a:pPr>
            <a:r>
              <a:rPr lang="en-IN" sz="2800" dirty="0">
                <a:latin typeface="JetBrains Mono" panose="020B0604020202020204" charset="0"/>
                <a:cs typeface="Times New Roman" panose="02020603050405020304" pitchFamily="18" charset="0"/>
              </a:rPr>
              <a:t>Limited to Social Media</a:t>
            </a:r>
            <a:endParaRPr lang="en-IN" sz="2800" u="sng"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367847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a:extLst>
            <a:ext uri="{FF2B5EF4-FFF2-40B4-BE49-F238E27FC236}">
              <a16:creationId xmlns:a16="http://schemas.microsoft.com/office/drawing/2014/main" id="{DA2FC702-31C8-AE89-3D99-99912C3322C0}"/>
            </a:ext>
          </a:extLst>
        </p:cNvPr>
        <p:cNvGrpSpPr/>
        <p:nvPr/>
      </p:nvGrpSpPr>
      <p:grpSpPr>
        <a:xfrm>
          <a:off x="0" y="0"/>
          <a:ext cx="0" cy="0"/>
          <a:chOff x="0" y="0"/>
          <a:chExt cx="0" cy="0"/>
        </a:xfrm>
      </p:grpSpPr>
      <p:sp>
        <p:nvSpPr>
          <p:cNvPr id="15" name="TextBox 7">
            <a:extLst>
              <a:ext uri="{FF2B5EF4-FFF2-40B4-BE49-F238E27FC236}">
                <a16:creationId xmlns:a16="http://schemas.microsoft.com/office/drawing/2014/main" id="{A596A5E8-B5FA-087F-EFBD-08D1EA0A768D}"/>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33</a:t>
            </a:r>
          </a:p>
        </p:txBody>
      </p:sp>
      <p:graphicFrame>
        <p:nvGraphicFramePr>
          <p:cNvPr id="2" name="Table 1">
            <a:extLst>
              <a:ext uri="{FF2B5EF4-FFF2-40B4-BE49-F238E27FC236}">
                <a16:creationId xmlns:a16="http://schemas.microsoft.com/office/drawing/2014/main" id="{EF2F3E37-6454-8803-0879-BC15BEB34F43}"/>
              </a:ext>
            </a:extLst>
          </p:cNvPr>
          <p:cNvGraphicFramePr>
            <a:graphicFrameLocks noGrp="1"/>
          </p:cNvGraphicFramePr>
          <p:nvPr>
            <p:extLst>
              <p:ext uri="{D42A27DB-BD31-4B8C-83A1-F6EECF244321}">
                <p14:modId xmlns:p14="http://schemas.microsoft.com/office/powerpoint/2010/main" val="990365211"/>
              </p:ext>
            </p:extLst>
          </p:nvPr>
        </p:nvGraphicFramePr>
        <p:xfrm>
          <a:off x="1828800" y="952499"/>
          <a:ext cx="14325600" cy="8387156"/>
        </p:xfrm>
        <a:graphic>
          <a:graphicData uri="http://schemas.openxmlformats.org/drawingml/2006/table">
            <a:tbl>
              <a:tblPr firstRow="1" bandRow="1"/>
              <a:tblGrid>
                <a:gridCol w="2403916">
                  <a:extLst>
                    <a:ext uri="{9D8B030D-6E8A-4147-A177-3AD203B41FA5}">
                      <a16:colId xmlns:a16="http://schemas.microsoft.com/office/drawing/2014/main" val="2524875345"/>
                    </a:ext>
                  </a:extLst>
                </a:gridCol>
                <a:gridCol w="2378535">
                  <a:extLst>
                    <a:ext uri="{9D8B030D-6E8A-4147-A177-3AD203B41FA5}">
                      <a16:colId xmlns:a16="http://schemas.microsoft.com/office/drawing/2014/main" val="3379791891"/>
                    </a:ext>
                  </a:extLst>
                </a:gridCol>
                <a:gridCol w="2653065">
                  <a:extLst>
                    <a:ext uri="{9D8B030D-6E8A-4147-A177-3AD203B41FA5}">
                      <a16:colId xmlns:a16="http://schemas.microsoft.com/office/drawing/2014/main" val="4161754675"/>
                    </a:ext>
                  </a:extLst>
                </a:gridCol>
                <a:gridCol w="2118510">
                  <a:extLst>
                    <a:ext uri="{9D8B030D-6E8A-4147-A177-3AD203B41FA5}">
                      <a16:colId xmlns:a16="http://schemas.microsoft.com/office/drawing/2014/main" val="2671362801"/>
                    </a:ext>
                  </a:extLst>
                </a:gridCol>
                <a:gridCol w="2406509">
                  <a:extLst>
                    <a:ext uri="{9D8B030D-6E8A-4147-A177-3AD203B41FA5}">
                      <a16:colId xmlns:a16="http://schemas.microsoft.com/office/drawing/2014/main" val="1405869173"/>
                    </a:ext>
                  </a:extLst>
                </a:gridCol>
                <a:gridCol w="2365065">
                  <a:extLst>
                    <a:ext uri="{9D8B030D-6E8A-4147-A177-3AD203B41FA5}">
                      <a16:colId xmlns:a16="http://schemas.microsoft.com/office/drawing/2014/main" val="2219066867"/>
                    </a:ext>
                  </a:extLst>
                </a:gridCol>
              </a:tblGrid>
              <a:tr h="639900">
                <a:tc>
                  <a:txBody>
                    <a:bodyPr/>
                    <a:lstStyle/>
                    <a:p>
                      <a:r>
                        <a:rPr lang="en-IN" sz="1100" b="0" dirty="0">
                          <a:latin typeface="JetBrains Mono" panose="020B0604020202020204" charset="0"/>
                          <a:cs typeface="Times New Roman" panose="02020603050405020304" pitchFamily="18" charset="0"/>
                        </a:rPr>
                        <a:t>Papers</a:t>
                      </a:r>
                    </a:p>
                  </a:txBody>
                  <a:tcPr/>
                </a:tc>
                <a:tc>
                  <a:txBody>
                    <a:bodyPr/>
                    <a:lstStyle/>
                    <a:p>
                      <a:r>
                        <a:rPr lang="en-IN" sz="1100" b="0" dirty="0">
                          <a:latin typeface="JetBrains Mono" panose="020B0604020202020204" charset="0"/>
                          <a:cs typeface="Times New Roman" panose="02020603050405020304" pitchFamily="18" charset="0"/>
                        </a:rPr>
                        <a:t>Problem Statements</a:t>
                      </a:r>
                    </a:p>
                  </a:txBody>
                  <a:tcPr/>
                </a:tc>
                <a:tc>
                  <a:txBody>
                    <a:bodyPr/>
                    <a:lstStyle/>
                    <a:p>
                      <a:r>
                        <a:rPr lang="en-IN" sz="1100" b="0" dirty="0">
                          <a:latin typeface="JetBrains Mono" panose="020B0604020202020204" charset="0"/>
                          <a:cs typeface="Times New Roman" panose="02020603050405020304" pitchFamily="18" charset="0"/>
                        </a:rPr>
                        <a:t>Methodology</a:t>
                      </a:r>
                    </a:p>
                  </a:txBody>
                  <a:tcPr/>
                </a:tc>
                <a:tc>
                  <a:txBody>
                    <a:bodyPr/>
                    <a:lstStyle/>
                    <a:p>
                      <a:r>
                        <a:rPr lang="en-IN" sz="1100" b="0" dirty="0">
                          <a:latin typeface="JetBrains Mono" panose="020B0604020202020204" charset="0"/>
                          <a:cs typeface="Times New Roman" panose="02020603050405020304" pitchFamily="18" charset="0"/>
                        </a:rPr>
                        <a:t>Advantages</a:t>
                      </a:r>
                    </a:p>
                  </a:txBody>
                  <a:tcPr/>
                </a:tc>
                <a:tc>
                  <a:txBody>
                    <a:bodyPr/>
                    <a:lstStyle/>
                    <a:p>
                      <a:r>
                        <a:rPr lang="en-IN" sz="1100" b="0" dirty="0">
                          <a:latin typeface="JetBrains Mono" panose="020B0604020202020204" charset="0"/>
                          <a:cs typeface="Times New Roman" panose="02020603050405020304" pitchFamily="18" charset="0"/>
                        </a:rPr>
                        <a:t>Disadvantages</a:t>
                      </a:r>
                    </a:p>
                  </a:txBody>
                  <a:tcPr/>
                </a:tc>
                <a:tc>
                  <a:txBody>
                    <a:bodyPr/>
                    <a:lstStyle/>
                    <a:p>
                      <a:r>
                        <a:rPr lang="en-IN" sz="1100" b="0" dirty="0">
                          <a:latin typeface="JetBrains Mono" panose="020B0604020202020204" charset="0"/>
                          <a:cs typeface="Times New Roman" panose="02020603050405020304" pitchFamily="18" charset="0"/>
                        </a:rPr>
                        <a:t>Inference</a:t>
                      </a:r>
                    </a:p>
                  </a:txBody>
                  <a:tcPr/>
                </a:tc>
                <a:extLst>
                  <a:ext uri="{0D108BD9-81ED-4DB2-BD59-A6C34878D82A}">
                    <a16:rowId xmlns:a16="http://schemas.microsoft.com/office/drawing/2014/main" val="3796142544"/>
                  </a:ext>
                </a:extLst>
              </a:tr>
              <a:tr h="1427406">
                <a:tc>
                  <a:txBody>
                    <a:bodyPr/>
                    <a:lstStyle/>
                    <a:p>
                      <a:r>
                        <a:rPr lang="en-US" sz="1100" b="0" dirty="0">
                          <a:latin typeface="JetBrains Mono" panose="020B0604020202020204" charset="0"/>
                          <a:cs typeface="Times New Roman" panose="02020603050405020304" pitchFamily="18" charset="0"/>
                        </a:rPr>
                        <a:t>Paper 1: An Intelligent Career Guidance System using Machine Learning</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Students struggle to choose a suitable career after higher secondary education.</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Uses K-Nearest Neighbors (KNN) for classification and K-Means Clustering</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 Web-based, user-friendly interface. </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Cost-efficient</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Reduces failure rates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-Limited by data quality.</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Subjective testing. </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Lack of human interaction.</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The system offers a practical machine learning approach for career guidance but requires improvement in data quality and personalization to be more effective.</a:t>
                      </a:r>
                      <a:endParaRPr lang="en-IN" sz="1100" b="0" dirty="0">
                        <a:latin typeface="JetBrains Mono" panose="020B0604020202020204" charset="0"/>
                        <a:cs typeface="Times New Roman" panose="02020603050405020304" pitchFamily="18" charset="0"/>
                      </a:endParaRPr>
                    </a:p>
                  </a:txBody>
                  <a:tcPr/>
                </a:tc>
                <a:extLst>
                  <a:ext uri="{0D108BD9-81ED-4DB2-BD59-A6C34878D82A}">
                    <a16:rowId xmlns:a16="http://schemas.microsoft.com/office/drawing/2014/main" val="1194814019"/>
                  </a:ext>
                </a:extLst>
              </a:tr>
              <a:tr h="1578674">
                <a:tc>
                  <a:txBody>
                    <a:bodyPr/>
                    <a:lstStyle/>
                    <a:p>
                      <a:r>
                        <a:rPr lang="en-US" sz="1100" b="0" dirty="0">
                          <a:latin typeface="JetBrains Mono" panose="020B0604020202020204" charset="0"/>
                          <a:cs typeface="Times New Roman" panose="02020603050405020304" pitchFamily="18" charset="0"/>
                        </a:rPr>
                        <a:t>Paper 2 : A survey on machine learning approaches and its techniques</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latin typeface="JetBrains Mono" panose="020B0604020202020204" charset="0"/>
                          <a:cs typeface="Times New Roman" panose="02020603050405020304" pitchFamily="18" charset="0"/>
                        </a:rPr>
                        <a:t>This survey aims to analyze and categorize various machine learning approaches and techniques</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tx1"/>
                          </a:solidFill>
                          <a:effectLst/>
                          <a:latin typeface="JetBrains Mono" panose="020B0604020202020204" charset="0"/>
                          <a:ea typeface="+mn-ea"/>
                          <a:cs typeface="Times New Roman" panose="02020603050405020304" pitchFamily="18" charset="0"/>
                        </a:rPr>
                        <a:t>The paper reviews the theoretical foundations of each machine learning approach. The study uses diagrams to illustrate the classification of algorithms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a:t>
                      </a:r>
                      <a:r>
                        <a:rPr lang="en-US" sz="1100" b="0" kern="1200" dirty="0">
                          <a:solidFill>
                            <a:schemeClr val="tx1"/>
                          </a:solidFill>
                          <a:effectLst/>
                          <a:latin typeface="JetBrains Mono" panose="020B0604020202020204" charset="0"/>
                          <a:ea typeface="+mn-ea"/>
                          <a:cs typeface="Times New Roman" panose="02020603050405020304" pitchFamily="18" charset="0"/>
                        </a:rPr>
                        <a:t>Comprehensive Overview</a:t>
                      </a:r>
                    </a:p>
                    <a:p>
                      <a:r>
                        <a:rPr lang="en-US" sz="1100" b="0" kern="1200" dirty="0">
                          <a:solidFill>
                            <a:schemeClr val="tx1"/>
                          </a:solidFill>
                          <a:effectLst/>
                          <a:latin typeface="JetBrains Mono" panose="020B0604020202020204" charset="0"/>
                          <a:ea typeface="+mn-ea"/>
                          <a:cs typeface="Times New Roman" panose="02020603050405020304" pitchFamily="18" charset="0"/>
                        </a:rPr>
                        <a:t>-Application Across Domains</a:t>
                      </a:r>
                    </a:p>
                    <a:p>
                      <a:r>
                        <a:rPr lang="en-US" sz="1100" b="0" kern="1200" dirty="0">
                          <a:solidFill>
                            <a:schemeClr val="tx1"/>
                          </a:solidFill>
                          <a:effectLst/>
                          <a:latin typeface="JetBrains Mono" panose="020B0604020202020204" charset="0"/>
                          <a:ea typeface="+mn-ea"/>
                          <a:cs typeface="Times New Roman" panose="02020603050405020304" pitchFamily="18" charset="0"/>
                        </a:rPr>
                        <a:t>-Discussion of Classic and Modern Techniques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a:t>
                      </a:r>
                      <a:r>
                        <a:rPr lang="en-US" sz="1100" b="0" kern="1200" dirty="0">
                          <a:solidFill>
                            <a:schemeClr val="tx1"/>
                          </a:solidFill>
                          <a:effectLst/>
                          <a:latin typeface="JetBrains Mono" panose="020B0604020202020204" charset="0"/>
                          <a:ea typeface="+mn-ea"/>
                          <a:cs typeface="Times New Roman" panose="02020603050405020304" pitchFamily="18" charset="0"/>
                        </a:rPr>
                        <a:t>Lack of Practical Examples</a:t>
                      </a:r>
                    </a:p>
                    <a:p>
                      <a:r>
                        <a:rPr lang="en-US" sz="1100" b="0" kern="1200" dirty="0">
                          <a:solidFill>
                            <a:schemeClr val="tx1"/>
                          </a:solidFill>
                          <a:effectLst/>
                          <a:latin typeface="JetBrains Mono" panose="020B0604020202020204" charset="0"/>
                          <a:ea typeface="+mn-ea"/>
                          <a:cs typeface="Times New Roman" panose="02020603050405020304" pitchFamily="18" charset="0"/>
                        </a:rPr>
                        <a:t>-Limited Focus on Recent Developments</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kern="1200" dirty="0">
                          <a:solidFill>
                            <a:schemeClr val="tx1"/>
                          </a:solidFill>
                          <a:effectLst/>
                          <a:latin typeface="JetBrains Mono" panose="020B0604020202020204" charset="0"/>
                          <a:ea typeface="+mn-ea"/>
                          <a:cs typeface="Times New Roman" panose="02020603050405020304" pitchFamily="18" charset="0"/>
                        </a:rPr>
                        <a:t>This paper is a solid introductory survey for understanding the different types of machine learning approaches​</a:t>
                      </a:r>
                      <a:endParaRPr lang="en-IN" sz="1100" b="0" dirty="0">
                        <a:latin typeface="JetBrains Mono" panose="020B0604020202020204" charset="0"/>
                        <a:cs typeface="Times New Roman" panose="02020603050405020304" pitchFamily="18" charset="0"/>
                      </a:endParaRPr>
                    </a:p>
                  </a:txBody>
                  <a:tcPr/>
                </a:tc>
                <a:extLst>
                  <a:ext uri="{0D108BD9-81ED-4DB2-BD59-A6C34878D82A}">
                    <a16:rowId xmlns:a16="http://schemas.microsoft.com/office/drawing/2014/main" val="3035815751"/>
                  </a:ext>
                </a:extLst>
              </a:tr>
              <a:tr h="1578674">
                <a:tc>
                  <a:txBody>
                    <a:bodyPr/>
                    <a:lstStyle/>
                    <a:p>
                      <a:r>
                        <a:rPr lang="en-US" sz="1100" b="0" dirty="0">
                          <a:latin typeface="JetBrains Mono" panose="020B0604020202020204" charset="0"/>
                        </a:rPr>
                        <a:t>Paper 3: Online Career Counsellor System based on Artificial Intelligence</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rPr>
                        <a:t>Students face difficulties in selecting appropriate careers due to lack of awareness and planning.</a:t>
                      </a:r>
                      <a:r>
                        <a:rPr lang="en-US" sz="1100" b="0" dirty="0">
                          <a:latin typeface="JetBrains Mono" panose="020B0604020202020204" charset="0"/>
                          <a:cs typeface="Times New Roman" panose="02020603050405020304" pitchFamily="18" charset="0"/>
                        </a:rPr>
                        <a:t>.</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rPr>
                        <a:t>Uses Support Vector Machine (SVM) for classification and Decision Trees to recommend careers based on aptitude tests and user preferences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rPr>
                        <a:t>- AI-based, providing personalized career advice. </a:t>
                      </a:r>
                      <a:br>
                        <a:rPr lang="en-US" sz="1100" b="0" dirty="0">
                          <a:latin typeface="JetBrains Mono" panose="020B0604020202020204" charset="0"/>
                        </a:rPr>
                      </a:br>
                      <a:r>
                        <a:rPr lang="en-US" sz="1100" b="0" dirty="0">
                          <a:latin typeface="JetBrains Mono" panose="020B0604020202020204" charset="0"/>
                        </a:rPr>
                        <a:t>- Scalable and accessible. </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rPr>
                        <a:t>- Highly dependent on data quality.</a:t>
                      </a:r>
                      <a:br>
                        <a:rPr lang="en-US" sz="1100" b="0" dirty="0">
                          <a:latin typeface="JetBrains Mono" panose="020B0604020202020204" charset="0"/>
                        </a:rPr>
                      </a:br>
                      <a:r>
                        <a:rPr lang="en-US" sz="1100" b="0" dirty="0">
                          <a:latin typeface="JetBrains Mono" panose="020B0604020202020204" charset="0"/>
                        </a:rPr>
                        <a:t>- Complexity in maintaining AI algorithms.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rPr>
                        <a:t>AI-based approaches faces challenges in providing emotional support and personal interaction.</a:t>
                      </a:r>
                      <a:endParaRPr lang="en-IN" sz="1100" b="0" dirty="0">
                        <a:latin typeface="JetBrains Mono" panose="020B0604020202020204" charset="0"/>
                        <a:cs typeface="Times New Roman" panose="02020603050405020304" pitchFamily="18" charset="0"/>
                      </a:endParaRPr>
                    </a:p>
                  </a:txBody>
                  <a:tcPr/>
                </a:tc>
                <a:extLst>
                  <a:ext uri="{0D108BD9-81ED-4DB2-BD59-A6C34878D82A}">
                    <a16:rowId xmlns:a16="http://schemas.microsoft.com/office/drawing/2014/main" val="1066004155"/>
                  </a:ext>
                </a:extLst>
              </a:tr>
              <a:tr h="1578674">
                <a:tc>
                  <a:txBody>
                    <a:bodyPr/>
                    <a:lstStyle/>
                    <a:p>
                      <a:r>
                        <a:rPr lang="en-US" sz="1100" b="0" dirty="0">
                          <a:latin typeface="JetBrains Mono" panose="020B0604020202020204" charset="0"/>
                          <a:cs typeface="Times New Roman" panose="02020603050405020304" pitchFamily="18" charset="0"/>
                        </a:rPr>
                        <a:t>Paper 4: Development of a Web-based Intelligent Career Guidance System for Pre-Tertiary Science Students in Nigeria</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Pre-tertiary science students need assistance in choosing appropriate career paths based on their interests and IQ.</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latin typeface="JetBrains Mono" panose="020B0604020202020204" charset="0"/>
                          <a:cs typeface="Times New Roman" panose="02020603050405020304" pitchFamily="18" charset="0"/>
                        </a:rPr>
                        <a:t>Employs a rule-based expert system with an inference engine that uses forward chaining to map student inputs (favorite subjects, career interests, IQ) to career recommendations.</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latin typeface="JetBrains Mono" panose="020B0604020202020204" charset="0"/>
                          <a:cs typeface="Times New Roman" panose="02020603050405020304" pitchFamily="18" charset="0"/>
                        </a:rPr>
                        <a:t>- High accuracy (95%) in recommendations</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Accessible to students in remote areas.</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Cost-efficient and time-saving.</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 Limited to science students.</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Self-reported data might be biased. </a:t>
                      </a:r>
                      <a:br>
                        <a:rPr lang="en-US" sz="1100" b="0" dirty="0">
                          <a:latin typeface="JetBrains Mono" panose="020B0604020202020204" charset="0"/>
                          <a:cs typeface="Times New Roman" panose="02020603050405020304" pitchFamily="18" charset="0"/>
                        </a:rPr>
                      </a:br>
                      <a:r>
                        <a:rPr lang="en-US" sz="1100" b="0" dirty="0">
                          <a:latin typeface="JetBrains Mono" panose="020B0604020202020204" charset="0"/>
                          <a:cs typeface="Times New Roman" panose="02020603050405020304" pitchFamily="18" charset="0"/>
                        </a:rPr>
                        <a:t>- No human interaction for emotional support.</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The rule-based expert system is highly accurate but limited to science fields. Expanding its scope can make it more versatile.</a:t>
                      </a:r>
                      <a:endParaRPr lang="en-IN" sz="1100" b="0" dirty="0">
                        <a:latin typeface="JetBrains Mono" panose="020B0604020202020204" charset="0"/>
                        <a:cs typeface="Times New Roman" panose="02020603050405020304" pitchFamily="18" charset="0"/>
                      </a:endParaRPr>
                    </a:p>
                  </a:txBody>
                  <a:tcPr/>
                </a:tc>
                <a:extLst>
                  <a:ext uri="{0D108BD9-81ED-4DB2-BD59-A6C34878D82A}">
                    <a16:rowId xmlns:a16="http://schemas.microsoft.com/office/drawing/2014/main" val="2562720013"/>
                  </a:ext>
                </a:extLst>
              </a:tr>
              <a:tr h="1578674">
                <a:tc>
                  <a:txBody>
                    <a:bodyPr/>
                    <a:lstStyle/>
                    <a:p>
                      <a:r>
                        <a:rPr lang="en-US" sz="1100" b="0" dirty="0">
                          <a:latin typeface="JetBrains Mono" panose="020B0604020202020204" charset="0"/>
                          <a:cs typeface="Times New Roman" panose="02020603050405020304" pitchFamily="18" charset="0"/>
                        </a:rPr>
                        <a:t>Paper 5 : A study of Data mining methods for prediction of personality traits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To improve the prediction of personality traits by analyzing social media data using various data mining methods</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Data collected from social media (e.g., Facebook). </a:t>
                      </a:r>
                    </a:p>
                    <a:p>
                      <a:r>
                        <a:rPr lang="en-US" sz="1100" b="0" dirty="0">
                          <a:latin typeface="JetBrains Mono" panose="020B0604020202020204" charset="0"/>
                          <a:cs typeface="Times New Roman" panose="02020603050405020304" pitchFamily="18" charset="0"/>
                        </a:rPr>
                        <a:t>Uses supervised, unsupervised, and semi-supervised learning techniques for personality prediction</a:t>
                      </a:r>
                      <a:endParaRPr lang="en-IN" sz="1100" b="0" dirty="0">
                        <a:latin typeface="JetBrains Mono" panose="020B0604020202020204" charset="0"/>
                        <a:cs typeface="Times New Roman" panose="02020603050405020304" pitchFamily="18" charset="0"/>
                      </a:endParaRPr>
                    </a:p>
                  </a:txBody>
                  <a:tcPr/>
                </a:tc>
                <a:tc>
                  <a:txBody>
                    <a:bodyPr/>
                    <a:lstStyle/>
                    <a:p>
                      <a:r>
                        <a:rPr lang="en-US" sz="1100" b="0" dirty="0">
                          <a:latin typeface="JetBrains Mono" panose="020B0604020202020204" charset="0"/>
                          <a:cs typeface="Times New Roman" panose="02020603050405020304" pitchFamily="18" charset="0"/>
                        </a:rPr>
                        <a:t>Combines multiple data mining </a:t>
                      </a:r>
                    </a:p>
                    <a:p>
                      <a:r>
                        <a:rPr lang="en-US" sz="1100" b="0" dirty="0">
                          <a:latin typeface="JetBrains Mono" panose="020B0604020202020204" charset="0"/>
                          <a:cs typeface="Times New Roman" panose="02020603050405020304" pitchFamily="18" charset="0"/>
                        </a:rPr>
                        <a:t>Useful for various applications such as job recommendations</a:t>
                      </a:r>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latin typeface="JetBrains Mono" panose="020B0604020202020204" charset="0"/>
                          <a:cs typeface="Times New Roman" panose="02020603050405020304" pitchFamily="18" charset="0"/>
                        </a:rPr>
                        <a:t>Raises privacy concerns with the use of social media data. Relies on the availability and quality of social media data</a:t>
                      </a:r>
                      <a:endParaRPr lang="en-IN" sz="1100" b="0" dirty="0">
                        <a:latin typeface="JetBrains Mono" panose="020B0604020202020204" charset="0"/>
                        <a:cs typeface="Times New Roman" panose="02020603050405020304" pitchFamily="18" charset="0"/>
                      </a:endParaRPr>
                    </a:p>
                    <a:p>
                      <a:endParaRPr lang="en-IN" sz="1100" b="0" dirty="0">
                        <a:latin typeface="JetBrains Mono"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latin typeface="JetBrains Mono" panose="020B0604020202020204" charset="0"/>
                          <a:cs typeface="Times New Roman" panose="02020603050405020304" pitchFamily="18" charset="0"/>
                        </a:rPr>
                        <a:t>Data mining techniques can accurately predict personality traits, but the method is constrained by privacy concerns</a:t>
                      </a:r>
                      <a:endParaRPr lang="en-IN" sz="1100" b="0" dirty="0">
                        <a:latin typeface="JetBrains Mono" panose="020B0604020202020204" charset="0"/>
                        <a:cs typeface="Times New Roman" panose="02020603050405020304" pitchFamily="18" charset="0"/>
                      </a:endParaRPr>
                    </a:p>
                  </a:txBody>
                  <a:tcPr/>
                </a:tc>
                <a:extLst>
                  <a:ext uri="{0D108BD9-81ED-4DB2-BD59-A6C34878D82A}">
                    <a16:rowId xmlns:a16="http://schemas.microsoft.com/office/drawing/2014/main" val="2386062370"/>
                  </a:ext>
                </a:extLst>
              </a:tr>
            </a:tbl>
          </a:graphicData>
        </a:graphic>
      </p:graphicFrame>
    </p:spTree>
    <p:extLst>
      <p:ext uri="{BB962C8B-B14F-4D97-AF65-F5344CB8AC3E}">
        <p14:creationId xmlns:p14="http://schemas.microsoft.com/office/powerpoint/2010/main" val="1430057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33</a:t>
            </a:r>
          </a:p>
        </p:txBody>
      </p:sp>
      <p:graphicFrame>
        <p:nvGraphicFramePr>
          <p:cNvPr id="2" name="Table 1">
            <a:extLst>
              <a:ext uri="{FF2B5EF4-FFF2-40B4-BE49-F238E27FC236}">
                <a16:creationId xmlns:a16="http://schemas.microsoft.com/office/drawing/2014/main" id="{639121BA-5A92-6592-DC42-823598391F04}"/>
              </a:ext>
            </a:extLst>
          </p:cNvPr>
          <p:cNvGraphicFramePr>
            <a:graphicFrameLocks noGrp="1"/>
          </p:cNvGraphicFramePr>
          <p:nvPr>
            <p:extLst>
              <p:ext uri="{D42A27DB-BD31-4B8C-83A1-F6EECF244321}">
                <p14:modId xmlns:p14="http://schemas.microsoft.com/office/powerpoint/2010/main" val="2005512719"/>
              </p:ext>
            </p:extLst>
          </p:nvPr>
        </p:nvGraphicFramePr>
        <p:xfrm>
          <a:off x="1828800" y="952499"/>
          <a:ext cx="14325600" cy="8382002"/>
        </p:xfrm>
        <a:graphic>
          <a:graphicData uri="http://schemas.openxmlformats.org/drawingml/2006/table">
            <a:tbl>
              <a:tblPr firstRow="1" bandRow="1"/>
              <a:tblGrid>
                <a:gridCol w="2403916">
                  <a:extLst>
                    <a:ext uri="{9D8B030D-6E8A-4147-A177-3AD203B41FA5}">
                      <a16:colId xmlns:a16="http://schemas.microsoft.com/office/drawing/2014/main" val="2524875345"/>
                    </a:ext>
                  </a:extLst>
                </a:gridCol>
                <a:gridCol w="2378535">
                  <a:extLst>
                    <a:ext uri="{9D8B030D-6E8A-4147-A177-3AD203B41FA5}">
                      <a16:colId xmlns:a16="http://schemas.microsoft.com/office/drawing/2014/main" val="3379791891"/>
                    </a:ext>
                  </a:extLst>
                </a:gridCol>
                <a:gridCol w="2653065">
                  <a:extLst>
                    <a:ext uri="{9D8B030D-6E8A-4147-A177-3AD203B41FA5}">
                      <a16:colId xmlns:a16="http://schemas.microsoft.com/office/drawing/2014/main" val="4161754675"/>
                    </a:ext>
                  </a:extLst>
                </a:gridCol>
                <a:gridCol w="2118510">
                  <a:extLst>
                    <a:ext uri="{9D8B030D-6E8A-4147-A177-3AD203B41FA5}">
                      <a16:colId xmlns:a16="http://schemas.microsoft.com/office/drawing/2014/main" val="2671362801"/>
                    </a:ext>
                  </a:extLst>
                </a:gridCol>
                <a:gridCol w="2406509">
                  <a:extLst>
                    <a:ext uri="{9D8B030D-6E8A-4147-A177-3AD203B41FA5}">
                      <a16:colId xmlns:a16="http://schemas.microsoft.com/office/drawing/2014/main" val="1405869173"/>
                    </a:ext>
                  </a:extLst>
                </a:gridCol>
                <a:gridCol w="2365065">
                  <a:extLst>
                    <a:ext uri="{9D8B030D-6E8A-4147-A177-3AD203B41FA5}">
                      <a16:colId xmlns:a16="http://schemas.microsoft.com/office/drawing/2014/main" val="2219066867"/>
                    </a:ext>
                  </a:extLst>
                </a:gridCol>
              </a:tblGrid>
              <a:tr h="639900">
                <a:tc>
                  <a:txBody>
                    <a:bodyPr/>
                    <a:lstStyle/>
                    <a:p>
                      <a:pPr algn="l"/>
                      <a:r>
                        <a:rPr lang="en-IN" sz="1400" dirty="0">
                          <a:latin typeface="Times New Roman" panose="02020603050405020304" pitchFamily="18" charset="0"/>
                          <a:cs typeface="Times New Roman" panose="02020603050405020304" pitchFamily="18" charset="0"/>
                        </a:rPr>
                        <a:t>Papers</a:t>
                      </a:r>
                    </a:p>
                  </a:txBody>
                  <a:tcPr/>
                </a:tc>
                <a:tc>
                  <a:txBody>
                    <a:bodyPr/>
                    <a:lstStyle/>
                    <a:p>
                      <a:pPr algn="l"/>
                      <a:r>
                        <a:rPr lang="en-IN" sz="1400" dirty="0">
                          <a:latin typeface="Times New Roman" panose="02020603050405020304" pitchFamily="18" charset="0"/>
                          <a:cs typeface="Times New Roman" panose="02020603050405020304" pitchFamily="18" charset="0"/>
                        </a:rPr>
                        <a:t>Problem Statements</a:t>
                      </a:r>
                    </a:p>
                  </a:txBody>
                  <a:tcPr/>
                </a:tc>
                <a:tc>
                  <a:txBody>
                    <a:bodyPr/>
                    <a:lstStyle/>
                    <a:p>
                      <a:pPr algn="l"/>
                      <a:r>
                        <a:rPr lang="en-IN" sz="1400" dirty="0">
                          <a:latin typeface="Times New Roman" panose="02020603050405020304" pitchFamily="18" charset="0"/>
                          <a:cs typeface="Times New Roman" panose="02020603050405020304" pitchFamily="18" charset="0"/>
                        </a:rPr>
                        <a:t>Methodology</a:t>
                      </a:r>
                    </a:p>
                  </a:txBody>
                  <a:tcPr/>
                </a:tc>
                <a:tc>
                  <a:txBody>
                    <a:bodyPr/>
                    <a:lstStyle/>
                    <a:p>
                      <a:pPr algn="l"/>
                      <a:r>
                        <a:rPr lang="en-IN" sz="1400" dirty="0">
                          <a:latin typeface="Times New Roman" panose="02020603050405020304" pitchFamily="18" charset="0"/>
                          <a:cs typeface="Times New Roman" panose="02020603050405020304" pitchFamily="18" charset="0"/>
                        </a:rPr>
                        <a:t>Advantages</a:t>
                      </a:r>
                    </a:p>
                  </a:txBody>
                  <a:tcPr/>
                </a:tc>
                <a:tc>
                  <a:txBody>
                    <a:bodyPr/>
                    <a:lstStyle/>
                    <a:p>
                      <a:pPr algn="l"/>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l"/>
                      <a:r>
                        <a:rPr lang="en-IN"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3796142544"/>
                  </a:ext>
                </a:extLst>
              </a:tr>
              <a:tr h="1427406">
                <a:tc>
                  <a:txBody>
                    <a:bodyPr/>
                    <a:lstStyle/>
                    <a:p>
                      <a:pPr algn="l"/>
                      <a:r>
                        <a:rPr lang="en-US" sz="1400" dirty="0">
                          <a:latin typeface="Times New Roman" panose="02020603050405020304" pitchFamily="18" charset="0"/>
                          <a:cs typeface="Times New Roman" panose="02020603050405020304" pitchFamily="18" charset="0"/>
                        </a:rPr>
                        <a:t>Paper 6 : Automated Career Guidance Using Graphology, Aptitude Test, and Personality Test</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To provide automated career guidance by integrating handwriting analysis ,aptitude tests, and personality tests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Three modules: Aptitude test, personality test (MBTI), and handwriting analysis. Integrates these to provide career recommendations.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Provides a comprehensive career recommendation Highly automated and scalable solution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Relies heavily on handwriting analysis, which lacks scientific validation. Career domains are limited to predefined categories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Offers career guidance, though its reliance on handwriting analysis and predefined career domains limits its broad applicability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814019"/>
                  </a:ext>
                </a:extLst>
              </a:tr>
              <a:tr h="1578674">
                <a:tc>
                  <a:txBody>
                    <a:bodyPr/>
                    <a:lstStyle/>
                    <a:p>
                      <a:pPr algn="l"/>
                      <a:r>
                        <a:rPr lang="en-US" sz="1400" dirty="0">
                          <a:latin typeface="Times New Roman" panose="02020603050405020304" pitchFamily="18" charset="0"/>
                          <a:cs typeface="Times New Roman" panose="02020603050405020304" pitchFamily="18" charset="0"/>
                        </a:rPr>
                        <a:t>Paper 7 : </a:t>
                      </a:r>
                      <a:r>
                        <a:rPr lang="en-US" sz="1400" kern="1200" dirty="0">
                          <a:solidFill>
                            <a:schemeClr val="tx1"/>
                          </a:solidFill>
                          <a:effectLst/>
                          <a:latin typeface="Times New Roman" panose="02020603050405020304" pitchFamily="18" charset="0"/>
                          <a:ea typeface="+mn-ea"/>
                          <a:cs typeface="Times New Roman" panose="02020603050405020304" pitchFamily="18" charset="0"/>
                        </a:rPr>
                        <a:t>A Survey on Machine Learning Approaches and Its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This survey aims to analyze and categorize various machine learning approaches and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The paper reviews the theoretical foundations of each machine learning approach. The study uses diagrams to illustrate the classification of algorithms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t>
                      </a:r>
                      <a:r>
                        <a:rPr lang="en-US" sz="1400" kern="1200" dirty="0">
                          <a:solidFill>
                            <a:schemeClr val="tx1"/>
                          </a:solidFill>
                          <a:effectLst/>
                          <a:latin typeface="Times New Roman" panose="02020603050405020304" pitchFamily="18" charset="0"/>
                          <a:ea typeface="+mn-ea"/>
                          <a:cs typeface="Times New Roman" panose="02020603050405020304" pitchFamily="18" charset="0"/>
                        </a:rPr>
                        <a:t>Comprehensive Overview</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-Application Across Domains</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-Discussion of Classic and Modern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t>
                      </a:r>
                      <a:r>
                        <a:rPr lang="en-US" sz="1400" kern="1200" dirty="0">
                          <a:solidFill>
                            <a:schemeClr val="tx1"/>
                          </a:solidFill>
                          <a:effectLst/>
                          <a:latin typeface="Times New Roman" panose="02020603050405020304" pitchFamily="18" charset="0"/>
                          <a:ea typeface="+mn-ea"/>
                          <a:cs typeface="Times New Roman" panose="02020603050405020304" pitchFamily="18" charset="0"/>
                        </a:rPr>
                        <a:t>Lack of Practical Examples</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-Limited Focus on Recent Developments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This paper is a solid introductory survey for understanding the different types of machine learning approaches​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5815751"/>
                  </a:ext>
                </a:extLst>
              </a:tr>
              <a:tr h="1578674">
                <a:tc>
                  <a:txBody>
                    <a:bodyPr/>
                    <a:lstStyle/>
                    <a:p>
                      <a:pPr algn="l"/>
                      <a:r>
                        <a:rPr lang="en-US" sz="1400" dirty="0">
                          <a:latin typeface="Times New Roman" panose="02020603050405020304" pitchFamily="18" charset="0"/>
                          <a:cs typeface="Times New Roman" panose="02020603050405020304" pitchFamily="18" charset="0"/>
                        </a:rPr>
                        <a:t>Paper 8 : Personality Classification System using Data Mining</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Addresses the challenge of classifying human personality traits based on the Big Five Personality traits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 Data Collection</a:t>
                      </a:r>
                    </a:p>
                    <a:p>
                      <a:pPr algn="l"/>
                      <a:r>
                        <a:rPr lang="en-IN" sz="1400" dirty="0">
                          <a:latin typeface="Times New Roman" panose="02020603050405020304" pitchFamily="18" charset="0"/>
                          <a:cs typeface="Times New Roman" panose="02020603050405020304" pitchFamily="18" charset="0"/>
                        </a:rPr>
                        <a:t>- Personality Prediction Algorithms including Naïve Bayes Algorithm and Support Vector Machine (SVM)</a:t>
                      </a:r>
                    </a:p>
                    <a:p>
                      <a:pPr algn="l"/>
                      <a:r>
                        <a:rPr lang="en-IN" sz="1400" dirty="0">
                          <a:latin typeface="Times New Roman" panose="02020603050405020304" pitchFamily="18" charset="0"/>
                          <a:cs typeface="Times New Roman" panose="02020603050405020304" pitchFamily="18" charset="0"/>
                        </a:rPr>
                        <a:t>- Result Interpretation</a:t>
                      </a:r>
                    </a:p>
                  </a:txBody>
                  <a:tcPr/>
                </a:tc>
                <a:tc>
                  <a:txBody>
                    <a:bodyPr/>
                    <a:lstStyle/>
                    <a:p>
                      <a:pPr algn="l"/>
                      <a:r>
                        <a:rPr lang="en-IN" sz="1400" dirty="0">
                          <a:latin typeface="Times New Roman" panose="02020603050405020304" pitchFamily="18" charset="0"/>
                          <a:cs typeface="Times New Roman" panose="02020603050405020304" pitchFamily="18" charset="0"/>
                        </a:rPr>
                        <a:t>-     Automation</a:t>
                      </a:r>
                    </a:p>
                    <a:p>
                      <a:pPr marL="285750" indent="-285750" algn="l">
                        <a:buFontTx/>
                        <a:buChar char="-"/>
                      </a:pPr>
                      <a:r>
                        <a:rPr lang="en-IN" sz="1400" dirty="0">
                          <a:latin typeface="Times New Roman" panose="02020603050405020304" pitchFamily="18" charset="0"/>
                          <a:cs typeface="Times New Roman" panose="02020603050405020304" pitchFamily="18" charset="0"/>
                        </a:rPr>
                        <a:t>Increased Accuracy</a:t>
                      </a:r>
                    </a:p>
                    <a:p>
                      <a:pPr marL="285750" indent="-285750" algn="l">
                        <a:buFontTx/>
                        <a:buChar char="-"/>
                      </a:pPr>
                      <a:r>
                        <a:rPr lang="en-IN" sz="1400" dirty="0">
                          <a:latin typeface="Times New Roman" panose="02020603050405020304" pitchFamily="18" charset="0"/>
                          <a:cs typeface="Times New Roman" panose="02020603050405020304" pitchFamily="18" charset="0"/>
                        </a:rPr>
                        <a:t>Scalability</a:t>
                      </a:r>
                    </a:p>
                    <a:p>
                      <a:pPr algn="l"/>
                      <a:endParaRPr lang="en-IN" sz="1400" dirty="0">
                        <a:latin typeface="Times New Roman" panose="02020603050405020304" pitchFamily="18" charset="0"/>
                        <a:cs typeface="Times New Roman" panose="02020603050405020304" pitchFamily="18" charset="0"/>
                      </a:endParaRPr>
                    </a:p>
                  </a:txBody>
                  <a:tcPr/>
                </a:tc>
                <a:tc>
                  <a:txBody>
                    <a:bodyPr/>
                    <a:lstStyle/>
                    <a:p>
                      <a:pPr marL="285750" indent="-285750" algn="l">
                        <a:buFontTx/>
                        <a:buChar char="-"/>
                      </a:pPr>
                      <a:r>
                        <a:rPr lang="en-US" sz="1400" dirty="0">
                          <a:latin typeface="Times New Roman" panose="02020603050405020304" pitchFamily="18" charset="0"/>
                          <a:cs typeface="Times New Roman" panose="02020603050405020304" pitchFamily="18" charset="0"/>
                        </a:rPr>
                        <a:t>Limited to Big Five Traits</a:t>
                      </a:r>
                    </a:p>
                    <a:p>
                      <a:pPr marL="285750" indent="-285750" algn="l">
                        <a:buFontTx/>
                        <a:buChar char="-"/>
                      </a:pPr>
                      <a:r>
                        <a:rPr lang="en-IN" sz="1400" dirty="0">
                          <a:latin typeface="Times New Roman" panose="02020603050405020304" pitchFamily="18" charset="0"/>
                          <a:cs typeface="Times New Roman" panose="02020603050405020304" pitchFamily="18" charset="0"/>
                        </a:rPr>
                        <a:t>Dependent on Data Quality</a:t>
                      </a:r>
                    </a:p>
                    <a:p>
                      <a:pPr marL="285750" indent="-285750" algn="l">
                        <a:buFontTx/>
                        <a:buChar char="-"/>
                      </a:pPr>
                      <a:r>
                        <a:rPr lang="en-IN" sz="1400" dirty="0">
                          <a:latin typeface="Times New Roman" panose="02020603050405020304" pitchFamily="18" charset="0"/>
                          <a:cs typeface="Times New Roman" panose="02020603050405020304" pitchFamily="18" charset="0"/>
                        </a:rPr>
                        <a:t>Dependent on Data Quality</a:t>
                      </a:r>
                    </a:p>
                  </a:txBody>
                  <a:tcPr/>
                </a:tc>
                <a:tc>
                  <a:txBody>
                    <a:bodyPr/>
                    <a:lstStyle/>
                    <a:p>
                      <a:pPr algn="l"/>
                      <a:r>
                        <a:rPr lang="en-US" sz="1400" dirty="0">
                          <a:latin typeface="Times New Roman" panose="02020603050405020304" pitchFamily="18" charset="0"/>
                          <a:cs typeface="Times New Roman" panose="02020603050405020304" pitchFamily="18" charset="0"/>
                        </a:rPr>
                        <a:t>Provides system that classifies human personality based on the </a:t>
                      </a:r>
                      <a:r>
                        <a:rPr lang="en-US" sz="1400" b="1" dirty="0">
                          <a:latin typeface="Times New Roman" panose="02020603050405020304" pitchFamily="18" charset="0"/>
                          <a:cs typeface="Times New Roman" panose="02020603050405020304" pitchFamily="18" charset="0"/>
                        </a:rPr>
                        <a:t>Big Five Personality Traits</a:t>
                      </a:r>
                      <a:r>
                        <a:rPr lang="en-US" sz="1400" dirty="0">
                          <a:latin typeface="Times New Roman" panose="02020603050405020304" pitchFamily="18" charset="0"/>
                          <a:cs typeface="Times New Roman" panose="02020603050405020304" pitchFamily="18" charset="0"/>
                        </a:rPr>
                        <a:t> using data mining techniques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6004155"/>
                  </a:ext>
                </a:extLst>
              </a:tr>
              <a:tr h="1578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 9 : Student Career Prediction Using Advanced Machine Learning Techniques </a:t>
                      </a:r>
                    </a:p>
                  </a:txBody>
                  <a:tcPr/>
                </a:tc>
                <a:tc>
                  <a:txBody>
                    <a:bodyPr/>
                    <a:lstStyle/>
                    <a:p>
                      <a:pPr algn="l">
                        <a:lnSpc>
                          <a:spcPct val="100000"/>
                        </a:lnSpc>
                      </a:pPr>
                      <a:r>
                        <a:rPr lang="en-US" sz="1400" dirty="0">
                          <a:latin typeface="Times New Roman" panose="02020603050405020304" pitchFamily="18" charset="0"/>
                          <a:cs typeface="Times New Roman" panose="02020603050405020304" pitchFamily="18" charset="0"/>
                        </a:rPr>
                        <a:t>The paper presents a system for predicting career paths for computer science students using algorithms like SVM,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and Decision Trees.</a:t>
                      </a:r>
                    </a:p>
                  </a:txBody>
                  <a:tcPr/>
                </a:tc>
                <a:tc>
                  <a:txBody>
                    <a:bodyPr/>
                    <a:lstStyle/>
                    <a:p>
                      <a:pPr algn="l"/>
                      <a:r>
                        <a:rPr lang="en-US" sz="1400" dirty="0">
                          <a:latin typeface="Times New Roman" panose="02020603050405020304" pitchFamily="18" charset="0"/>
                          <a:cs typeface="Times New Roman" panose="02020603050405020304" pitchFamily="18" charset="0"/>
                        </a:rPr>
                        <a:t>Three modules: Aptitude test, personality test (MBTI), and handwriting analysis. Integrates these to provide career recommendations.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Provides a comprehensive career recommendation Highly automated and scalable solution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Relies heavily on handwriting analysis, which lacks scientific validation. Career domains are limited to predefined categories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Offers career guidance, though its reliance on handwriting analysis and predefined career domains limits its broad applicability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2720013"/>
                  </a:ext>
                </a:extLst>
              </a:tr>
              <a:tr h="1578674">
                <a:tc>
                  <a:txBody>
                    <a:bodyPr/>
                    <a:lstStyle/>
                    <a:p>
                      <a:pPr algn="l"/>
                      <a:r>
                        <a:rPr lang="en-US" sz="1400" b="0" dirty="0">
                          <a:latin typeface="Times New Roman" panose="02020603050405020304" pitchFamily="18" charset="0"/>
                          <a:cs typeface="Times New Roman" panose="02020603050405020304" pitchFamily="18" charset="0"/>
                        </a:rPr>
                        <a:t>Paper 10 : A Probabilistic Machine Learning Approach for Eligible Candidate Selection </a:t>
                      </a:r>
                      <a:endParaRPr lang="en-IN" sz="1400" b="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This survey aims to analyze and categorize various machine learning approaches and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The paper reviews the theoretical foundations of each machine learning approach. The study uses diagrams to illustrate the classification of algorithms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t>
                      </a:r>
                      <a:r>
                        <a:rPr lang="en-US" sz="1400" kern="1200" dirty="0">
                          <a:solidFill>
                            <a:schemeClr val="tx1"/>
                          </a:solidFill>
                          <a:effectLst/>
                          <a:latin typeface="Times New Roman" panose="02020603050405020304" pitchFamily="18" charset="0"/>
                          <a:ea typeface="+mn-ea"/>
                          <a:cs typeface="Times New Roman" panose="02020603050405020304" pitchFamily="18" charset="0"/>
                        </a:rPr>
                        <a:t>Comprehensive Overview</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-Application Across Domains</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-Discussion of Classic and Modern Techniques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a:t>
                      </a:r>
                      <a:r>
                        <a:rPr lang="en-US" sz="1400" kern="1200" dirty="0">
                          <a:solidFill>
                            <a:schemeClr val="tx1"/>
                          </a:solidFill>
                          <a:effectLst/>
                          <a:latin typeface="Times New Roman" panose="02020603050405020304" pitchFamily="18" charset="0"/>
                          <a:ea typeface="+mn-ea"/>
                          <a:cs typeface="Times New Roman" panose="02020603050405020304" pitchFamily="18" charset="0"/>
                        </a:rPr>
                        <a:t>Lack of Practical Examples</a:t>
                      </a:r>
                    </a:p>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-Limited Focus on Recent Developments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kern="1200" dirty="0">
                          <a:solidFill>
                            <a:schemeClr val="tx1"/>
                          </a:solidFill>
                          <a:effectLst/>
                          <a:latin typeface="Times New Roman" panose="02020603050405020304" pitchFamily="18" charset="0"/>
                          <a:ea typeface="+mn-ea"/>
                          <a:cs typeface="Times New Roman" panose="02020603050405020304" pitchFamily="18" charset="0"/>
                        </a:rPr>
                        <a:t>This paper is a solid introductory survey for understanding the different types of machine learning approaches​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6062370"/>
                  </a:ext>
                </a:extLst>
              </a:tr>
            </a:tbl>
          </a:graphicData>
        </a:graphic>
      </p:graphicFrame>
    </p:spTree>
    <p:extLst>
      <p:ext uri="{BB962C8B-B14F-4D97-AF65-F5344CB8AC3E}">
        <p14:creationId xmlns:p14="http://schemas.microsoft.com/office/powerpoint/2010/main" val="13764883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34</a:t>
            </a:r>
          </a:p>
        </p:txBody>
      </p:sp>
      <p:graphicFrame>
        <p:nvGraphicFramePr>
          <p:cNvPr id="2" name="Table 1">
            <a:extLst>
              <a:ext uri="{FF2B5EF4-FFF2-40B4-BE49-F238E27FC236}">
                <a16:creationId xmlns:a16="http://schemas.microsoft.com/office/drawing/2014/main" id="{639121BA-5A92-6592-DC42-823598391F04}"/>
              </a:ext>
            </a:extLst>
          </p:cNvPr>
          <p:cNvGraphicFramePr>
            <a:graphicFrameLocks noGrp="1"/>
          </p:cNvGraphicFramePr>
          <p:nvPr>
            <p:extLst>
              <p:ext uri="{D42A27DB-BD31-4B8C-83A1-F6EECF244321}">
                <p14:modId xmlns:p14="http://schemas.microsoft.com/office/powerpoint/2010/main" val="3355827281"/>
              </p:ext>
            </p:extLst>
          </p:nvPr>
        </p:nvGraphicFramePr>
        <p:xfrm>
          <a:off x="1828800" y="952499"/>
          <a:ext cx="14325600" cy="7370826"/>
        </p:xfrm>
        <a:graphic>
          <a:graphicData uri="http://schemas.openxmlformats.org/drawingml/2006/table">
            <a:tbl>
              <a:tblPr firstRow="1" bandRow="1"/>
              <a:tblGrid>
                <a:gridCol w="2403916">
                  <a:extLst>
                    <a:ext uri="{9D8B030D-6E8A-4147-A177-3AD203B41FA5}">
                      <a16:colId xmlns:a16="http://schemas.microsoft.com/office/drawing/2014/main" val="2524875345"/>
                    </a:ext>
                  </a:extLst>
                </a:gridCol>
                <a:gridCol w="2378535">
                  <a:extLst>
                    <a:ext uri="{9D8B030D-6E8A-4147-A177-3AD203B41FA5}">
                      <a16:colId xmlns:a16="http://schemas.microsoft.com/office/drawing/2014/main" val="3379791891"/>
                    </a:ext>
                  </a:extLst>
                </a:gridCol>
                <a:gridCol w="2653065">
                  <a:extLst>
                    <a:ext uri="{9D8B030D-6E8A-4147-A177-3AD203B41FA5}">
                      <a16:colId xmlns:a16="http://schemas.microsoft.com/office/drawing/2014/main" val="4161754675"/>
                    </a:ext>
                  </a:extLst>
                </a:gridCol>
                <a:gridCol w="2118510">
                  <a:extLst>
                    <a:ext uri="{9D8B030D-6E8A-4147-A177-3AD203B41FA5}">
                      <a16:colId xmlns:a16="http://schemas.microsoft.com/office/drawing/2014/main" val="2671362801"/>
                    </a:ext>
                  </a:extLst>
                </a:gridCol>
                <a:gridCol w="2406509">
                  <a:extLst>
                    <a:ext uri="{9D8B030D-6E8A-4147-A177-3AD203B41FA5}">
                      <a16:colId xmlns:a16="http://schemas.microsoft.com/office/drawing/2014/main" val="1405869173"/>
                    </a:ext>
                  </a:extLst>
                </a:gridCol>
                <a:gridCol w="2365065">
                  <a:extLst>
                    <a:ext uri="{9D8B030D-6E8A-4147-A177-3AD203B41FA5}">
                      <a16:colId xmlns:a16="http://schemas.microsoft.com/office/drawing/2014/main" val="2219066867"/>
                    </a:ext>
                  </a:extLst>
                </a:gridCol>
              </a:tblGrid>
              <a:tr h="639900">
                <a:tc>
                  <a:txBody>
                    <a:bodyPr/>
                    <a:lstStyle/>
                    <a:p>
                      <a:pPr algn="l"/>
                      <a:r>
                        <a:rPr lang="en-IN" sz="1400" dirty="0">
                          <a:latin typeface="Times New Roman" panose="02020603050405020304" pitchFamily="18" charset="0"/>
                          <a:cs typeface="Times New Roman" panose="02020603050405020304" pitchFamily="18" charset="0"/>
                        </a:rPr>
                        <a:t>Papers</a:t>
                      </a:r>
                    </a:p>
                  </a:txBody>
                  <a:tcPr/>
                </a:tc>
                <a:tc>
                  <a:txBody>
                    <a:bodyPr/>
                    <a:lstStyle/>
                    <a:p>
                      <a:pPr algn="l"/>
                      <a:r>
                        <a:rPr lang="en-IN" sz="1400" dirty="0">
                          <a:latin typeface="Times New Roman" panose="02020603050405020304" pitchFamily="18" charset="0"/>
                          <a:cs typeface="Times New Roman" panose="02020603050405020304" pitchFamily="18" charset="0"/>
                        </a:rPr>
                        <a:t>Problem Statements</a:t>
                      </a:r>
                    </a:p>
                  </a:txBody>
                  <a:tcPr/>
                </a:tc>
                <a:tc>
                  <a:txBody>
                    <a:bodyPr/>
                    <a:lstStyle/>
                    <a:p>
                      <a:pPr algn="l"/>
                      <a:r>
                        <a:rPr lang="en-IN" sz="1400" dirty="0">
                          <a:latin typeface="Times New Roman" panose="02020603050405020304" pitchFamily="18" charset="0"/>
                          <a:cs typeface="Times New Roman" panose="02020603050405020304" pitchFamily="18" charset="0"/>
                        </a:rPr>
                        <a:t>Methodology</a:t>
                      </a:r>
                    </a:p>
                  </a:txBody>
                  <a:tcPr/>
                </a:tc>
                <a:tc>
                  <a:txBody>
                    <a:bodyPr/>
                    <a:lstStyle/>
                    <a:p>
                      <a:pPr algn="l"/>
                      <a:r>
                        <a:rPr lang="en-IN" sz="1400" dirty="0">
                          <a:latin typeface="Times New Roman" panose="02020603050405020304" pitchFamily="18" charset="0"/>
                          <a:cs typeface="Times New Roman" panose="02020603050405020304" pitchFamily="18" charset="0"/>
                        </a:rPr>
                        <a:t>Advantages</a:t>
                      </a:r>
                    </a:p>
                  </a:txBody>
                  <a:tcPr/>
                </a:tc>
                <a:tc>
                  <a:txBody>
                    <a:bodyPr/>
                    <a:lstStyle/>
                    <a:p>
                      <a:pPr algn="l"/>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l"/>
                      <a:r>
                        <a:rPr lang="en-IN"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3796142544"/>
                  </a:ext>
                </a:extLst>
              </a:tr>
              <a:tr h="14274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 11 : Career Guidance system using machine learning</a:t>
                      </a:r>
                    </a:p>
                  </a:txBody>
                  <a:tcPr/>
                </a:tc>
                <a:tc>
                  <a:txBody>
                    <a:bodyPr/>
                    <a:lstStyle/>
                    <a:p>
                      <a:pPr algn="l"/>
                      <a:r>
                        <a:rPr lang="en-US" sz="1400" dirty="0">
                          <a:latin typeface="Times New Roman" panose="02020603050405020304" pitchFamily="18" charset="0"/>
                          <a:cs typeface="Times New Roman" panose="02020603050405020304" pitchFamily="18" charset="0"/>
                        </a:rPr>
                        <a:t>Addresses the challenge of classifying human personality traits based on the Big Five Personality traits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 Data Collection</a:t>
                      </a:r>
                    </a:p>
                    <a:p>
                      <a:pPr algn="l"/>
                      <a:r>
                        <a:rPr lang="en-IN" sz="1400" dirty="0">
                          <a:latin typeface="Times New Roman" panose="02020603050405020304" pitchFamily="18" charset="0"/>
                          <a:cs typeface="Times New Roman" panose="02020603050405020304" pitchFamily="18" charset="0"/>
                        </a:rPr>
                        <a:t>- Personality Prediction Algorithms including Naïve Bayes Algorithm and Support Vector Machine (SVM)</a:t>
                      </a:r>
                    </a:p>
                    <a:p>
                      <a:pPr algn="l"/>
                      <a:r>
                        <a:rPr lang="en-IN" sz="1400" dirty="0">
                          <a:latin typeface="Times New Roman" panose="02020603050405020304" pitchFamily="18" charset="0"/>
                          <a:cs typeface="Times New Roman" panose="02020603050405020304" pitchFamily="18" charset="0"/>
                        </a:rPr>
                        <a:t>- Result Interpretation</a:t>
                      </a:r>
                    </a:p>
                  </a:txBody>
                  <a:tcPr/>
                </a:tc>
                <a:tc>
                  <a:txBody>
                    <a:bodyPr/>
                    <a:lstStyle/>
                    <a:p>
                      <a:pPr algn="l"/>
                      <a:r>
                        <a:rPr lang="en-IN" sz="1400" dirty="0">
                          <a:latin typeface="Times New Roman" panose="02020603050405020304" pitchFamily="18" charset="0"/>
                          <a:cs typeface="Times New Roman" panose="02020603050405020304" pitchFamily="18" charset="0"/>
                        </a:rPr>
                        <a:t>-     Automation</a:t>
                      </a:r>
                    </a:p>
                    <a:p>
                      <a:pPr marL="285750" indent="-285750" algn="l">
                        <a:buFontTx/>
                        <a:buChar char="-"/>
                      </a:pPr>
                      <a:r>
                        <a:rPr lang="en-IN" sz="1400" dirty="0">
                          <a:latin typeface="Times New Roman" panose="02020603050405020304" pitchFamily="18" charset="0"/>
                          <a:cs typeface="Times New Roman" panose="02020603050405020304" pitchFamily="18" charset="0"/>
                        </a:rPr>
                        <a:t>Increased Accuracy</a:t>
                      </a:r>
                    </a:p>
                    <a:p>
                      <a:pPr marL="285750" indent="-285750" algn="l">
                        <a:buFontTx/>
                        <a:buChar char="-"/>
                      </a:pPr>
                      <a:r>
                        <a:rPr lang="en-IN" sz="1400" dirty="0">
                          <a:latin typeface="Times New Roman" panose="02020603050405020304" pitchFamily="18" charset="0"/>
                          <a:cs typeface="Times New Roman" panose="02020603050405020304" pitchFamily="18" charset="0"/>
                        </a:rPr>
                        <a:t>Scalability</a:t>
                      </a:r>
                    </a:p>
                  </a:txBody>
                  <a:tcPr/>
                </a:tc>
                <a:tc>
                  <a:txBody>
                    <a:bodyPr/>
                    <a:lstStyle/>
                    <a:p>
                      <a:pPr marL="285750" indent="-285750" algn="l">
                        <a:buFontTx/>
                        <a:buChar char="-"/>
                      </a:pPr>
                      <a:r>
                        <a:rPr lang="en-US" sz="1400" dirty="0">
                          <a:latin typeface="Times New Roman" panose="02020603050405020304" pitchFamily="18" charset="0"/>
                          <a:cs typeface="Times New Roman" panose="02020603050405020304" pitchFamily="18" charset="0"/>
                        </a:rPr>
                        <a:t>Limited to Big Five Traits</a:t>
                      </a:r>
                    </a:p>
                    <a:p>
                      <a:pPr marL="285750" indent="-285750" algn="l">
                        <a:buFontTx/>
                        <a:buChar char="-"/>
                      </a:pPr>
                      <a:r>
                        <a:rPr lang="en-IN" sz="1400" dirty="0">
                          <a:latin typeface="Times New Roman" panose="02020603050405020304" pitchFamily="18" charset="0"/>
                          <a:cs typeface="Times New Roman" panose="02020603050405020304" pitchFamily="18" charset="0"/>
                        </a:rPr>
                        <a:t>Dependent on Data Quality</a:t>
                      </a:r>
                    </a:p>
                    <a:p>
                      <a:pPr marL="285750" indent="-285750" algn="l">
                        <a:buFontTx/>
                        <a:buChar char="-"/>
                      </a:pPr>
                      <a:r>
                        <a:rPr lang="en-IN" sz="1400" dirty="0">
                          <a:latin typeface="Times New Roman" panose="02020603050405020304" pitchFamily="18" charset="0"/>
                          <a:cs typeface="Times New Roman" panose="02020603050405020304" pitchFamily="18" charset="0"/>
                        </a:rPr>
                        <a:t>Dependent on Data Quality</a:t>
                      </a:r>
                    </a:p>
                  </a:txBody>
                  <a:tcPr/>
                </a:tc>
                <a:tc>
                  <a:txBody>
                    <a:bodyPr/>
                    <a:lstStyle/>
                    <a:p>
                      <a:pPr algn="l"/>
                      <a:r>
                        <a:rPr lang="en-US" sz="1400" dirty="0">
                          <a:latin typeface="Times New Roman" panose="02020603050405020304" pitchFamily="18" charset="0"/>
                          <a:cs typeface="Times New Roman" panose="02020603050405020304" pitchFamily="18" charset="0"/>
                        </a:rPr>
                        <a:t>Provides system that classifies human personality based on the </a:t>
                      </a:r>
                      <a:r>
                        <a:rPr lang="en-US" sz="1400" b="1" dirty="0">
                          <a:latin typeface="Times New Roman" panose="02020603050405020304" pitchFamily="18" charset="0"/>
                          <a:cs typeface="Times New Roman" panose="02020603050405020304" pitchFamily="18" charset="0"/>
                        </a:rPr>
                        <a:t>Big Five Personality Traits</a:t>
                      </a:r>
                      <a:r>
                        <a:rPr lang="en-US" sz="1400" dirty="0">
                          <a:latin typeface="Times New Roman" panose="02020603050405020304" pitchFamily="18" charset="0"/>
                          <a:cs typeface="Times New Roman" panose="02020603050405020304" pitchFamily="18" charset="0"/>
                        </a:rPr>
                        <a:t> using data mining techniques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814019"/>
                  </a:ext>
                </a:extLst>
              </a:tr>
              <a:tr h="15786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Paper 12 : Student Career Prediction Using Advanced Machine Learning Techniques </a:t>
                      </a:r>
                    </a:p>
                  </a:txBody>
                  <a:tcPr/>
                </a:tc>
                <a:tc>
                  <a:txBody>
                    <a:bodyPr/>
                    <a:lstStyle/>
                    <a:p>
                      <a:pPr algn="l">
                        <a:lnSpc>
                          <a:spcPct val="100000"/>
                        </a:lnSpc>
                      </a:pPr>
                      <a:r>
                        <a:rPr lang="en-US" sz="1400" dirty="0">
                          <a:latin typeface="Times New Roman" panose="02020603050405020304" pitchFamily="18" charset="0"/>
                          <a:cs typeface="Times New Roman" panose="02020603050405020304" pitchFamily="18" charset="0"/>
                        </a:rPr>
                        <a:t>The problem is to help individuals choose optimal career steps based on their current path and future goals by analyzing large career datasets and providing personalized recommendations.</a:t>
                      </a:r>
                    </a:p>
                  </a:txBody>
                  <a:tcPr/>
                </a:tc>
                <a:tc>
                  <a:txBody>
                    <a:bodyPr/>
                    <a:lstStyle/>
                    <a:p>
                      <a:pPr algn="l"/>
                      <a:r>
                        <a:rPr lang="en-US" sz="1400" dirty="0">
                          <a:latin typeface="Times New Roman" panose="02020603050405020304" pitchFamily="18" charset="0"/>
                          <a:cs typeface="Times New Roman" panose="02020603050405020304" pitchFamily="18" charset="0"/>
                        </a:rPr>
                        <a:t>The methodology involves:</a:t>
                      </a:r>
                    </a:p>
                    <a:p>
                      <a:pPr algn="l"/>
                      <a:r>
                        <a:rPr lang="en-US" sz="1400" b="1" dirty="0">
                          <a:latin typeface="Times New Roman" panose="02020603050405020304" pitchFamily="18" charset="0"/>
                          <a:cs typeface="Times New Roman" panose="02020603050405020304" pitchFamily="18" charset="0"/>
                        </a:rPr>
                        <a:t>Data Collection</a:t>
                      </a:r>
                      <a:r>
                        <a:rPr lang="en-US" sz="1400" dirty="0">
                          <a:latin typeface="Times New Roman" panose="02020603050405020304" pitchFamily="18" charset="0"/>
                          <a:cs typeface="Times New Roman" panose="02020603050405020304" pitchFamily="18" charset="0"/>
                        </a:rPr>
                        <a:t>: Gather LinkedIn profiles, extract education and job features.</a:t>
                      </a:r>
                    </a:p>
                    <a:p>
                      <a:pPr algn="l"/>
                      <a:r>
                        <a:rPr lang="en-US" sz="1400" b="1" dirty="0">
                          <a:latin typeface="Times New Roman" panose="02020603050405020304" pitchFamily="18" charset="0"/>
                          <a:cs typeface="Times New Roman" panose="02020603050405020304" pitchFamily="18" charset="0"/>
                        </a:rPr>
                        <a:t>Clustering</a:t>
                      </a:r>
                      <a:r>
                        <a:rPr lang="en-US" sz="1400" dirty="0">
                          <a:latin typeface="Times New Roman" panose="02020603050405020304" pitchFamily="18" charset="0"/>
                          <a:cs typeface="Times New Roman" panose="02020603050405020304" pitchFamily="18" charset="0"/>
                        </a:rPr>
                        <a:t>: Group similar job titles using semantic similarity.</a:t>
                      </a:r>
                    </a:p>
                    <a:p>
                      <a:pPr algn="l"/>
                      <a:r>
                        <a:rPr lang="en-US" sz="1400" b="1" dirty="0">
                          <a:latin typeface="Times New Roman" panose="02020603050405020304" pitchFamily="18" charset="0"/>
                          <a:cs typeface="Times New Roman" panose="02020603050405020304" pitchFamily="18" charset="0"/>
                        </a:rPr>
                        <a:t>Markov Model</a:t>
                      </a:r>
                      <a:r>
                        <a:rPr lang="en-US" sz="1400" dirty="0">
                          <a:latin typeface="Times New Roman" panose="02020603050405020304" pitchFamily="18" charset="0"/>
                          <a:cs typeface="Times New Roman" panose="02020603050405020304" pitchFamily="18" charset="0"/>
                        </a:rPr>
                        <a:t>: Model career paths as a Markov Chain to estimate transition probabilities.</a:t>
                      </a:r>
                    </a:p>
                    <a:p>
                      <a:pPr algn="l"/>
                      <a:r>
                        <a:rPr lang="en-US" sz="1400" b="1" dirty="0">
                          <a:latin typeface="Times New Roman" panose="02020603050405020304" pitchFamily="18" charset="0"/>
                          <a:cs typeface="Times New Roman" panose="02020603050405020304" pitchFamily="18" charset="0"/>
                        </a:rPr>
                        <a:t>Path Prediction</a:t>
                      </a:r>
                      <a:r>
                        <a:rPr lang="en-US" sz="1400" dirty="0">
                          <a:latin typeface="Times New Roman" panose="02020603050405020304" pitchFamily="18" charset="0"/>
                          <a:cs typeface="Times New Roman" panose="02020603050405020304" pitchFamily="18" charset="0"/>
                        </a:rPr>
                        <a:t>: Use Dijkstra’s algorithm to recommend the best career steps based on transition likelihoods.</a:t>
                      </a:r>
                    </a:p>
                  </a:txBody>
                  <a:tcPr/>
                </a:tc>
                <a:tc>
                  <a:txBody>
                    <a:bodyPr/>
                    <a:lstStyle/>
                    <a:p>
                      <a:pPr algn="l"/>
                      <a:r>
                        <a:rPr lang="en-US" sz="1400" dirty="0">
                          <a:latin typeface="Times New Roman" panose="02020603050405020304" pitchFamily="18" charset="0"/>
                          <a:cs typeface="Times New Roman" panose="02020603050405020304" pitchFamily="18" charset="0"/>
                        </a:rPr>
                        <a:t>Provides a comprehensive career recommendation Highly automated and scalable solution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Relies heavily on handwriting analysis, which lacks scientific validation. Career domains are limited to predefined categories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latin typeface="Times New Roman" panose="02020603050405020304" pitchFamily="18" charset="0"/>
                          <a:cs typeface="Times New Roman" panose="02020603050405020304" pitchFamily="18" charset="0"/>
                        </a:rPr>
                        <a:t>The inference is that machine learning can predict career paths effectively but struggles with complex, long-term transitions due to data limitations.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5815751"/>
                  </a:ext>
                </a:extLst>
              </a:tr>
              <a:tr h="1578674">
                <a:tc>
                  <a:txBody>
                    <a:bodyPr/>
                    <a:lstStyle/>
                    <a:p>
                      <a:pPr algn="l"/>
                      <a:r>
                        <a:rPr lang="en-IN" sz="1400" dirty="0">
                          <a:latin typeface="Times New Roman" panose="02020603050405020304" pitchFamily="18" charset="0"/>
                          <a:cs typeface="Times New Roman" panose="02020603050405020304" pitchFamily="18" charset="0"/>
                        </a:rPr>
                        <a:t>Paper 13 : </a:t>
                      </a:r>
                      <a:r>
                        <a:rPr lang="en-US" sz="1400" dirty="0">
                          <a:latin typeface="Times New Roman" panose="02020603050405020304" pitchFamily="18" charset="0"/>
                          <a:cs typeface="Times New Roman" panose="02020603050405020304" pitchFamily="18" charset="0"/>
                        </a:rPr>
                        <a:t>Creating Crowd Variation with the OCEAN Personality Model Funda </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Crowd simulations often look too similar because adjusting individual behaviors is complex. This study aims to make crowds more realistic and varied by using personality traits instead of manual settings.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researchers linked the OCEAN personality traits (like extraversion or agreeableness) to behaviors in a crowd simulation system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HiDAC</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They tested how different personality types affect crowd movement, such as extroverts pushing forward or neurotic agents panicking.</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OCEAN model simplifies crowd simulation by automating behavior variation through personality traits, making it more accessible for users while enhancing realism and diversity.</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approach may oversimplify complex human behaviors, and the reliance on static personality traits could limit dynamic adaptability in rapidly changing scenarios.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Adding personality traits made crowds behave more naturally—like real people—without needing complex adjustments. This approach simplifies crowd design while making simulations more dynamic and believable. Future work could include emotions for even more realism.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6004155"/>
                  </a:ext>
                </a:extLst>
              </a:tr>
            </a:tbl>
          </a:graphicData>
        </a:graphic>
      </p:graphicFrame>
    </p:spTree>
    <p:extLst>
      <p:ext uri="{BB962C8B-B14F-4D97-AF65-F5344CB8AC3E}">
        <p14:creationId xmlns:p14="http://schemas.microsoft.com/office/powerpoint/2010/main" val="168587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35</a:t>
            </a:r>
          </a:p>
        </p:txBody>
      </p:sp>
      <p:graphicFrame>
        <p:nvGraphicFramePr>
          <p:cNvPr id="2" name="Table 1">
            <a:extLst>
              <a:ext uri="{FF2B5EF4-FFF2-40B4-BE49-F238E27FC236}">
                <a16:creationId xmlns:a16="http://schemas.microsoft.com/office/drawing/2014/main" id="{639121BA-5A92-6592-DC42-823598391F04}"/>
              </a:ext>
            </a:extLst>
          </p:cNvPr>
          <p:cNvGraphicFramePr>
            <a:graphicFrameLocks noGrp="1"/>
          </p:cNvGraphicFramePr>
          <p:nvPr>
            <p:extLst>
              <p:ext uri="{D42A27DB-BD31-4B8C-83A1-F6EECF244321}">
                <p14:modId xmlns:p14="http://schemas.microsoft.com/office/powerpoint/2010/main" val="118269800"/>
              </p:ext>
            </p:extLst>
          </p:nvPr>
        </p:nvGraphicFramePr>
        <p:xfrm>
          <a:off x="1828800" y="952499"/>
          <a:ext cx="14325600" cy="4876620"/>
        </p:xfrm>
        <a:graphic>
          <a:graphicData uri="http://schemas.openxmlformats.org/drawingml/2006/table">
            <a:tbl>
              <a:tblPr firstRow="1" bandRow="1"/>
              <a:tblGrid>
                <a:gridCol w="2403916">
                  <a:extLst>
                    <a:ext uri="{9D8B030D-6E8A-4147-A177-3AD203B41FA5}">
                      <a16:colId xmlns:a16="http://schemas.microsoft.com/office/drawing/2014/main" val="2524875345"/>
                    </a:ext>
                  </a:extLst>
                </a:gridCol>
                <a:gridCol w="2378535">
                  <a:extLst>
                    <a:ext uri="{9D8B030D-6E8A-4147-A177-3AD203B41FA5}">
                      <a16:colId xmlns:a16="http://schemas.microsoft.com/office/drawing/2014/main" val="3379791891"/>
                    </a:ext>
                  </a:extLst>
                </a:gridCol>
                <a:gridCol w="2653065">
                  <a:extLst>
                    <a:ext uri="{9D8B030D-6E8A-4147-A177-3AD203B41FA5}">
                      <a16:colId xmlns:a16="http://schemas.microsoft.com/office/drawing/2014/main" val="4161754675"/>
                    </a:ext>
                  </a:extLst>
                </a:gridCol>
                <a:gridCol w="2118510">
                  <a:extLst>
                    <a:ext uri="{9D8B030D-6E8A-4147-A177-3AD203B41FA5}">
                      <a16:colId xmlns:a16="http://schemas.microsoft.com/office/drawing/2014/main" val="2671362801"/>
                    </a:ext>
                  </a:extLst>
                </a:gridCol>
                <a:gridCol w="2406509">
                  <a:extLst>
                    <a:ext uri="{9D8B030D-6E8A-4147-A177-3AD203B41FA5}">
                      <a16:colId xmlns:a16="http://schemas.microsoft.com/office/drawing/2014/main" val="1405869173"/>
                    </a:ext>
                  </a:extLst>
                </a:gridCol>
                <a:gridCol w="2365065">
                  <a:extLst>
                    <a:ext uri="{9D8B030D-6E8A-4147-A177-3AD203B41FA5}">
                      <a16:colId xmlns:a16="http://schemas.microsoft.com/office/drawing/2014/main" val="2219066867"/>
                    </a:ext>
                  </a:extLst>
                </a:gridCol>
              </a:tblGrid>
              <a:tr h="639900">
                <a:tc>
                  <a:txBody>
                    <a:bodyPr/>
                    <a:lstStyle/>
                    <a:p>
                      <a:pPr algn="l"/>
                      <a:r>
                        <a:rPr lang="en-IN" sz="1400" dirty="0">
                          <a:latin typeface="Times New Roman" panose="02020603050405020304" pitchFamily="18" charset="0"/>
                          <a:cs typeface="Times New Roman" panose="02020603050405020304" pitchFamily="18" charset="0"/>
                        </a:rPr>
                        <a:t>Papers</a:t>
                      </a:r>
                    </a:p>
                  </a:txBody>
                  <a:tcPr/>
                </a:tc>
                <a:tc>
                  <a:txBody>
                    <a:bodyPr/>
                    <a:lstStyle/>
                    <a:p>
                      <a:pPr algn="l"/>
                      <a:r>
                        <a:rPr lang="en-IN" sz="1400" dirty="0">
                          <a:latin typeface="Times New Roman" panose="02020603050405020304" pitchFamily="18" charset="0"/>
                          <a:cs typeface="Times New Roman" panose="02020603050405020304" pitchFamily="18" charset="0"/>
                        </a:rPr>
                        <a:t>Problem Statements</a:t>
                      </a:r>
                    </a:p>
                  </a:txBody>
                  <a:tcPr/>
                </a:tc>
                <a:tc>
                  <a:txBody>
                    <a:bodyPr/>
                    <a:lstStyle/>
                    <a:p>
                      <a:pPr algn="l"/>
                      <a:r>
                        <a:rPr lang="en-IN" sz="1400" dirty="0">
                          <a:latin typeface="Times New Roman" panose="02020603050405020304" pitchFamily="18" charset="0"/>
                          <a:cs typeface="Times New Roman" panose="02020603050405020304" pitchFamily="18" charset="0"/>
                        </a:rPr>
                        <a:t>Methodology</a:t>
                      </a:r>
                    </a:p>
                  </a:txBody>
                  <a:tcPr/>
                </a:tc>
                <a:tc>
                  <a:txBody>
                    <a:bodyPr/>
                    <a:lstStyle/>
                    <a:p>
                      <a:pPr algn="l"/>
                      <a:r>
                        <a:rPr lang="en-IN" sz="1400" dirty="0">
                          <a:latin typeface="Times New Roman" panose="02020603050405020304" pitchFamily="18" charset="0"/>
                          <a:cs typeface="Times New Roman" panose="02020603050405020304" pitchFamily="18" charset="0"/>
                        </a:rPr>
                        <a:t>Advantages</a:t>
                      </a:r>
                    </a:p>
                  </a:txBody>
                  <a:tcPr/>
                </a:tc>
                <a:tc>
                  <a:txBody>
                    <a:bodyPr/>
                    <a:lstStyle/>
                    <a:p>
                      <a:pPr algn="l"/>
                      <a:r>
                        <a:rPr lang="en-IN" sz="1400" dirty="0">
                          <a:latin typeface="Times New Roman" panose="02020603050405020304" pitchFamily="18" charset="0"/>
                          <a:cs typeface="Times New Roman" panose="02020603050405020304" pitchFamily="18" charset="0"/>
                        </a:rPr>
                        <a:t>Disadvantages</a:t>
                      </a:r>
                    </a:p>
                  </a:txBody>
                  <a:tcPr/>
                </a:tc>
                <a:tc>
                  <a:txBody>
                    <a:bodyPr/>
                    <a:lstStyle/>
                    <a:p>
                      <a:pPr algn="l"/>
                      <a:r>
                        <a:rPr lang="en-IN"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3796142544"/>
                  </a:ext>
                </a:extLst>
              </a:tr>
              <a:tr h="1427406">
                <a:tc>
                  <a:txBody>
                    <a:bodyPr/>
                    <a:lstStyle/>
                    <a:p>
                      <a:pPr algn="l"/>
                      <a:r>
                        <a:rPr lang="en-IN" sz="1400" dirty="0">
                          <a:latin typeface="Times New Roman" panose="02020603050405020304" pitchFamily="18" charset="0"/>
                          <a:cs typeface="Times New Roman" panose="02020603050405020304" pitchFamily="18" charset="0"/>
                        </a:rPr>
                        <a:t>Paper 14 : </a:t>
                      </a:r>
                      <a:r>
                        <a:rPr lang="en-US" sz="1400" dirty="0">
                          <a:latin typeface="Times New Roman" panose="02020603050405020304" pitchFamily="18" charset="0"/>
                          <a:cs typeface="Times New Roman" panose="02020603050405020304" pitchFamily="18" charset="0"/>
                        </a:rPr>
                        <a:t>Map My Career: Career Planning Tool to Improve Student Satisfaction </a:t>
                      </a:r>
                      <a:endParaRPr lang="en-IN" sz="1400" dirty="0">
                        <a:latin typeface="Times New Roman" panose="02020603050405020304" pitchFamily="18" charset="0"/>
                        <a:cs typeface="Times New Roman" panose="02020603050405020304" pitchFamily="18" charset="0"/>
                      </a:endParaRPr>
                    </a:p>
                  </a:txBody>
                  <a:tcPr/>
                </a:tc>
                <a:tc>
                  <a:txBody>
                    <a:bodyPr/>
                    <a:lstStyle/>
                    <a:p>
                      <a:pPr algn="l">
                        <a:lnSpc>
                          <a:spcPct val="100000"/>
                        </a:lnSpc>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Many students struggle to connect their university coursework with future career goals, leading to low satisfaction and motivation. This study aims to address this gap by developing a career-planning tool that aligns academic curricula with job market demands.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researchers created "Map My Career," a web-based tool using text mining and data analytics to map university subjects to career skills. They evaluated its effectiveness through student surveys measuring academic preparedness, workload management, and employability awareness.</a:t>
                      </a: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he tool simplifies career planning by visually linking coursework to job skills, helping students make informed academic choices. It also provides universities with insights to align curricula with industry needs.</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tool may oversimplify complex career paths or fail to account for non-technical skills like networking. Its effectiveness depends on accurate, up-to-date job market data, which can be challenging to maintain.</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tool successfully improved students' understanding of career relevance, subject selection, and skill development, enhancing overall course satisfaction. Strong correlations were found between the tool's use and positive academic outcomes.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4814019"/>
                  </a:ext>
                </a:extLst>
              </a:tr>
              <a:tr h="1578674">
                <a:tc>
                  <a:txBody>
                    <a:bodyPr/>
                    <a:lstStyle/>
                    <a:p>
                      <a:pPr algn="l"/>
                      <a:r>
                        <a:rPr lang="en-IN" sz="1400" dirty="0">
                          <a:latin typeface="Times New Roman" panose="02020603050405020304" pitchFamily="18" charset="0"/>
                          <a:cs typeface="Times New Roman" panose="02020603050405020304" pitchFamily="18" charset="0"/>
                        </a:rPr>
                        <a:t>Paper 15 : </a:t>
                      </a:r>
                      <a:r>
                        <a:rPr lang="en-US" sz="1400" dirty="0">
                          <a:latin typeface="Times New Roman" panose="02020603050405020304" pitchFamily="18" charset="0"/>
                          <a:cs typeface="Times New Roman" panose="02020603050405020304" pitchFamily="18" charset="0"/>
                        </a:rPr>
                        <a:t>Personalized Career-Path Recommendation Model for Information Technology Students in Indonesia </a:t>
                      </a:r>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IT students in Indonesia often pick careers based on opinions rather than data, leading to poor job fit. This study creates a tool to recommend careers based on their personality, skills, and job market needs.</a:t>
                      </a:r>
                    </a:p>
                    <a:p>
                      <a:pPr algn="l"/>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Researchers built a recommendation system using student personality tests (MBTI), course data, and job market info. They tested it with 104 students and experts to check accuracy.</a:t>
                      </a:r>
                    </a:p>
                    <a:p>
                      <a:pPr algn="l"/>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Gives personalized career advice using real data.</a:t>
                      </a:r>
                    </a:p>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Combines personality, courses, and job trends for better recommendations.</a:t>
                      </a: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May have errors if job market data is outdated.</a:t>
                      </a:r>
                    </a:p>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Only works for IT careers in Indonesia right now.</a:t>
                      </a:r>
                    </a:p>
                  </a:txBody>
                  <a:tcPr/>
                </a:tc>
                <a:tc>
                  <a:txBody>
                    <a:bodyPr/>
                    <a:lstStyle/>
                    <a:p>
                      <a:pPr algn="l"/>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The tool was 85% accurate, and 83% of students found its career suggestions helpful. It connected education to real-world job needs.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35815751"/>
                  </a:ext>
                </a:extLst>
              </a:tr>
            </a:tbl>
          </a:graphicData>
        </a:graphic>
      </p:graphicFrame>
    </p:spTree>
    <p:extLst>
      <p:ext uri="{BB962C8B-B14F-4D97-AF65-F5344CB8AC3E}">
        <p14:creationId xmlns:p14="http://schemas.microsoft.com/office/powerpoint/2010/main" val="2521425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36</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913205"/>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58308" y="3582892"/>
            <a:ext cx="15178483" cy="4336444"/>
          </a:xfrm>
          <a:prstGeom prst="rect">
            <a:avLst/>
          </a:prstGeom>
          <a:noFill/>
        </p:spPr>
        <p:txBody>
          <a:bodyPr wrap="square">
            <a:spAutoFit/>
          </a:bodyPr>
          <a:lstStyle/>
          <a:p>
            <a:pPr>
              <a:lnSpc>
                <a:spcPct val="150000"/>
              </a:lnSpc>
            </a:pPr>
            <a:r>
              <a:rPr lang="en-US" sz="2800" dirty="0">
                <a:latin typeface="JetBrains Mono" panose="020B0604020202020204" charset="0"/>
              </a:rPr>
              <a:t>In personality tests, the </a:t>
            </a:r>
            <a:r>
              <a:rPr lang="en-US" sz="2800" b="1" dirty="0">
                <a:latin typeface="JetBrains Mono" panose="020B0604020202020204" charset="0"/>
              </a:rPr>
              <a:t>OCEAN</a:t>
            </a:r>
            <a:r>
              <a:rPr lang="en-US" sz="2800" dirty="0">
                <a:latin typeface="JetBrains Mono" panose="020B0604020202020204" charset="0"/>
              </a:rPr>
              <a:t> model looks at five main traits:</a:t>
            </a:r>
          </a:p>
          <a:p>
            <a:pPr lvl="1">
              <a:lnSpc>
                <a:spcPct val="150000"/>
              </a:lnSpc>
              <a:buFont typeface="+mj-lt"/>
              <a:buAutoNum type="arabicPeriod"/>
            </a:pPr>
            <a:r>
              <a:rPr lang="en-US" sz="2800" b="1" dirty="0">
                <a:latin typeface="JetBrains Mono" panose="020B0604020202020204" charset="0"/>
              </a:rPr>
              <a:t>Openness</a:t>
            </a:r>
            <a:r>
              <a:rPr lang="en-US" sz="2800" dirty="0">
                <a:latin typeface="JetBrains Mono" panose="020B0604020202020204" charset="0"/>
              </a:rPr>
              <a:t> – How curious and open you are to new things.</a:t>
            </a:r>
          </a:p>
          <a:p>
            <a:pPr lvl="1">
              <a:lnSpc>
                <a:spcPct val="150000"/>
              </a:lnSpc>
              <a:buFont typeface="+mj-lt"/>
              <a:buAutoNum type="arabicPeriod"/>
            </a:pPr>
            <a:r>
              <a:rPr lang="en-US" sz="2800" b="1" dirty="0">
                <a:latin typeface="JetBrains Mono" panose="020B0604020202020204" charset="0"/>
              </a:rPr>
              <a:t>Conscientiousness</a:t>
            </a:r>
            <a:r>
              <a:rPr lang="en-US" sz="2800" dirty="0">
                <a:latin typeface="JetBrains Mono" panose="020B0604020202020204" charset="0"/>
              </a:rPr>
              <a:t> – How organized and responsible you are.</a:t>
            </a:r>
          </a:p>
          <a:p>
            <a:pPr lvl="1">
              <a:lnSpc>
                <a:spcPct val="150000"/>
              </a:lnSpc>
              <a:buFont typeface="+mj-lt"/>
              <a:buAutoNum type="arabicPeriod"/>
            </a:pPr>
            <a:r>
              <a:rPr lang="en-US" sz="2800" b="1" dirty="0">
                <a:latin typeface="JetBrains Mono" panose="020B0604020202020204" charset="0"/>
              </a:rPr>
              <a:t>Extraversion</a:t>
            </a:r>
            <a:r>
              <a:rPr lang="en-US" sz="2800" dirty="0">
                <a:latin typeface="JetBrains Mono" panose="020B0604020202020204" charset="0"/>
              </a:rPr>
              <a:t> – How social and energetic you are.</a:t>
            </a:r>
          </a:p>
          <a:p>
            <a:pPr lvl="1">
              <a:lnSpc>
                <a:spcPct val="150000"/>
              </a:lnSpc>
              <a:buFont typeface="+mj-lt"/>
              <a:buAutoNum type="arabicPeriod"/>
            </a:pPr>
            <a:r>
              <a:rPr lang="en-US" sz="2800" b="1" dirty="0">
                <a:latin typeface="JetBrains Mono" panose="020B0604020202020204" charset="0"/>
              </a:rPr>
              <a:t>Agreeableness</a:t>
            </a:r>
            <a:r>
              <a:rPr lang="en-US" sz="2800" dirty="0">
                <a:latin typeface="JetBrains Mono" panose="020B0604020202020204" charset="0"/>
              </a:rPr>
              <a:t> – How kind and cooperative you are with others.</a:t>
            </a:r>
          </a:p>
          <a:p>
            <a:pPr lvl="1">
              <a:lnSpc>
                <a:spcPct val="150000"/>
              </a:lnSpc>
              <a:buFont typeface="+mj-lt"/>
              <a:buAutoNum type="arabicPeriod"/>
            </a:pPr>
            <a:r>
              <a:rPr lang="en-US" sz="2800" b="1" dirty="0">
                <a:latin typeface="JetBrains Mono" panose="020B0604020202020204" charset="0"/>
              </a:rPr>
              <a:t>Neuroticism</a:t>
            </a:r>
            <a:r>
              <a:rPr lang="en-US" sz="2800" dirty="0">
                <a:latin typeface="JetBrains Mono" panose="020B0604020202020204" charset="0"/>
              </a:rPr>
              <a:t> – How often you feel stressed or upset.</a:t>
            </a:r>
          </a:p>
          <a:p>
            <a:pPr marL="0" indent="0">
              <a:lnSpc>
                <a:spcPct val="150000"/>
              </a:lnSpc>
              <a:buNone/>
            </a:pPr>
            <a:endParaRPr lang="en-IN" u="sng" dirty="0">
              <a:latin typeface="JetBrains Mono" panose="020B0604020202020204" charset="0"/>
              <a:cs typeface="Times New Roman" panose="02020603050405020304" pitchFamily="18" charset="0"/>
            </a:endParaRPr>
          </a:p>
        </p:txBody>
      </p:sp>
      <p:grpSp>
        <p:nvGrpSpPr>
          <p:cNvPr id="13" name="Group 12">
            <a:extLst>
              <a:ext uri="{FF2B5EF4-FFF2-40B4-BE49-F238E27FC236}">
                <a16:creationId xmlns:a16="http://schemas.microsoft.com/office/drawing/2014/main" id="{C284C6E5-3F11-3371-76A8-B51D0785C615}"/>
              </a:ext>
            </a:extLst>
          </p:cNvPr>
          <p:cNvGrpSpPr/>
          <p:nvPr/>
        </p:nvGrpSpPr>
        <p:grpSpPr>
          <a:xfrm>
            <a:off x="459442" y="601738"/>
            <a:ext cx="8828949" cy="1777143"/>
            <a:chOff x="543651" y="672386"/>
            <a:chExt cx="8828949" cy="1777143"/>
          </a:xfrm>
        </p:grpSpPr>
        <p:sp>
          <p:nvSpPr>
            <p:cNvPr id="16" name="TextBox 3">
              <a:extLst>
                <a:ext uri="{FF2B5EF4-FFF2-40B4-BE49-F238E27FC236}">
                  <a16:creationId xmlns:a16="http://schemas.microsoft.com/office/drawing/2014/main" id="{F41813DA-0AF9-3ABC-CA8F-BACF27AD170C}"/>
                </a:ext>
              </a:extLst>
            </p:cNvPr>
            <p:cNvSpPr txBox="1"/>
            <p:nvPr/>
          </p:nvSpPr>
          <p:spPr>
            <a:xfrm>
              <a:off x="2071907" y="691436"/>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7" name="TextBox 3">
              <a:extLst>
                <a:ext uri="{FF2B5EF4-FFF2-40B4-BE49-F238E27FC236}">
                  <a16:creationId xmlns:a16="http://schemas.microsoft.com/office/drawing/2014/main" id="{A427026C-17C5-101C-7F12-4E6A6C7D287F}"/>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8" name="TextBox 3">
              <a:extLst>
                <a:ext uri="{FF2B5EF4-FFF2-40B4-BE49-F238E27FC236}">
                  <a16:creationId xmlns:a16="http://schemas.microsoft.com/office/drawing/2014/main" id="{DE2742B1-62F6-71DD-E501-15B7E7568535}"/>
                </a:ext>
              </a:extLst>
            </p:cNvPr>
            <p:cNvSpPr txBox="1"/>
            <p:nvPr/>
          </p:nvSpPr>
          <p:spPr>
            <a:xfrm>
              <a:off x="2793055" y="672386"/>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0" name="TextBox 3">
              <a:extLst>
                <a:ext uri="{FF2B5EF4-FFF2-40B4-BE49-F238E27FC236}">
                  <a16:creationId xmlns:a16="http://schemas.microsoft.com/office/drawing/2014/main" id="{8E6DAE18-1FE9-8613-B36E-08D99398F558}"/>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1" name="TextBox 3">
              <a:extLst>
                <a:ext uri="{FF2B5EF4-FFF2-40B4-BE49-F238E27FC236}">
                  <a16:creationId xmlns:a16="http://schemas.microsoft.com/office/drawing/2014/main" id="{DF7A2E29-1121-C5D2-6431-4558A18C40B4}"/>
                </a:ext>
              </a:extLst>
            </p:cNvPr>
            <p:cNvSpPr txBox="1"/>
            <p:nvPr/>
          </p:nvSpPr>
          <p:spPr>
            <a:xfrm>
              <a:off x="3625205" y="672386"/>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22" name="TextBox 3">
              <a:extLst>
                <a:ext uri="{FF2B5EF4-FFF2-40B4-BE49-F238E27FC236}">
                  <a16:creationId xmlns:a16="http://schemas.microsoft.com/office/drawing/2014/main" id="{5A94CA8F-38E7-DC5E-F4A5-CA1F1F3E1138}"/>
                </a:ext>
              </a:extLst>
            </p:cNvPr>
            <p:cNvSpPr txBox="1"/>
            <p:nvPr/>
          </p:nvSpPr>
          <p:spPr>
            <a:xfrm>
              <a:off x="1351229" y="702014"/>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24" name="TextBox 3">
              <a:extLst>
                <a:ext uri="{FF2B5EF4-FFF2-40B4-BE49-F238E27FC236}">
                  <a16:creationId xmlns:a16="http://schemas.microsoft.com/office/drawing/2014/main" id="{8B2A92AF-0C4F-E96A-0E31-664C215CA919}"/>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5" name="TextBox 3">
              <a:extLst>
                <a:ext uri="{FF2B5EF4-FFF2-40B4-BE49-F238E27FC236}">
                  <a16:creationId xmlns:a16="http://schemas.microsoft.com/office/drawing/2014/main" id="{57790AC0-FAE2-3FC1-0F6D-7DF34E37938B}"/>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6" name="TextBox 3">
              <a:extLst>
                <a:ext uri="{FF2B5EF4-FFF2-40B4-BE49-F238E27FC236}">
                  <a16:creationId xmlns:a16="http://schemas.microsoft.com/office/drawing/2014/main" id="{F9B80CEC-B753-C82F-E39E-0183B233578A}"/>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7" name="TextBox 3">
              <a:extLst>
                <a:ext uri="{FF2B5EF4-FFF2-40B4-BE49-F238E27FC236}">
                  <a16:creationId xmlns:a16="http://schemas.microsoft.com/office/drawing/2014/main" id="{59F1436D-1DA7-16C5-D0F3-4E9BBA30E531}"/>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73137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2" name="Group 2"/>
          <p:cNvGrpSpPr/>
          <p:nvPr/>
        </p:nvGrpSpPr>
        <p:grpSpPr>
          <a:xfrm>
            <a:off x="547662" y="3544206"/>
            <a:ext cx="13015938" cy="1946971"/>
            <a:chOff x="0" y="0"/>
            <a:chExt cx="2844328" cy="512783"/>
          </a:xfrm>
        </p:grpSpPr>
        <p:sp>
          <p:nvSpPr>
            <p:cNvPr id="3" name="Freeform 3"/>
            <p:cNvSpPr/>
            <p:nvPr/>
          </p:nvSpPr>
          <p:spPr>
            <a:xfrm>
              <a:off x="0" y="0"/>
              <a:ext cx="2844328" cy="512783"/>
            </a:xfrm>
            <a:custGeom>
              <a:avLst/>
              <a:gdLst/>
              <a:ahLst/>
              <a:cxnLst/>
              <a:rect l="l" t="t" r="r" b="b"/>
              <a:pathLst>
                <a:path w="2844328" h="512783">
                  <a:moveTo>
                    <a:pt x="0" y="0"/>
                  </a:moveTo>
                  <a:lnTo>
                    <a:pt x="2844328" y="0"/>
                  </a:lnTo>
                  <a:lnTo>
                    <a:pt x="2844328" y="512783"/>
                  </a:lnTo>
                  <a:lnTo>
                    <a:pt x="0" y="512783"/>
                  </a:lnTo>
                  <a:close/>
                </a:path>
              </a:pathLst>
            </a:custGeom>
            <a:solidFill>
              <a:srgbClr val="F23F0A">
                <a:alpha val="69804"/>
              </a:srgbClr>
            </a:solidFill>
          </p:spPr>
        </p:sp>
        <p:sp>
          <p:nvSpPr>
            <p:cNvPr id="4" name="TextBox 4"/>
            <p:cNvSpPr txBox="1"/>
            <p:nvPr/>
          </p:nvSpPr>
          <p:spPr>
            <a:xfrm>
              <a:off x="0" y="-38100"/>
              <a:ext cx="2844328" cy="55088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56703" y="4143226"/>
            <a:ext cx="16464582" cy="2000548"/>
          </a:xfrm>
          <a:prstGeom prst="rect">
            <a:avLst/>
          </a:prstGeom>
        </p:spPr>
        <p:txBody>
          <a:bodyPr lIns="0" tIns="0" rIns="0" bIns="0" rtlCol="0" anchor="t">
            <a:spAutoFit/>
          </a:bodyPr>
          <a:lstStyle/>
          <a:p>
            <a:pPr algn="l">
              <a:lnSpc>
                <a:spcPts val="15555"/>
              </a:lnSpc>
            </a:pPr>
            <a:r>
              <a:rPr lang="en-US" sz="13500" b="1" spc="-719" dirty="0">
                <a:solidFill>
                  <a:srgbClr val="000000"/>
                </a:solidFill>
                <a:latin typeface="Gotham Heavy"/>
                <a:ea typeface="Gotham Heavy"/>
                <a:cs typeface="Gotham Heavy"/>
                <a:sym typeface="Gotham Heavy"/>
              </a:rPr>
              <a:t> INTRODUCTION.</a:t>
            </a:r>
          </a:p>
        </p:txBody>
      </p:sp>
      <p:sp>
        <p:nvSpPr>
          <p:cNvPr id="7" name="TextBox 7"/>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02</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36</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107996"/>
          </a:xfrm>
          <a:prstGeom prst="rect">
            <a:avLst/>
          </a:prstGeom>
          <a:noFill/>
        </p:spPr>
        <p:txBody>
          <a:bodyPr wrap="square">
            <a:spAutoFit/>
          </a:bodyPr>
          <a:lstStyle/>
          <a:p>
            <a:r>
              <a:rPr lang="en-US" sz="6600" b="1" dirty="0">
                <a:latin typeface="Gotham Heavy" panose="020B0604020202020204" charset="0"/>
                <a:cs typeface="Gotham Heavy" panose="020B0604020202020204" charset="0"/>
              </a:rPr>
              <a:t>K-Nearest Neighbors (KNN) Algorithm</a:t>
            </a:r>
            <a:endParaRPr lang="en-US" sz="32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913205"/>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4315441"/>
            <a:ext cx="15178483" cy="2123658"/>
          </a:xfrm>
          <a:prstGeom prst="rect">
            <a:avLst/>
          </a:prstGeom>
          <a:noFill/>
        </p:spPr>
        <p:txBody>
          <a:bodyPr wrap="square">
            <a:spAutoFit/>
          </a:bodyPr>
          <a:lstStyle/>
          <a:p>
            <a:r>
              <a:rPr lang="en-US" sz="2800" dirty="0">
                <a:latin typeface="JetBrains Mono" panose="020B0604020202020204" charset="0"/>
              </a:rPr>
              <a:t>It works by finding the 'k' nearest data points (neighbors) in the feature space and making predictions based on the majority class (classification) or average (regression) of those neighbors.</a:t>
            </a:r>
            <a:br>
              <a:rPr lang="en-US" sz="2800" dirty="0">
                <a:latin typeface="JetBrains Mono" panose="020B0604020202020204" charset="0"/>
              </a:rPr>
            </a:br>
            <a:endParaRPr lang="en-US" sz="2800" dirty="0">
              <a:latin typeface="JetBrains Mono" panose="020B0604020202020204" charset="0"/>
            </a:endParaRPr>
          </a:p>
          <a:p>
            <a:pPr marL="0" indent="0">
              <a:buNone/>
            </a:pPr>
            <a:endParaRPr lang="en-IN" u="sng" dirty="0">
              <a:latin typeface="JetBrains Mono" panose="020B0604020202020204" charset="0"/>
              <a:cs typeface="Times New Roman" panose="02020603050405020304" pitchFamily="18" charset="0"/>
            </a:endParaRPr>
          </a:p>
        </p:txBody>
      </p:sp>
      <p:pic>
        <p:nvPicPr>
          <p:cNvPr id="2" name="Picture 1">
            <a:extLst>
              <a:ext uri="{FF2B5EF4-FFF2-40B4-BE49-F238E27FC236}">
                <a16:creationId xmlns:a16="http://schemas.microsoft.com/office/drawing/2014/main" id="{637591E5-EEB3-35A6-8637-5D1E6BCA89BA}"/>
              </a:ext>
            </a:extLst>
          </p:cNvPr>
          <p:cNvPicPr>
            <a:picLocks noChangeAspect="1"/>
          </p:cNvPicPr>
          <p:nvPr/>
        </p:nvPicPr>
        <p:blipFill>
          <a:blip r:embed="rId2"/>
          <a:stretch>
            <a:fillRect/>
          </a:stretch>
        </p:blipFill>
        <p:spPr>
          <a:xfrm>
            <a:off x="6172200" y="6421592"/>
            <a:ext cx="4046540" cy="2953431"/>
          </a:xfrm>
          <a:prstGeom prst="rect">
            <a:avLst/>
          </a:prstGeom>
        </p:spPr>
      </p:pic>
      <p:grpSp>
        <p:nvGrpSpPr>
          <p:cNvPr id="13" name="Group 12">
            <a:extLst>
              <a:ext uri="{FF2B5EF4-FFF2-40B4-BE49-F238E27FC236}">
                <a16:creationId xmlns:a16="http://schemas.microsoft.com/office/drawing/2014/main" id="{C284C6E5-3F11-3371-76A8-B51D0785C615}"/>
              </a:ext>
            </a:extLst>
          </p:cNvPr>
          <p:cNvGrpSpPr/>
          <p:nvPr/>
        </p:nvGrpSpPr>
        <p:grpSpPr>
          <a:xfrm>
            <a:off x="459442" y="626248"/>
            <a:ext cx="8828949" cy="1801534"/>
            <a:chOff x="543651" y="696896"/>
            <a:chExt cx="8828949" cy="1801534"/>
          </a:xfrm>
        </p:grpSpPr>
        <p:sp>
          <p:nvSpPr>
            <p:cNvPr id="16" name="TextBox 3">
              <a:extLst>
                <a:ext uri="{FF2B5EF4-FFF2-40B4-BE49-F238E27FC236}">
                  <a16:creationId xmlns:a16="http://schemas.microsoft.com/office/drawing/2014/main" id="{F41813DA-0AF9-3ABC-CA8F-BACF27AD170C}"/>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17" name="TextBox 3">
              <a:extLst>
                <a:ext uri="{FF2B5EF4-FFF2-40B4-BE49-F238E27FC236}">
                  <a16:creationId xmlns:a16="http://schemas.microsoft.com/office/drawing/2014/main" id="{A427026C-17C5-101C-7F12-4E6A6C7D287F}"/>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8" name="TextBox 3">
              <a:extLst>
                <a:ext uri="{FF2B5EF4-FFF2-40B4-BE49-F238E27FC236}">
                  <a16:creationId xmlns:a16="http://schemas.microsoft.com/office/drawing/2014/main" id="{DE2742B1-62F6-71DD-E501-15B7E7568535}"/>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20" name="TextBox 3">
              <a:extLst>
                <a:ext uri="{FF2B5EF4-FFF2-40B4-BE49-F238E27FC236}">
                  <a16:creationId xmlns:a16="http://schemas.microsoft.com/office/drawing/2014/main" id="{8E6DAE18-1FE9-8613-B36E-08D99398F558}"/>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1" name="TextBox 3">
              <a:extLst>
                <a:ext uri="{FF2B5EF4-FFF2-40B4-BE49-F238E27FC236}">
                  <a16:creationId xmlns:a16="http://schemas.microsoft.com/office/drawing/2014/main" id="{DF7A2E29-1121-C5D2-6431-4558A18C40B4}"/>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2" name="TextBox 3">
              <a:extLst>
                <a:ext uri="{FF2B5EF4-FFF2-40B4-BE49-F238E27FC236}">
                  <a16:creationId xmlns:a16="http://schemas.microsoft.com/office/drawing/2014/main" id="{5A94CA8F-38E7-DC5E-F4A5-CA1F1F3E1138}"/>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24" name="TextBox 3">
              <a:extLst>
                <a:ext uri="{FF2B5EF4-FFF2-40B4-BE49-F238E27FC236}">
                  <a16:creationId xmlns:a16="http://schemas.microsoft.com/office/drawing/2014/main" id="{8B2A92AF-0C4F-E96A-0E31-664C215CA919}"/>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5" name="TextBox 3">
              <a:extLst>
                <a:ext uri="{FF2B5EF4-FFF2-40B4-BE49-F238E27FC236}">
                  <a16:creationId xmlns:a16="http://schemas.microsoft.com/office/drawing/2014/main" id="{57790AC0-FAE2-3FC1-0F6D-7DF34E37938B}"/>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6" name="TextBox 3">
              <a:extLst>
                <a:ext uri="{FF2B5EF4-FFF2-40B4-BE49-F238E27FC236}">
                  <a16:creationId xmlns:a16="http://schemas.microsoft.com/office/drawing/2014/main" id="{F9B80CEC-B753-C82F-E39E-0183B233578A}"/>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7" name="TextBox 3">
              <a:extLst>
                <a:ext uri="{FF2B5EF4-FFF2-40B4-BE49-F238E27FC236}">
                  <a16:creationId xmlns:a16="http://schemas.microsoft.com/office/drawing/2014/main" id="{59F1436D-1DA7-16C5-D0F3-4E9BBA30E531}"/>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36270835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37</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107996"/>
          </a:xfrm>
          <a:prstGeom prst="rect">
            <a:avLst/>
          </a:prstGeom>
          <a:noFill/>
        </p:spPr>
        <p:txBody>
          <a:bodyPr wrap="square">
            <a:spAutoFit/>
          </a:bodyPr>
          <a:lstStyle/>
          <a:p>
            <a:r>
              <a:rPr lang="en-US" sz="6600" b="1" dirty="0">
                <a:latin typeface="Gotham Heavy" panose="020B0604020202020204" charset="0"/>
                <a:cs typeface="Gotham Heavy" panose="020B0604020202020204" charset="0"/>
              </a:rPr>
              <a:t>K-Nearest Neighbors (KNN) Algorithm</a:t>
            </a:r>
            <a:endParaRPr lang="en-US" sz="32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913205"/>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33400" y="4315441"/>
            <a:ext cx="16152158" cy="3970318"/>
          </a:xfrm>
          <a:prstGeom prst="rect">
            <a:avLst/>
          </a:prstGeom>
          <a:noFill/>
        </p:spPr>
        <p:txBody>
          <a:bodyPr wrap="square">
            <a:spAutoFit/>
          </a:bodyPr>
          <a:lstStyle/>
          <a:p>
            <a:r>
              <a:rPr lang="en-US" sz="2800" b="1" dirty="0">
                <a:latin typeface="JetBrains Mono" panose="020B0604020202020204" charset="0"/>
              </a:rPr>
              <a:t>How It Works:</a:t>
            </a:r>
          </a:p>
          <a:p>
            <a:endParaRPr lang="en-US" sz="2800" b="1" dirty="0">
              <a:latin typeface="JetBrains Mono" panose="020B0604020202020204" charset="0"/>
            </a:endParaRPr>
          </a:p>
          <a:p>
            <a:pPr>
              <a:buFont typeface="+mj-lt"/>
              <a:buAutoNum type="arabicPeriod"/>
            </a:pPr>
            <a:r>
              <a:rPr lang="en-US" sz="2800" dirty="0">
                <a:latin typeface="JetBrains Mono" panose="020B0604020202020204" charset="0"/>
              </a:rPr>
              <a:t>Choose a value for K (e.g., 3, 5, etc.)</a:t>
            </a:r>
          </a:p>
          <a:p>
            <a:pPr>
              <a:buFont typeface="+mj-lt"/>
              <a:buAutoNum type="arabicPeriod"/>
            </a:pPr>
            <a:r>
              <a:rPr lang="en-US" sz="2800" dirty="0">
                <a:latin typeface="JetBrains Mono" panose="020B0604020202020204" charset="0"/>
              </a:rPr>
              <a:t>For a new input, measure distance (commonly Euclidean) to all other points</a:t>
            </a:r>
          </a:p>
          <a:p>
            <a:pPr>
              <a:buFont typeface="+mj-lt"/>
              <a:buAutoNum type="arabicPeriod"/>
            </a:pPr>
            <a:r>
              <a:rPr lang="en-US" sz="2800" dirty="0">
                <a:latin typeface="JetBrains Mono" panose="020B0604020202020204" charset="0"/>
              </a:rPr>
              <a:t>Select K closest neighbors</a:t>
            </a:r>
          </a:p>
          <a:p>
            <a:pPr>
              <a:buFont typeface="+mj-lt"/>
              <a:buAutoNum type="arabicPeriod"/>
            </a:pPr>
            <a:r>
              <a:rPr lang="en-US" sz="2800" dirty="0">
                <a:latin typeface="JetBrains Mono" panose="020B0604020202020204" charset="0"/>
              </a:rPr>
              <a:t>For classification: Majority vote</a:t>
            </a:r>
          </a:p>
          <a:p>
            <a:pPr marL="742950" lvl="1" indent="-285750">
              <a:buFont typeface="+mj-lt"/>
              <a:buAutoNum type="arabicPeriod"/>
            </a:pPr>
            <a:r>
              <a:rPr lang="en-US" sz="2800" dirty="0">
                <a:latin typeface="JetBrains Mono" panose="020B0604020202020204" charset="0"/>
              </a:rPr>
              <a:t>For regression: Average value</a:t>
            </a:r>
          </a:p>
          <a:p>
            <a:pPr marL="742950" lvl="1" indent="-285750">
              <a:buFont typeface="+mj-lt"/>
              <a:buAutoNum type="arabicPeriod"/>
            </a:pPr>
            <a:endParaRPr lang="en-US" sz="2800" dirty="0">
              <a:latin typeface="JetBrains Mono" panose="020B0604020202020204" charset="0"/>
            </a:endParaRPr>
          </a:p>
        </p:txBody>
      </p:sp>
      <p:grpSp>
        <p:nvGrpSpPr>
          <p:cNvPr id="25" name="Group 24">
            <a:extLst>
              <a:ext uri="{FF2B5EF4-FFF2-40B4-BE49-F238E27FC236}">
                <a16:creationId xmlns:a16="http://schemas.microsoft.com/office/drawing/2014/main" id="{831188D0-8E50-F6F0-926F-A069C4ED091C}"/>
              </a:ext>
            </a:extLst>
          </p:cNvPr>
          <p:cNvGrpSpPr/>
          <p:nvPr/>
        </p:nvGrpSpPr>
        <p:grpSpPr>
          <a:xfrm>
            <a:off x="459442" y="626248"/>
            <a:ext cx="8828949" cy="1801534"/>
            <a:chOff x="543651" y="696896"/>
            <a:chExt cx="8828949" cy="1801534"/>
          </a:xfrm>
        </p:grpSpPr>
        <p:sp>
          <p:nvSpPr>
            <p:cNvPr id="26" name="TextBox 3">
              <a:extLst>
                <a:ext uri="{FF2B5EF4-FFF2-40B4-BE49-F238E27FC236}">
                  <a16:creationId xmlns:a16="http://schemas.microsoft.com/office/drawing/2014/main" id="{6079A7A2-2B4D-75EA-B492-D7ED484BEDDC}"/>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27" name="TextBox 3">
              <a:extLst>
                <a:ext uri="{FF2B5EF4-FFF2-40B4-BE49-F238E27FC236}">
                  <a16:creationId xmlns:a16="http://schemas.microsoft.com/office/drawing/2014/main" id="{4E85E225-4947-5530-9EFF-7CD7ED21A902}"/>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8" name="TextBox 3">
              <a:extLst>
                <a:ext uri="{FF2B5EF4-FFF2-40B4-BE49-F238E27FC236}">
                  <a16:creationId xmlns:a16="http://schemas.microsoft.com/office/drawing/2014/main" id="{E6C43D8D-8F65-2CEE-3389-96B9C56649CD}"/>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29" name="TextBox 3">
              <a:extLst>
                <a:ext uri="{FF2B5EF4-FFF2-40B4-BE49-F238E27FC236}">
                  <a16:creationId xmlns:a16="http://schemas.microsoft.com/office/drawing/2014/main" id="{28793169-1CEC-DA1E-0077-091AE20A6CD1}"/>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30" name="TextBox 3">
              <a:extLst>
                <a:ext uri="{FF2B5EF4-FFF2-40B4-BE49-F238E27FC236}">
                  <a16:creationId xmlns:a16="http://schemas.microsoft.com/office/drawing/2014/main" id="{2C41552F-0AF5-6A43-8353-E24C297BCCAE}"/>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31" name="TextBox 3">
              <a:extLst>
                <a:ext uri="{FF2B5EF4-FFF2-40B4-BE49-F238E27FC236}">
                  <a16:creationId xmlns:a16="http://schemas.microsoft.com/office/drawing/2014/main" id="{61D229AA-E428-7D13-A3FF-552404D322E2}"/>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32" name="TextBox 3">
              <a:extLst>
                <a:ext uri="{FF2B5EF4-FFF2-40B4-BE49-F238E27FC236}">
                  <a16:creationId xmlns:a16="http://schemas.microsoft.com/office/drawing/2014/main" id="{87BD7039-D6E1-3208-7BEF-DC13784C5007}"/>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3" name="TextBox 3">
              <a:extLst>
                <a:ext uri="{FF2B5EF4-FFF2-40B4-BE49-F238E27FC236}">
                  <a16:creationId xmlns:a16="http://schemas.microsoft.com/office/drawing/2014/main" id="{3CFE5F28-FC3A-0AF4-B254-BD79413F09DA}"/>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34" name="TextBox 3">
              <a:extLst>
                <a:ext uri="{FF2B5EF4-FFF2-40B4-BE49-F238E27FC236}">
                  <a16:creationId xmlns:a16="http://schemas.microsoft.com/office/drawing/2014/main" id="{2AB50841-3704-4106-B0BB-8EAFC58E2BC5}"/>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35" name="TextBox 3">
              <a:extLst>
                <a:ext uri="{FF2B5EF4-FFF2-40B4-BE49-F238E27FC236}">
                  <a16:creationId xmlns:a16="http://schemas.microsoft.com/office/drawing/2014/main" id="{0C5849AE-6CF0-EB6E-959C-27F8C740624A}"/>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091682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38</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107996"/>
          </a:xfrm>
          <a:prstGeom prst="rect">
            <a:avLst/>
          </a:prstGeom>
          <a:noFill/>
        </p:spPr>
        <p:txBody>
          <a:bodyPr wrap="square">
            <a:spAutoFit/>
          </a:bodyPr>
          <a:lstStyle/>
          <a:p>
            <a:r>
              <a:rPr lang="en-US" sz="6600" b="1" dirty="0">
                <a:latin typeface="Gotham Heavy" panose="020B0604020202020204" charset="0"/>
                <a:cs typeface="Gotham Heavy" panose="020B0604020202020204" charset="0"/>
              </a:rPr>
              <a:t>K-Nearest Neighbors (KNN) Algorithm</a:t>
            </a:r>
            <a:endParaRPr lang="en-US" sz="32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6494085"/>
          </a:xfrm>
          <a:prstGeom prst="rect">
            <a:avLst/>
          </a:prstGeom>
          <a:noFill/>
        </p:spPr>
        <p:txBody>
          <a:bodyPr wrap="square">
            <a:spAutoFit/>
          </a:bodyPr>
          <a:lstStyle/>
          <a:p>
            <a:pPr marL="0" indent="0">
              <a:buNone/>
            </a:pPr>
            <a:r>
              <a:rPr lang="en-US" sz="3200" b="1" dirty="0">
                <a:latin typeface="JetBrains Mono" panose="020B0604020202020204" charset="0"/>
              </a:rPr>
              <a:t>Advantages:</a:t>
            </a:r>
          </a:p>
          <a:p>
            <a:pPr marL="0" indent="0">
              <a:buNone/>
            </a:pPr>
            <a:endParaRPr lang="en-US" sz="3200" b="1" dirty="0">
              <a:latin typeface="JetBrains Mono" panose="020B0604020202020204" charset="0"/>
            </a:endParaRPr>
          </a:p>
          <a:p>
            <a:pPr>
              <a:buFont typeface="Arial" panose="020B0604020202020204" pitchFamily="34" charset="0"/>
              <a:buChar char="•"/>
            </a:pPr>
            <a:r>
              <a:rPr lang="en-US" sz="3200" dirty="0">
                <a:latin typeface="JetBrains Mono" panose="020B0604020202020204" charset="0"/>
              </a:rPr>
              <a:t>Simple and easy to understand.</a:t>
            </a:r>
          </a:p>
          <a:p>
            <a:pPr>
              <a:buFont typeface="Arial" panose="020B0604020202020204" pitchFamily="34" charset="0"/>
              <a:buChar char="•"/>
            </a:pPr>
            <a:r>
              <a:rPr lang="en-US" sz="3200" dirty="0">
                <a:latin typeface="JetBrains Mono" panose="020B0604020202020204" charset="0"/>
              </a:rPr>
              <a:t>Non-parametric, meaning it makes no assumption about the underlying data distribution.</a:t>
            </a:r>
          </a:p>
          <a:p>
            <a:pPr>
              <a:buFont typeface="Arial" panose="020B0604020202020204" pitchFamily="34" charset="0"/>
              <a:buChar char="•"/>
            </a:pPr>
            <a:endParaRPr lang="en-US" sz="3200" dirty="0">
              <a:latin typeface="JetBrains Mono" panose="020B0604020202020204" charset="0"/>
            </a:endParaRPr>
          </a:p>
          <a:p>
            <a:pPr marL="0" indent="0">
              <a:buNone/>
            </a:pPr>
            <a:r>
              <a:rPr lang="en-US" sz="3200" b="1" dirty="0">
                <a:latin typeface="JetBrains Mono" panose="020B0604020202020204" charset="0"/>
              </a:rPr>
              <a:t>Limitations:</a:t>
            </a:r>
          </a:p>
          <a:p>
            <a:pPr marL="0" indent="0">
              <a:buNone/>
            </a:pPr>
            <a:endParaRPr lang="en-US" sz="3200" b="1" dirty="0">
              <a:latin typeface="JetBrains Mono" panose="020B0604020202020204" charset="0"/>
            </a:endParaRPr>
          </a:p>
          <a:p>
            <a:pPr>
              <a:buFont typeface="Arial" panose="020B0604020202020204" pitchFamily="34" charset="0"/>
              <a:buChar char="•"/>
            </a:pPr>
            <a:r>
              <a:rPr lang="en-US" sz="3200" dirty="0">
                <a:latin typeface="JetBrains Mono" panose="020B0604020202020204" charset="0"/>
              </a:rPr>
              <a:t>Computationally expensive for large datasets (needs to calculate distances for each query).</a:t>
            </a:r>
          </a:p>
          <a:p>
            <a:pPr>
              <a:buFont typeface="Arial" panose="020B0604020202020204" pitchFamily="34" charset="0"/>
              <a:buChar char="•"/>
            </a:pPr>
            <a:r>
              <a:rPr lang="en-US" sz="3200" dirty="0">
                <a:latin typeface="JetBrains Mono" panose="020B0604020202020204" charset="0"/>
              </a:rPr>
              <a:t>Sensitive to irrelevant features and the choice of distance metric.</a:t>
            </a:r>
          </a:p>
          <a:p>
            <a:endParaRPr lang="en-US" sz="3200" dirty="0">
              <a:latin typeface="JetBrains Mono" panose="020B0604020202020204" charset="0"/>
            </a:endParaRPr>
          </a:p>
        </p:txBody>
      </p:sp>
      <p:grpSp>
        <p:nvGrpSpPr>
          <p:cNvPr id="2" name="Group 1">
            <a:extLst>
              <a:ext uri="{FF2B5EF4-FFF2-40B4-BE49-F238E27FC236}">
                <a16:creationId xmlns:a16="http://schemas.microsoft.com/office/drawing/2014/main" id="{C065B340-964A-296A-D4F3-434C0C49792A}"/>
              </a:ext>
            </a:extLst>
          </p:cNvPr>
          <p:cNvGrpSpPr/>
          <p:nvPr/>
        </p:nvGrpSpPr>
        <p:grpSpPr>
          <a:xfrm>
            <a:off x="459442" y="626248"/>
            <a:ext cx="8828949" cy="1801534"/>
            <a:chOff x="543651" y="696896"/>
            <a:chExt cx="8828949" cy="1801534"/>
          </a:xfrm>
        </p:grpSpPr>
        <p:sp>
          <p:nvSpPr>
            <p:cNvPr id="4" name="TextBox 3">
              <a:extLst>
                <a:ext uri="{FF2B5EF4-FFF2-40B4-BE49-F238E27FC236}">
                  <a16:creationId xmlns:a16="http://schemas.microsoft.com/office/drawing/2014/main" id="{B06B3E0D-6987-B6AF-CF9A-6F9FB84C7CFF}"/>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6" name="TextBox 3">
              <a:extLst>
                <a:ext uri="{FF2B5EF4-FFF2-40B4-BE49-F238E27FC236}">
                  <a16:creationId xmlns:a16="http://schemas.microsoft.com/office/drawing/2014/main" id="{CA8C7464-7F00-BF52-496C-8392AD8F0CF0}"/>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7" name="TextBox 3">
              <a:extLst>
                <a:ext uri="{FF2B5EF4-FFF2-40B4-BE49-F238E27FC236}">
                  <a16:creationId xmlns:a16="http://schemas.microsoft.com/office/drawing/2014/main" id="{D32CB1A2-91EE-C3B3-CDE8-170E01EEDAA3}"/>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0" name="TextBox 3">
              <a:extLst>
                <a:ext uri="{FF2B5EF4-FFF2-40B4-BE49-F238E27FC236}">
                  <a16:creationId xmlns:a16="http://schemas.microsoft.com/office/drawing/2014/main" id="{9EDB1726-BCAB-0206-421E-3B0F43053EB6}"/>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3" name="TextBox 3">
              <a:extLst>
                <a:ext uri="{FF2B5EF4-FFF2-40B4-BE49-F238E27FC236}">
                  <a16:creationId xmlns:a16="http://schemas.microsoft.com/office/drawing/2014/main" id="{B072DF38-B9D1-2D49-27D6-F75F2F3FBCDC}"/>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6" name="TextBox 3">
              <a:extLst>
                <a:ext uri="{FF2B5EF4-FFF2-40B4-BE49-F238E27FC236}">
                  <a16:creationId xmlns:a16="http://schemas.microsoft.com/office/drawing/2014/main" id="{D6247235-1E7F-CACD-C2BE-854966BBD01E}"/>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17" name="TextBox 3">
              <a:extLst>
                <a:ext uri="{FF2B5EF4-FFF2-40B4-BE49-F238E27FC236}">
                  <a16:creationId xmlns:a16="http://schemas.microsoft.com/office/drawing/2014/main" id="{16E38DED-1390-08D3-8DE7-2640CBD27EDC}"/>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8" name="TextBox 3">
              <a:extLst>
                <a:ext uri="{FF2B5EF4-FFF2-40B4-BE49-F238E27FC236}">
                  <a16:creationId xmlns:a16="http://schemas.microsoft.com/office/drawing/2014/main" id="{E18428AD-3993-ECD6-9819-0648AB726840}"/>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0" name="TextBox 3">
              <a:extLst>
                <a:ext uri="{FF2B5EF4-FFF2-40B4-BE49-F238E27FC236}">
                  <a16:creationId xmlns:a16="http://schemas.microsoft.com/office/drawing/2014/main" id="{641257F6-9FF7-EC78-E1EC-9EC1DBB2DDF0}"/>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1" name="TextBox 3">
              <a:extLst>
                <a:ext uri="{FF2B5EF4-FFF2-40B4-BE49-F238E27FC236}">
                  <a16:creationId xmlns:a16="http://schemas.microsoft.com/office/drawing/2014/main" id="{FE0C7381-4C75-A8FD-25D8-88E2E51D74D1}"/>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6907407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39</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107996"/>
          </a:xfrm>
          <a:prstGeom prst="rect">
            <a:avLst/>
          </a:prstGeom>
          <a:noFill/>
        </p:spPr>
        <p:txBody>
          <a:bodyPr wrap="square">
            <a:spAutoFit/>
          </a:bodyPr>
          <a:lstStyle/>
          <a:p>
            <a:r>
              <a:rPr lang="en-US" sz="6600" b="1" dirty="0">
                <a:latin typeface="Gotham Heavy" panose="020B0604020202020204" charset="0"/>
                <a:cs typeface="Gotham Heavy" panose="020B0604020202020204" charset="0"/>
              </a:rPr>
              <a:t>K-Nearest Neighbors (KNN) Algorithm</a:t>
            </a:r>
            <a:endParaRPr lang="en-US" sz="32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Content Placeholder 4">
            <a:extLst>
              <a:ext uri="{FF2B5EF4-FFF2-40B4-BE49-F238E27FC236}">
                <a16:creationId xmlns:a16="http://schemas.microsoft.com/office/drawing/2014/main" id="{E0A7CCD1-C0DD-6F1E-A365-5530631DB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843216"/>
            <a:ext cx="9948979" cy="6256145"/>
          </a:xfrm>
          <a:prstGeom prst="rect">
            <a:avLst/>
          </a:prstGeom>
        </p:spPr>
      </p:pic>
      <p:grpSp>
        <p:nvGrpSpPr>
          <p:cNvPr id="4" name="Group 3">
            <a:extLst>
              <a:ext uri="{FF2B5EF4-FFF2-40B4-BE49-F238E27FC236}">
                <a16:creationId xmlns:a16="http://schemas.microsoft.com/office/drawing/2014/main" id="{16464654-7607-B288-8EBE-0ACB6552D137}"/>
              </a:ext>
            </a:extLst>
          </p:cNvPr>
          <p:cNvGrpSpPr/>
          <p:nvPr/>
        </p:nvGrpSpPr>
        <p:grpSpPr>
          <a:xfrm>
            <a:off x="459442" y="626248"/>
            <a:ext cx="8828949" cy="1801534"/>
            <a:chOff x="543651" y="696896"/>
            <a:chExt cx="8828949" cy="1801534"/>
          </a:xfrm>
        </p:grpSpPr>
        <p:sp>
          <p:nvSpPr>
            <p:cNvPr id="6" name="TextBox 3">
              <a:extLst>
                <a:ext uri="{FF2B5EF4-FFF2-40B4-BE49-F238E27FC236}">
                  <a16:creationId xmlns:a16="http://schemas.microsoft.com/office/drawing/2014/main" id="{AF68DCBE-F3DB-2FD5-1EC3-195868D9695A}"/>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7" name="TextBox 3">
              <a:extLst>
                <a:ext uri="{FF2B5EF4-FFF2-40B4-BE49-F238E27FC236}">
                  <a16:creationId xmlns:a16="http://schemas.microsoft.com/office/drawing/2014/main" id="{DB6BDFC5-8E22-F4A2-427D-0643FBA6BF45}"/>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0" name="TextBox 3">
              <a:extLst>
                <a:ext uri="{FF2B5EF4-FFF2-40B4-BE49-F238E27FC236}">
                  <a16:creationId xmlns:a16="http://schemas.microsoft.com/office/drawing/2014/main" id="{F7827F75-8A5F-551F-A89D-1E6AC2CF7740}"/>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3" name="TextBox 3">
              <a:extLst>
                <a:ext uri="{FF2B5EF4-FFF2-40B4-BE49-F238E27FC236}">
                  <a16:creationId xmlns:a16="http://schemas.microsoft.com/office/drawing/2014/main" id="{881FEA3E-AC2E-430D-EFF7-C4A1F6998137}"/>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3">
              <a:extLst>
                <a:ext uri="{FF2B5EF4-FFF2-40B4-BE49-F238E27FC236}">
                  <a16:creationId xmlns:a16="http://schemas.microsoft.com/office/drawing/2014/main" id="{BD2C0477-67F8-9358-D2A4-E7DE2090A2A9}"/>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7" name="TextBox 3">
              <a:extLst>
                <a:ext uri="{FF2B5EF4-FFF2-40B4-BE49-F238E27FC236}">
                  <a16:creationId xmlns:a16="http://schemas.microsoft.com/office/drawing/2014/main" id="{4D5478AA-C4C6-F44B-EAEB-49CF38E16780}"/>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18" name="TextBox 3">
              <a:extLst>
                <a:ext uri="{FF2B5EF4-FFF2-40B4-BE49-F238E27FC236}">
                  <a16:creationId xmlns:a16="http://schemas.microsoft.com/office/drawing/2014/main" id="{03CDDB1E-7152-CFB4-280E-06BC9538DE72}"/>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0" name="TextBox 3">
              <a:extLst>
                <a:ext uri="{FF2B5EF4-FFF2-40B4-BE49-F238E27FC236}">
                  <a16:creationId xmlns:a16="http://schemas.microsoft.com/office/drawing/2014/main" id="{0F333E7F-8A35-05E4-846C-6310FC2BDC48}"/>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1" name="TextBox 3">
              <a:extLst>
                <a:ext uri="{FF2B5EF4-FFF2-40B4-BE49-F238E27FC236}">
                  <a16:creationId xmlns:a16="http://schemas.microsoft.com/office/drawing/2014/main" id="{84BE1965-DA77-CCF4-E096-A82A3BD17D05}"/>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2" name="TextBox 3">
              <a:extLst>
                <a:ext uri="{FF2B5EF4-FFF2-40B4-BE49-F238E27FC236}">
                  <a16:creationId xmlns:a16="http://schemas.microsoft.com/office/drawing/2014/main" id="{123FB542-B63E-99FD-C09C-70E4FD1A23B3}"/>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836750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2" y="2388692"/>
            <a:ext cx="15902853"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40</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Support Vector Machine Algorithm</a:t>
            </a:r>
            <a:endParaRPr lang="en-US" sz="28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4" name="Content Placeholder 6">
            <a:extLst>
              <a:ext uri="{FF2B5EF4-FFF2-40B4-BE49-F238E27FC236}">
                <a16:creationId xmlns:a16="http://schemas.microsoft.com/office/drawing/2014/main" id="{33EDBA2D-AA95-C0BF-07AF-BC53EE08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513056"/>
            <a:ext cx="8269134" cy="6636000"/>
          </a:xfrm>
          <a:prstGeom prst="rect">
            <a:avLst/>
          </a:prstGeom>
        </p:spPr>
      </p:pic>
      <p:grpSp>
        <p:nvGrpSpPr>
          <p:cNvPr id="25" name="Group 24">
            <a:extLst>
              <a:ext uri="{FF2B5EF4-FFF2-40B4-BE49-F238E27FC236}">
                <a16:creationId xmlns:a16="http://schemas.microsoft.com/office/drawing/2014/main" id="{75C8A3FB-3AE4-39AC-52C0-205822E32102}"/>
              </a:ext>
            </a:extLst>
          </p:cNvPr>
          <p:cNvGrpSpPr/>
          <p:nvPr/>
        </p:nvGrpSpPr>
        <p:grpSpPr>
          <a:xfrm>
            <a:off x="459442" y="626248"/>
            <a:ext cx="8828949" cy="1801534"/>
            <a:chOff x="543651" y="696896"/>
            <a:chExt cx="8828949" cy="1801534"/>
          </a:xfrm>
        </p:grpSpPr>
        <p:sp>
          <p:nvSpPr>
            <p:cNvPr id="26" name="TextBox 3">
              <a:extLst>
                <a:ext uri="{FF2B5EF4-FFF2-40B4-BE49-F238E27FC236}">
                  <a16:creationId xmlns:a16="http://schemas.microsoft.com/office/drawing/2014/main" id="{743914AB-88EC-FDD8-79F7-2050340152DC}"/>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27" name="TextBox 3">
              <a:extLst>
                <a:ext uri="{FF2B5EF4-FFF2-40B4-BE49-F238E27FC236}">
                  <a16:creationId xmlns:a16="http://schemas.microsoft.com/office/drawing/2014/main" id="{93D2EB21-3C02-6C91-4391-C161B4801124}"/>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8" name="TextBox 3">
              <a:extLst>
                <a:ext uri="{FF2B5EF4-FFF2-40B4-BE49-F238E27FC236}">
                  <a16:creationId xmlns:a16="http://schemas.microsoft.com/office/drawing/2014/main" id="{312FA891-6962-7215-35D5-F3D60DC51E47}"/>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29" name="TextBox 3">
              <a:extLst>
                <a:ext uri="{FF2B5EF4-FFF2-40B4-BE49-F238E27FC236}">
                  <a16:creationId xmlns:a16="http://schemas.microsoft.com/office/drawing/2014/main" id="{75C2B341-9294-FA40-F4AF-812B94E5DCB9}"/>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30" name="TextBox 3">
              <a:extLst>
                <a:ext uri="{FF2B5EF4-FFF2-40B4-BE49-F238E27FC236}">
                  <a16:creationId xmlns:a16="http://schemas.microsoft.com/office/drawing/2014/main" id="{51AACE87-7F0C-6D45-080E-80A1A5EAC986}"/>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31" name="TextBox 3">
              <a:extLst>
                <a:ext uri="{FF2B5EF4-FFF2-40B4-BE49-F238E27FC236}">
                  <a16:creationId xmlns:a16="http://schemas.microsoft.com/office/drawing/2014/main" id="{EEFB4296-1114-207A-2F4B-066E36F1E4A1}"/>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32" name="TextBox 3">
              <a:extLst>
                <a:ext uri="{FF2B5EF4-FFF2-40B4-BE49-F238E27FC236}">
                  <a16:creationId xmlns:a16="http://schemas.microsoft.com/office/drawing/2014/main" id="{70956759-E882-1139-0004-C4C84062B98C}"/>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33" name="TextBox 3">
              <a:extLst>
                <a:ext uri="{FF2B5EF4-FFF2-40B4-BE49-F238E27FC236}">
                  <a16:creationId xmlns:a16="http://schemas.microsoft.com/office/drawing/2014/main" id="{3B99916E-994B-48E5-7C15-F3FB1DA32605}"/>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34" name="TextBox 3">
              <a:extLst>
                <a:ext uri="{FF2B5EF4-FFF2-40B4-BE49-F238E27FC236}">
                  <a16:creationId xmlns:a16="http://schemas.microsoft.com/office/drawing/2014/main" id="{2CBD1260-63A7-9F87-EBE2-882673CA260E}"/>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35" name="TextBox 3">
              <a:extLst>
                <a:ext uri="{FF2B5EF4-FFF2-40B4-BE49-F238E27FC236}">
                  <a16:creationId xmlns:a16="http://schemas.microsoft.com/office/drawing/2014/main" id="{0247CFE5-E2D8-FCE6-262A-A9E607914769}"/>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579166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3" y="2388692"/>
            <a:ext cx="97513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41</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Random Forest Algorithm</a:t>
            </a:r>
            <a:endParaRPr lang="en-US" sz="28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Content Placeholder 5">
            <a:extLst>
              <a:ext uri="{FF2B5EF4-FFF2-40B4-BE49-F238E27FC236}">
                <a16:creationId xmlns:a16="http://schemas.microsoft.com/office/drawing/2014/main" id="{08948958-AF5B-0342-02E5-3A7A03407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511103"/>
            <a:ext cx="8077199" cy="6481971"/>
          </a:xfrm>
          <a:prstGeom prst="rect">
            <a:avLst/>
          </a:prstGeom>
        </p:spPr>
      </p:pic>
      <p:grpSp>
        <p:nvGrpSpPr>
          <p:cNvPr id="6" name="Group 5">
            <a:extLst>
              <a:ext uri="{FF2B5EF4-FFF2-40B4-BE49-F238E27FC236}">
                <a16:creationId xmlns:a16="http://schemas.microsoft.com/office/drawing/2014/main" id="{E5777FB5-6738-38F7-86F6-AE726280E09B}"/>
              </a:ext>
            </a:extLst>
          </p:cNvPr>
          <p:cNvGrpSpPr/>
          <p:nvPr/>
        </p:nvGrpSpPr>
        <p:grpSpPr>
          <a:xfrm>
            <a:off x="459442" y="626248"/>
            <a:ext cx="8828949" cy="1801534"/>
            <a:chOff x="543651" y="696896"/>
            <a:chExt cx="8828949" cy="1801534"/>
          </a:xfrm>
        </p:grpSpPr>
        <p:sp>
          <p:nvSpPr>
            <p:cNvPr id="7" name="TextBox 3">
              <a:extLst>
                <a:ext uri="{FF2B5EF4-FFF2-40B4-BE49-F238E27FC236}">
                  <a16:creationId xmlns:a16="http://schemas.microsoft.com/office/drawing/2014/main" id="{8BCCCC0C-FF24-7812-6ADD-DA67A9667059}"/>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10" name="TextBox 3">
              <a:extLst>
                <a:ext uri="{FF2B5EF4-FFF2-40B4-BE49-F238E27FC236}">
                  <a16:creationId xmlns:a16="http://schemas.microsoft.com/office/drawing/2014/main" id="{7DC92825-939B-E4DE-D2D3-03ACF125B128}"/>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3" name="TextBox 3">
              <a:extLst>
                <a:ext uri="{FF2B5EF4-FFF2-40B4-BE49-F238E27FC236}">
                  <a16:creationId xmlns:a16="http://schemas.microsoft.com/office/drawing/2014/main" id="{CD55CC54-E7B0-DEC6-0AA7-CF5FB9095308}"/>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6" name="TextBox 3">
              <a:extLst>
                <a:ext uri="{FF2B5EF4-FFF2-40B4-BE49-F238E27FC236}">
                  <a16:creationId xmlns:a16="http://schemas.microsoft.com/office/drawing/2014/main" id="{710FE013-742D-BE54-97D1-36452A921135}"/>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7" name="TextBox 3">
              <a:extLst>
                <a:ext uri="{FF2B5EF4-FFF2-40B4-BE49-F238E27FC236}">
                  <a16:creationId xmlns:a16="http://schemas.microsoft.com/office/drawing/2014/main" id="{CD4AC4F0-D0DA-11B2-A0EA-6686909E48C1}"/>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8" name="TextBox 3">
              <a:extLst>
                <a:ext uri="{FF2B5EF4-FFF2-40B4-BE49-F238E27FC236}">
                  <a16:creationId xmlns:a16="http://schemas.microsoft.com/office/drawing/2014/main" id="{BA7F5681-D3D4-251B-D587-2EF062769B9A}"/>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20" name="TextBox 3">
              <a:extLst>
                <a:ext uri="{FF2B5EF4-FFF2-40B4-BE49-F238E27FC236}">
                  <a16:creationId xmlns:a16="http://schemas.microsoft.com/office/drawing/2014/main" id="{794A1FD4-F884-B9C8-C714-C1F302244472}"/>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1" name="TextBox 3">
              <a:extLst>
                <a:ext uri="{FF2B5EF4-FFF2-40B4-BE49-F238E27FC236}">
                  <a16:creationId xmlns:a16="http://schemas.microsoft.com/office/drawing/2014/main" id="{5F828CCE-B7F4-4430-BAE2-714E96E44E48}"/>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2" name="TextBox 3">
              <a:extLst>
                <a:ext uri="{FF2B5EF4-FFF2-40B4-BE49-F238E27FC236}">
                  <a16:creationId xmlns:a16="http://schemas.microsoft.com/office/drawing/2014/main" id="{8091FBC4-5AF3-2567-1499-8FDEF0F77661}"/>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4" name="TextBox 3">
              <a:extLst>
                <a:ext uri="{FF2B5EF4-FFF2-40B4-BE49-F238E27FC236}">
                  <a16:creationId xmlns:a16="http://schemas.microsoft.com/office/drawing/2014/main" id="{D6EE1F8A-B409-766F-2CB8-7BAB68E19B41}"/>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138430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3" y="2388692"/>
            <a:ext cx="97513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42</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Accuracy Comparison</a:t>
            </a:r>
            <a:endParaRPr lang="en-US" sz="28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6" name="Picture 5">
            <a:extLst>
              <a:ext uri="{FF2B5EF4-FFF2-40B4-BE49-F238E27FC236}">
                <a16:creationId xmlns:a16="http://schemas.microsoft.com/office/drawing/2014/main" id="{685DF3AC-028C-75DF-3691-9FFC91E11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6304" y="3582759"/>
            <a:ext cx="6699561" cy="2646741"/>
          </a:xfrm>
          <a:prstGeom prst="rect">
            <a:avLst/>
          </a:prstGeom>
        </p:spPr>
      </p:pic>
      <p:pic>
        <p:nvPicPr>
          <p:cNvPr id="10" name="Picture 9">
            <a:extLst>
              <a:ext uri="{FF2B5EF4-FFF2-40B4-BE49-F238E27FC236}">
                <a16:creationId xmlns:a16="http://schemas.microsoft.com/office/drawing/2014/main" id="{34E09389-C373-3237-08B0-23C639F40B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440" y="3596028"/>
            <a:ext cx="6410699" cy="2646741"/>
          </a:xfrm>
          <a:prstGeom prst="rect">
            <a:avLst/>
          </a:prstGeom>
        </p:spPr>
      </p:pic>
      <p:pic>
        <p:nvPicPr>
          <p:cNvPr id="13" name="Picture 12">
            <a:extLst>
              <a:ext uri="{FF2B5EF4-FFF2-40B4-BE49-F238E27FC236}">
                <a16:creationId xmlns:a16="http://schemas.microsoft.com/office/drawing/2014/main" id="{3DE902B4-6907-4891-0221-D0DDEAC0D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156" y="6583819"/>
            <a:ext cx="6191687" cy="2564236"/>
          </a:xfrm>
          <a:prstGeom prst="rect">
            <a:avLst/>
          </a:prstGeom>
        </p:spPr>
      </p:pic>
      <p:sp>
        <p:nvSpPr>
          <p:cNvPr id="16" name="TextBox 15">
            <a:extLst>
              <a:ext uri="{FF2B5EF4-FFF2-40B4-BE49-F238E27FC236}">
                <a16:creationId xmlns:a16="http://schemas.microsoft.com/office/drawing/2014/main" id="{98CC205D-9318-4190-ECB5-E3EA7DC1929C}"/>
              </a:ext>
            </a:extLst>
          </p:cNvPr>
          <p:cNvSpPr txBox="1"/>
          <p:nvPr/>
        </p:nvSpPr>
        <p:spPr>
          <a:xfrm>
            <a:off x="2009011" y="6390427"/>
            <a:ext cx="3533556" cy="369332"/>
          </a:xfrm>
          <a:prstGeom prst="rect">
            <a:avLst/>
          </a:prstGeom>
          <a:noFill/>
        </p:spPr>
        <p:txBody>
          <a:bodyPr wrap="square" rtlCol="0">
            <a:spAutoFit/>
          </a:bodyPr>
          <a:lstStyle/>
          <a:p>
            <a:r>
              <a:rPr lang="en-US" dirty="0">
                <a:latin typeface="JetBrains Mono" panose="020B0604020202020204" charset="0"/>
              </a:rPr>
              <a:t>Support Vector Machine</a:t>
            </a:r>
          </a:p>
        </p:txBody>
      </p:sp>
      <p:sp>
        <p:nvSpPr>
          <p:cNvPr id="17" name="TextBox 16">
            <a:extLst>
              <a:ext uri="{FF2B5EF4-FFF2-40B4-BE49-F238E27FC236}">
                <a16:creationId xmlns:a16="http://schemas.microsoft.com/office/drawing/2014/main" id="{A8F54A09-A444-B0BA-BF6E-7D467AE4FAD7}"/>
              </a:ext>
            </a:extLst>
          </p:cNvPr>
          <p:cNvSpPr txBox="1"/>
          <p:nvPr/>
        </p:nvSpPr>
        <p:spPr>
          <a:xfrm>
            <a:off x="8839200" y="9097521"/>
            <a:ext cx="2209800" cy="369332"/>
          </a:xfrm>
          <a:prstGeom prst="rect">
            <a:avLst/>
          </a:prstGeom>
          <a:noFill/>
        </p:spPr>
        <p:txBody>
          <a:bodyPr wrap="square" rtlCol="0">
            <a:spAutoFit/>
          </a:bodyPr>
          <a:lstStyle/>
          <a:p>
            <a:r>
              <a:rPr lang="en-US" dirty="0">
                <a:latin typeface="JetBrains Mono" panose="020B0604020202020204" charset="0"/>
              </a:rPr>
              <a:t>KNN</a:t>
            </a:r>
          </a:p>
        </p:txBody>
      </p:sp>
      <p:sp>
        <p:nvSpPr>
          <p:cNvPr id="18" name="TextBox 17">
            <a:extLst>
              <a:ext uri="{FF2B5EF4-FFF2-40B4-BE49-F238E27FC236}">
                <a16:creationId xmlns:a16="http://schemas.microsoft.com/office/drawing/2014/main" id="{EA329D82-DF47-5071-01E3-D74465397F0A}"/>
              </a:ext>
            </a:extLst>
          </p:cNvPr>
          <p:cNvSpPr txBox="1"/>
          <p:nvPr/>
        </p:nvSpPr>
        <p:spPr>
          <a:xfrm>
            <a:off x="13602398" y="6242769"/>
            <a:ext cx="2209800" cy="369332"/>
          </a:xfrm>
          <a:prstGeom prst="rect">
            <a:avLst/>
          </a:prstGeom>
          <a:noFill/>
        </p:spPr>
        <p:txBody>
          <a:bodyPr wrap="square" rtlCol="0">
            <a:spAutoFit/>
          </a:bodyPr>
          <a:lstStyle/>
          <a:p>
            <a:r>
              <a:rPr lang="en-US" dirty="0">
                <a:latin typeface="JetBrains Mono" panose="020B0604020202020204" charset="0"/>
              </a:rPr>
              <a:t>Random Forest</a:t>
            </a:r>
          </a:p>
        </p:txBody>
      </p:sp>
      <p:grpSp>
        <p:nvGrpSpPr>
          <p:cNvPr id="20" name="Group 19">
            <a:extLst>
              <a:ext uri="{FF2B5EF4-FFF2-40B4-BE49-F238E27FC236}">
                <a16:creationId xmlns:a16="http://schemas.microsoft.com/office/drawing/2014/main" id="{AE50759A-01BD-88B4-E217-E530EE1983C1}"/>
              </a:ext>
            </a:extLst>
          </p:cNvPr>
          <p:cNvGrpSpPr/>
          <p:nvPr/>
        </p:nvGrpSpPr>
        <p:grpSpPr>
          <a:xfrm>
            <a:off x="459442" y="626248"/>
            <a:ext cx="8828949" cy="1801534"/>
            <a:chOff x="543651" y="696896"/>
            <a:chExt cx="8828949" cy="1801534"/>
          </a:xfrm>
        </p:grpSpPr>
        <p:sp>
          <p:nvSpPr>
            <p:cNvPr id="21" name="TextBox 3">
              <a:extLst>
                <a:ext uri="{FF2B5EF4-FFF2-40B4-BE49-F238E27FC236}">
                  <a16:creationId xmlns:a16="http://schemas.microsoft.com/office/drawing/2014/main" id="{D9BD2EC1-1326-08B6-2E45-F9A4F688CF8F}"/>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22" name="TextBox 3">
              <a:extLst>
                <a:ext uri="{FF2B5EF4-FFF2-40B4-BE49-F238E27FC236}">
                  <a16:creationId xmlns:a16="http://schemas.microsoft.com/office/drawing/2014/main" id="{AD007972-3FF2-B0C3-878C-4C54B07DC796}"/>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24" name="TextBox 3">
              <a:extLst>
                <a:ext uri="{FF2B5EF4-FFF2-40B4-BE49-F238E27FC236}">
                  <a16:creationId xmlns:a16="http://schemas.microsoft.com/office/drawing/2014/main" id="{1A9F9024-49E8-210F-92FA-31B67F19C007}"/>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25" name="TextBox 3">
              <a:extLst>
                <a:ext uri="{FF2B5EF4-FFF2-40B4-BE49-F238E27FC236}">
                  <a16:creationId xmlns:a16="http://schemas.microsoft.com/office/drawing/2014/main" id="{473EBD58-AD8C-1A13-69AE-093AD1F8D302}"/>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6" name="TextBox 3">
              <a:extLst>
                <a:ext uri="{FF2B5EF4-FFF2-40B4-BE49-F238E27FC236}">
                  <a16:creationId xmlns:a16="http://schemas.microsoft.com/office/drawing/2014/main" id="{7DCACDB0-F0BB-ADD5-AFBF-96243D39CF08}"/>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7" name="TextBox 3">
              <a:extLst>
                <a:ext uri="{FF2B5EF4-FFF2-40B4-BE49-F238E27FC236}">
                  <a16:creationId xmlns:a16="http://schemas.microsoft.com/office/drawing/2014/main" id="{F240B08D-D4C6-0169-7D2D-C7E07A6C8091}"/>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28" name="TextBox 3">
              <a:extLst>
                <a:ext uri="{FF2B5EF4-FFF2-40B4-BE49-F238E27FC236}">
                  <a16:creationId xmlns:a16="http://schemas.microsoft.com/office/drawing/2014/main" id="{4A32B347-68DC-F529-FEBE-79DDE2F57E41}"/>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9" name="TextBox 3">
              <a:extLst>
                <a:ext uri="{FF2B5EF4-FFF2-40B4-BE49-F238E27FC236}">
                  <a16:creationId xmlns:a16="http://schemas.microsoft.com/office/drawing/2014/main" id="{9F537610-CB5E-A5A9-9614-CC01C94C7837}"/>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30" name="TextBox 3">
              <a:extLst>
                <a:ext uri="{FF2B5EF4-FFF2-40B4-BE49-F238E27FC236}">
                  <a16:creationId xmlns:a16="http://schemas.microsoft.com/office/drawing/2014/main" id="{7E676EA6-46B2-5655-EA05-4126A599BE2A}"/>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31" name="TextBox 3">
              <a:extLst>
                <a:ext uri="{FF2B5EF4-FFF2-40B4-BE49-F238E27FC236}">
                  <a16:creationId xmlns:a16="http://schemas.microsoft.com/office/drawing/2014/main" id="{E3EAB94F-C2E3-1B0A-7B32-B0014321CFA3}"/>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2482957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A18E132A-3820-8A14-2A3A-2024C177C2E6}"/>
              </a:ext>
            </a:extLst>
          </p:cNvPr>
          <p:cNvGrpSpPr/>
          <p:nvPr/>
        </p:nvGrpSpPr>
        <p:grpSpPr>
          <a:xfrm>
            <a:off x="459443" y="2388692"/>
            <a:ext cx="9751358" cy="739495"/>
            <a:chOff x="0" y="0"/>
            <a:chExt cx="4188406" cy="194764"/>
          </a:xfrm>
        </p:grpSpPr>
        <p:sp>
          <p:nvSpPr>
            <p:cNvPr id="14" name="Freeform 3">
              <a:extLst>
                <a:ext uri="{FF2B5EF4-FFF2-40B4-BE49-F238E27FC236}">
                  <a16:creationId xmlns:a16="http://schemas.microsoft.com/office/drawing/2014/main" id="{93EEA017-7928-2B6E-CD3E-C0EFCB18656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9" name="TextBox 4">
              <a:extLst>
                <a:ext uri="{FF2B5EF4-FFF2-40B4-BE49-F238E27FC236}">
                  <a16:creationId xmlns:a16="http://schemas.microsoft.com/office/drawing/2014/main" id="{D3EED63D-F9A0-0053-2D3F-09E9E362FEA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43</a:t>
            </a:r>
          </a:p>
        </p:txBody>
      </p:sp>
      <p:sp>
        <p:nvSpPr>
          <p:cNvPr id="9" name="TextBox 8">
            <a:extLst>
              <a:ext uri="{FF2B5EF4-FFF2-40B4-BE49-F238E27FC236}">
                <a16:creationId xmlns:a16="http://schemas.microsoft.com/office/drawing/2014/main" id="{86205BFD-79C7-BE81-6276-54571699A0AB}"/>
              </a:ext>
            </a:extLst>
          </p:cNvPr>
          <p:cNvSpPr txBox="1"/>
          <p:nvPr/>
        </p:nvSpPr>
        <p:spPr>
          <a:xfrm>
            <a:off x="533400" y="26289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Accuracy Comparison</a:t>
            </a:r>
            <a:endParaRPr lang="en-US" sz="2800" dirty="0">
              <a:latin typeface="Gotham Heavy" panose="020B0604020202020204" charset="0"/>
              <a:cs typeface="Gotham Heavy" panose="020B0604020202020204" charset="0"/>
            </a:endParaRP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graphicFrame>
        <p:nvGraphicFramePr>
          <p:cNvPr id="2" name="Table 1">
            <a:extLst>
              <a:ext uri="{FF2B5EF4-FFF2-40B4-BE49-F238E27FC236}">
                <a16:creationId xmlns:a16="http://schemas.microsoft.com/office/drawing/2014/main" id="{0C418D24-7012-9D8B-7402-C4A2339FBE57}"/>
              </a:ext>
            </a:extLst>
          </p:cNvPr>
          <p:cNvGraphicFramePr>
            <a:graphicFrameLocks noGrp="1"/>
          </p:cNvGraphicFramePr>
          <p:nvPr>
            <p:extLst>
              <p:ext uri="{D42A27DB-BD31-4B8C-83A1-F6EECF244321}">
                <p14:modId xmlns:p14="http://schemas.microsoft.com/office/powerpoint/2010/main" val="3296489341"/>
              </p:ext>
            </p:extLst>
          </p:nvPr>
        </p:nvGraphicFramePr>
        <p:xfrm>
          <a:off x="3878231" y="3885357"/>
          <a:ext cx="10515600" cy="57912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79528044"/>
                    </a:ext>
                  </a:extLst>
                </a:gridCol>
                <a:gridCol w="5257800">
                  <a:extLst>
                    <a:ext uri="{9D8B030D-6E8A-4147-A177-3AD203B41FA5}">
                      <a16:colId xmlns:a16="http://schemas.microsoft.com/office/drawing/2014/main" val="2682896523"/>
                    </a:ext>
                  </a:extLst>
                </a:gridCol>
              </a:tblGrid>
              <a:tr h="1447800">
                <a:tc>
                  <a:txBody>
                    <a:bodyPr/>
                    <a:lstStyle/>
                    <a:p>
                      <a:pPr algn="ctr">
                        <a:lnSpc>
                          <a:spcPct val="300000"/>
                        </a:lnSpc>
                      </a:pPr>
                      <a:r>
                        <a:rPr lang="en-US" dirty="0"/>
                        <a:t>ALGORITHM</a:t>
                      </a:r>
                    </a:p>
                  </a:txBody>
                  <a:tcPr/>
                </a:tc>
                <a:tc>
                  <a:txBody>
                    <a:bodyPr/>
                    <a:lstStyle/>
                    <a:p>
                      <a:pPr algn="ctr">
                        <a:lnSpc>
                          <a:spcPct val="300000"/>
                        </a:lnSpc>
                      </a:pPr>
                      <a:r>
                        <a:rPr lang="en-US"/>
                        <a:t>ACCURACY</a:t>
                      </a:r>
                      <a:endParaRPr lang="en-US" dirty="0"/>
                    </a:p>
                  </a:txBody>
                  <a:tcPr/>
                </a:tc>
                <a:extLst>
                  <a:ext uri="{0D108BD9-81ED-4DB2-BD59-A6C34878D82A}">
                    <a16:rowId xmlns:a16="http://schemas.microsoft.com/office/drawing/2014/main" val="2620642357"/>
                  </a:ext>
                </a:extLst>
              </a:tr>
              <a:tr h="1447800">
                <a:tc>
                  <a:txBody>
                    <a:bodyPr/>
                    <a:lstStyle/>
                    <a:p>
                      <a:pPr algn="ctr">
                        <a:lnSpc>
                          <a:spcPct val="300000"/>
                        </a:lnSpc>
                      </a:pPr>
                      <a:r>
                        <a:rPr lang="en-US"/>
                        <a:t>Decision Tree</a:t>
                      </a:r>
                      <a:endParaRPr lang="en-US" dirty="0"/>
                    </a:p>
                  </a:txBody>
                  <a:tcPr/>
                </a:tc>
                <a:tc>
                  <a:txBody>
                    <a:bodyPr/>
                    <a:lstStyle/>
                    <a:p>
                      <a:pPr algn="ctr">
                        <a:lnSpc>
                          <a:spcPct val="300000"/>
                        </a:lnSpc>
                      </a:pPr>
                      <a:r>
                        <a:rPr lang="en-US"/>
                        <a:t>91.21%</a:t>
                      </a:r>
                      <a:endParaRPr lang="en-US" dirty="0"/>
                    </a:p>
                  </a:txBody>
                  <a:tcPr/>
                </a:tc>
                <a:extLst>
                  <a:ext uri="{0D108BD9-81ED-4DB2-BD59-A6C34878D82A}">
                    <a16:rowId xmlns:a16="http://schemas.microsoft.com/office/drawing/2014/main" val="315962964"/>
                  </a:ext>
                </a:extLst>
              </a:tr>
              <a:tr h="1447800">
                <a:tc>
                  <a:txBody>
                    <a:bodyPr/>
                    <a:lstStyle/>
                    <a:p>
                      <a:pPr algn="ctr">
                        <a:lnSpc>
                          <a:spcPct val="300000"/>
                        </a:lnSpc>
                      </a:pPr>
                      <a:r>
                        <a:rPr lang="en-US"/>
                        <a:t>Support Vector Machine</a:t>
                      </a:r>
                      <a:endParaRPr lang="en-US" dirty="0"/>
                    </a:p>
                  </a:txBody>
                  <a:tcPr/>
                </a:tc>
                <a:tc>
                  <a:txBody>
                    <a:bodyPr/>
                    <a:lstStyle/>
                    <a:p>
                      <a:pPr algn="ctr">
                        <a:lnSpc>
                          <a:spcPct val="300000"/>
                        </a:lnSpc>
                      </a:pPr>
                      <a:r>
                        <a:rPr lang="en-US"/>
                        <a:t>86.13%</a:t>
                      </a:r>
                      <a:endParaRPr lang="en-US" dirty="0"/>
                    </a:p>
                  </a:txBody>
                  <a:tcPr/>
                </a:tc>
                <a:extLst>
                  <a:ext uri="{0D108BD9-81ED-4DB2-BD59-A6C34878D82A}">
                    <a16:rowId xmlns:a16="http://schemas.microsoft.com/office/drawing/2014/main" val="48312775"/>
                  </a:ext>
                </a:extLst>
              </a:tr>
              <a:tr h="1447800">
                <a:tc>
                  <a:txBody>
                    <a:bodyPr/>
                    <a:lstStyle/>
                    <a:p>
                      <a:pPr algn="ctr">
                        <a:lnSpc>
                          <a:spcPct val="300000"/>
                        </a:lnSpc>
                      </a:pPr>
                      <a:r>
                        <a:rPr lang="en-US"/>
                        <a:t>Random Forest</a:t>
                      </a:r>
                      <a:endParaRPr lang="en-US" dirty="0"/>
                    </a:p>
                  </a:txBody>
                  <a:tcPr/>
                </a:tc>
                <a:tc>
                  <a:txBody>
                    <a:bodyPr/>
                    <a:lstStyle/>
                    <a:p>
                      <a:pPr algn="ctr">
                        <a:lnSpc>
                          <a:spcPct val="300000"/>
                        </a:lnSpc>
                      </a:pPr>
                      <a:r>
                        <a:rPr lang="en-US" dirty="0"/>
                        <a:t>81.01%</a:t>
                      </a:r>
                    </a:p>
                  </a:txBody>
                  <a:tcPr/>
                </a:tc>
                <a:extLst>
                  <a:ext uri="{0D108BD9-81ED-4DB2-BD59-A6C34878D82A}">
                    <a16:rowId xmlns:a16="http://schemas.microsoft.com/office/drawing/2014/main" val="2604253471"/>
                  </a:ext>
                </a:extLst>
              </a:tr>
            </a:tbl>
          </a:graphicData>
        </a:graphic>
      </p:graphicFrame>
      <p:grpSp>
        <p:nvGrpSpPr>
          <p:cNvPr id="4" name="Group 3">
            <a:extLst>
              <a:ext uri="{FF2B5EF4-FFF2-40B4-BE49-F238E27FC236}">
                <a16:creationId xmlns:a16="http://schemas.microsoft.com/office/drawing/2014/main" id="{2B28A3E3-3B49-E4FF-E344-06D1DA296B76}"/>
              </a:ext>
            </a:extLst>
          </p:cNvPr>
          <p:cNvGrpSpPr/>
          <p:nvPr/>
        </p:nvGrpSpPr>
        <p:grpSpPr>
          <a:xfrm>
            <a:off x="459442" y="626248"/>
            <a:ext cx="8828949" cy="1801534"/>
            <a:chOff x="543651" y="696896"/>
            <a:chExt cx="8828949" cy="1801534"/>
          </a:xfrm>
        </p:grpSpPr>
        <p:sp>
          <p:nvSpPr>
            <p:cNvPr id="7" name="TextBox 3">
              <a:extLst>
                <a:ext uri="{FF2B5EF4-FFF2-40B4-BE49-F238E27FC236}">
                  <a16:creationId xmlns:a16="http://schemas.microsoft.com/office/drawing/2014/main" id="{2D4F22F9-4B0A-3018-16CC-D65D819E93AD}"/>
                </a:ext>
              </a:extLst>
            </p:cNvPr>
            <p:cNvSpPr txBox="1"/>
            <p:nvPr/>
          </p:nvSpPr>
          <p:spPr>
            <a:xfrm>
              <a:off x="1663285" y="804120"/>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g</a:t>
              </a:r>
            </a:p>
          </p:txBody>
        </p:sp>
        <p:sp>
          <p:nvSpPr>
            <p:cNvPr id="8" name="TextBox 3">
              <a:extLst>
                <a:ext uri="{FF2B5EF4-FFF2-40B4-BE49-F238E27FC236}">
                  <a16:creationId xmlns:a16="http://schemas.microsoft.com/office/drawing/2014/main" id="{9D3C3FC9-D231-9A0A-A559-FF9CE742B123}"/>
                </a:ext>
              </a:extLst>
            </p:cNvPr>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A</a:t>
              </a:r>
            </a:p>
          </p:txBody>
        </p:sp>
        <p:sp>
          <p:nvSpPr>
            <p:cNvPr id="11" name="TextBox 3">
              <a:extLst>
                <a:ext uri="{FF2B5EF4-FFF2-40B4-BE49-F238E27FC236}">
                  <a16:creationId xmlns:a16="http://schemas.microsoft.com/office/drawing/2014/main" id="{598B151D-F33E-3E4E-F5E6-8869FCAABE27}"/>
                </a:ext>
              </a:extLst>
            </p:cNvPr>
            <p:cNvSpPr txBox="1"/>
            <p:nvPr/>
          </p:nvSpPr>
          <p:spPr>
            <a:xfrm>
              <a:off x="2370345" y="721817"/>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20" name="TextBox 3">
              <a:extLst>
                <a:ext uri="{FF2B5EF4-FFF2-40B4-BE49-F238E27FC236}">
                  <a16:creationId xmlns:a16="http://schemas.microsoft.com/office/drawing/2014/main" id="{B6216C34-B3E9-9C06-83EB-24567BFFEA61}"/>
                </a:ext>
              </a:extLst>
            </p:cNvPr>
            <p:cNvSpPr txBox="1"/>
            <p:nvPr/>
          </p:nvSpPr>
          <p:spPr>
            <a:xfrm>
              <a:off x="3580050"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21" name="TextBox 3">
              <a:extLst>
                <a:ext uri="{FF2B5EF4-FFF2-40B4-BE49-F238E27FC236}">
                  <a16:creationId xmlns:a16="http://schemas.microsoft.com/office/drawing/2014/main" id="{3B141D57-51A8-3394-1476-152710A4824D}"/>
                </a:ext>
              </a:extLst>
            </p:cNvPr>
            <p:cNvSpPr txBox="1"/>
            <p:nvPr/>
          </p:nvSpPr>
          <p:spPr>
            <a:xfrm>
              <a:off x="3088201" y="7178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2" name="TextBox 3">
              <a:extLst>
                <a:ext uri="{FF2B5EF4-FFF2-40B4-BE49-F238E27FC236}">
                  <a16:creationId xmlns:a16="http://schemas.microsoft.com/office/drawing/2014/main" id="{55401DDD-EA5A-0F1F-D289-4B1FA254CE5E}"/>
                </a:ext>
              </a:extLst>
            </p:cNvPr>
            <p:cNvSpPr txBox="1"/>
            <p:nvPr/>
          </p:nvSpPr>
          <p:spPr>
            <a:xfrm>
              <a:off x="1470864" y="696896"/>
              <a:ext cx="899603"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24" name="TextBox 3">
              <a:extLst>
                <a:ext uri="{FF2B5EF4-FFF2-40B4-BE49-F238E27FC236}">
                  <a16:creationId xmlns:a16="http://schemas.microsoft.com/office/drawing/2014/main" id="{2FAB7250-A5B5-E29D-EC1C-990E0D6AB3F1}"/>
                </a:ext>
              </a:extLst>
            </p:cNvPr>
            <p:cNvSpPr txBox="1"/>
            <p:nvPr/>
          </p:nvSpPr>
          <p:spPr>
            <a:xfrm>
              <a:off x="3852419" y="727790"/>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25" name="TextBox 3">
              <a:extLst>
                <a:ext uri="{FF2B5EF4-FFF2-40B4-BE49-F238E27FC236}">
                  <a16:creationId xmlns:a16="http://schemas.microsoft.com/office/drawing/2014/main" id="{40785F5D-860F-EF13-D86D-EA7BB1D4AD95}"/>
                </a:ext>
              </a:extLst>
            </p:cNvPr>
            <p:cNvSpPr txBox="1"/>
            <p:nvPr/>
          </p:nvSpPr>
          <p:spPr>
            <a:xfrm>
              <a:off x="4318003" y="72654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h</a:t>
              </a:r>
            </a:p>
          </p:txBody>
        </p:sp>
        <p:sp>
          <p:nvSpPr>
            <p:cNvPr id="26" name="TextBox 3">
              <a:extLst>
                <a:ext uri="{FF2B5EF4-FFF2-40B4-BE49-F238E27FC236}">
                  <a16:creationId xmlns:a16="http://schemas.microsoft.com/office/drawing/2014/main" id="{B516A49B-CB04-91E8-84BA-701CAB51512E}"/>
                </a:ext>
              </a:extLst>
            </p:cNvPr>
            <p:cNvSpPr txBox="1"/>
            <p:nvPr/>
          </p:nvSpPr>
          <p:spPr>
            <a:xfrm>
              <a:off x="5023735" y="72612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7" name="TextBox 3">
              <a:extLst>
                <a:ext uri="{FF2B5EF4-FFF2-40B4-BE49-F238E27FC236}">
                  <a16:creationId xmlns:a16="http://schemas.microsoft.com/office/drawing/2014/main" id="{216A1716-81E9-D54A-396A-F804EC8B07E0}"/>
                </a:ext>
              </a:extLst>
            </p:cNvPr>
            <p:cNvSpPr txBox="1"/>
            <p:nvPr/>
          </p:nvSpPr>
          <p:spPr>
            <a:xfrm>
              <a:off x="7090918" y="70285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41469840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2" name="Group 2"/>
          <p:cNvGrpSpPr/>
          <p:nvPr/>
        </p:nvGrpSpPr>
        <p:grpSpPr>
          <a:xfrm>
            <a:off x="547662" y="3544206"/>
            <a:ext cx="13015938" cy="1946971"/>
            <a:chOff x="0" y="0"/>
            <a:chExt cx="2844328" cy="512783"/>
          </a:xfrm>
        </p:grpSpPr>
        <p:sp>
          <p:nvSpPr>
            <p:cNvPr id="3" name="Freeform 3"/>
            <p:cNvSpPr/>
            <p:nvPr/>
          </p:nvSpPr>
          <p:spPr>
            <a:xfrm>
              <a:off x="0" y="0"/>
              <a:ext cx="2844328" cy="512783"/>
            </a:xfrm>
            <a:custGeom>
              <a:avLst/>
              <a:gdLst/>
              <a:ahLst/>
              <a:cxnLst/>
              <a:rect l="l" t="t" r="r" b="b"/>
              <a:pathLst>
                <a:path w="2844328" h="512783">
                  <a:moveTo>
                    <a:pt x="0" y="0"/>
                  </a:moveTo>
                  <a:lnTo>
                    <a:pt x="2844328" y="0"/>
                  </a:lnTo>
                  <a:lnTo>
                    <a:pt x="2844328" y="512783"/>
                  </a:lnTo>
                  <a:lnTo>
                    <a:pt x="0" y="512783"/>
                  </a:lnTo>
                  <a:close/>
                </a:path>
              </a:pathLst>
            </a:custGeom>
            <a:solidFill>
              <a:srgbClr val="F23F0A">
                <a:alpha val="69804"/>
              </a:srgbClr>
            </a:solidFill>
          </p:spPr>
        </p:sp>
        <p:sp>
          <p:nvSpPr>
            <p:cNvPr id="4" name="TextBox 4"/>
            <p:cNvSpPr txBox="1"/>
            <p:nvPr/>
          </p:nvSpPr>
          <p:spPr>
            <a:xfrm>
              <a:off x="0" y="-38100"/>
              <a:ext cx="2844328" cy="55088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56703" y="4143226"/>
            <a:ext cx="16464582" cy="1848198"/>
          </a:xfrm>
          <a:prstGeom prst="rect">
            <a:avLst/>
          </a:prstGeom>
        </p:spPr>
        <p:txBody>
          <a:bodyPr wrap="square" lIns="0" tIns="0" rIns="0" bIns="0" rtlCol="0" anchor="t">
            <a:spAutoFit/>
          </a:bodyPr>
          <a:lstStyle/>
          <a:p>
            <a:pPr algn="l">
              <a:lnSpc>
                <a:spcPts val="15555"/>
              </a:lnSpc>
            </a:pPr>
            <a:r>
              <a:rPr lang="en-US" sz="11300" b="1" spc="-719" dirty="0">
                <a:solidFill>
                  <a:srgbClr val="000000"/>
                </a:solidFill>
                <a:latin typeface="Gotham Heavy"/>
                <a:ea typeface="Gotham Heavy"/>
                <a:cs typeface="Gotham Heavy"/>
                <a:sym typeface="Gotham Heavy"/>
              </a:rPr>
              <a:t> Interfaces and Codes.</a:t>
            </a:r>
          </a:p>
        </p:txBody>
      </p:sp>
      <p:sp>
        <p:nvSpPr>
          <p:cNvPr id="7" name="TextBox 7"/>
          <p:cNvSpPr txBox="1"/>
          <p:nvPr/>
        </p:nvSpPr>
        <p:spPr>
          <a:xfrm rot="-30000">
            <a:off x="11887874" y="966451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44</a:t>
            </a:r>
          </a:p>
        </p:txBody>
      </p:sp>
    </p:spTree>
    <p:extLst>
      <p:ext uri="{BB962C8B-B14F-4D97-AF65-F5344CB8AC3E}">
        <p14:creationId xmlns:p14="http://schemas.microsoft.com/office/powerpoint/2010/main" val="1836579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45</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4" name="Content Placeholder 4">
            <a:extLst>
              <a:ext uri="{FF2B5EF4-FFF2-40B4-BE49-F238E27FC236}">
                <a16:creationId xmlns:a16="http://schemas.microsoft.com/office/drawing/2014/main" id="{81560F2C-A87B-563B-958E-C00CC0224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622" y="2019300"/>
            <a:ext cx="14741820" cy="6553200"/>
          </a:xfrm>
          <a:prstGeom prst="rect">
            <a:avLst/>
          </a:prstGeom>
        </p:spPr>
      </p:pic>
    </p:spTree>
    <p:extLst>
      <p:ext uri="{BB962C8B-B14F-4D97-AF65-F5344CB8AC3E}">
        <p14:creationId xmlns:p14="http://schemas.microsoft.com/office/powerpoint/2010/main" val="431894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543651" y="3086100"/>
            <a:ext cx="14315349" cy="1215846"/>
          </a:xfrm>
          <a:prstGeom prst="rect">
            <a:avLst/>
          </a:prstGeom>
        </p:spPr>
        <p:txBody>
          <a:bodyPr wrap="square" lIns="0" tIns="0" rIns="0" bIns="0" numCol="1" rtlCol="0" anchor="t">
            <a:spAutoFit/>
          </a:bodyPr>
          <a:lstStyle/>
          <a:p>
            <a:pPr>
              <a:lnSpc>
                <a:spcPct val="150000"/>
              </a:lnSpc>
            </a:pPr>
            <a:r>
              <a:rPr lang="en-US" sz="2800" dirty="0">
                <a:latin typeface="JetBrains Mono" panose="020B0604020202020204" charset="0"/>
                <a:cs typeface="Times New Roman" panose="02020603050405020304" pitchFamily="18" charset="0"/>
              </a:rPr>
              <a:t>Choosing the right career path is a </a:t>
            </a:r>
            <a:r>
              <a:rPr lang="en-IN" sz="2800" dirty="0">
                <a:solidFill>
                  <a:srgbClr val="282829"/>
                </a:solidFill>
                <a:highlight>
                  <a:srgbClr val="FFFFFF"/>
                </a:highlight>
                <a:latin typeface="JetBrains Mono" panose="020B0604020202020204" charset="0"/>
                <a:cs typeface="Times New Roman" panose="02020603050405020304" pitchFamily="18" charset="0"/>
              </a:rPr>
              <a:t>critical decision </a:t>
            </a:r>
            <a:r>
              <a:rPr lang="en-US" sz="2800" dirty="0">
                <a:latin typeface="JetBrains Mono" panose="020B0604020202020204" charset="0"/>
                <a:cs typeface="Times New Roman" panose="02020603050405020304" pitchFamily="18" charset="0"/>
              </a:rPr>
              <a:t>for students, especially in a dynamic field like computer science. </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6" name="TextBox 3">
            <a:extLst>
              <a:ext uri="{FF2B5EF4-FFF2-40B4-BE49-F238E27FC236}">
                <a16:creationId xmlns:a16="http://schemas.microsoft.com/office/drawing/2014/main" id="{2FCAE1FA-807B-E556-D811-82ABE32BC95D}"/>
              </a:ext>
            </a:extLst>
          </p:cNvPr>
          <p:cNvSpPr txBox="1"/>
          <p:nvPr/>
        </p:nvSpPr>
        <p:spPr>
          <a:xfrm>
            <a:off x="1915144" y="71305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737247"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8" name="TextBox 3">
            <a:extLst>
              <a:ext uri="{FF2B5EF4-FFF2-40B4-BE49-F238E27FC236}">
                <a16:creationId xmlns:a16="http://schemas.microsoft.com/office/drawing/2014/main" id="{B3FDCC6F-8F03-B4FE-DDAD-61B9120BD6C5}"/>
              </a:ext>
            </a:extLst>
          </p:cNvPr>
          <p:cNvSpPr txBox="1"/>
          <p:nvPr/>
        </p:nvSpPr>
        <p:spPr>
          <a:xfrm>
            <a:off x="1426911" y="70768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9" name="TextBox 3">
            <a:extLst>
              <a:ext uri="{FF2B5EF4-FFF2-40B4-BE49-F238E27FC236}">
                <a16:creationId xmlns:a16="http://schemas.microsoft.com/office/drawing/2014/main" id="{3757C3F5-9117-F500-E777-9CF65094E27D}"/>
              </a:ext>
            </a:extLst>
          </p:cNvPr>
          <p:cNvSpPr txBox="1"/>
          <p:nvPr/>
        </p:nvSpPr>
        <p:spPr>
          <a:xfrm>
            <a:off x="2271039" y="707490"/>
            <a:ext cx="88674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0" name="TextBox 3">
            <a:extLst>
              <a:ext uri="{FF2B5EF4-FFF2-40B4-BE49-F238E27FC236}">
                <a16:creationId xmlns:a16="http://schemas.microsoft.com/office/drawing/2014/main" id="{A1F51E28-F8C4-1E3A-B90E-385CA9F93F8C}"/>
              </a:ext>
            </a:extLst>
          </p:cNvPr>
          <p:cNvSpPr txBox="1"/>
          <p:nvPr/>
        </p:nvSpPr>
        <p:spPr>
          <a:xfrm>
            <a:off x="4450893" y="704269"/>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1" name="TextBox 3">
            <a:extLst>
              <a:ext uri="{FF2B5EF4-FFF2-40B4-BE49-F238E27FC236}">
                <a16:creationId xmlns:a16="http://schemas.microsoft.com/office/drawing/2014/main" id="{DE3FD9A3-AF71-6B3A-3F62-31718B3350F7}"/>
              </a:ext>
            </a:extLst>
          </p:cNvPr>
          <p:cNvSpPr txBox="1"/>
          <p:nvPr/>
        </p:nvSpPr>
        <p:spPr>
          <a:xfrm>
            <a:off x="2922104" y="699033"/>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12" name="TextBox 3">
            <a:extLst>
              <a:ext uri="{FF2B5EF4-FFF2-40B4-BE49-F238E27FC236}">
                <a16:creationId xmlns:a16="http://schemas.microsoft.com/office/drawing/2014/main" id="{C0D1E6B4-7744-F2F8-6B33-7F8084E7461D}"/>
              </a:ext>
            </a:extLst>
          </p:cNvPr>
          <p:cNvSpPr txBox="1"/>
          <p:nvPr/>
        </p:nvSpPr>
        <p:spPr>
          <a:xfrm>
            <a:off x="761433" y="707585"/>
            <a:ext cx="2281682" cy="1694310"/>
          </a:xfrm>
          <a:prstGeom prst="rect">
            <a:avLst/>
          </a:prstGeom>
        </p:spPr>
        <p:txBody>
          <a:bodyPr wrap="square" lIns="0" tIns="0" rIns="0" bIns="0" rtlCol="0" anchor="t">
            <a:spAutoFit/>
          </a:bodyPr>
          <a:lstStyle/>
          <a:p>
            <a:pPr algn="l">
              <a:lnSpc>
                <a:spcPts val="13999"/>
              </a:lnSpc>
            </a:pPr>
            <a:r>
              <a:rPr lang="en-US" sz="11500" b="1" dirty="0">
                <a:solidFill>
                  <a:srgbClr val="F23F0A">
                    <a:alpha val="76863"/>
                  </a:srgbClr>
                </a:solidFill>
                <a:latin typeface="Gotham Heavy"/>
                <a:ea typeface="Gotham Heavy"/>
                <a:cs typeface="Gotham Heavy"/>
                <a:sym typeface="Gotham Heavy"/>
              </a:rPr>
              <a:t>n</a:t>
            </a:r>
          </a:p>
        </p:txBody>
      </p:sp>
      <p:sp>
        <p:nvSpPr>
          <p:cNvPr id="5" name="TextBox 4">
            <a:extLst>
              <a:ext uri="{FF2B5EF4-FFF2-40B4-BE49-F238E27FC236}">
                <a16:creationId xmlns:a16="http://schemas.microsoft.com/office/drawing/2014/main" id="{8A3C1C36-94AE-99E5-335F-0194EE1C94E6}"/>
              </a:ext>
            </a:extLst>
          </p:cNvPr>
          <p:cNvSpPr txBox="1"/>
          <p:nvPr/>
        </p:nvSpPr>
        <p:spPr>
          <a:xfrm>
            <a:off x="8382000" y="5146525"/>
            <a:ext cx="11811000" cy="1308179"/>
          </a:xfrm>
          <a:prstGeom prst="rect">
            <a:avLst/>
          </a:prstGeom>
          <a:noFill/>
        </p:spPr>
        <p:txBody>
          <a:bodyPr wrap="square">
            <a:spAutoFit/>
          </a:bodyPr>
          <a:lstStyle/>
          <a:p>
            <a:pPr>
              <a:lnSpc>
                <a:spcPct val="150000"/>
              </a:lnSpc>
            </a:pPr>
            <a:r>
              <a:rPr lang="en-US" sz="2800" dirty="0">
                <a:latin typeface="JetBrains Mono" panose="020B0604020202020204" charset="0"/>
                <a:cs typeface="Times New Roman" panose="02020603050405020304" pitchFamily="18" charset="0"/>
              </a:rPr>
              <a:t>Traditionally , these system rely on manual counselling or standardized </a:t>
            </a:r>
            <a:r>
              <a:rPr lang="en-IN" sz="2800" dirty="0">
                <a:solidFill>
                  <a:srgbClr val="282829"/>
                </a:solidFill>
                <a:highlight>
                  <a:srgbClr val="FFFFFF"/>
                </a:highlight>
                <a:latin typeface="JetBrains Mono" panose="020B0604020202020204" charset="0"/>
                <a:cs typeface="Times New Roman" panose="02020603050405020304" pitchFamily="18" charset="0"/>
              </a:rPr>
              <a:t>tests</a:t>
            </a:r>
            <a:endParaRPr lang="en-US" sz="2800" dirty="0">
              <a:latin typeface="JetBrains Mono" panose="020B0604020202020204" charset="0"/>
              <a:cs typeface="Times New Roman" panose="02020603050405020304" pitchFamily="18" charset="0"/>
            </a:endParaRPr>
          </a:p>
        </p:txBody>
      </p:sp>
      <p:sp>
        <p:nvSpPr>
          <p:cNvPr id="14" name="TextBox 13">
            <a:extLst>
              <a:ext uri="{FF2B5EF4-FFF2-40B4-BE49-F238E27FC236}">
                <a16:creationId xmlns:a16="http://schemas.microsoft.com/office/drawing/2014/main" id="{35D906D0-9BE3-1B69-14BA-919634832F73}"/>
              </a:ext>
            </a:extLst>
          </p:cNvPr>
          <p:cNvSpPr txBox="1"/>
          <p:nvPr/>
        </p:nvSpPr>
        <p:spPr>
          <a:xfrm>
            <a:off x="368504" y="7429500"/>
            <a:ext cx="13283741" cy="661848"/>
          </a:xfrm>
          <a:prstGeom prst="rect">
            <a:avLst/>
          </a:prstGeom>
          <a:noFill/>
        </p:spPr>
        <p:txBody>
          <a:bodyPr wrap="square">
            <a:spAutoFit/>
          </a:bodyPr>
          <a:lstStyle/>
          <a:p>
            <a:pPr>
              <a:lnSpc>
                <a:spcPct val="150000"/>
              </a:lnSpc>
            </a:pPr>
            <a:r>
              <a:rPr lang="en-US" sz="2800" dirty="0">
                <a:latin typeface="JetBrains Mono" panose="020B0604020202020204" charset="0"/>
                <a:cs typeface="Times New Roman" panose="02020603050405020304" pitchFamily="18" charset="0"/>
              </a:rPr>
              <a:t>Based on these tests , career options will be </a:t>
            </a:r>
            <a:r>
              <a:rPr lang="en-IN" sz="2800" dirty="0">
                <a:solidFill>
                  <a:srgbClr val="282829"/>
                </a:solidFill>
                <a:highlight>
                  <a:srgbClr val="FFFFFF"/>
                </a:highlight>
                <a:latin typeface="JetBrains Mono" panose="020B0604020202020204" charset="0"/>
                <a:cs typeface="Times New Roman" panose="02020603050405020304" pitchFamily="18" charset="0"/>
              </a:rPr>
              <a:t>recommended</a:t>
            </a:r>
            <a:endParaRPr lang="en-IN" sz="2800" dirty="0">
              <a:latin typeface="JetBrains Mono" panose="020B0604020202020204" charset="0"/>
              <a:cs typeface="Times New Roman" panose="02020603050405020304" pitchFamily="18" charset="0"/>
            </a:endParaRP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03</a:t>
            </a:r>
          </a:p>
        </p:txBody>
      </p:sp>
      <p:sp>
        <p:nvSpPr>
          <p:cNvPr id="4" name="TextBox 3">
            <a:extLst>
              <a:ext uri="{FF2B5EF4-FFF2-40B4-BE49-F238E27FC236}">
                <a16:creationId xmlns:a16="http://schemas.microsoft.com/office/drawing/2014/main" id="{B04D6BDA-7F5F-6557-1ABF-8ED4F1807ABC}"/>
              </a:ext>
            </a:extLst>
          </p:cNvPr>
          <p:cNvSpPr txBox="1"/>
          <p:nvPr/>
        </p:nvSpPr>
        <p:spPr>
          <a:xfrm>
            <a:off x="4920681" y="70135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3" name="TextBox 12">
            <a:extLst>
              <a:ext uri="{FF2B5EF4-FFF2-40B4-BE49-F238E27FC236}">
                <a16:creationId xmlns:a16="http://schemas.microsoft.com/office/drawing/2014/main" id="{F0053CD1-6302-8AA0-007B-B97D4DFDC484}"/>
              </a:ext>
            </a:extLst>
          </p:cNvPr>
          <p:cNvSpPr txBox="1"/>
          <p:nvPr/>
        </p:nvSpPr>
        <p:spPr>
          <a:xfrm>
            <a:off x="5356051" y="7104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15">
            <a:extLst>
              <a:ext uri="{FF2B5EF4-FFF2-40B4-BE49-F238E27FC236}">
                <a16:creationId xmlns:a16="http://schemas.microsoft.com/office/drawing/2014/main" id="{259C5194-AF94-9B14-935B-FEF34C43B85F}"/>
              </a:ext>
            </a:extLst>
          </p:cNvPr>
          <p:cNvSpPr txBox="1"/>
          <p:nvPr/>
        </p:nvSpPr>
        <p:spPr>
          <a:xfrm>
            <a:off x="5558138" y="70118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7" name="TextBox 16">
            <a:extLst>
              <a:ext uri="{FF2B5EF4-FFF2-40B4-BE49-F238E27FC236}">
                <a16:creationId xmlns:a16="http://schemas.microsoft.com/office/drawing/2014/main" id="{DA30E291-CF88-20EE-4FFF-B6C31EB8B4CE}"/>
              </a:ext>
            </a:extLst>
          </p:cNvPr>
          <p:cNvSpPr txBox="1"/>
          <p:nvPr/>
        </p:nvSpPr>
        <p:spPr>
          <a:xfrm>
            <a:off x="630538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Tree>
    <p:extLst>
      <p:ext uri="{BB962C8B-B14F-4D97-AF65-F5344CB8AC3E}">
        <p14:creationId xmlns:p14="http://schemas.microsoft.com/office/powerpoint/2010/main" val="3094051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46</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Content Placeholder 4">
            <a:extLst>
              <a:ext uri="{FF2B5EF4-FFF2-40B4-BE49-F238E27FC236}">
                <a16:creationId xmlns:a16="http://schemas.microsoft.com/office/drawing/2014/main" id="{75941E18-5A4C-DCF2-1C2E-29A500CB4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282" y="2019300"/>
            <a:ext cx="14317096" cy="6520991"/>
          </a:xfrm>
          <a:prstGeom prst="rect">
            <a:avLst/>
          </a:prstGeom>
        </p:spPr>
      </p:pic>
    </p:spTree>
    <p:extLst>
      <p:ext uri="{BB962C8B-B14F-4D97-AF65-F5344CB8AC3E}">
        <p14:creationId xmlns:p14="http://schemas.microsoft.com/office/powerpoint/2010/main" val="17633461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47</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3" name="Content Placeholder 4">
            <a:extLst>
              <a:ext uri="{FF2B5EF4-FFF2-40B4-BE49-F238E27FC236}">
                <a16:creationId xmlns:a16="http://schemas.microsoft.com/office/drawing/2014/main" id="{70EDC573-6A88-580D-5CA1-DD7847A6E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112" y="2046971"/>
            <a:ext cx="14003435" cy="6465648"/>
          </a:xfrm>
          <a:prstGeom prst="rect">
            <a:avLst/>
          </a:prstGeom>
        </p:spPr>
      </p:pic>
    </p:spTree>
    <p:extLst>
      <p:ext uri="{BB962C8B-B14F-4D97-AF65-F5344CB8AC3E}">
        <p14:creationId xmlns:p14="http://schemas.microsoft.com/office/powerpoint/2010/main" val="213194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C91EEDB-B20A-5E6A-5F6F-2FA3C0A10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112" y="2183553"/>
            <a:ext cx="13991718" cy="6329066"/>
          </a:xfrm>
          <a:prstGeom prst="rect">
            <a:avLst/>
          </a:prstGeom>
        </p:spPr>
      </p:pic>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48</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spTree>
    <p:extLst>
      <p:ext uri="{BB962C8B-B14F-4D97-AF65-F5344CB8AC3E}">
        <p14:creationId xmlns:p14="http://schemas.microsoft.com/office/powerpoint/2010/main" val="3687020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49</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3" name="Picture 2">
            <a:extLst>
              <a:ext uri="{FF2B5EF4-FFF2-40B4-BE49-F238E27FC236}">
                <a16:creationId xmlns:a16="http://schemas.microsoft.com/office/drawing/2014/main" id="{48ED27AF-518C-8511-2C8E-6E2EFD036621}"/>
              </a:ext>
            </a:extLst>
          </p:cNvPr>
          <p:cNvPicPr>
            <a:picLocks noChangeAspect="1"/>
          </p:cNvPicPr>
          <p:nvPr/>
        </p:nvPicPr>
        <p:blipFill>
          <a:blip r:embed="rId2"/>
          <a:stretch>
            <a:fillRect/>
          </a:stretch>
        </p:blipFill>
        <p:spPr>
          <a:xfrm>
            <a:off x="3505200" y="2430030"/>
            <a:ext cx="10755345" cy="4237470"/>
          </a:xfrm>
          <a:prstGeom prst="rect">
            <a:avLst/>
          </a:prstGeom>
        </p:spPr>
      </p:pic>
      <p:grpSp>
        <p:nvGrpSpPr>
          <p:cNvPr id="4" name="Group 2">
            <a:extLst>
              <a:ext uri="{FF2B5EF4-FFF2-40B4-BE49-F238E27FC236}">
                <a16:creationId xmlns:a16="http://schemas.microsoft.com/office/drawing/2014/main" id="{843E130C-E56E-0613-EA5B-E6F31C5761EC}"/>
              </a:ext>
            </a:extLst>
          </p:cNvPr>
          <p:cNvGrpSpPr/>
          <p:nvPr/>
        </p:nvGrpSpPr>
        <p:grpSpPr>
          <a:xfrm>
            <a:off x="459442" y="933137"/>
            <a:ext cx="2740958" cy="739495"/>
            <a:chOff x="0" y="0"/>
            <a:chExt cx="4188406" cy="194764"/>
          </a:xfrm>
        </p:grpSpPr>
        <p:sp>
          <p:nvSpPr>
            <p:cNvPr id="6" name="Freeform 3">
              <a:extLst>
                <a:ext uri="{FF2B5EF4-FFF2-40B4-BE49-F238E27FC236}">
                  <a16:creationId xmlns:a16="http://schemas.microsoft.com/office/drawing/2014/main" id="{C12A7A7E-2E44-FDA9-FA8B-12C947979AE6}"/>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7" name="TextBox 4">
              <a:extLst>
                <a:ext uri="{FF2B5EF4-FFF2-40B4-BE49-F238E27FC236}">
                  <a16:creationId xmlns:a16="http://schemas.microsoft.com/office/drawing/2014/main" id="{BA1A4533-862F-3247-9086-B14813106324}"/>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7">
            <a:extLst>
              <a:ext uri="{FF2B5EF4-FFF2-40B4-BE49-F238E27FC236}">
                <a16:creationId xmlns:a16="http://schemas.microsoft.com/office/drawing/2014/main" id="{95AF4649-E1D8-93B4-19FE-8060E810BA04}"/>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MODEL</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7218860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50</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3" name="Picture 2">
            <a:extLst>
              <a:ext uri="{FF2B5EF4-FFF2-40B4-BE49-F238E27FC236}">
                <a16:creationId xmlns:a16="http://schemas.microsoft.com/office/drawing/2014/main" id="{18ED0B51-7BAA-B561-6398-A654EB9235BA}"/>
              </a:ext>
            </a:extLst>
          </p:cNvPr>
          <p:cNvPicPr>
            <a:picLocks noChangeAspect="1"/>
          </p:cNvPicPr>
          <p:nvPr/>
        </p:nvPicPr>
        <p:blipFill>
          <a:blip r:embed="rId2"/>
          <a:stretch>
            <a:fillRect/>
          </a:stretch>
        </p:blipFill>
        <p:spPr>
          <a:xfrm>
            <a:off x="2136709" y="3032106"/>
            <a:ext cx="14014582" cy="4190999"/>
          </a:xfrm>
          <a:prstGeom prst="rect">
            <a:avLst/>
          </a:prstGeom>
        </p:spPr>
      </p:pic>
      <p:grpSp>
        <p:nvGrpSpPr>
          <p:cNvPr id="6" name="Group 2">
            <a:extLst>
              <a:ext uri="{FF2B5EF4-FFF2-40B4-BE49-F238E27FC236}">
                <a16:creationId xmlns:a16="http://schemas.microsoft.com/office/drawing/2014/main" id="{A12FE2B1-27B4-E969-D880-6FBD2AA54DDB}"/>
              </a:ext>
            </a:extLst>
          </p:cNvPr>
          <p:cNvGrpSpPr/>
          <p:nvPr/>
        </p:nvGrpSpPr>
        <p:grpSpPr>
          <a:xfrm>
            <a:off x="459442" y="933137"/>
            <a:ext cx="2740958" cy="739495"/>
            <a:chOff x="0" y="0"/>
            <a:chExt cx="4188406" cy="194764"/>
          </a:xfrm>
        </p:grpSpPr>
        <p:sp>
          <p:nvSpPr>
            <p:cNvPr id="7" name="Freeform 3">
              <a:extLst>
                <a:ext uri="{FF2B5EF4-FFF2-40B4-BE49-F238E27FC236}">
                  <a16:creationId xmlns:a16="http://schemas.microsoft.com/office/drawing/2014/main" id="{64ECD2E5-019F-8F83-121F-8755E3D1E732}"/>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8" name="TextBox 4">
              <a:extLst>
                <a:ext uri="{FF2B5EF4-FFF2-40B4-BE49-F238E27FC236}">
                  <a16:creationId xmlns:a16="http://schemas.microsoft.com/office/drawing/2014/main" id="{3CA0EEB0-231B-D00D-35B9-0F16619A8AFD}"/>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65DD00F9-C9E3-574F-53BC-0E5D2AB066C8}"/>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MODEL</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37333761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51</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Picture 1">
            <a:extLst>
              <a:ext uri="{FF2B5EF4-FFF2-40B4-BE49-F238E27FC236}">
                <a16:creationId xmlns:a16="http://schemas.microsoft.com/office/drawing/2014/main" id="{E60EC131-61D7-B167-C0A6-40D47037EC8B}"/>
              </a:ext>
            </a:extLst>
          </p:cNvPr>
          <p:cNvPicPr>
            <a:picLocks noChangeAspect="1"/>
          </p:cNvPicPr>
          <p:nvPr/>
        </p:nvPicPr>
        <p:blipFill>
          <a:blip r:embed="rId2"/>
          <a:stretch>
            <a:fillRect/>
          </a:stretch>
        </p:blipFill>
        <p:spPr>
          <a:xfrm>
            <a:off x="1927444" y="2536859"/>
            <a:ext cx="14774052" cy="6360649"/>
          </a:xfrm>
          <a:prstGeom prst="rect">
            <a:avLst/>
          </a:prstGeom>
        </p:spPr>
      </p:pic>
      <p:grpSp>
        <p:nvGrpSpPr>
          <p:cNvPr id="6" name="Group 2">
            <a:extLst>
              <a:ext uri="{FF2B5EF4-FFF2-40B4-BE49-F238E27FC236}">
                <a16:creationId xmlns:a16="http://schemas.microsoft.com/office/drawing/2014/main" id="{0411E03E-4E40-20A2-8AA4-A1262E0275F9}"/>
              </a:ext>
            </a:extLst>
          </p:cNvPr>
          <p:cNvGrpSpPr/>
          <p:nvPr/>
        </p:nvGrpSpPr>
        <p:grpSpPr>
          <a:xfrm>
            <a:off x="459442" y="933137"/>
            <a:ext cx="2740958" cy="739495"/>
            <a:chOff x="0" y="0"/>
            <a:chExt cx="4188406" cy="194764"/>
          </a:xfrm>
        </p:grpSpPr>
        <p:sp>
          <p:nvSpPr>
            <p:cNvPr id="7" name="Freeform 3">
              <a:extLst>
                <a:ext uri="{FF2B5EF4-FFF2-40B4-BE49-F238E27FC236}">
                  <a16:creationId xmlns:a16="http://schemas.microsoft.com/office/drawing/2014/main" id="{1C5474B9-2F48-3949-A8A8-F2BF704C3E06}"/>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8" name="TextBox 4">
              <a:extLst>
                <a:ext uri="{FF2B5EF4-FFF2-40B4-BE49-F238E27FC236}">
                  <a16:creationId xmlns:a16="http://schemas.microsoft.com/office/drawing/2014/main" id="{D6378410-09E5-3A02-FB98-F71F7F09C25B}"/>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1B8C22CB-9DE9-9D9C-B368-1436C20ABD46}"/>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MODEL</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3005853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53</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Content Placeholder 6">
            <a:extLst>
              <a:ext uri="{FF2B5EF4-FFF2-40B4-BE49-F238E27FC236}">
                <a16:creationId xmlns:a16="http://schemas.microsoft.com/office/drawing/2014/main" id="{7D5D8944-3D7A-0D91-DECD-AE59C5DCE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7875" y="2270220"/>
            <a:ext cx="14432250" cy="7437256"/>
          </a:xfrm>
          <a:prstGeom prst="rect">
            <a:avLst/>
          </a:prstGeom>
        </p:spPr>
      </p:pic>
      <p:grpSp>
        <p:nvGrpSpPr>
          <p:cNvPr id="4" name="Group 2">
            <a:extLst>
              <a:ext uri="{FF2B5EF4-FFF2-40B4-BE49-F238E27FC236}">
                <a16:creationId xmlns:a16="http://schemas.microsoft.com/office/drawing/2014/main" id="{FE469391-77D6-9663-520C-EC7EE4B13864}"/>
              </a:ext>
            </a:extLst>
          </p:cNvPr>
          <p:cNvGrpSpPr/>
          <p:nvPr/>
        </p:nvGrpSpPr>
        <p:grpSpPr>
          <a:xfrm>
            <a:off x="459442" y="933137"/>
            <a:ext cx="3807758" cy="739495"/>
            <a:chOff x="0" y="0"/>
            <a:chExt cx="4188406" cy="194764"/>
          </a:xfrm>
        </p:grpSpPr>
        <p:sp>
          <p:nvSpPr>
            <p:cNvPr id="6" name="Freeform 3">
              <a:extLst>
                <a:ext uri="{FF2B5EF4-FFF2-40B4-BE49-F238E27FC236}">
                  <a16:creationId xmlns:a16="http://schemas.microsoft.com/office/drawing/2014/main" id="{E168224C-EEC7-BFED-07CE-EC966530BADA}"/>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7" name="TextBox 4">
              <a:extLst>
                <a:ext uri="{FF2B5EF4-FFF2-40B4-BE49-F238E27FC236}">
                  <a16:creationId xmlns:a16="http://schemas.microsoft.com/office/drawing/2014/main" id="{61BCF148-3B0A-2CB2-4E1A-AF694885DB40}"/>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7">
            <a:extLst>
              <a:ext uri="{FF2B5EF4-FFF2-40B4-BE49-F238E27FC236}">
                <a16:creationId xmlns:a16="http://schemas.microsoft.com/office/drawing/2014/main" id="{93634ADA-3F06-C749-2D52-2381875C0809}"/>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BACKEND</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6461256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54</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Picture 1">
            <a:extLst>
              <a:ext uri="{FF2B5EF4-FFF2-40B4-BE49-F238E27FC236}">
                <a16:creationId xmlns:a16="http://schemas.microsoft.com/office/drawing/2014/main" id="{E2F0484F-DC83-4C84-85DE-766EC3530B44}"/>
              </a:ext>
            </a:extLst>
          </p:cNvPr>
          <p:cNvPicPr>
            <a:picLocks noChangeAspect="1"/>
          </p:cNvPicPr>
          <p:nvPr/>
        </p:nvPicPr>
        <p:blipFill>
          <a:blip r:embed="rId2"/>
          <a:stretch>
            <a:fillRect/>
          </a:stretch>
        </p:blipFill>
        <p:spPr>
          <a:xfrm>
            <a:off x="4495800" y="1915606"/>
            <a:ext cx="9296400" cy="7886837"/>
          </a:xfrm>
          <a:prstGeom prst="rect">
            <a:avLst/>
          </a:prstGeom>
        </p:spPr>
      </p:pic>
      <p:grpSp>
        <p:nvGrpSpPr>
          <p:cNvPr id="9" name="Group 2">
            <a:extLst>
              <a:ext uri="{FF2B5EF4-FFF2-40B4-BE49-F238E27FC236}">
                <a16:creationId xmlns:a16="http://schemas.microsoft.com/office/drawing/2014/main" id="{71A9D2D9-6D35-6928-3EEF-2EF0963E8932}"/>
              </a:ext>
            </a:extLst>
          </p:cNvPr>
          <p:cNvGrpSpPr/>
          <p:nvPr/>
        </p:nvGrpSpPr>
        <p:grpSpPr>
          <a:xfrm>
            <a:off x="459442" y="933137"/>
            <a:ext cx="3807758" cy="739495"/>
            <a:chOff x="0" y="0"/>
            <a:chExt cx="4188406" cy="194764"/>
          </a:xfrm>
        </p:grpSpPr>
        <p:sp>
          <p:nvSpPr>
            <p:cNvPr id="10" name="Freeform 3">
              <a:extLst>
                <a:ext uri="{FF2B5EF4-FFF2-40B4-BE49-F238E27FC236}">
                  <a16:creationId xmlns:a16="http://schemas.microsoft.com/office/drawing/2014/main" id="{07B8EFF2-DDF1-AAEF-E1BB-A1E53AEBD9D0}"/>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11" name="TextBox 4">
              <a:extLst>
                <a:ext uri="{FF2B5EF4-FFF2-40B4-BE49-F238E27FC236}">
                  <a16:creationId xmlns:a16="http://schemas.microsoft.com/office/drawing/2014/main" id="{C5BAD04A-CB92-B46F-C4E4-137F202FC558}"/>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12" name="TextBox 11">
            <a:extLst>
              <a:ext uri="{FF2B5EF4-FFF2-40B4-BE49-F238E27FC236}">
                <a16:creationId xmlns:a16="http://schemas.microsoft.com/office/drawing/2014/main" id="{2A9382FD-1F9C-730D-59CB-A71C21CA01A2}"/>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BACKEND</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19414922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55</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2" name="Picture 1">
            <a:extLst>
              <a:ext uri="{FF2B5EF4-FFF2-40B4-BE49-F238E27FC236}">
                <a16:creationId xmlns:a16="http://schemas.microsoft.com/office/drawing/2014/main" id="{879C0971-940B-0402-2E8D-3FE986888355}"/>
              </a:ext>
            </a:extLst>
          </p:cNvPr>
          <p:cNvPicPr>
            <a:picLocks noChangeAspect="1"/>
          </p:cNvPicPr>
          <p:nvPr/>
        </p:nvPicPr>
        <p:blipFill>
          <a:blip r:embed="rId2"/>
          <a:stretch>
            <a:fillRect/>
          </a:stretch>
        </p:blipFill>
        <p:spPr>
          <a:xfrm>
            <a:off x="2363321" y="2165610"/>
            <a:ext cx="13258799" cy="7386262"/>
          </a:xfrm>
          <a:prstGeom prst="rect">
            <a:avLst/>
          </a:prstGeom>
        </p:spPr>
      </p:pic>
      <p:grpSp>
        <p:nvGrpSpPr>
          <p:cNvPr id="4" name="Group 2">
            <a:extLst>
              <a:ext uri="{FF2B5EF4-FFF2-40B4-BE49-F238E27FC236}">
                <a16:creationId xmlns:a16="http://schemas.microsoft.com/office/drawing/2014/main" id="{E316F0EF-7965-0E5C-65A6-254849FC44A2}"/>
              </a:ext>
            </a:extLst>
          </p:cNvPr>
          <p:cNvGrpSpPr/>
          <p:nvPr/>
        </p:nvGrpSpPr>
        <p:grpSpPr>
          <a:xfrm>
            <a:off x="459442" y="933137"/>
            <a:ext cx="3807758" cy="739495"/>
            <a:chOff x="0" y="0"/>
            <a:chExt cx="4188406" cy="194764"/>
          </a:xfrm>
        </p:grpSpPr>
        <p:sp>
          <p:nvSpPr>
            <p:cNvPr id="6" name="Freeform 3">
              <a:extLst>
                <a:ext uri="{FF2B5EF4-FFF2-40B4-BE49-F238E27FC236}">
                  <a16:creationId xmlns:a16="http://schemas.microsoft.com/office/drawing/2014/main" id="{BD1A5164-6303-9846-A945-4C42A74D370C}"/>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7" name="TextBox 4">
              <a:extLst>
                <a:ext uri="{FF2B5EF4-FFF2-40B4-BE49-F238E27FC236}">
                  <a16:creationId xmlns:a16="http://schemas.microsoft.com/office/drawing/2014/main" id="{B39940C8-C6D8-C2C1-2909-2BD33BAFB616}"/>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7">
            <a:extLst>
              <a:ext uri="{FF2B5EF4-FFF2-40B4-BE49-F238E27FC236}">
                <a16:creationId xmlns:a16="http://schemas.microsoft.com/office/drawing/2014/main" id="{3D36987A-4C51-E8A6-C805-37C86B7E1C5B}"/>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FRONTEND</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9953086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56</a:t>
            </a:r>
          </a:p>
        </p:txBody>
      </p:sp>
      <p:sp>
        <p:nvSpPr>
          <p:cNvPr id="23" name="TextBox 22">
            <a:extLst>
              <a:ext uri="{FF2B5EF4-FFF2-40B4-BE49-F238E27FC236}">
                <a16:creationId xmlns:a16="http://schemas.microsoft.com/office/drawing/2014/main" id="{1200BA19-D9C1-C6F0-50D3-F6470569658A}"/>
              </a:ext>
            </a:extLst>
          </p:cNvPr>
          <p:cNvSpPr txBox="1"/>
          <p:nvPr/>
        </p:nvSpPr>
        <p:spPr>
          <a:xfrm>
            <a:off x="459442" y="3792221"/>
            <a:ext cx="16152158" cy="523220"/>
          </a:xfrm>
          <a:prstGeom prst="rect">
            <a:avLst/>
          </a:prstGeom>
          <a:noFill/>
        </p:spPr>
        <p:txBody>
          <a:bodyPr wrap="square">
            <a:spAutoFit/>
          </a:bodyPr>
          <a:lstStyle/>
          <a:p>
            <a:r>
              <a:rPr lang="en-US" sz="2800" b="1" dirty="0">
                <a:latin typeface="JetBrains Mono" panose="020B0604020202020204" charset="0"/>
                <a:cs typeface="Times New Roman" panose="02020603050405020304" pitchFamily="18" charset="0"/>
              </a:rPr>
              <a:t> </a:t>
            </a:r>
            <a:endParaRPr lang="en-US" sz="2800" dirty="0">
              <a:latin typeface="JetBrains Mono" panose="020B0604020202020204" charset="0"/>
              <a:cs typeface="Times New Roman" panose="02020603050405020304" pitchFamily="18" charset="0"/>
            </a:endParaRPr>
          </a:p>
        </p:txBody>
      </p:sp>
      <p:sp>
        <p:nvSpPr>
          <p:cNvPr id="5" name="TextBox 4">
            <a:extLst>
              <a:ext uri="{FF2B5EF4-FFF2-40B4-BE49-F238E27FC236}">
                <a16:creationId xmlns:a16="http://schemas.microsoft.com/office/drawing/2014/main" id="{A473E8AC-4B5D-4A5C-892E-AF30A206ADD8}"/>
              </a:ext>
            </a:extLst>
          </p:cNvPr>
          <p:cNvSpPr txBox="1"/>
          <p:nvPr/>
        </p:nvSpPr>
        <p:spPr>
          <a:xfrm>
            <a:off x="549338" y="3963136"/>
            <a:ext cx="15178483" cy="584775"/>
          </a:xfrm>
          <a:prstGeom prst="rect">
            <a:avLst/>
          </a:prstGeom>
          <a:noFill/>
        </p:spPr>
        <p:txBody>
          <a:bodyPr wrap="square">
            <a:spAutoFit/>
          </a:bodyPr>
          <a:lstStyle/>
          <a:p>
            <a:pPr marL="0" indent="0">
              <a:buNone/>
            </a:pPr>
            <a:r>
              <a:rPr lang="en-US" sz="3200" b="1" dirty="0">
                <a:latin typeface="JetBrains Mono" panose="020B0604020202020204" charset="0"/>
              </a:rPr>
              <a:t> </a:t>
            </a:r>
            <a:endParaRPr lang="en-US" sz="3200" dirty="0">
              <a:latin typeface="JetBrains Mono" panose="020B0604020202020204" charset="0"/>
            </a:endParaRPr>
          </a:p>
        </p:txBody>
      </p:sp>
      <p:pic>
        <p:nvPicPr>
          <p:cNvPr id="3" name="Picture 2">
            <a:extLst>
              <a:ext uri="{FF2B5EF4-FFF2-40B4-BE49-F238E27FC236}">
                <a16:creationId xmlns:a16="http://schemas.microsoft.com/office/drawing/2014/main" id="{4D747757-5FAB-8765-A5A5-F7AD1766547D}"/>
              </a:ext>
            </a:extLst>
          </p:cNvPr>
          <p:cNvPicPr>
            <a:picLocks noChangeAspect="1"/>
          </p:cNvPicPr>
          <p:nvPr/>
        </p:nvPicPr>
        <p:blipFill>
          <a:blip r:embed="rId2"/>
          <a:stretch>
            <a:fillRect/>
          </a:stretch>
        </p:blipFill>
        <p:spPr>
          <a:xfrm>
            <a:off x="3657600" y="2180463"/>
            <a:ext cx="10972800" cy="7880460"/>
          </a:xfrm>
          <a:prstGeom prst="rect">
            <a:avLst/>
          </a:prstGeom>
        </p:spPr>
      </p:pic>
      <p:grpSp>
        <p:nvGrpSpPr>
          <p:cNvPr id="4" name="Group 2">
            <a:extLst>
              <a:ext uri="{FF2B5EF4-FFF2-40B4-BE49-F238E27FC236}">
                <a16:creationId xmlns:a16="http://schemas.microsoft.com/office/drawing/2014/main" id="{45497AD5-DC75-A57E-163E-06A41C44AEEB}"/>
              </a:ext>
            </a:extLst>
          </p:cNvPr>
          <p:cNvGrpSpPr/>
          <p:nvPr/>
        </p:nvGrpSpPr>
        <p:grpSpPr>
          <a:xfrm>
            <a:off x="459442" y="933137"/>
            <a:ext cx="3807758" cy="739495"/>
            <a:chOff x="0" y="0"/>
            <a:chExt cx="4188406" cy="194764"/>
          </a:xfrm>
        </p:grpSpPr>
        <p:sp>
          <p:nvSpPr>
            <p:cNvPr id="6" name="Freeform 3">
              <a:extLst>
                <a:ext uri="{FF2B5EF4-FFF2-40B4-BE49-F238E27FC236}">
                  <a16:creationId xmlns:a16="http://schemas.microsoft.com/office/drawing/2014/main" id="{627ECC22-2FB0-878C-79F8-D1E3095E8948}"/>
                </a:ext>
              </a:extLst>
            </p:cNvPr>
            <p:cNvSpPr/>
            <p:nvPr/>
          </p:nvSpPr>
          <p:spPr>
            <a:xfrm>
              <a:off x="0" y="0"/>
              <a:ext cx="4188406" cy="194764"/>
            </a:xfrm>
            <a:custGeom>
              <a:avLst/>
              <a:gdLst/>
              <a:ahLst/>
              <a:cxnLst/>
              <a:rect l="l" t="t" r="r" b="b"/>
              <a:pathLst>
                <a:path w="4188406" h="194764">
                  <a:moveTo>
                    <a:pt x="0" y="0"/>
                  </a:moveTo>
                  <a:lnTo>
                    <a:pt x="4188406" y="0"/>
                  </a:lnTo>
                  <a:lnTo>
                    <a:pt x="4188406" y="194764"/>
                  </a:lnTo>
                  <a:lnTo>
                    <a:pt x="0" y="194764"/>
                  </a:lnTo>
                  <a:close/>
                </a:path>
              </a:pathLst>
            </a:custGeom>
            <a:solidFill>
              <a:srgbClr val="F23F0A">
                <a:alpha val="69804"/>
              </a:srgbClr>
            </a:solidFill>
          </p:spPr>
        </p:sp>
        <p:sp>
          <p:nvSpPr>
            <p:cNvPr id="7" name="TextBox 4">
              <a:extLst>
                <a:ext uri="{FF2B5EF4-FFF2-40B4-BE49-F238E27FC236}">
                  <a16:creationId xmlns:a16="http://schemas.microsoft.com/office/drawing/2014/main" id="{BD68FA42-7DDF-E2F1-B46E-42436C8E7477}"/>
                </a:ext>
              </a:extLst>
            </p:cNvPr>
            <p:cNvSpPr txBox="1"/>
            <p:nvPr/>
          </p:nvSpPr>
          <p:spPr>
            <a:xfrm>
              <a:off x="0" y="-38100"/>
              <a:ext cx="4188406" cy="232864"/>
            </a:xfrm>
            <a:prstGeom prst="rect">
              <a:avLst/>
            </a:prstGeom>
          </p:spPr>
          <p:txBody>
            <a:bodyPr lIns="50800" tIns="50800" rIns="50800" bIns="50800" rtlCol="0" anchor="ctr"/>
            <a:lstStyle/>
            <a:p>
              <a:pPr algn="ctr">
                <a:lnSpc>
                  <a:spcPts val="2659"/>
                </a:lnSpc>
              </a:pPr>
              <a:endParaRPr/>
            </a:p>
          </p:txBody>
        </p:sp>
      </p:grpSp>
      <p:sp>
        <p:nvSpPr>
          <p:cNvPr id="8" name="TextBox 7">
            <a:extLst>
              <a:ext uri="{FF2B5EF4-FFF2-40B4-BE49-F238E27FC236}">
                <a16:creationId xmlns:a16="http://schemas.microsoft.com/office/drawing/2014/main" id="{98507D5F-438B-66B5-2ED7-8A7C6B812C43}"/>
              </a:ext>
            </a:extLst>
          </p:cNvPr>
          <p:cNvSpPr txBox="1"/>
          <p:nvPr/>
        </p:nvSpPr>
        <p:spPr>
          <a:xfrm>
            <a:off x="623296" y="1164800"/>
            <a:ext cx="17205262" cy="1015663"/>
          </a:xfrm>
          <a:prstGeom prst="rect">
            <a:avLst/>
          </a:prstGeom>
          <a:noFill/>
        </p:spPr>
        <p:txBody>
          <a:bodyPr wrap="square">
            <a:spAutoFit/>
          </a:bodyPr>
          <a:lstStyle/>
          <a:p>
            <a:r>
              <a:rPr lang="en-US" sz="6000" b="1" dirty="0">
                <a:latin typeface="Gotham Heavy" panose="020B0604020202020204" charset="0"/>
                <a:cs typeface="Gotham Heavy" panose="020B0604020202020204" charset="0"/>
              </a:rPr>
              <a:t>FRONTEND</a:t>
            </a:r>
            <a:endParaRPr lang="en-US" sz="2800" dirty="0">
              <a:latin typeface="Gotham Heavy" panose="020B0604020202020204" charset="0"/>
              <a:cs typeface="Gotham Heavy" panose="020B0604020202020204" charset="0"/>
            </a:endParaRPr>
          </a:p>
        </p:txBody>
      </p:sp>
    </p:spTree>
    <p:extLst>
      <p:ext uri="{BB962C8B-B14F-4D97-AF65-F5344CB8AC3E}">
        <p14:creationId xmlns:p14="http://schemas.microsoft.com/office/powerpoint/2010/main" val="3057483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543651" y="2797928"/>
            <a:ext cx="14391549" cy="1862176"/>
          </a:xfrm>
          <a:prstGeom prst="rect">
            <a:avLst/>
          </a:prstGeom>
        </p:spPr>
        <p:txBody>
          <a:bodyPr wrap="square" lIns="0" tIns="0" rIns="0" bIns="0" numCol="1" rtlCol="0" anchor="t">
            <a:spAutoFit/>
          </a:bodyPr>
          <a:lstStyle/>
          <a:p>
            <a:pPr>
              <a:lnSpc>
                <a:spcPct val="150000"/>
              </a:lnSpc>
            </a:pPr>
            <a:r>
              <a:rPr lang="en-US" sz="2800" dirty="0">
                <a:latin typeface="JetBrains Mono" panose="020B0604020202020204" charset="0"/>
                <a:cs typeface="Times New Roman" panose="02020603050405020304" pitchFamily="18" charset="0"/>
              </a:rPr>
              <a:t>Many computer science students struggle to identify suitable career paths due to </a:t>
            </a:r>
            <a:r>
              <a:rPr lang="en-IN" sz="2800" dirty="0">
                <a:solidFill>
                  <a:srgbClr val="282829"/>
                </a:solidFill>
                <a:highlight>
                  <a:srgbClr val="FFFFFF"/>
                </a:highlight>
                <a:latin typeface="JetBrains Mono" panose="020B0604020202020204" charset="0"/>
                <a:cs typeface="Times New Roman" panose="02020603050405020304" pitchFamily="18" charset="0"/>
              </a:rPr>
              <a:t>limited awareness</a:t>
            </a:r>
            <a:r>
              <a:rPr lang="en-US" sz="2800" dirty="0">
                <a:solidFill>
                  <a:srgbClr val="282829"/>
                </a:solidFill>
                <a:highlight>
                  <a:srgbClr val="FFFFFF"/>
                </a:highlight>
                <a:latin typeface="JetBrains Mono" panose="020B0604020202020204" charset="0"/>
                <a:cs typeface="Times New Roman" panose="02020603050405020304" pitchFamily="18" charset="0"/>
              </a:rPr>
              <a:t> </a:t>
            </a:r>
            <a:r>
              <a:rPr lang="en-US" sz="2800" dirty="0">
                <a:latin typeface="JetBrains Mono" panose="020B0604020202020204" charset="0"/>
                <a:cs typeface="Times New Roman" panose="02020603050405020304" pitchFamily="18" charset="0"/>
              </a:rPr>
              <a:t>of available opportunities. </a:t>
            </a:r>
          </a:p>
          <a:p>
            <a:pPr>
              <a:lnSpc>
                <a:spcPct val="150000"/>
              </a:lnSpc>
            </a:pPr>
            <a:endParaRPr lang="en-IN" sz="2800" dirty="0">
              <a:latin typeface="JetBrains Mono" panose="020B0604020202020204" charset="0"/>
            </a:endParaRP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6" name="TextBox 3">
            <a:extLst>
              <a:ext uri="{FF2B5EF4-FFF2-40B4-BE49-F238E27FC236}">
                <a16:creationId xmlns:a16="http://schemas.microsoft.com/office/drawing/2014/main" id="{2FCAE1FA-807B-E556-D811-82ABE32BC95D}"/>
              </a:ext>
            </a:extLst>
          </p:cNvPr>
          <p:cNvSpPr txBox="1"/>
          <p:nvPr/>
        </p:nvSpPr>
        <p:spPr>
          <a:xfrm>
            <a:off x="3224760"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7" name="TextBox 3">
            <a:extLst>
              <a:ext uri="{FF2B5EF4-FFF2-40B4-BE49-F238E27FC236}">
                <a16:creationId xmlns:a16="http://schemas.microsoft.com/office/drawing/2014/main" id="{94904ED0-D1F9-2C17-B79B-2E79CDF9C0E8}"/>
              </a:ext>
            </a:extLst>
          </p:cNvPr>
          <p:cNvSpPr txBox="1"/>
          <p:nvPr/>
        </p:nvSpPr>
        <p:spPr>
          <a:xfrm>
            <a:off x="4028349" y="71858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8" name="TextBox 3">
            <a:extLst>
              <a:ext uri="{FF2B5EF4-FFF2-40B4-BE49-F238E27FC236}">
                <a16:creationId xmlns:a16="http://schemas.microsoft.com/office/drawing/2014/main" id="{B3FDCC6F-8F03-B4FE-DDAD-61B9120BD6C5}"/>
              </a:ext>
            </a:extLst>
          </p:cNvPr>
          <p:cNvSpPr txBox="1"/>
          <p:nvPr/>
        </p:nvSpPr>
        <p:spPr>
          <a:xfrm>
            <a:off x="1746667"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9" name="TextBox 3">
            <a:extLst>
              <a:ext uri="{FF2B5EF4-FFF2-40B4-BE49-F238E27FC236}">
                <a16:creationId xmlns:a16="http://schemas.microsoft.com/office/drawing/2014/main" id="{3757C3F5-9117-F500-E777-9CF65094E27D}"/>
              </a:ext>
            </a:extLst>
          </p:cNvPr>
          <p:cNvSpPr txBox="1"/>
          <p:nvPr/>
        </p:nvSpPr>
        <p:spPr>
          <a:xfrm>
            <a:off x="2427921" y="69619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b</a:t>
            </a:r>
          </a:p>
        </p:txBody>
      </p:sp>
      <p:sp>
        <p:nvSpPr>
          <p:cNvPr id="10" name="TextBox 3">
            <a:extLst>
              <a:ext uri="{FF2B5EF4-FFF2-40B4-BE49-F238E27FC236}">
                <a16:creationId xmlns:a16="http://schemas.microsoft.com/office/drawing/2014/main" id="{A1F51E28-F8C4-1E3A-B90E-385CA9F93F8C}"/>
              </a:ext>
            </a:extLst>
          </p:cNvPr>
          <p:cNvSpPr txBox="1"/>
          <p:nvPr/>
        </p:nvSpPr>
        <p:spPr>
          <a:xfrm>
            <a:off x="5506442" y="69619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sp>
        <p:nvSpPr>
          <p:cNvPr id="11" name="TextBox 3">
            <a:extLst>
              <a:ext uri="{FF2B5EF4-FFF2-40B4-BE49-F238E27FC236}">
                <a16:creationId xmlns:a16="http://schemas.microsoft.com/office/drawing/2014/main" id="{DE3FD9A3-AF71-6B3A-3F62-31718B3350F7}"/>
              </a:ext>
            </a:extLst>
          </p:cNvPr>
          <p:cNvSpPr txBox="1"/>
          <p:nvPr/>
        </p:nvSpPr>
        <p:spPr>
          <a:xfrm>
            <a:off x="3469281" y="71669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4" name="TextBox 3">
            <a:extLst>
              <a:ext uri="{FF2B5EF4-FFF2-40B4-BE49-F238E27FC236}">
                <a16:creationId xmlns:a16="http://schemas.microsoft.com/office/drawing/2014/main" id="{3082BA74-5D56-B7F5-A06E-2175D76EE278}"/>
              </a:ext>
            </a:extLst>
          </p:cNvPr>
          <p:cNvSpPr txBox="1"/>
          <p:nvPr/>
        </p:nvSpPr>
        <p:spPr>
          <a:xfrm>
            <a:off x="6303281"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5" name="TextBox 4">
            <a:extLst>
              <a:ext uri="{FF2B5EF4-FFF2-40B4-BE49-F238E27FC236}">
                <a16:creationId xmlns:a16="http://schemas.microsoft.com/office/drawing/2014/main" id="{EDE5C485-5D50-F277-F127-1D073C691D91}"/>
              </a:ext>
            </a:extLst>
          </p:cNvPr>
          <p:cNvSpPr txBox="1"/>
          <p:nvPr/>
        </p:nvSpPr>
        <p:spPr>
          <a:xfrm>
            <a:off x="6959506"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13" name="TextBox 12">
            <a:extLst>
              <a:ext uri="{FF2B5EF4-FFF2-40B4-BE49-F238E27FC236}">
                <a16:creationId xmlns:a16="http://schemas.microsoft.com/office/drawing/2014/main" id="{1CA2655B-F127-0197-2ED8-C1F25E7C78E2}"/>
              </a:ext>
            </a:extLst>
          </p:cNvPr>
          <p:cNvSpPr txBox="1"/>
          <p:nvPr/>
        </p:nvSpPr>
        <p:spPr>
          <a:xfrm>
            <a:off x="7380025" y="67688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4" name="TextBox 13">
            <a:extLst>
              <a:ext uri="{FF2B5EF4-FFF2-40B4-BE49-F238E27FC236}">
                <a16:creationId xmlns:a16="http://schemas.microsoft.com/office/drawing/2014/main" id="{2E44B866-FC4E-AD75-3021-4C12597367EF}"/>
              </a:ext>
            </a:extLst>
          </p:cNvPr>
          <p:cNvSpPr txBox="1"/>
          <p:nvPr/>
        </p:nvSpPr>
        <p:spPr>
          <a:xfrm>
            <a:off x="7615731" y="67688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289861"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15">
            <a:extLst>
              <a:ext uri="{FF2B5EF4-FFF2-40B4-BE49-F238E27FC236}">
                <a16:creationId xmlns:a16="http://schemas.microsoft.com/office/drawing/2014/main" id="{2AD7EE64-A21C-944D-4225-CB4ADB9BAAC2}"/>
              </a:ext>
            </a:extLst>
          </p:cNvPr>
          <p:cNvSpPr txBox="1"/>
          <p:nvPr/>
        </p:nvSpPr>
        <p:spPr>
          <a:xfrm>
            <a:off x="8527653"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7" name="TextBox 16">
            <a:extLst>
              <a:ext uri="{FF2B5EF4-FFF2-40B4-BE49-F238E27FC236}">
                <a16:creationId xmlns:a16="http://schemas.microsoft.com/office/drawing/2014/main" id="{D447AD39-82C3-EF4E-F90A-3FB1CAB41F01}"/>
              </a:ext>
            </a:extLst>
          </p:cNvPr>
          <p:cNvSpPr txBox="1"/>
          <p:nvPr/>
        </p:nvSpPr>
        <p:spPr>
          <a:xfrm>
            <a:off x="8977510"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8" name="TextBox 17">
            <a:extLst>
              <a:ext uri="{FF2B5EF4-FFF2-40B4-BE49-F238E27FC236}">
                <a16:creationId xmlns:a16="http://schemas.microsoft.com/office/drawing/2014/main" id="{C9C01DB4-B95F-2EF3-8C9E-1477F7ED243C}"/>
              </a:ext>
            </a:extLst>
          </p:cNvPr>
          <p:cNvSpPr txBox="1"/>
          <p:nvPr/>
        </p:nvSpPr>
        <p:spPr>
          <a:xfrm>
            <a:off x="9212393" y="655870"/>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9" name="TextBox 18">
            <a:extLst>
              <a:ext uri="{FF2B5EF4-FFF2-40B4-BE49-F238E27FC236}">
                <a16:creationId xmlns:a16="http://schemas.microsoft.com/office/drawing/2014/main" id="{957FA9D2-F726-9B66-6016-4C598FA07108}"/>
              </a:ext>
            </a:extLst>
          </p:cNvPr>
          <p:cNvSpPr txBox="1"/>
          <p:nvPr/>
        </p:nvSpPr>
        <p:spPr>
          <a:xfrm>
            <a:off x="9866594" y="650297"/>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21" name="TextBox 20">
            <a:extLst>
              <a:ext uri="{FF2B5EF4-FFF2-40B4-BE49-F238E27FC236}">
                <a16:creationId xmlns:a16="http://schemas.microsoft.com/office/drawing/2014/main" id="{5F82A36B-2E31-602A-5086-6CC29CE9EDE3}"/>
              </a:ext>
            </a:extLst>
          </p:cNvPr>
          <p:cNvSpPr txBox="1"/>
          <p:nvPr/>
        </p:nvSpPr>
        <p:spPr>
          <a:xfrm>
            <a:off x="7615731" y="4763881"/>
            <a:ext cx="10672269" cy="1308179"/>
          </a:xfrm>
          <a:prstGeom prst="rect">
            <a:avLst/>
          </a:prstGeom>
          <a:noFill/>
        </p:spPr>
        <p:txBody>
          <a:bodyPr wrap="square">
            <a:spAutoFit/>
          </a:bodyPr>
          <a:lstStyle/>
          <a:p>
            <a:pPr>
              <a:lnSpc>
                <a:spcPct val="150000"/>
              </a:lnSpc>
            </a:pPr>
            <a:r>
              <a:rPr lang="en-US" sz="2800" dirty="0">
                <a:latin typeface="JetBrains Mono" panose="020B0604020202020204" charset="0"/>
                <a:cs typeface="Times New Roman" panose="02020603050405020304" pitchFamily="18" charset="0"/>
              </a:rPr>
              <a:t>This often leads to </a:t>
            </a:r>
            <a:r>
              <a:rPr lang="en-IN" sz="2800" dirty="0">
                <a:solidFill>
                  <a:srgbClr val="282829"/>
                </a:solidFill>
                <a:highlight>
                  <a:srgbClr val="FFFFFF"/>
                </a:highlight>
                <a:latin typeface="JetBrains Mono" panose="020B0604020202020204" charset="0"/>
                <a:cs typeface="Times New Roman" panose="02020603050405020304" pitchFamily="18" charset="0"/>
              </a:rPr>
              <a:t>confusion</a:t>
            </a:r>
            <a:r>
              <a:rPr lang="en-US" sz="2800" dirty="0">
                <a:latin typeface="JetBrains Mono" panose="020B0604020202020204" charset="0"/>
                <a:cs typeface="Times New Roman" panose="02020603050405020304" pitchFamily="18" charset="0"/>
              </a:rPr>
              <a:t> and misaligned career choices. </a:t>
            </a:r>
          </a:p>
        </p:txBody>
      </p:sp>
      <p:sp>
        <p:nvSpPr>
          <p:cNvPr id="23" name="TextBox 22">
            <a:extLst>
              <a:ext uri="{FF2B5EF4-FFF2-40B4-BE49-F238E27FC236}">
                <a16:creationId xmlns:a16="http://schemas.microsoft.com/office/drawing/2014/main" id="{C1363C72-D04A-A547-5AC8-205C57737E35}"/>
              </a:ext>
            </a:extLst>
          </p:cNvPr>
          <p:cNvSpPr txBox="1"/>
          <p:nvPr/>
        </p:nvSpPr>
        <p:spPr>
          <a:xfrm>
            <a:off x="516300" y="6837686"/>
            <a:ext cx="15028499" cy="1308179"/>
          </a:xfrm>
          <a:prstGeom prst="rect">
            <a:avLst/>
          </a:prstGeom>
          <a:noFill/>
        </p:spPr>
        <p:txBody>
          <a:bodyPr wrap="square">
            <a:spAutoFit/>
          </a:bodyPr>
          <a:lstStyle/>
          <a:p>
            <a:pPr>
              <a:lnSpc>
                <a:spcPct val="150000"/>
              </a:lnSpc>
            </a:pPr>
            <a:r>
              <a:rPr lang="en-US" sz="2800" dirty="0">
                <a:latin typeface="JetBrains Mono" panose="020B0604020202020204" charset="0"/>
                <a:cs typeface="Times New Roman" panose="02020603050405020304" pitchFamily="18" charset="0"/>
              </a:rPr>
              <a:t>There is a need for a </a:t>
            </a:r>
            <a:r>
              <a:rPr lang="en-IN" sz="2800" dirty="0">
                <a:solidFill>
                  <a:srgbClr val="282829"/>
                </a:solidFill>
                <a:highlight>
                  <a:srgbClr val="FFFFFF"/>
                </a:highlight>
                <a:latin typeface="JetBrains Mono" panose="020B0604020202020204" charset="0"/>
                <a:cs typeface="Times New Roman" panose="02020603050405020304" pitchFamily="18" charset="0"/>
              </a:rPr>
              <a:t>recommendation</a:t>
            </a:r>
            <a:r>
              <a:rPr lang="en-US" sz="2800" dirty="0">
                <a:latin typeface="JetBrains Mono" panose="020B0604020202020204" charset="0"/>
                <a:cs typeface="Times New Roman" panose="02020603050405020304" pitchFamily="18" charset="0"/>
              </a:rPr>
              <a:t> system that is tailored for Computer Science students</a:t>
            </a:r>
            <a:endParaRPr lang="en-IN" sz="2800" dirty="0">
              <a:latin typeface="JetBrains Mono" panose="020B0604020202020204" charset="0"/>
              <a:cs typeface="Times New Roman" panose="02020603050405020304" pitchFamily="18" charset="0"/>
            </a:endParaRP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04</a:t>
            </a:r>
          </a:p>
        </p:txBody>
      </p:sp>
    </p:spTree>
    <p:extLst>
      <p:ext uri="{BB962C8B-B14F-4D97-AF65-F5344CB8AC3E}">
        <p14:creationId xmlns:p14="http://schemas.microsoft.com/office/powerpoint/2010/main" val="34995357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57</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210481" y="751749"/>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9" name="TextBox 3">
              <a:extLst>
                <a:ext uri="{FF2B5EF4-FFF2-40B4-BE49-F238E27FC236}">
                  <a16:creationId xmlns:a16="http://schemas.microsoft.com/office/drawing/2014/main" id="{3757C3F5-9117-F500-E777-9CF65094E27D}"/>
                </a:ext>
              </a:extLst>
            </p:cNvPr>
            <p:cNvSpPr txBox="1"/>
            <p:nvPr/>
          </p:nvSpPr>
          <p:spPr>
            <a:xfrm>
              <a:off x="2627263" y="713926"/>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7" name="TextBox 3">
              <a:extLst>
                <a:ext uri="{FF2B5EF4-FFF2-40B4-BE49-F238E27FC236}">
                  <a16:creationId xmlns:a16="http://schemas.microsoft.com/office/drawing/2014/main" id="{94904ED0-D1F9-2C17-B79B-2E79CDF9C0E8}"/>
                </a:ext>
              </a:extLst>
            </p:cNvPr>
            <p:cNvSpPr txBox="1"/>
            <p:nvPr/>
          </p:nvSpPr>
          <p:spPr>
            <a:xfrm>
              <a:off x="3464277" y="76116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u</a:t>
              </a:r>
            </a:p>
          </p:txBody>
        </p:sp>
        <p:sp>
          <p:nvSpPr>
            <p:cNvPr id="11" name="TextBox 3">
              <a:extLst>
                <a:ext uri="{FF2B5EF4-FFF2-40B4-BE49-F238E27FC236}">
                  <a16:creationId xmlns:a16="http://schemas.microsoft.com/office/drawing/2014/main" id="{DE3FD9A3-AF71-6B3A-3F62-31718B3350F7}"/>
                </a:ext>
              </a:extLst>
            </p:cNvPr>
            <p:cNvSpPr txBox="1"/>
            <p:nvPr/>
          </p:nvSpPr>
          <p:spPr>
            <a:xfrm>
              <a:off x="3227323" y="743350"/>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l</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9" name="TextBox 3">
              <a:extLst>
                <a:ext uri="{FF2B5EF4-FFF2-40B4-BE49-F238E27FC236}">
                  <a16:creationId xmlns:a16="http://schemas.microsoft.com/office/drawing/2014/main" id="{0708D038-865A-F8BE-FCF3-A0FD853C43D3}"/>
                </a:ext>
              </a:extLst>
            </p:cNvPr>
            <p:cNvSpPr txBox="1"/>
            <p:nvPr/>
          </p:nvSpPr>
          <p:spPr>
            <a:xfrm>
              <a:off x="5686021" y="73856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
        <p:nvSpPr>
          <p:cNvPr id="29" name="TextBox 28">
            <a:extLst>
              <a:ext uri="{FF2B5EF4-FFF2-40B4-BE49-F238E27FC236}">
                <a16:creationId xmlns:a16="http://schemas.microsoft.com/office/drawing/2014/main" id="{47043914-290A-F3FC-E241-44BB9649E76E}"/>
              </a:ext>
            </a:extLst>
          </p:cNvPr>
          <p:cNvSpPr txBox="1"/>
          <p:nvPr/>
        </p:nvSpPr>
        <p:spPr>
          <a:xfrm>
            <a:off x="669862" y="2769604"/>
            <a:ext cx="17068800" cy="583249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dirty="0">
                <a:latin typeface="JetBrains Mono" panose="020B0604020202020204" charset="0"/>
                <a:cs typeface="Times New Roman" panose="02020603050405020304" pitchFamily="18" charset="0"/>
              </a:rPr>
              <a:t>The automatic career recommendation website uses machine learning to give personalized career advice based on user questionnaires</a:t>
            </a:r>
          </a:p>
          <a:p>
            <a:pPr marL="457200" indent="-457200">
              <a:lnSpc>
                <a:spcPct val="150000"/>
              </a:lnSpc>
              <a:buFont typeface="Arial" panose="020B0604020202020204" pitchFamily="34" charset="0"/>
              <a:buChar char="•"/>
            </a:pPr>
            <a:endParaRPr lang="en-US" sz="2800" dirty="0">
              <a:latin typeface="JetBrains Mono" panose="020B0604020202020204"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a:latin typeface="JetBrains Mono" panose="020B0604020202020204" charset="0"/>
                <a:cs typeface="Times New Roman" panose="02020603050405020304" pitchFamily="18" charset="0"/>
              </a:rPr>
              <a:t>It analyzes user preferences and skills to suggest careers that match their profile</a:t>
            </a:r>
          </a:p>
          <a:p>
            <a:pPr marL="457200" indent="-457200">
              <a:lnSpc>
                <a:spcPct val="150000"/>
              </a:lnSpc>
              <a:buFont typeface="Arial" panose="020B0604020202020204" pitchFamily="34" charset="0"/>
              <a:buChar char="•"/>
            </a:pPr>
            <a:endParaRPr lang="en-US" sz="2800" dirty="0">
              <a:latin typeface="JetBrains Mono" panose="020B0604020202020204" charset="0"/>
              <a:cs typeface="Times New Roman" panose="02020603050405020304" pitchFamily="18" charset="0"/>
            </a:endParaRPr>
          </a:p>
          <a:p>
            <a:pPr marL="457200" indent="-457200">
              <a:lnSpc>
                <a:spcPct val="150000"/>
              </a:lnSpc>
              <a:buFont typeface="Arial" panose="020B0604020202020204" pitchFamily="34" charset="0"/>
              <a:buChar char="•"/>
            </a:pPr>
            <a:r>
              <a:rPr lang="en-US" sz="2800" dirty="0">
                <a:latin typeface="JetBrains Mono" panose="020B0604020202020204" charset="0"/>
                <a:cs typeface="Times New Roman" panose="02020603050405020304" pitchFamily="18" charset="0"/>
              </a:rPr>
              <a:t>This approach improves career counseling by providing accurate, data-based recommendations to help users make better career choices at the comfort of their home</a:t>
            </a:r>
            <a:endParaRPr lang="en-IN" sz="28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21295329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7043914-290A-F3FC-E241-44BB9649E76E}"/>
              </a:ext>
            </a:extLst>
          </p:cNvPr>
          <p:cNvSpPr txBox="1"/>
          <p:nvPr/>
        </p:nvSpPr>
        <p:spPr>
          <a:xfrm>
            <a:off x="669862" y="2492776"/>
            <a:ext cx="17068800" cy="7771486"/>
          </a:xfrm>
          <a:prstGeom prst="rect">
            <a:avLst/>
          </a:prstGeom>
          <a:noFill/>
        </p:spPr>
        <p:txBody>
          <a:bodyPr wrap="square">
            <a:spAutoFit/>
          </a:bodyPr>
          <a:lstStyle/>
          <a:p>
            <a:pPr marL="457200" indent="-457200" algn="just">
              <a:lnSpc>
                <a:spcPct val="150000"/>
              </a:lnSpc>
              <a:buFont typeface="+mj-lt"/>
              <a:buAutoNum type="arabicParenR"/>
            </a:pPr>
            <a:r>
              <a:rPr lang="en-US" sz="2800" dirty="0">
                <a:latin typeface="JetBrains Mono" panose="020B0604020202020204" charset="0"/>
                <a:cs typeface="Times New Roman" panose="02020603050405020304" pitchFamily="18" charset="0"/>
              </a:rPr>
              <a:t>An Intelligent Career Guidance System using Machine Learning </a:t>
            </a:r>
            <a:r>
              <a:rPr lang="en-US" sz="2800" dirty="0" err="1">
                <a:latin typeface="JetBrains Mono" panose="020B0604020202020204" charset="0"/>
                <a:cs typeface="Times New Roman" panose="02020603050405020304" pitchFamily="18" charset="0"/>
              </a:rPr>
              <a:t>Dahanke</a:t>
            </a:r>
            <a:r>
              <a:rPr lang="en-US" sz="2800" dirty="0">
                <a:latin typeface="JetBrains Mono" panose="020B0604020202020204" charset="0"/>
                <a:cs typeface="Times New Roman" panose="02020603050405020304" pitchFamily="18" charset="0"/>
              </a:rPr>
              <a:t> Ajay, Shinde Nilesh, </a:t>
            </a:r>
            <a:r>
              <a:rPr lang="en-US" sz="2800" dirty="0" err="1">
                <a:latin typeface="JetBrains Mono" panose="020B0604020202020204" charset="0"/>
                <a:cs typeface="Times New Roman" panose="02020603050405020304" pitchFamily="18" charset="0"/>
              </a:rPr>
              <a:t>Dhagate</a:t>
            </a:r>
            <a:r>
              <a:rPr lang="en-US" sz="2800" dirty="0">
                <a:latin typeface="JetBrains Mono" panose="020B0604020202020204" charset="0"/>
                <a:cs typeface="Times New Roman" panose="02020603050405020304" pitchFamily="18" charset="0"/>
              </a:rPr>
              <a:t> Anirudh, Shaikh </a:t>
            </a:r>
            <a:r>
              <a:rPr lang="en-US" sz="2800" dirty="0" err="1">
                <a:latin typeface="JetBrains Mono" panose="020B0604020202020204" charset="0"/>
                <a:cs typeface="Times New Roman" panose="02020603050405020304" pitchFamily="18" charset="0"/>
              </a:rPr>
              <a:t>Huzaif</a:t>
            </a:r>
            <a:r>
              <a:rPr lang="en-US" sz="2800" dirty="0">
                <a:latin typeface="JetBrains Mono" panose="020B0604020202020204" charset="0"/>
                <a:cs typeface="Times New Roman" panose="02020603050405020304" pitchFamily="18" charset="0"/>
              </a:rPr>
              <a:t>  International Research Journal of Engineering and Technology (IRJET) Volume: 09 Issue: 03 | Mar 2022</a:t>
            </a:r>
          </a:p>
          <a:p>
            <a:pPr marL="457200" indent="-457200" algn="just">
              <a:lnSpc>
                <a:spcPct val="150000"/>
              </a:lnSpc>
              <a:buFont typeface="+mj-lt"/>
              <a:buAutoNum type="arabicParenR"/>
            </a:pPr>
            <a:endParaRPr lang="en-US" sz="28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a:pPr>
            <a:r>
              <a:rPr lang="en-US" sz="2800" dirty="0">
                <a:effectLst/>
                <a:latin typeface="JetBrains Mono" panose="020B0604020202020204" charset="0"/>
                <a:cs typeface="Times New Roman" panose="02020603050405020304" pitchFamily="18" charset="0"/>
              </a:rPr>
              <a:t>Development of a Web-based Intelligent Career Guidance System for Pre-Tertiary Science Students in Nigeria by </a:t>
            </a:r>
            <a:r>
              <a:rPr lang="en-IN" sz="2800" dirty="0">
                <a:latin typeface="JetBrains Mono" panose="020B0604020202020204" charset="0"/>
                <a:cs typeface="Times New Roman" panose="02020603050405020304" pitchFamily="18" charset="0"/>
              </a:rPr>
              <a:t>Alao Kazeem A. and </a:t>
            </a:r>
            <a:r>
              <a:rPr lang="en-IN" sz="2800" dirty="0" err="1">
                <a:latin typeface="JetBrains Mono" panose="020B0604020202020204" charset="0"/>
                <a:cs typeface="Times New Roman" panose="02020603050405020304" pitchFamily="18" charset="0"/>
              </a:rPr>
              <a:t>Bolarinwa</a:t>
            </a:r>
            <a:r>
              <a:rPr lang="en-IN" sz="2800" dirty="0">
                <a:latin typeface="JetBrains Mono" panose="020B0604020202020204" charset="0"/>
                <a:cs typeface="Times New Roman" panose="02020603050405020304" pitchFamily="18" charset="0"/>
              </a:rPr>
              <a:t> </a:t>
            </a:r>
            <a:r>
              <a:rPr lang="en-IN" sz="2800" dirty="0" err="1">
                <a:latin typeface="JetBrains Mono" panose="020B0604020202020204" charset="0"/>
                <a:cs typeface="Times New Roman" panose="02020603050405020304" pitchFamily="18" charset="0"/>
              </a:rPr>
              <a:t>Ismaila</a:t>
            </a:r>
            <a:r>
              <a:rPr lang="en-IN" sz="2800" dirty="0">
                <a:latin typeface="JetBrains Mono" panose="020B0604020202020204" charset="0"/>
                <a:cs typeface="Times New Roman" panose="02020603050405020304" pitchFamily="18" charset="0"/>
              </a:rPr>
              <a:t> A. Circulation in Computer Science </a:t>
            </a:r>
            <a:r>
              <a:rPr lang="en-US" sz="2800" b="0" i="0" dirty="0">
                <a:solidFill>
                  <a:srgbClr val="000000"/>
                </a:solidFill>
                <a:effectLst/>
                <a:latin typeface="JetBrains Mono" panose="020B0604020202020204" charset="0"/>
                <a:cs typeface="Times New Roman" panose="02020603050405020304" pitchFamily="18" charset="0"/>
              </a:rPr>
              <a:t>Vol.2, No.8, pp: (4-17), September 2017 </a:t>
            </a:r>
            <a:r>
              <a:rPr lang="en-US" sz="2800" b="0" i="0" dirty="0">
                <a:solidFill>
                  <a:srgbClr val="365F91"/>
                </a:solidFill>
                <a:effectLst/>
                <a:latin typeface="JetBrains Mono" panose="020B0604020202020204" charset="0"/>
                <a:cs typeface="Times New Roman" panose="02020603050405020304" pitchFamily="18" charset="0"/>
              </a:rPr>
              <a:t>https://doi.org/10.22632/ccs-2017-252-51 </a:t>
            </a:r>
          </a:p>
          <a:p>
            <a:pPr marL="457200" indent="-457200" algn="just">
              <a:lnSpc>
                <a:spcPct val="150000"/>
              </a:lnSpc>
              <a:buFont typeface="+mj-lt"/>
              <a:buAutoNum type="arabicParenR"/>
            </a:pPr>
            <a:endParaRPr lang="en-US" sz="280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a:pPr>
            <a:r>
              <a:rPr lang="en-US" sz="2800" dirty="0">
                <a:effectLst/>
                <a:latin typeface="JetBrains Mono" panose="020B0604020202020204" charset="0"/>
                <a:cs typeface="Times New Roman" panose="02020603050405020304" pitchFamily="18" charset="0"/>
              </a:rPr>
              <a:t>Online Career Counsellor System based on Artificial Intelligence: An Approach by </a:t>
            </a:r>
            <a:r>
              <a:rPr lang="en-IN" sz="2800" dirty="0" err="1">
                <a:latin typeface="JetBrains Mono" panose="020B0604020202020204" charset="0"/>
                <a:cs typeface="Times New Roman" panose="02020603050405020304" pitchFamily="18" charset="0"/>
              </a:rPr>
              <a:t>Kartikey</a:t>
            </a:r>
            <a:r>
              <a:rPr lang="en-IN" sz="2800" dirty="0">
                <a:latin typeface="JetBrains Mono" panose="020B0604020202020204" charset="0"/>
                <a:cs typeface="Times New Roman" panose="02020603050405020304" pitchFamily="18" charset="0"/>
              </a:rPr>
              <a:t> Joshi and Amit Kumar Goel </a:t>
            </a:r>
            <a:r>
              <a:rPr lang="en-US" sz="2800" b="0" i="0" dirty="0">
                <a:solidFill>
                  <a:srgbClr val="555555"/>
                </a:solidFill>
                <a:effectLst/>
                <a:latin typeface="JetBrains Mono" panose="020B0604020202020204" charset="0"/>
                <a:cs typeface="Times New Roman" panose="02020603050405020304" pitchFamily="18" charset="0"/>
              </a:rPr>
              <a:t>2020 7th International Conference on Smart Structures and Systems (ICSSS) </a:t>
            </a:r>
            <a:r>
              <a:rPr lang="en-US" sz="2800" b="0" i="0" dirty="0">
                <a:effectLst/>
                <a:latin typeface="JetBrains Mono" panose="020B0604020202020204" charset="0"/>
                <a:cs typeface="Times New Roman" panose="02020603050405020304" pitchFamily="18" charset="0"/>
              </a:rPr>
              <a:t>DOI:</a:t>
            </a:r>
            <a:r>
              <a:rPr lang="en-US" sz="2800" b="0" i="0" u="sng" dirty="0">
                <a:effectLst/>
                <a:latin typeface="JetBrains Mono" panose="020B0604020202020204" charset="0"/>
                <a:cs typeface="Times New Roman" panose="02020603050405020304" pitchFamily="18" charset="0"/>
                <a:hlinkClick r:id="rId2"/>
              </a:rPr>
              <a:t>10.1109/ICSSS49621.2020.9202024</a:t>
            </a:r>
            <a:endParaRPr lang="en-US" sz="2800" b="0" i="0" dirty="0">
              <a:effectLst/>
              <a:latin typeface="JetBrains Mono" panose="020B0604020202020204" charset="0"/>
              <a:cs typeface="Times New Roman" panose="02020603050405020304" pitchFamily="18" charset="0"/>
            </a:endParaRPr>
          </a:p>
        </p:txBody>
      </p:sp>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57</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110110" y="75199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372972" y="729629"/>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408451" y="73342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009798" y="729629"/>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9" name="TextBox 3">
              <a:extLst>
                <a:ext uri="{FF2B5EF4-FFF2-40B4-BE49-F238E27FC236}">
                  <a16:creationId xmlns:a16="http://schemas.microsoft.com/office/drawing/2014/main" id="{0708D038-865A-F8BE-FCF3-A0FD853C43D3}"/>
                </a:ext>
              </a:extLst>
            </p:cNvPr>
            <p:cNvSpPr txBox="1"/>
            <p:nvPr/>
          </p:nvSpPr>
          <p:spPr>
            <a:xfrm>
              <a:off x="5289000" y="73831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1787518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7043914-290A-F3FC-E241-44BB9649E76E}"/>
              </a:ext>
            </a:extLst>
          </p:cNvPr>
          <p:cNvSpPr txBox="1"/>
          <p:nvPr/>
        </p:nvSpPr>
        <p:spPr>
          <a:xfrm>
            <a:off x="669862" y="2492776"/>
            <a:ext cx="17068800" cy="7228454"/>
          </a:xfrm>
          <a:prstGeom prst="rect">
            <a:avLst/>
          </a:prstGeom>
          <a:noFill/>
        </p:spPr>
        <p:txBody>
          <a:bodyPr wrap="square">
            <a:spAutoFit/>
          </a:bodyPr>
          <a:lstStyle/>
          <a:p>
            <a:pPr marL="457200" indent="-457200" algn="just">
              <a:lnSpc>
                <a:spcPct val="150000"/>
              </a:lnSpc>
              <a:buFont typeface="+mj-lt"/>
              <a:buAutoNum type="arabicParenR" startAt="4"/>
            </a:pPr>
            <a:r>
              <a:rPr lang="en-US" sz="2400" i="0" dirty="0">
                <a:effectLst/>
                <a:latin typeface="JetBrains Mono" panose="020B0604020202020204" charset="0"/>
                <a:cs typeface="Times New Roman" panose="02020603050405020304" pitchFamily="18" charset="0"/>
              </a:rPr>
              <a:t>A Survey on Machine Learning Approaches and Its Techniques by </a:t>
            </a:r>
            <a:r>
              <a:rPr lang="en-IN" sz="2400" dirty="0">
                <a:latin typeface="JetBrains Mono" panose="020B0604020202020204" charset="0"/>
                <a:cs typeface="Times New Roman" panose="02020603050405020304" pitchFamily="18" charset="0"/>
              </a:rPr>
              <a:t>Thomas. </a:t>
            </a:r>
            <a:r>
              <a:rPr lang="en-IN" sz="2400" dirty="0" err="1">
                <a:latin typeface="JetBrains Mono" panose="020B0604020202020204" charset="0"/>
                <a:cs typeface="Times New Roman" panose="02020603050405020304" pitchFamily="18" charset="0"/>
              </a:rPr>
              <a:t>Rincy</a:t>
            </a:r>
            <a:r>
              <a:rPr lang="en-IN" sz="2400" dirty="0">
                <a:latin typeface="JetBrains Mono" panose="020B0604020202020204" charset="0"/>
                <a:cs typeface="Times New Roman" panose="02020603050405020304" pitchFamily="18" charset="0"/>
              </a:rPr>
              <a:t>. N and </a:t>
            </a:r>
            <a:r>
              <a:rPr lang="en-IN" sz="2400" dirty="0" err="1">
                <a:latin typeface="JetBrains Mono" panose="020B0604020202020204" charset="0"/>
                <a:cs typeface="Times New Roman" panose="02020603050405020304" pitchFamily="18" charset="0"/>
              </a:rPr>
              <a:t>Dr.</a:t>
            </a:r>
            <a:r>
              <a:rPr lang="en-IN" sz="2400" dirty="0">
                <a:latin typeface="JetBrains Mono" panose="020B0604020202020204" charset="0"/>
                <a:cs typeface="Times New Roman" panose="02020603050405020304" pitchFamily="18" charset="0"/>
              </a:rPr>
              <a:t> Roopam Gupta  </a:t>
            </a:r>
            <a:r>
              <a:rPr lang="en-US" sz="2400" b="0" i="0" u="sng" dirty="0">
                <a:solidFill>
                  <a:srgbClr val="006699"/>
                </a:solidFill>
                <a:effectLst/>
                <a:latin typeface="JetBrains Mono" panose="020B0604020202020204" charset="0"/>
                <a:cs typeface="Times New Roman" panose="02020603050405020304" pitchFamily="18" charset="0"/>
                <a:hlinkClick r:id="rId2"/>
              </a:rPr>
              <a:t>2020 IEEE International Students' Conference on </a:t>
            </a:r>
            <a:r>
              <a:rPr lang="en-US" sz="2400" b="0" i="0" u="sng" dirty="0" err="1">
                <a:solidFill>
                  <a:srgbClr val="006699"/>
                </a:solidFill>
                <a:effectLst/>
                <a:latin typeface="JetBrains Mono" panose="020B0604020202020204" charset="0"/>
                <a:cs typeface="Times New Roman" panose="02020603050405020304" pitchFamily="18" charset="0"/>
                <a:hlinkClick r:id="rId2"/>
              </a:rPr>
              <a:t>Electrical,Electronics</a:t>
            </a:r>
            <a:r>
              <a:rPr lang="en-US" sz="2400" b="0" i="0" u="sng" dirty="0">
                <a:solidFill>
                  <a:srgbClr val="006699"/>
                </a:solidFill>
                <a:effectLst/>
                <a:latin typeface="JetBrains Mono" panose="020B0604020202020204" charset="0"/>
                <a:cs typeface="Times New Roman" panose="02020603050405020304" pitchFamily="18" charset="0"/>
                <a:hlinkClick r:id="rId2"/>
              </a:rPr>
              <a:t> and Computer Science (SCEECS)</a:t>
            </a:r>
            <a:r>
              <a:rPr lang="en-US" sz="2400" b="0" i="0" u="sng" dirty="0">
                <a:solidFill>
                  <a:srgbClr val="006699"/>
                </a:solidFill>
                <a:effectLst/>
                <a:latin typeface="JetBrains Mono" panose="020B0604020202020204" charset="0"/>
                <a:cs typeface="Times New Roman" panose="02020603050405020304" pitchFamily="18" charset="0"/>
              </a:rPr>
              <a:t> </a:t>
            </a:r>
            <a:r>
              <a:rPr lang="en-US" sz="2400" b="0" i="0" dirty="0">
                <a:solidFill>
                  <a:srgbClr val="333333"/>
                </a:solidFill>
                <a:effectLst/>
                <a:latin typeface="JetBrains Mono" panose="020B0604020202020204" charset="0"/>
                <a:cs typeface="Times New Roman" panose="02020603050405020304" pitchFamily="18" charset="0"/>
              </a:rPr>
              <a:t>07 May 2020 </a:t>
            </a:r>
            <a:r>
              <a:rPr lang="en-US" sz="2400" b="1" i="0" dirty="0">
                <a:solidFill>
                  <a:srgbClr val="333333"/>
                </a:solidFill>
                <a:effectLst/>
                <a:latin typeface="JetBrains Mono" panose="020B0604020202020204" charset="0"/>
                <a:cs typeface="Times New Roman" panose="02020603050405020304" pitchFamily="18" charset="0"/>
              </a:rPr>
              <a:t>DOI: </a:t>
            </a:r>
            <a:r>
              <a:rPr lang="en-US" sz="2400" b="0" i="0" u="none" strike="noStrike" dirty="0">
                <a:solidFill>
                  <a:srgbClr val="006699"/>
                </a:solidFill>
                <a:effectLst/>
                <a:latin typeface="JetBrains Mono" panose="020B0604020202020204" charset="0"/>
                <a:cs typeface="Times New Roman" panose="02020603050405020304" pitchFamily="18" charset="0"/>
                <a:hlinkClick r:id="rId3"/>
              </a:rPr>
              <a:t>10.1109/SCEECS48394.2020.190</a:t>
            </a:r>
            <a:endParaRPr lang="en-US" sz="2400" b="0" i="0" u="none" strike="noStrike" dirty="0">
              <a:solidFill>
                <a:srgbClr val="006699"/>
              </a:solidFill>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4"/>
            </a:pPr>
            <a:endParaRPr lang="en-US" sz="240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4"/>
            </a:pPr>
            <a:r>
              <a:rPr lang="en-US" sz="2400" dirty="0">
                <a:effectLst/>
                <a:latin typeface="JetBrains Mono" panose="020B0604020202020204" charset="0"/>
                <a:cs typeface="Times New Roman" panose="02020603050405020304" pitchFamily="18" charset="0"/>
              </a:rPr>
              <a:t>A Study of Data Mining Methods for Prediction of Personality Traits by </a:t>
            </a:r>
            <a:r>
              <a:rPr lang="en-IN" sz="2400" dirty="0" err="1">
                <a:latin typeface="JetBrains Mono" panose="020B0604020202020204" charset="0"/>
                <a:cs typeface="Times New Roman" panose="02020603050405020304" pitchFamily="18" charset="0"/>
              </a:rPr>
              <a:t>Helly</a:t>
            </a:r>
            <a:r>
              <a:rPr lang="en-IN" sz="2400" dirty="0">
                <a:latin typeface="JetBrains Mono" panose="020B0604020202020204" charset="0"/>
                <a:cs typeface="Times New Roman" panose="02020603050405020304" pitchFamily="18" charset="0"/>
              </a:rPr>
              <a:t>. N. Desai and Prof. Rakesh Patel  </a:t>
            </a:r>
            <a:r>
              <a:rPr lang="en-US" sz="2400" b="0" i="0" u="none" strike="noStrike" dirty="0">
                <a:solidFill>
                  <a:srgbClr val="006699"/>
                </a:solidFill>
                <a:effectLst/>
                <a:latin typeface="JetBrains Mono" panose="020B0604020202020204" charset="0"/>
                <a:cs typeface="Times New Roman" panose="02020603050405020304" pitchFamily="18" charset="0"/>
                <a:hlinkClick r:id="rId4"/>
              </a:rPr>
              <a:t>2020 International Conference on Smart Electronics and Communication (ICOSEC)</a:t>
            </a:r>
            <a:r>
              <a:rPr lang="en-US" sz="2400" b="0" i="0" u="none" strike="noStrike" dirty="0">
                <a:solidFill>
                  <a:srgbClr val="006699"/>
                </a:solidFill>
                <a:effectLst/>
                <a:latin typeface="JetBrains Mono" panose="020B0604020202020204" charset="0"/>
                <a:cs typeface="Times New Roman" panose="02020603050405020304" pitchFamily="18" charset="0"/>
              </a:rPr>
              <a:t> </a:t>
            </a:r>
            <a:r>
              <a:rPr lang="en-US" sz="2400" b="1" i="0" dirty="0">
                <a:solidFill>
                  <a:srgbClr val="333333"/>
                </a:solidFill>
                <a:effectLst/>
                <a:latin typeface="JetBrains Mono" panose="020B0604020202020204" charset="0"/>
                <a:cs typeface="Times New Roman" panose="02020603050405020304" pitchFamily="18" charset="0"/>
              </a:rPr>
              <a:t> </a:t>
            </a:r>
            <a:r>
              <a:rPr lang="en-US" sz="2400" b="0" i="0" dirty="0">
                <a:solidFill>
                  <a:srgbClr val="333333"/>
                </a:solidFill>
                <a:effectLst/>
                <a:latin typeface="JetBrains Mono" panose="020B0604020202020204" charset="0"/>
                <a:cs typeface="Times New Roman" panose="02020603050405020304" pitchFamily="18" charset="0"/>
              </a:rPr>
              <a:t>07 October 2020 </a:t>
            </a:r>
            <a:r>
              <a:rPr lang="en-US" sz="2400" b="1" i="0" dirty="0">
                <a:solidFill>
                  <a:srgbClr val="333333"/>
                </a:solidFill>
                <a:effectLst/>
                <a:latin typeface="JetBrains Mono" panose="020B0604020202020204" charset="0"/>
                <a:cs typeface="Times New Roman" panose="02020603050405020304" pitchFamily="18" charset="0"/>
              </a:rPr>
              <a:t>DOI: </a:t>
            </a:r>
            <a:r>
              <a:rPr lang="en-US" sz="2400" b="0" i="0" u="none" strike="noStrike" dirty="0">
                <a:solidFill>
                  <a:srgbClr val="006699"/>
                </a:solidFill>
                <a:effectLst/>
                <a:latin typeface="JetBrains Mono" panose="020B0604020202020204" charset="0"/>
                <a:cs typeface="Times New Roman" panose="02020603050405020304" pitchFamily="18" charset="0"/>
                <a:hlinkClick r:id="rId5"/>
              </a:rPr>
              <a:t>10.1109/ICOSEC49089.2020.9215379</a:t>
            </a:r>
            <a:endParaRPr lang="en-US" sz="2400" b="0" i="0" u="none" strike="noStrike" dirty="0">
              <a:solidFill>
                <a:srgbClr val="006699"/>
              </a:solidFill>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4"/>
            </a:pPr>
            <a:endParaRPr lang="en-US" sz="240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4"/>
            </a:pPr>
            <a:r>
              <a:rPr lang="en-US" sz="2400" i="0" dirty="0">
                <a:effectLst/>
                <a:latin typeface="JetBrains Mono" panose="020B0604020202020204" charset="0"/>
                <a:cs typeface="Times New Roman" panose="02020603050405020304" pitchFamily="18" charset="0"/>
              </a:rPr>
              <a:t>Applicability Analysis of the Combination of Career Anchors and Big-Five Personality for Student Career Development by Tomoya </a:t>
            </a:r>
            <a:r>
              <a:rPr lang="en-US" sz="2400" i="0" dirty="0" err="1">
                <a:effectLst/>
                <a:latin typeface="JetBrains Mono" panose="020B0604020202020204" charset="0"/>
                <a:cs typeface="Times New Roman" panose="02020603050405020304" pitchFamily="18" charset="0"/>
              </a:rPr>
              <a:t>Mizubuchi</a:t>
            </a:r>
            <a:r>
              <a:rPr lang="en-US" sz="2400" i="0" dirty="0">
                <a:effectLst/>
                <a:latin typeface="JetBrains Mono" panose="020B0604020202020204" charset="0"/>
                <a:cs typeface="Times New Roman" panose="02020603050405020304" pitchFamily="18" charset="0"/>
              </a:rPr>
              <a:t> and Toshihiko Hamasaki  </a:t>
            </a:r>
            <a:r>
              <a:rPr lang="en-US" sz="2400" b="0" i="0" dirty="0">
                <a:solidFill>
                  <a:srgbClr val="555555"/>
                </a:solidFill>
                <a:effectLst/>
                <a:latin typeface="JetBrains Mono" panose="020B0604020202020204" charset="0"/>
                <a:cs typeface="Times New Roman" panose="02020603050405020304" pitchFamily="18" charset="0"/>
              </a:rPr>
              <a:t>2020 IEEE International Conference on Teaching, Assessment, and Learning for Engineering (TALE)  December 2020 DOI:</a:t>
            </a:r>
            <a:r>
              <a:rPr lang="en-US" sz="2400" b="0" i="0" u="sng" dirty="0">
                <a:effectLst/>
                <a:latin typeface="JetBrains Mono" panose="020B0604020202020204" charset="0"/>
                <a:cs typeface="Times New Roman" panose="02020603050405020304" pitchFamily="18" charset="0"/>
                <a:hlinkClick r:id="rId6"/>
              </a:rPr>
              <a:t>10.1109/TALE48869.2020.9368474</a:t>
            </a:r>
            <a:endParaRPr lang="en-US" sz="2400" b="0" i="0" dirty="0">
              <a:solidFill>
                <a:srgbClr val="555555"/>
              </a:solidFill>
              <a:effectLst/>
              <a:latin typeface="JetBrains Mono" panose="020B0604020202020204" charset="0"/>
              <a:cs typeface="Times New Roman" panose="02020603050405020304" pitchFamily="18" charset="0"/>
            </a:endParaRPr>
          </a:p>
          <a:p>
            <a:pPr marL="514350" indent="-514350" algn="just">
              <a:lnSpc>
                <a:spcPct val="150000"/>
              </a:lnSpc>
              <a:buFont typeface="+mj-lt"/>
              <a:buAutoNum type="arabicParenR" startAt="4"/>
            </a:pPr>
            <a:endParaRPr lang="en-IN" sz="2400" dirty="0">
              <a:latin typeface="JetBrains Mono" panose="020B0604020202020204" charset="0"/>
              <a:cs typeface="Times New Roman" panose="02020603050405020304" pitchFamily="18" charset="0"/>
            </a:endParaRPr>
          </a:p>
        </p:txBody>
      </p:sp>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58</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110110" y="75199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372972" y="729629"/>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408451" y="73342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009798" y="729629"/>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9" name="TextBox 3">
              <a:extLst>
                <a:ext uri="{FF2B5EF4-FFF2-40B4-BE49-F238E27FC236}">
                  <a16:creationId xmlns:a16="http://schemas.microsoft.com/office/drawing/2014/main" id="{0708D038-865A-F8BE-FCF3-A0FD853C43D3}"/>
                </a:ext>
              </a:extLst>
            </p:cNvPr>
            <p:cNvSpPr txBox="1"/>
            <p:nvPr/>
          </p:nvSpPr>
          <p:spPr>
            <a:xfrm>
              <a:off x="5289000" y="73831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6174698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47043914-290A-F3FC-E241-44BB9649E76E}"/>
              </a:ext>
            </a:extLst>
          </p:cNvPr>
          <p:cNvSpPr txBox="1"/>
          <p:nvPr/>
        </p:nvSpPr>
        <p:spPr>
          <a:xfrm>
            <a:off x="669862" y="2492776"/>
            <a:ext cx="17068800" cy="7235186"/>
          </a:xfrm>
          <a:prstGeom prst="rect">
            <a:avLst/>
          </a:prstGeom>
          <a:noFill/>
        </p:spPr>
        <p:txBody>
          <a:bodyPr wrap="square">
            <a:spAutoFit/>
          </a:bodyPr>
          <a:lstStyle/>
          <a:p>
            <a:pPr marL="457200" indent="-457200" algn="just">
              <a:lnSpc>
                <a:spcPct val="150000"/>
              </a:lnSpc>
              <a:buFont typeface="+mj-lt"/>
              <a:buAutoNum type="arabicParenR" startAt="7"/>
            </a:pPr>
            <a:r>
              <a:rPr lang="en-US" sz="2400" i="0" dirty="0">
                <a:effectLst/>
                <a:latin typeface="JetBrains Mono" panose="020B0604020202020204" charset="0"/>
                <a:cs typeface="Times New Roman" panose="02020603050405020304" pitchFamily="18" charset="0"/>
              </a:rPr>
              <a:t>Automated Career Guidance using Graphology, Aptitude Test and Personality Test by </a:t>
            </a:r>
            <a:r>
              <a:rPr lang="en-IN" sz="2400" dirty="0">
                <a:latin typeface="JetBrains Mono" panose="020B0604020202020204" charset="0"/>
                <a:cs typeface="Times New Roman" panose="02020603050405020304" pitchFamily="18" charset="0"/>
              </a:rPr>
              <a:t>Apoorva Anand , Mrs. </a:t>
            </a:r>
            <a:r>
              <a:rPr lang="en-IN" sz="2400" dirty="0" err="1">
                <a:latin typeface="JetBrains Mono" panose="020B0604020202020204" charset="0"/>
                <a:cs typeface="Times New Roman" panose="02020603050405020304" pitchFamily="18" charset="0"/>
              </a:rPr>
              <a:t>Dhanashri</a:t>
            </a:r>
            <a:r>
              <a:rPr lang="en-IN" sz="2400" dirty="0">
                <a:latin typeface="JetBrains Mono" panose="020B0604020202020204" charset="0"/>
                <a:cs typeface="Times New Roman" panose="02020603050405020304" pitchFamily="18" charset="0"/>
              </a:rPr>
              <a:t> Patil and Shivani Bhagwat  </a:t>
            </a:r>
            <a:r>
              <a:rPr lang="en-US" sz="2400" b="0" i="0" u="sng" dirty="0">
                <a:solidFill>
                  <a:srgbClr val="006699"/>
                </a:solidFill>
                <a:effectLst/>
                <a:latin typeface="JetBrains Mono" panose="020B0604020202020204" charset="0"/>
                <a:cs typeface="Times New Roman" panose="02020603050405020304" pitchFamily="18" charset="0"/>
                <a:hlinkClick r:id="rId2"/>
              </a:rPr>
              <a:t>2018 Fourth International Conference on Computing Communication Control and Automation (ICCUBEA)</a:t>
            </a:r>
            <a:r>
              <a:rPr lang="en-US" sz="2400" b="0" i="0" u="sng" dirty="0">
                <a:solidFill>
                  <a:srgbClr val="006699"/>
                </a:solidFill>
                <a:effectLst/>
                <a:latin typeface="JetBrains Mono" panose="020B0604020202020204" charset="0"/>
                <a:cs typeface="Times New Roman" panose="02020603050405020304" pitchFamily="18" charset="0"/>
              </a:rPr>
              <a:t> </a:t>
            </a:r>
            <a:r>
              <a:rPr lang="en-US" sz="2400" b="0" i="0" dirty="0">
                <a:solidFill>
                  <a:srgbClr val="333333"/>
                </a:solidFill>
                <a:effectLst/>
                <a:latin typeface="JetBrains Mono" panose="020B0604020202020204" charset="0"/>
                <a:cs typeface="Times New Roman" panose="02020603050405020304" pitchFamily="18" charset="0"/>
              </a:rPr>
              <a:t>25 April 2019 </a:t>
            </a:r>
            <a:r>
              <a:rPr lang="en-US" sz="2400" b="1" dirty="0">
                <a:solidFill>
                  <a:srgbClr val="333333"/>
                </a:solidFill>
                <a:latin typeface="JetBrains Mono" panose="020B0604020202020204" charset="0"/>
                <a:cs typeface="Times New Roman" panose="02020603050405020304" pitchFamily="18" charset="0"/>
              </a:rPr>
              <a:t>DOI </a:t>
            </a:r>
            <a:r>
              <a:rPr lang="en-US" sz="2400" dirty="0">
                <a:solidFill>
                  <a:srgbClr val="006699"/>
                </a:solidFill>
                <a:latin typeface="JetBrains Mono" panose="020B0604020202020204" charset="0"/>
                <a:cs typeface="Times New Roman" panose="02020603050405020304" pitchFamily="18" charset="0"/>
              </a:rPr>
              <a:t>1</a:t>
            </a:r>
            <a:r>
              <a:rPr lang="en-US" sz="2400" b="0" i="0" u="none" strike="noStrike" dirty="0">
                <a:solidFill>
                  <a:srgbClr val="006699"/>
                </a:solidFill>
                <a:effectLst/>
                <a:latin typeface="JetBrains Mono" panose="020B0604020202020204" charset="0"/>
                <a:cs typeface="Times New Roman" panose="02020603050405020304" pitchFamily="18" charset="0"/>
                <a:hlinkClick r:id="rId3"/>
              </a:rPr>
              <a:t>0.1109/ICCUBEA.2018.8697642</a:t>
            </a:r>
            <a:endParaRPr lang="en-US" sz="2400" b="0" i="0" u="none" strike="noStrike" dirty="0">
              <a:solidFill>
                <a:srgbClr val="006699"/>
              </a:solidFill>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7"/>
            </a:pPr>
            <a:endParaRPr lang="en-US" sz="2400" i="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7"/>
            </a:pPr>
            <a:r>
              <a:rPr lang="en-US" sz="2400" dirty="0">
                <a:effectLst/>
                <a:latin typeface="JetBrains Mono" panose="020B0604020202020204" charset="0"/>
                <a:cs typeface="Times New Roman" panose="02020603050405020304" pitchFamily="18" charset="0"/>
              </a:rPr>
              <a:t>Personality Classification System using Data Mining by </a:t>
            </a:r>
            <a:r>
              <a:rPr lang="en-IN" sz="2400" dirty="0">
                <a:latin typeface="JetBrains Mono" panose="020B0604020202020204" charset="0"/>
                <a:cs typeface="Times New Roman" panose="02020603050405020304" pitchFamily="18" charset="0"/>
              </a:rPr>
              <a:t>Sandhya Katiyar and </a:t>
            </a:r>
            <a:r>
              <a:rPr lang="en-IN" sz="2400" dirty="0" err="1">
                <a:latin typeface="JetBrains Mono" panose="020B0604020202020204" charset="0"/>
                <a:cs typeface="Times New Roman" panose="02020603050405020304" pitchFamily="18" charset="0"/>
              </a:rPr>
              <a:t>Himdweep</a:t>
            </a:r>
            <a:r>
              <a:rPr lang="en-IN" sz="2400" dirty="0">
                <a:latin typeface="JetBrains Mono" panose="020B0604020202020204" charset="0"/>
                <a:cs typeface="Times New Roman" panose="02020603050405020304" pitchFamily="18" charset="0"/>
              </a:rPr>
              <a:t> Walia </a:t>
            </a:r>
            <a:r>
              <a:rPr lang="en-US" sz="2400" b="0" i="0" u="none" strike="noStrike" dirty="0">
                <a:solidFill>
                  <a:srgbClr val="006699"/>
                </a:solidFill>
                <a:effectLst/>
                <a:latin typeface="JetBrains Mono" panose="020B0604020202020204" charset="0"/>
                <a:cs typeface="Times New Roman" panose="02020603050405020304" pitchFamily="18" charset="0"/>
                <a:hlinkClick r:id="rId4"/>
              </a:rPr>
              <a:t>2020 8th International Conference on Reliability, Infocom Technologies and Optimization (Trends and Future Directions) (ICRITO)</a:t>
            </a:r>
            <a:r>
              <a:rPr lang="en-US" sz="2400" b="0" i="0" u="none" strike="noStrike" dirty="0">
                <a:solidFill>
                  <a:srgbClr val="006699"/>
                </a:solidFill>
                <a:effectLst/>
                <a:latin typeface="JetBrains Mono" panose="020B0604020202020204" charset="0"/>
                <a:cs typeface="Times New Roman" panose="02020603050405020304" pitchFamily="18" charset="0"/>
              </a:rPr>
              <a:t> </a:t>
            </a:r>
            <a:r>
              <a:rPr lang="en-US" sz="2400" b="0" i="0" dirty="0">
                <a:solidFill>
                  <a:srgbClr val="333333"/>
                </a:solidFill>
                <a:effectLst/>
                <a:latin typeface="JetBrains Mono" panose="020B0604020202020204" charset="0"/>
                <a:cs typeface="Times New Roman" panose="02020603050405020304" pitchFamily="18" charset="0"/>
              </a:rPr>
              <a:t>15 September 2020 </a:t>
            </a:r>
            <a:r>
              <a:rPr lang="en-US" sz="2400" b="1" i="0" dirty="0">
                <a:solidFill>
                  <a:srgbClr val="333333"/>
                </a:solidFill>
                <a:effectLst/>
                <a:latin typeface="JetBrains Mono" panose="020B0604020202020204" charset="0"/>
                <a:cs typeface="Times New Roman" panose="02020603050405020304" pitchFamily="18" charset="0"/>
              </a:rPr>
              <a:t>DOI:</a:t>
            </a:r>
            <a:r>
              <a:rPr lang="en-US" sz="2400" b="0" i="0" u="none" strike="noStrike" dirty="0">
                <a:solidFill>
                  <a:srgbClr val="006699"/>
                </a:solidFill>
                <a:effectLst/>
                <a:latin typeface="JetBrains Mono" panose="020B0604020202020204" charset="0"/>
                <a:cs typeface="Times New Roman" panose="02020603050405020304" pitchFamily="18" charset="0"/>
                <a:hlinkClick r:id="rId5"/>
              </a:rPr>
              <a:t>10.1109/ICRITO48877.2020.9197803</a:t>
            </a:r>
            <a:endParaRPr lang="en-US" sz="2400" b="0" i="0" u="none" strike="noStrike" dirty="0">
              <a:solidFill>
                <a:srgbClr val="006699"/>
              </a:solidFill>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7"/>
            </a:pPr>
            <a:endParaRPr lang="en-IN" sz="24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7"/>
            </a:pPr>
            <a:r>
              <a:rPr lang="en-US" sz="2400" dirty="0">
                <a:latin typeface="JetBrains Mono" panose="020B0604020202020204" charset="0"/>
                <a:cs typeface="Times New Roman" panose="02020603050405020304" pitchFamily="18" charset="0"/>
              </a:rPr>
              <a:t>Student Career Prediction Using Advanced Machine Learning Techniques </a:t>
            </a:r>
            <a:r>
              <a:rPr lang="en-IN" sz="2400" dirty="0" err="1">
                <a:latin typeface="JetBrains Mono" panose="020B0604020202020204" charset="0"/>
                <a:cs typeface="Times New Roman" panose="02020603050405020304" pitchFamily="18" charset="0"/>
              </a:rPr>
              <a:t>K.Roopkanth,K</a:t>
            </a:r>
            <a:r>
              <a:rPr lang="en-IN" sz="2400" dirty="0">
                <a:latin typeface="JetBrains Mono" panose="020B0604020202020204" charset="0"/>
                <a:cs typeface="Times New Roman" panose="02020603050405020304" pitchFamily="18" charset="0"/>
              </a:rPr>
              <a:t>. </a:t>
            </a:r>
            <a:r>
              <a:rPr lang="en-IN" sz="2400" dirty="0" err="1">
                <a:latin typeface="JetBrains Mono" panose="020B0604020202020204" charset="0"/>
                <a:cs typeface="Times New Roman" panose="02020603050405020304" pitchFamily="18" charset="0"/>
              </a:rPr>
              <a:t>Sripath</a:t>
            </a:r>
            <a:r>
              <a:rPr lang="en-IN" sz="2400" dirty="0">
                <a:latin typeface="JetBrains Mono" panose="020B0604020202020204" charset="0"/>
                <a:cs typeface="Times New Roman" panose="02020603050405020304" pitchFamily="18" charset="0"/>
              </a:rPr>
              <a:t> </a:t>
            </a:r>
            <a:r>
              <a:rPr lang="en-IN" sz="2400" dirty="0" err="1">
                <a:latin typeface="JetBrains Mono" panose="020B0604020202020204" charset="0"/>
                <a:cs typeface="Times New Roman" panose="02020603050405020304" pitchFamily="18" charset="0"/>
              </a:rPr>
              <a:t>Roy,V.Uday</a:t>
            </a:r>
            <a:r>
              <a:rPr lang="en-IN" sz="2400" dirty="0">
                <a:latin typeface="JetBrains Mono" panose="020B0604020202020204" charset="0"/>
                <a:cs typeface="Times New Roman" panose="02020603050405020304" pitchFamily="18" charset="0"/>
              </a:rPr>
              <a:t> Teja </a:t>
            </a:r>
            <a:r>
              <a:rPr lang="en-US" sz="2400" b="0" i="0" dirty="0">
                <a:effectLst/>
                <a:latin typeface="JetBrains Mono" panose="020B0604020202020204" charset="0"/>
                <a:cs typeface="Times New Roman" panose="02020603050405020304" pitchFamily="18" charset="0"/>
              </a:rPr>
              <a:t>April 2018 </a:t>
            </a:r>
            <a:r>
              <a:rPr lang="en-US" sz="2400" b="0" i="0" u="sng" dirty="0">
                <a:effectLst/>
                <a:latin typeface="JetBrains Mono" panose="020B0604020202020204" charset="0"/>
                <a:cs typeface="Times New Roman" panose="02020603050405020304" pitchFamily="18" charset="0"/>
                <a:hlinkClick r:id="rId6"/>
              </a:rPr>
              <a:t>International Journal of Engineering &amp; Technology</a:t>
            </a:r>
            <a:r>
              <a:rPr lang="en-US" sz="2400" b="0" i="0" dirty="0">
                <a:effectLst/>
                <a:latin typeface="JetBrains Mono" panose="020B0604020202020204" charset="0"/>
                <a:cs typeface="Times New Roman" panose="02020603050405020304" pitchFamily="18" charset="0"/>
              </a:rPr>
              <a:t> 7(2):26 DOI:</a:t>
            </a:r>
            <a:r>
              <a:rPr lang="en-US" sz="2400" b="0" i="0" u="sng" dirty="0">
                <a:effectLst/>
                <a:latin typeface="JetBrains Mono" panose="020B0604020202020204" charset="0"/>
                <a:cs typeface="Times New Roman" panose="02020603050405020304" pitchFamily="18" charset="0"/>
                <a:hlinkClick r:id="rId7"/>
              </a:rPr>
              <a:t>10.14419/ijet.v7i2.20.11738</a:t>
            </a:r>
            <a:endParaRPr lang="en-US" sz="2400" dirty="0">
              <a:latin typeface="JetBrains Mono" panose="020B0604020202020204" charset="0"/>
              <a:cs typeface="Times New Roman" panose="02020603050405020304" pitchFamily="18" charset="0"/>
            </a:endParaRPr>
          </a:p>
        </p:txBody>
      </p:sp>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59</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110110" y="75199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372972" y="729629"/>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408451" y="73342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009798" y="729629"/>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9" name="TextBox 3">
              <a:extLst>
                <a:ext uri="{FF2B5EF4-FFF2-40B4-BE49-F238E27FC236}">
                  <a16:creationId xmlns:a16="http://schemas.microsoft.com/office/drawing/2014/main" id="{0708D038-865A-F8BE-FCF3-A0FD853C43D3}"/>
                </a:ext>
              </a:extLst>
            </p:cNvPr>
            <p:cNvSpPr txBox="1"/>
            <p:nvPr/>
          </p:nvSpPr>
          <p:spPr>
            <a:xfrm>
              <a:off x="5289000" y="73831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Tree>
    <p:extLst>
      <p:ext uri="{BB962C8B-B14F-4D97-AF65-F5344CB8AC3E}">
        <p14:creationId xmlns:p14="http://schemas.microsoft.com/office/powerpoint/2010/main" val="1691669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60</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110110" y="75199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372972" y="729629"/>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408451" y="73342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009798" y="729629"/>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9" name="TextBox 3">
              <a:extLst>
                <a:ext uri="{FF2B5EF4-FFF2-40B4-BE49-F238E27FC236}">
                  <a16:creationId xmlns:a16="http://schemas.microsoft.com/office/drawing/2014/main" id="{0708D038-865A-F8BE-FCF3-A0FD853C43D3}"/>
                </a:ext>
              </a:extLst>
            </p:cNvPr>
            <p:cNvSpPr txBox="1"/>
            <p:nvPr/>
          </p:nvSpPr>
          <p:spPr>
            <a:xfrm>
              <a:off x="5289000" y="73831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
        <p:nvSpPr>
          <p:cNvPr id="29" name="TextBox 28">
            <a:extLst>
              <a:ext uri="{FF2B5EF4-FFF2-40B4-BE49-F238E27FC236}">
                <a16:creationId xmlns:a16="http://schemas.microsoft.com/office/drawing/2014/main" id="{47043914-290A-F3FC-E241-44BB9649E76E}"/>
              </a:ext>
            </a:extLst>
          </p:cNvPr>
          <p:cNvSpPr txBox="1"/>
          <p:nvPr/>
        </p:nvSpPr>
        <p:spPr>
          <a:xfrm>
            <a:off x="669862" y="2492776"/>
            <a:ext cx="17068800" cy="6127190"/>
          </a:xfrm>
          <a:prstGeom prst="rect">
            <a:avLst/>
          </a:prstGeom>
          <a:noFill/>
        </p:spPr>
        <p:txBody>
          <a:bodyPr wrap="square">
            <a:spAutoFit/>
          </a:bodyPr>
          <a:lstStyle/>
          <a:p>
            <a:pPr marL="457200" indent="-457200" algn="just">
              <a:lnSpc>
                <a:spcPct val="150000"/>
              </a:lnSpc>
              <a:buFont typeface="+mj-lt"/>
              <a:buAutoNum type="arabicParenR" startAt="10"/>
            </a:pPr>
            <a:r>
              <a:rPr lang="en-US" sz="2400" dirty="0">
                <a:latin typeface="JetBrains Mono" panose="020B0604020202020204" charset="0"/>
                <a:cs typeface="Times New Roman" panose="02020603050405020304" pitchFamily="18" charset="0"/>
              </a:rPr>
              <a:t>A Probabilistic Machine Learning Approach for Eligible Candidate Selection , </a:t>
            </a:r>
            <a:r>
              <a:rPr lang="en-IN" sz="2400" dirty="0">
                <a:latin typeface="JetBrains Mono" panose="020B0604020202020204" charset="0"/>
                <a:cs typeface="Times New Roman" panose="02020603050405020304" pitchFamily="18" charset="0"/>
              </a:rPr>
              <a:t>Marium-E-Jannat ,Sayma Sultana Chowdhury ,</a:t>
            </a:r>
            <a:r>
              <a:rPr lang="en-IN" sz="2400" dirty="0" err="1">
                <a:latin typeface="JetBrains Mono" panose="020B0604020202020204" charset="0"/>
                <a:cs typeface="Times New Roman" panose="02020603050405020304" pitchFamily="18" charset="0"/>
              </a:rPr>
              <a:t>Munira</a:t>
            </a:r>
            <a:r>
              <a:rPr lang="en-IN" sz="2400" dirty="0">
                <a:latin typeface="JetBrains Mono" panose="020B0604020202020204" charset="0"/>
                <a:cs typeface="Times New Roman" panose="02020603050405020304" pitchFamily="18" charset="0"/>
              </a:rPr>
              <a:t> </a:t>
            </a:r>
            <a:r>
              <a:rPr lang="en-IN" sz="2400" dirty="0" err="1">
                <a:latin typeface="JetBrains Mono" panose="020B0604020202020204" charset="0"/>
                <a:cs typeface="Times New Roman" panose="02020603050405020304" pitchFamily="18" charset="0"/>
              </a:rPr>
              <a:t>Akther</a:t>
            </a:r>
            <a:r>
              <a:rPr lang="en-IN" sz="2400" dirty="0">
                <a:latin typeface="JetBrains Mono" panose="020B0604020202020204" charset="0"/>
                <a:cs typeface="Times New Roman" panose="02020603050405020304" pitchFamily="18" charset="0"/>
              </a:rPr>
              <a:t> </a:t>
            </a:r>
            <a:r>
              <a:rPr lang="en-US" sz="2400" dirty="0">
                <a:latin typeface="JetBrains Mono" panose="020B0604020202020204" charset="0"/>
                <a:cs typeface="Times New Roman" panose="02020603050405020304" pitchFamily="18" charset="0"/>
              </a:rPr>
              <a:t>International Journal of Computer Applications (0975 – 8887) Volume 144 – No.10, June 2016</a:t>
            </a:r>
          </a:p>
          <a:p>
            <a:pPr marL="457200" indent="-457200" algn="just">
              <a:lnSpc>
                <a:spcPct val="150000"/>
              </a:lnSpc>
              <a:buFont typeface="+mj-lt"/>
              <a:buAutoNum type="arabicParenR" startAt="10"/>
            </a:pPr>
            <a:endParaRPr lang="en-IN" sz="24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0"/>
            </a:pPr>
            <a:r>
              <a:rPr lang="en-US" sz="2400" dirty="0">
                <a:latin typeface="JetBrains Mono" panose="020B0604020202020204" charset="0"/>
                <a:cs typeface="Times New Roman" panose="02020603050405020304" pitchFamily="18" charset="0"/>
              </a:rPr>
              <a:t>CAREER GUIDANCE SYSTEM USING MACHINE LEARNING  </a:t>
            </a:r>
            <a:r>
              <a:rPr lang="en-IN" sz="2400" dirty="0">
                <a:latin typeface="JetBrains Mono" panose="020B0604020202020204" charset="0"/>
                <a:cs typeface="Times New Roman" panose="02020603050405020304" pitchFamily="18" charset="0"/>
              </a:rPr>
              <a:t>Sandeep Mishra ,</a:t>
            </a:r>
            <a:r>
              <a:rPr lang="en-IN" sz="2400" dirty="0" err="1">
                <a:latin typeface="JetBrains Mono" panose="020B0604020202020204" charset="0"/>
                <a:cs typeface="Times New Roman" panose="02020603050405020304" pitchFamily="18" charset="0"/>
              </a:rPr>
              <a:t>Jash</a:t>
            </a:r>
            <a:r>
              <a:rPr lang="en-IN" sz="2400" dirty="0">
                <a:latin typeface="JetBrains Mono" panose="020B0604020202020204" charset="0"/>
                <a:cs typeface="Times New Roman" panose="02020603050405020304" pitchFamily="18" charset="0"/>
              </a:rPr>
              <a:t> </a:t>
            </a:r>
            <a:r>
              <a:rPr lang="en-IN" sz="2400" dirty="0" err="1">
                <a:latin typeface="JetBrains Mono" panose="020B0604020202020204" charset="0"/>
                <a:cs typeface="Times New Roman" panose="02020603050405020304" pitchFamily="18" charset="0"/>
              </a:rPr>
              <a:t>Sanghav,Hiren</a:t>
            </a:r>
            <a:r>
              <a:rPr lang="en-IN" sz="2400" dirty="0">
                <a:latin typeface="JetBrains Mono" panose="020B0604020202020204" charset="0"/>
                <a:cs typeface="Times New Roman" panose="02020603050405020304" pitchFamily="18" charset="0"/>
              </a:rPr>
              <a:t> Patel  International Journal Of Creative Research Thoughts (IJCRT) </a:t>
            </a:r>
            <a:r>
              <a:rPr lang="en-US" sz="2400" dirty="0">
                <a:latin typeface="JetBrains Mono" panose="020B0604020202020204" charset="0"/>
                <a:cs typeface="Times New Roman" panose="02020603050405020304" pitchFamily="18" charset="0"/>
              </a:rPr>
              <a:t>| Volume 9, Issue 5 May 2021 | ISSN: 2320-2882</a:t>
            </a:r>
          </a:p>
          <a:p>
            <a:pPr marL="457200" indent="-457200" algn="just">
              <a:lnSpc>
                <a:spcPct val="150000"/>
              </a:lnSpc>
              <a:buFont typeface="+mj-lt"/>
              <a:buAutoNum type="arabicParenR" startAt="10"/>
            </a:pPr>
            <a:endParaRPr lang="en-IN" sz="24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0"/>
            </a:pPr>
            <a:r>
              <a:rPr lang="en-US" sz="2400" dirty="0">
                <a:latin typeface="JetBrains Mono" panose="020B0604020202020204" charset="0"/>
                <a:cs typeface="Times New Roman" panose="02020603050405020304" pitchFamily="18" charset="0"/>
              </a:rPr>
              <a:t>A Machine Learning Approach for Future Career Planning Yu </a:t>
            </a:r>
            <a:r>
              <a:rPr lang="en-US" sz="2400" dirty="0" err="1">
                <a:latin typeface="JetBrains Mono" panose="020B0604020202020204" charset="0"/>
                <a:cs typeface="Times New Roman" panose="02020603050405020304" pitchFamily="18" charset="0"/>
              </a:rPr>
              <a:t>Lou,Ran</a:t>
            </a:r>
            <a:r>
              <a:rPr lang="en-US" sz="2400" dirty="0">
                <a:latin typeface="JetBrains Mono" panose="020B0604020202020204" charset="0"/>
                <a:cs typeface="Times New Roman" panose="02020603050405020304" pitchFamily="18" charset="0"/>
              </a:rPr>
              <a:t> </a:t>
            </a:r>
            <a:r>
              <a:rPr lang="en-US" sz="2400" dirty="0" err="1">
                <a:latin typeface="JetBrains Mono" panose="020B0604020202020204" charset="0"/>
                <a:cs typeface="Times New Roman" panose="02020603050405020304" pitchFamily="18" charset="0"/>
              </a:rPr>
              <a:t>Ren,Yiyang</a:t>
            </a:r>
            <a:r>
              <a:rPr lang="en-US" sz="2400" dirty="0">
                <a:latin typeface="JetBrains Mono" panose="020B0604020202020204" charset="0"/>
                <a:cs typeface="Times New Roman" panose="02020603050405020304" pitchFamily="18" charset="0"/>
              </a:rPr>
              <a:t> Zhao  </a:t>
            </a:r>
            <a:r>
              <a:rPr lang="en-US" sz="2400" b="0" i="0" dirty="0">
                <a:effectLst/>
                <a:latin typeface="JetBrains Mono" panose="020B0604020202020204" charset="0"/>
                <a:cs typeface="Times New Roman" panose="02020603050405020304" pitchFamily="18" charset="0"/>
              </a:rPr>
              <a:t>May 2024 </a:t>
            </a:r>
            <a:r>
              <a:rPr lang="en-US" sz="2400" b="0" i="0" u="sng" dirty="0">
                <a:effectLst/>
                <a:latin typeface="JetBrains Mono" panose="020B0604020202020204" charset="0"/>
                <a:cs typeface="Times New Roman" panose="02020603050405020304" pitchFamily="18" charset="0"/>
                <a:hlinkClick r:id="rId2"/>
              </a:rPr>
              <a:t>International Journal of Innovative Research in Computer and Communication Engineering</a:t>
            </a:r>
            <a:r>
              <a:rPr lang="en-US" sz="2400" b="0" i="0" dirty="0">
                <a:effectLst/>
                <a:latin typeface="JetBrains Mono" panose="020B0604020202020204" charset="0"/>
                <a:cs typeface="Times New Roman" panose="02020603050405020304" pitchFamily="18" charset="0"/>
              </a:rPr>
              <a:t> 12(05):5602-5609 DOI: </a:t>
            </a:r>
            <a:r>
              <a:rPr lang="en-US" sz="2400" b="0" i="0" u="sng" dirty="0">
                <a:effectLst/>
                <a:latin typeface="JetBrains Mono" panose="020B0604020202020204" charset="0"/>
                <a:cs typeface="Times New Roman" panose="02020603050405020304" pitchFamily="18" charset="0"/>
                <a:hlinkClick r:id="rId3"/>
              </a:rPr>
              <a:t>10.15680/IJIRCCE.2024.1205079</a:t>
            </a:r>
            <a:endParaRPr lang="en-US" sz="2400" b="0" i="0" dirty="0">
              <a:effectLst/>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5058172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2009155" y="733732"/>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61</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704308"/>
            <a:ext cx="8219349" cy="3366353"/>
            <a:chOff x="543651" y="704308"/>
            <a:chExt cx="8219349" cy="3366353"/>
          </a:xfrm>
        </p:grpSpPr>
        <p:sp>
          <p:nvSpPr>
            <p:cNvPr id="20" name="TextBox 3">
              <a:extLst>
                <a:ext uri="{FF2B5EF4-FFF2-40B4-BE49-F238E27FC236}">
                  <a16:creationId xmlns:a16="http://schemas.microsoft.com/office/drawing/2014/main" id="{54A68E06-D009-8065-7223-70E65ABB767F}"/>
                </a:ext>
              </a:extLst>
            </p:cNvPr>
            <p:cNvSpPr txBox="1"/>
            <p:nvPr/>
          </p:nvSpPr>
          <p:spPr>
            <a:xfrm>
              <a:off x="4110110" y="751995"/>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n</a:t>
              </a:r>
            </a:p>
          </p:txBody>
        </p:sp>
        <p:sp>
          <p:nvSpPr>
            <p:cNvPr id="9" name="TextBox 3">
              <a:extLst>
                <a:ext uri="{FF2B5EF4-FFF2-40B4-BE49-F238E27FC236}">
                  <a16:creationId xmlns:a16="http://schemas.microsoft.com/office/drawing/2014/main" id="{3757C3F5-9117-F500-E777-9CF65094E27D}"/>
                </a:ext>
              </a:extLst>
            </p:cNvPr>
            <p:cNvSpPr txBox="1"/>
            <p:nvPr/>
          </p:nvSpPr>
          <p:spPr>
            <a:xfrm>
              <a:off x="2372972" y="729629"/>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7" name="TextBox 3">
              <a:extLst>
                <a:ext uri="{FF2B5EF4-FFF2-40B4-BE49-F238E27FC236}">
                  <a16:creationId xmlns:a16="http://schemas.microsoft.com/office/drawing/2014/main" id="{94904ED0-D1F9-2C17-B79B-2E79CDF9C0E8}"/>
                </a:ext>
              </a:extLst>
            </p:cNvPr>
            <p:cNvSpPr txBox="1"/>
            <p:nvPr/>
          </p:nvSpPr>
          <p:spPr>
            <a:xfrm>
              <a:off x="3408451" y="73342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1" name="TextBox 3">
              <a:extLst>
                <a:ext uri="{FF2B5EF4-FFF2-40B4-BE49-F238E27FC236}">
                  <a16:creationId xmlns:a16="http://schemas.microsoft.com/office/drawing/2014/main" id="{DE3FD9A3-AF71-6B3A-3F62-31718B3350F7}"/>
                </a:ext>
              </a:extLst>
            </p:cNvPr>
            <p:cNvSpPr txBox="1"/>
            <p:nvPr/>
          </p:nvSpPr>
          <p:spPr>
            <a:xfrm>
              <a:off x="3009798" y="729629"/>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12" name="TextBox 3">
              <a:extLst>
                <a:ext uri="{FF2B5EF4-FFF2-40B4-BE49-F238E27FC236}">
                  <a16:creationId xmlns:a16="http://schemas.microsoft.com/office/drawing/2014/main" id="{C0D1E6B4-7744-F2F8-6B33-7F8084E7461D}"/>
                </a:ext>
              </a:extLst>
            </p:cNvPr>
            <p:cNvSpPr txBox="1"/>
            <p:nvPr/>
          </p:nvSpPr>
          <p:spPr>
            <a:xfrm>
              <a:off x="1305879" y="729488"/>
              <a:ext cx="899603" cy="168210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4" name="TextBox 3">
              <a:extLst>
                <a:ext uri="{FF2B5EF4-FFF2-40B4-BE49-F238E27FC236}">
                  <a16:creationId xmlns:a16="http://schemas.microsoft.com/office/drawing/2014/main" id="{E2885B54-2DD6-E904-062F-60BA9A8281D5}"/>
                </a:ext>
              </a:extLst>
            </p:cNvPr>
            <p:cNvSpPr txBox="1"/>
            <p:nvPr/>
          </p:nvSpPr>
          <p:spPr>
            <a:xfrm>
              <a:off x="4764627" y="75657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7" name="TextBox 3">
              <a:extLst>
                <a:ext uri="{FF2B5EF4-FFF2-40B4-BE49-F238E27FC236}">
                  <a16:creationId xmlns:a16="http://schemas.microsoft.com/office/drawing/2014/main" id="{8B629FCA-B9D1-51DF-75DC-0603222C0BF6}"/>
                </a:ext>
              </a:extLst>
            </p:cNvPr>
            <p:cNvSpPr txBox="1"/>
            <p:nvPr/>
          </p:nvSpPr>
          <p:spPr>
            <a:xfrm>
              <a:off x="5181600" y="709017"/>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8" name="TextBox 3">
              <a:extLst>
                <a:ext uri="{FF2B5EF4-FFF2-40B4-BE49-F238E27FC236}">
                  <a16:creationId xmlns:a16="http://schemas.microsoft.com/office/drawing/2014/main" id="{5176B2B6-31F8-9AB1-E6D4-442C243BC88D}"/>
                </a:ext>
              </a:extLst>
            </p:cNvPr>
            <p:cNvSpPr txBox="1"/>
            <p:nvPr/>
          </p:nvSpPr>
          <p:spPr>
            <a:xfrm>
              <a:off x="4972798" y="237635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2" name="TextBox 3">
              <a:extLst>
                <a:ext uri="{FF2B5EF4-FFF2-40B4-BE49-F238E27FC236}">
                  <a16:creationId xmlns:a16="http://schemas.microsoft.com/office/drawing/2014/main" id="{27B98639-DDD6-069E-FDA7-6CD59683853B}"/>
                </a:ext>
              </a:extLst>
            </p:cNvPr>
            <p:cNvSpPr txBox="1"/>
            <p:nvPr/>
          </p:nvSpPr>
          <p:spPr>
            <a:xfrm>
              <a:off x="4977377" y="761161"/>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sp>
          <p:nvSpPr>
            <p:cNvPr id="19" name="TextBox 3">
              <a:extLst>
                <a:ext uri="{FF2B5EF4-FFF2-40B4-BE49-F238E27FC236}">
                  <a16:creationId xmlns:a16="http://schemas.microsoft.com/office/drawing/2014/main" id="{0708D038-865A-F8BE-FCF3-A0FD853C43D3}"/>
                </a:ext>
              </a:extLst>
            </p:cNvPr>
            <p:cNvSpPr txBox="1"/>
            <p:nvPr/>
          </p:nvSpPr>
          <p:spPr>
            <a:xfrm>
              <a:off x="5289000" y="73831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21" name="TextBox 3">
              <a:extLst>
                <a:ext uri="{FF2B5EF4-FFF2-40B4-BE49-F238E27FC236}">
                  <a16:creationId xmlns:a16="http://schemas.microsoft.com/office/drawing/2014/main" id="{44D0DB11-6778-3E63-0F9D-64A72A25288F}"/>
                </a:ext>
              </a:extLst>
            </p:cNvPr>
            <p:cNvSpPr txBox="1"/>
            <p:nvPr/>
          </p:nvSpPr>
          <p:spPr>
            <a:xfrm>
              <a:off x="6481318" y="712044"/>
              <a:ext cx="2281682" cy="1694310"/>
            </a:xfrm>
            <a:prstGeom prst="rect">
              <a:avLst/>
            </a:prstGeom>
          </p:spPr>
          <p:txBody>
            <a:bodyPr wrap="square" lIns="0" tIns="0" rIns="0" bIns="0" rtlCol="0" anchor="t">
              <a:spAutoFit/>
            </a:bodyPr>
            <a:lstStyle/>
            <a:p>
              <a:pPr algn="l">
                <a:lnSpc>
                  <a:spcPts val="13999"/>
                </a:lnSpc>
              </a:pPr>
              <a:endParaRPr lang="en-US" sz="11300" b="1" dirty="0">
                <a:solidFill>
                  <a:srgbClr val="F23F0A">
                    <a:alpha val="76863"/>
                  </a:srgbClr>
                </a:solidFill>
                <a:latin typeface="Gotham Heavy"/>
                <a:ea typeface="Gotham Heavy"/>
                <a:cs typeface="Gotham Heavy"/>
                <a:sym typeface="Gotham Heavy"/>
              </a:endParaRPr>
            </a:p>
          </p:txBody>
        </p:sp>
      </p:grpSp>
      <p:sp>
        <p:nvSpPr>
          <p:cNvPr id="29" name="TextBox 28">
            <a:extLst>
              <a:ext uri="{FF2B5EF4-FFF2-40B4-BE49-F238E27FC236}">
                <a16:creationId xmlns:a16="http://schemas.microsoft.com/office/drawing/2014/main" id="{47043914-290A-F3FC-E241-44BB9649E76E}"/>
              </a:ext>
            </a:extLst>
          </p:cNvPr>
          <p:cNvSpPr txBox="1"/>
          <p:nvPr/>
        </p:nvSpPr>
        <p:spPr>
          <a:xfrm>
            <a:off x="669862" y="2492776"/>
            <a:ext cx="17068800" cy="6674456"/>
          </a:xfrm>
          <a:prstGeom prst="rect">
            <a:avLst/>
          </a:prstGeom>
          <a:noFill/>
        </p:spPr>
        <p:txBody>
          <a:bodyPr wrap="square">
            <a:spAutoFit/>
          </a:bodyPr>
          <a:lstStyle/>
          <a:p>
            <a:pPr marL="457200" indent="-457200" algn="just">
              <a:lnSpc>
                <a:spcPct val="150000"/>
              </a:lnSpc>
              <a:buFont typeface="+mj-lt"/>
              <a:buAutoNum type="arabicParenR" startAt="13"/>
            </a:pPr>
            <a:r>
              <a:rPr lang="en-US" sz="2400" dirty="0">
                <a:latin typeface="JetBrains Mono" panose="020B0604020202020204" charset="0"/>
                <a:cs typeface="Times New Roman" panose="02020603050405020304" pitchFamily="18" charset="0"/>
              </a:rPr>
              <a:t>Creating Crowd Variation with the OCEAN Personality Model Funda </a:t>
            </a:r>
            <a:r>
              <a:rPr lang="en-US" sz="2400" dirty="0" err="1">
                <a:latin typeface="JetBrains Mono" panose="020B0604020202020204" charset="0"/>
                <a:cs typeface="Times New Roman" panose="02020603050405020304" pitchFamily="18" charset="0"/>
              </a:rPr>
              <a:t>Durupınar,Jan</a:t>
            </a:r>
            <a:r>
              <a:rPr lang="en-US" sz="2400" dirty="0">
                <a:latin typeface="JetBrains Mono" panose="020B0604020202020204" charset="0"/>
                <a:cs typeface="Times New Roman" panose="02020603050405020304" pitchFamily="18" charset="0"/>
              </a:rPr>
              <a:t> </a:t>
            </a:r>
            <a:r>
              <a:rPr lang="en-US" sz="2400" dirty="0" err="1">
                <a:latin typeface="JetBrains Mono" panose="020B0604020202020204" charset="0"/>
                <a:cs typeface="Times New Roman" panose="02020603050405020304" pitchFamily="18" charset="0"/>
              </a:rPr>
              <a:t>Allbeck</a:t>
            </a:r>
            <a:r>
              <a:rPr lang="en-US" sz="2400" dirty="0">
                <a:latin typeface="JetBrains Mono" panose="020B0604020202020204" charset="0"/>
                <a:cs typeface="Times New Roman" panose="02020603050405020304" pitchFamily="18" charset="0"/>
              </a:rPr>
              <a:t> </a:t>
            </a:r>
            <a:r>
              <a:rPr lang="en-US" sz="2400" b="0" i="0" dirty="0">
                <a:effectLst/>
                <a:latin typeface="JetBrains Mono" panose="020B0604020202020204" charset="0"/>
                <a:cs typeface="Times New Roman" panose="02020603050405020304" pitchFamily="18" charset="0"/>
              </a:rPr>
              <a:t>January 2008 DOI:</a:t>
            </a:r>
            <a:r>
              <a:rPr lang="en-US" sz="2400" b="0" i="0" u="sng" dirty="0">
                <a:effectLst/>
                <a:latin typeface="JetBrains Mono" panose="020B0604020202020204" charset="0"/>
                <a:cs typeface="Times New Roman" panose="02020603050405020304" pitchFamily="18" charset="0"/>
                <a:hlinkClick r:id="rId2"/>
              </a:rPr>
              <a:t>10.1145/1402821.1402835</a:t>
            </a:r>
            <a:r>
              <a:rPr lang="en-US" sz="2400" u="sng" dirty="0">
                <a:latin typeface="JetBrains Mono" panose="020B0604020202020204" charset="0"/>
                <a:cs typeface="Times New Roman" panose="02020603050405020304" pitchFamily="18" charset="0"/>
              </a:rPr>
              <a:t> </a:t>
            </a:r>
            <a:r>
              <a:rPr lang="en-US" sz="2400" b="0" i="0" dirty="0">
                <a:effectLst/>
                <a:latin typeface="JetBrains Mono" panose="020B0604020202020204" charset="0"/>
                <a:cs typeface="Times New Roman" panose="02020603050405020304" pitchFamily="18" charset="0"/>
              </a:rPr>
              <a:t>Conference: 7th International Joint Conference on Autonomous Agents and Multiagent Systems (AAMAS 2008), Estoril, Portugal, May 12-16, 2008, Volume 3</a:t>
            </a:r>
          </a:p>
          <a:p>
            <a:pPr marL="457200" indent="-457200" algn="just">
              <a:lnSpc>
                <a:spcPct val="150000"/>
              </a:lnSpc>
              <a:buFont typeface="+mj-lt"/>
              <a:buAutoNum type="arabicParenR" startAt="13"/>
            </a:pPr>
            <a:endParaRPr lang="en-US" sz="24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3"/>
            </a:pPr>
            <a:r>
              <a:rPr lang="en-US" sz="2400" dirty="0">
                <a:latin typeface="JetBrains Mono" panose="020B0604020202020204" charset="0"/>
                <a:cs typeface="Times New Roman" panose="02020603050405020304" pitchFamily="18" charset="0"/>
              </a:rPr>
              <a:t>Map My Career: Career Planning Tool to Improve Student Satisfaction SARATH TOMY,ERIC PARDEDE </a:t>
            </a:r>
            <a:r>
              <a:rPr lang="en-US" sz="2400" b="0" i="0" dirty="0">
                <a:effectLst/>
                <a:latin typeface="JetBrains Mono" panose="020B0604020202020204" charset="0"/>
                <a:cs typeface="Times New Roman" panose="02020603050405020304" pitchFamily="18" charset="0"/>
              </a:rPr>
              <a:t>September 2019 </a:t>
            </a:r>
            <a:r>
              <a:rPr lang="en-US" sz="2400" b="0" i="0" u="sng" dirty="0">
                <a:effectLst/>
                <a:latin typeface="JetBrains Mono" panose="020B0604020202020204" charset="0"/>
                <a:cs typeface="Times New Roman" panose="02020603050405020304" pitchFamily="18" charset="0"/>
                <a:hlinkClick r:id="rId3"/>
              </a:rPr>
              <a:t>IEEE Access</a:t>
            </a:r>
            <a:r>
              <a:rPr lang="en-US" sz="2400" b="0" i="0" dirty="0">
                <a:effectLst/>
                <a:latin typeface="JetBrains Mono" panose="020B0604020202020204" charset="0"/>
                <a:cs typeface="Times New Roman" panose="02020603050405020304" pitchFamily="18" charset="0"/>
              </a:rPr>
              <a:t> PP(99):1-1 DOI:</a:t>
            </a:r>
            <a:r>
              <a:rPr lang="en-US" sz="2400" b="0" i="0" u="sng" dirty="0">
                <a:effectLst/>
                <a:latin typeface="JetBrains Mono" panose="020B0604020202020204" charset="0"/>
                <a:cs typeface="Times New Roman" panose="02020603050405020304" pitchFamily="18" charset="0"/>
                <a:hlinkClick r:id="rId4"/>
              </a:rPr>
              <a:t>10.1109/ACCESS.2019.2940986</a:t>
            </a:r>
            <a:endParaRPr lang="en-US" sz="2400" b="0" i="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3"/>
            </a:pPr>
            <a:endParaRPr lang="en-US" sz="2400" dirty="0">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3"/>
            </a:pPr>
            <a:r>
              <a:rPr lang="en-US" sz="2400" dirty="0">
                <a:latin typeface="JetBrains Mono" panose="020B0604020202020204" charset="0"/>
                <a:cs typeface="Times New Roman" panose="02020603050405020304" pitchFamily="18" charset="0"/>
              </a:rPr>
              <a:t>Personalized Career-Path Recommendation Model for Information Technology Students in Indonesia PUJI CATUR SISWIPRAPTINI,HARCO LESLIE  </a:t>
            </a:r>
            <a:r>
              <a:rPr lang="en-US" sz="2400" b="0" i="0" dirty="0">
                <a:effectLst/>
                <a:latin typeface="JetBrains Mono" panose="020B0604020202020204" charset="0"/>
                <a:cs typeface="Times New Roman" panose="02020603050405020304" pitchFamily="18" charset="0"/>
              </a:rPr>
              <a:t>March 2024   </a:t>
            </a:r>
            <a:r>
              <a:rPr lang="en-US" sz="2400" b="0" i="0" u="sng" dirty="0">
                <a:effectLst/>
                <a:latin typeface="JetBrains Mono" panose="020B0604020202020204" charset="0"/>
                <a:cs typeface="Times New Roman" panose="02020603050405020304" pitchFamily="18" charset="0"/>
                <a:hlinkClick r:id="rId3"/>
              </a:rPr>
              <a:t>IEEE Access</a:t>
            </a:r>
            <a:r>
              <a:rPr lang="en-US" sz="2400" b="0" i="0" dirty="0">
                <a:effectLst/>
                <a:latin typeface="JetBrains Mono" panose="020B0604020202020204" charset="0"/>
                <a:cs typeface="Times New Roman" panose="02020603050405020304" pitchFamily="18" charset="0"/>
              </a:rPr>
              <a:t> PP(99):1-1 DOI: </a:t>
            </a:r>
            <a:r>
              <a:rPr lang="en-US" sz="2400" b="0" i="0" u="sng" dirty="0">
                <a:effectLst/>
                <a:latin typeface="JetBrains Mono" panose="020B0604020202020204" charset="0"/>
                <a:cs typeface="Times New Roman" panose="02020603050405020304" pitchFamily="18" charset="0"/>
                <a:hlinkClick r:id="rId5"/>
              </a:rPr>
              <a:t>10.1109/ACCESS.2024.3381032</a:t>
            </a:r>
            <a:endParaRPr lang="en-US" sz="2400" b="0" i="0" dirty="0">
              <a:effectLst/>
              <a:latin typeface="JetBrains Mono" panose="020B0604020202020204" charset="0"/>
              <a:cs typeface="Times New Roman" panose="02020603050405020304" pitchFamily="18" charset="0"/>
            </a:endParaRPr>
          </a:p>
          <a:p>
            <a:pPr marL="457200" indent="-457200" algn="just">
              <a:lnSpc>
                <a:spcPct val="150000"/>
              </a:lnSpc>
              <a:buFont typeface="+mj-lt"/>
              <a:buAutoNum type="arabicParenR" startAt="13"/>
            </a:pPr>
            <a:endParaRPr lang="en-US" sz="2400" dirty="0">
              <a:latin typeface="JetBrains Mono" panose="020B0604020202020204" charset="0"/>
              <a:cs typeface="Times New Roman" panose="02020603050405020304" pitchFamily="18" charset="0"/>
            </a:endParaRPr>
          </a:p>
        </p:txBody>
      </p:sp>
    </p:spTree>
    <p:extLst>
      <p:ext uri="{BB962C8B-B14F-4D97-AF65-F5344CB8AC3E}">
        <p14:creationId xmlns:p14="http://schemas.microsoft.com/office/powerpoint/2010/main" val="2956598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grpSp>
        <p:nvGrpSpPr>
          <p:cNvPr id="2" name="Group 2"/>
          <p:cNvGrpSpPr/>
          <p:nvPr/>
        </p:nvGrpSpPr>
        <p:grpSpPr>
          <a:xfrm>
            <a:off x="547662" y="3193321"/>
            <a:ext cx="13930338" cy="1946971"/>
            <a:chOff x="0" y="0"/>
            <a:chExt cx="3426361" cy="512783"/>
          </a:xfrm>
        </p:grpSpPr>
        <p:sp>
          <p:nvSpPr>
            <p:cNvPr id="3" name="Freeform 3"/>
            <p:cNvSpPr/>
            <p:nvPr/>
          </p:nvSpPr>
          <p:spPr>
            <a:xfrm>
              <a:off x="0" y="0"/>
              <a:ext cx="3426361" cy="512783"/>
            </a:xfrm>
            <a:custGeom>
              <a:avLst/>
              <a:gdLst/>
              <a:ahLst/>
              <a:cxnLst/>
              <a:rect l="l" t="t" r="r" b="b"/>
              <a:pathLst>
                <a:path w="3426361" h="512783">
                  <a:moveTo>
                    <a:pt x="0" y="0"/>
                  </a:moveTo>
                  <a:lnTo>
                    <a:pt x="3426361" y="0"/>
                  </a:lnTo>
                  <a:lnTo>
                    <a:pt x="3426361" y="512783"/>
                  </a:lnTo>
                  <a:lnTo>
                    <a:pt x="0" y="512783"/>
                  </a:lnTo>
                  <a:close/>
                </a:path>
              </a:pathLst>
            </a:custGeom>
            <a:solidFill>
              <a:srgbClr val="F23F0A">
                <a:alpha val="69804"/>
              </a:srgbClr>
            </a:solidFill>
          </p:spPr>
        </p:sp>
        <p:sp>
          <p:nvSpPr>
            <p:cNvPr id="4" name="TextBox 4"/>
            <p:cNvSpPr txBox="1"/>
            <p:nvPr/>
          </p:nvSpPr>
          <p:spPr>
            <a:xfrm>
              <a:off x="0" y="-38100"/>
              <a:ext cx="3426361" cy="550883"/>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523123" y="4090870"/>
            <a:ext cx="16464582" cy="2098844"/>
          </a:xfrm>
          <a:prstGeom prst="rect">
            <a:avLst/>
          </a:prstGeom>
        </p:spPr>
        <p:txBody>
          <a:bodyPr lIns="0" tIns="0" rIns="0" bIns="0" rtlCol="0" anchor="t">
            <a:spAutoFit/>
          </a:bodyPr>
          <a:lstStyle/>
          <a:p>
            <a:pPr algn="l">
              <a:lnSpc>
                <a:spcPts val="15555"/>
              </a:lnSpc>
            </a:pPr>
            <a:r>
              <a:rPr lang="en-US" sz="19444" b="1" spc="-719" dirty="0">
                <a:solidFill>
                  <a:srgbClr val="000000"/>
                </a:solidFill>
                <a:latin typeface="Gotham Heavy"/>
                <a:ea typeface="Gotham Heavy"/>
                <a:cs typeface="Gotham Heavy"/>
                <a:sym typeface="Gotham Heavy"/>
              </a:rPr>
              <a:t>THANK YOU.</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3" name="TextBox 3"/>
          <p:cNvSpPr txBox="1"/>
          <p:nvPr/>
        </p:nvSpPr>
        <p:spPr>
          <a:xfrm>
            <a:off x="3192274" y="1519250"/>
            <a:ext cx="5885913" cy="7238308"/>
          </a:xfrm>
          <a:prstGeom prst="rect">
            <a:avLst/>
          </a:prstGeom>
        </p:spPr>
        <p:txBody>
          <a:bodyPr lIns="0" tIns="0" rIns="0" bIns="0" rtlCol="0" anchor="t">
            <a:spAutoFit/>
          </a:bodyPr>
          <a:lstStyle/>
          <a:p>
            <a:pPr algn="ctr">
              <a:lnSpc>
                <a:spcPts val="56491"/>
              </a:lnSpc>
            </a:pPr>
            <a:r>
              <a:rPr lang="en-US" sz="48699" b="1" dirty="0">
                <a:solidFill>
                  <a:srgbClr val="F23F0A">
                    <a:alpha val="69804"/>
                  </a:srgbClr>
                </a:solidFill>
                <a:latin typeface="Gotham Heavy"/>
                <a:ea typeface="Gotham Heavy"/>
                <a:cs typeface="Gotham Heavy"/>
                <a:sym typeface="Gotham Heavy"/>
              </a:rPr>
              <a:t>Q</a:t>
            </a:r>
          </a:p>
        </p:txBody>
      </p:sp>
      <p:sp>
        <p:nvSpPr>
          <p:cNvPr id="4" name="TextBox 4"/>
          <p:cNvSpPr txBox="1"/>
          <p:nvPr/>
        </p:nvSpPr>
        <p:spPr>
          <a:xfrm>
            <a:off x="6201043" y="1509058"/>
            <a:ext cx="5885913" cy="7238308"/>
          </a:xfrm>
          <a:prstGeom prst="rect">
            <a:avLst/>
          </a:prstGeom>
        </p:spPr>
        <p:txBody>
          <a:bodyPr lIns="0" tIns="0" rIns="0" bIns="0" rtlCol="0" anchor="t">
            <a:spAutoFit/>
          </a:bodyPr>
          <a:lstStyle/>
          <a:p>
            <a:pPr algn="ctr">
              <a:lnSpc>
                <a:spcPts val="56491"/>
              </a:lnSpc>
            </a:pPr>
            <a:r>
              <a:rPr lang="en-US" sz="48699" b="1" dirty="0">
                <a:solidFill>
                  <a:srgbClr val="F23F0A">
                    <a:alpha val="82745"/>
                  </a:srgbClr>
                </a:solidFill>
                <a:latin typeface="Gotham Heavy"/>
                <a:ea typeface="Gotham Heavy"/>
                <a:cs typeface="Gotham Heavy"/>
                <a:sym typeface="Gotham Heavy"/>
              </a:rPr>
              <a:t>&amp;</a:t>
            </a:r>
          </a:p>
        </p:txBody>
      </p:sp>
      <p:sp>
        <p:nvSpPr>
          <p:cNvPr id="5" name="TextBox 5"/>
          <p:cNvSpPr txBox="1"/>
          <p:nvPr/>
        </p:nvSpPr>
        <p:spPr>
          <a:xfrm>
            <a:off x="9209815" y="1498866"/>
            <a:ext cx="5885913" cy="7238308"/>
          </a:xfrm>
          <a:prstGeom prst="rect">
            <a:avLst/>
          </a:prstGeom>
        </p:spPr>
        <p:txBody>
          <a:bodyPr lIns="0" tIns="0" rIns="0" bIns="0" rtlCol="0" anchor="t">
            <a:spAutoFit/>
          </a:bodyPr>
          <a:lstStyle/>
          <a:p>
            <a:pPr algn="ctr">
              <a:lnSpc>
                <a:spcPts val="56491"/>
              </a:lnSpc>
            </a:pPr>
            <a:r>
              <a:rPr lang="en-US" sz="48699" b="1" dirty="0">
                <a:solidFill>
                  <a:srgbClr val="F23F0A">
                    <a:alpha val="82745"/>
                  </a:srgbClr>
                </a:solidFill>
                <a:latin typeface="Gotham Heavy"/>
                <a:ea typeface="Gotham Heavy"/>
                <a:cs typeface="Gotham Heavy"/>
                <a:sym typeface="Gotham Heavy"/>
              </a:rPr>
              <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543651" y="2797928"/>
            <a:ext cx="14391549" cy="2150140"/>
          </a:xfrm>
          <a:prstGeom prst="rect">
            <a:avLst/>
          </a:prstGeom>
        </p:spPr>
        <p:txBody>
          <a:bodyPr wrap="square" lIns="0" tIns="0" rIns="0" bIns="0" numCol="1" rtlCol="0" anchor="t">
            <a:spAutoFit/>
          </a:bodyPr>
          <a:lstStyle/>
          <a:p>
            <a:pPr>
              <a:lnSpc>
                <a:spcPct val="150000"/>
              </a:lnSpc>
            </a:pPr>
            <a:r>
              <a:rPr lang="en-US" sz="2400" dirty="0">
                <a:latin typeface="JetBrains Mono" panose="020B0604020202020204" charset="0"/>
                <a:cs typeface="Times New Roman" panose="02020603050405020304" pitchFamily="18" charset="0"/>
              </a:rPr>
              <a:t>The system is designed to assist computer science students in </a:t>
            </a:r>
            <a:r>
              <a:rPr lang="en-IN" sz="2400" dirty="0">
                <a:solidFill>
                  <a:srgbClr val="282829"/>
                </a:solidFill>
                <a:highlight>
                  <a:srgbClr val="FFFFFF"/>
                </a:highlight>
                <a:latin typeface="JetBrains Mono" panose="020B0604020202020204" charset="0"/>
                <a:cs typeface="Times New Roman" panose="02020603050405020304" pitchFamily="18" charset="0"/>
              </a:rPr>
              <a:t>discovering</a:t>
            </a:r>
            <a:r>
              <a:rPr lang="en-US" sz="2400" dirty="0">
                <a:latin typeface="JetBrains Mono" panose="020B0604020202020204" charset="0"/>
                <a:cs typeface="Times New Roman" panose="02020603050405020304" pitchFamily="18" charset="0"/>
              </a:rPr>
              <a:t> career paths that align with their individual skills, interests, and goals.</a:t>
            </a:r>
          </a:p>
          <a:p>
            <a:pPr>
              <a:lnSpc>
                <a:spcPct val="150000"/>
              </a:lnSpc>
            </a:pPr>
            <a:r>
              <a:rPr lang="en-US" sz="2400" dirty="0">
                <a:latin typeface="JetBrains Mono" panose="020B0604020202020204" charset="0"/>
                <a:cs typeface="Times New Roman" panose="02020603050405020304" pitchFamily="18" charset="0"/>
              </a:rPr>
              <a:t> </a:t>
            </a:r>
          </a:p>
          <a:p>
            <a:pPr>
              <a:lnSpc>
                <a:spcPct val="150000"/>
              </a:lnSpc>
            </a:pPr>
            <a:endParaRPr lang="en-IN" sz="2400" dirty="0">
              <a:latin typeface="JetBrains Mono" panose="020B0604020202020204" charset="0"/>
              <a:cs typeface="Times New Roman" panose="02020603050405020304" pitchFamily="18" charset="0"/>
            </a:endParaRPr>
          </a:p>
        </p:txBody>
      </p:sp>
      <p:sp>
        <p:nvSpPr>
          <p:cNvPr id="3" name="TextBox 3"/>
          <p:cNvSpPr txBox="1"/>
          <p:nvPr/>
        </p:nvSpPr>
        <p:spPr>
          <a:xfrm>
            <a:off x="543651" y="704308"/>
            <a:ext cx="99518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6" name="TextBox 3">
            <a:extLst>
              <a:ext uri="{FF2B5EF4-FFF2-40B4-BE49-F238E27FC236}">
                <a16:creationId xmlns:a16="http://schemas.microsoft.com/office/drawing/2014/main" id="{2FCAE1FA-807B-E556-D811-82ABE32BC95D}"/>
              </a:ext>
            </a:extLst>
          </p:cNvPr>
          <p:cNvSpPr txBox="1"/>
          <p:nvPr/>
        </p:nvSpPr>
        <p:spPr>
          <a:xfrm>
            <a:off x="3224760" y="703791"/>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7" name="TextBox 3">
            <a:extLst>
              <a:ext uri="{FF2B5EF4-FFF2-40B4-BE49-F238E27FC236}">
                <a16:creationId xmlns:a16="http://schemas.microsoft.com/office/drawing/2014/main" id="{94904ED0-D1F9-2C17-B79B-2E79CDF9C0E8}"/>
              </a:ext>
            </a:extLst>
          </p:cNvPr>
          <p:cNvSpPr txBox="1"/>
          <p:nvPr/>
        </p:nvSpPr>
        <p:spPr>
          <a:xfrm>
            <a:off x="4416829" y="702649"/>
            <a:ext cx="958056" cy="172125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8" name="TextBox 3">
            <a:extLst>
              <a:ext uri="{FF2B5EF4-FFF2-40B4-BE49-F238E27FC236}">
                <a16:creationId xmlns:a16="http://schemas.microsoft.com/office/drawing/2014/main" id="{B3FDCC6F-8F03-B4FE-DDAD-61B9120BD6C5}"/>
              </a:ext>
            </a:extLst>
          </p:cNvPr>
          <p:cNvSpPr txBox="1"/>
          <p:nvPr/>
        </p:nvSpPr>
        <p:spPr>
          <a:xfrm>
            <a:off x="1746667"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9" name="TextBox 3">
            <a:extLst>
              <a:ext uri="{FF2B5EF4-FFF2-40B4-BE49-F238E27FC236}">
                <a16:creationId xmlns:a16="http://schemas.microsoft.com/office/drawing/2014/main" id="{3757C3F5-9117-F500-E777-9CF65094E27D}"/>
              </a:ext>
            </a:extLst>
          </p:cNvPr>
          <p:cNvSpPr txBox="1"/>
          <p:nvPr/>
        </p:nvSpPr>
        <p:spPr>
          <a:xfrm>
            <a:off x="2427921" y="696196"/>
            <a:ext cx="95805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grpSp>
        <p:nvGrpSpPr>
          <p:cNvPr id="22" name="Group 21">
            <a:extLst>
              <a:ext uri="{FF2B5EF4-FFF2-40B4-BE49-F238E27FC236}">
                <a16:creationId xmlns:a16="http://schemas.microsoft.com/office/drawing/2014/main" id="{367D4EDD-0594-3070-3E62-F9A7F822171F}"/>
              </a:ext>
            </a:extLst>
          </p:cNvPr>
          <p:cNvGrpSpPr/>
          <p:nvPr/>
        </p:nvGrpSpPr>
        <p:grpSpPr>
          <a:xfrm>
            <a:off x="5939530" y="650697"/>
            <a:ext cx="3596845" cy="1721734"/>
            <a:chOff x="5551050" y="655870"/>
            <a:chExt cx="3596845" cy="1721734"/>
          </a:xfrm>
        </p:grpSpPr>
        <p:sp>
          <p:nvSpPr>
            <p:cNvPr id="10" name="TextBox 3">
              <a:extLst>
                <a:ext uri="{FF2B5EF4-FFF2-40B4-BE49-F238E27FC236}">
                  <a16:creationId xmlns:a16="http://schemas.microsoft.com/office/drawing/2014/main" id="{A1F51E28-F8C4-1E3A-B90E-385CA9F93F8C}"/>
                </a:ext>
              </a:extLst>
            </p:cNvPr>
            <p:cNvSpPr txBox="1"/>
            <p:nvPr/>
          </p:nvSpPr>
          <p:spPr>
            <a:xfrm>
              <a:off x="5551050" y="660726"/>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4" name="TextBox 3">
              <a:extLst>
                <a:ext uri="{FF2B5EF4-FFF2-40B4-BE49-F238E27FC236}">
                  <a16:creationId xmlns:a16="http://schemas.microsoft.com/office/drawing/2014/main" id="{3082BA74-5D56-B7F5-A06E-2175D76EE278}"/>
                </a:ext>
              </a:extLst>
            </p:cNvPr>
            <p:cNvSpPr txBox="1"/>
            <p:nvPr/>
          </p:nvSpPr>
          <p:spPr>
            <a:xfrm>
              <a:off x="6088520"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y</a:t>
              </a:r>
            </a:p>
          </p:txBody>
        </p:sp>
        <p:sp>
          <p:nvSpPr>
            <p:cNvPr id="5" name="TextBox 4">
              <a:extLst>
                <a:ext uri="{FF2B5EF4-FFF2-40B4-BE49-F238E27FC236}">
                  <a16:creationId xmlns:a16="http://schemas.microsoft.com/office/drawing/2014/main" id="{EDE5C485-5D50-F277-F127-1D073C691D91}"/>
                </a:ext>
              </a:extLst>
            </p:cNvPr>
            <p:cNvSpPr txBox="1"/>
            <p:nvPr/>
          </p:nvSpPr>
          <p:spPr>
            <a:xfrm>
              <a:off x="6698120"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14" name="TextBox 13">
              <a:extLst>
                <a:ext uri="{FF2B5EF4-FFF2-40B4-BE49-F238E27FC236}">
                  <a16:creationId xmlns:a16="http://schemas.microsoft.com/office/drawing/2014/main" id="{2E44B866-FC4E-AD75-3021-4C12597367EF}"/>
                </a:ext>
              </a:extLst>
            </p:cNvPr>
            <p:cNvSpPr txBox="1"/>
            <p:nvPr/>
          </p:nvSpPr>
          <p:spPr>
            <a:xfrm>
              <a:off x="7231520" y="67688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5" name="TextBox 14">
              <a:extLst>
                <a:ext uri="{FF2B5EF4-FFF2-40B4-BE49-F238E27FC236}">
                  <a16:creationId xmlns:a16="http://schemas.microsoft.com/office/drawing/2014/main" id="{318BFFA2-DA16-4EFA-D711-76515D9CF5CF}"/>
                </a:ext>
              </a:extLst>
            </p:cNvPr>
            <p:cNvSpPr txBox="1"/>
            <p:nvPr/>
          </p:nvSpPr>
          <p:spPr>
            <a:xfrm>
              <a:off x="7612520"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8" name="TextBox 17">
              <a:extLst>
                <a:ext uri="{FF2B5EF4-FFF2-40B4-BE49-F238E27FC236}">
                  <a16:creationId xmlns:a16="http://schemas.microsoft.com/office/drawing/2014/main" id="{C9C01DB4-B95F-2EF3-8C9E-1477F7ED243C}"/>
                </a:ext>
              </a:extLst>
            </p:cNvPr>
            <p:cNvSpPr txBox="1"/>
            <p:nvPr/>
          </p:nvSpPr>
          <p:spPr>
            <a:xfrm>
              <a:off x="8222120" y="655870"/>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grpSp>
      <p:sp>
        <p:nvSpPr>
          <p:cNvPr id="21" name="TextBox 20">
            <a:extLst>
              <a:ext uri="{FF2B5EF4-FFF2-40B4-BE49-F238E27FC236}">
                <a16:creationId xmlns:a16="http://schemas.microsoft.com/office/drawing/2014/main" id="{5F82A36B-2E31-602A-5086-6CC29CE9EDE3}"/>
              </a:ext>
            </a:extLst>
          </p:cNvPr>
          <p:cNvSpPr txBox="1"/>
          <p:nvPr/>
        </p:nvSpPr>
        <p:spPr>
          <a:xfrm>
            <a:off x="7315200" y="4898018"/>
            <a:ext cx="10972799" cy="2242473"/>
          </a:xfrm>
          <a:prstGeom prst="rect">
            <a:avLst/>
          </a:prstGeom>
          <a:noFill/>
        </p:spPr>
        <p:txBody>
          <a:bodyPr wrap="square">
            <a:spAutoFit/>
          </a:bodyPr>
          <a:lstStyle/>
          <a:p>
            <a:pPr>
              <a:lnSpc>
                <a:spcPct val="150000"/>
              </a:lnSpc>
            </a:pPr>
            <a:r>
              <a:rPr lang="en-US" sz="2400" dirty="0">
                <a:latin typeface="JetBrains Mono" panose="020B0604020202020204" charset="0"/>
                <a:cs typeface="Times New Roman" panose="02020603050405020304" pitchFamily="18" charset="0"/>
              </a:rPr>
              <a:t>It covers a </a:t>
            </a:r>
            <a:r>
              <a:rPr lang="en-IN" sz="2400" dirty="0">
                <a:solidFill>
                  <a:srgbClr val="282829"/>
                </a:solidFill>
                <a:highlight>
                  <a:srgbClr val="FFFFFF"/>
                </a:highlight>
                <a:latin typeface="JetBrains Mono" panose="020B0604020202020204" charset="0"/>
                <a:cs typeface="Times New Roman" panose="02020603050405020304" pitchFamily="18" charset="0"/>
              </a:rPr>
              <a:t>broad range </a:t>
            </a:r>
            <a:r>
              <a:rPr lang="en-US" sz="2400" dirty="0">
                <a:latin typeface="JetBrains Mono" panose="020B0604020202020204" charset="0"/>
                <a:cs typeface="Times New Roman" panose="02020603050405020304" pitchFamily="18" charset="0"/>
              </a:rPr>
              <a:t>of fields including Artificial Intelligence, Data Science, Cybersecurity, Web Development, and more. </a:t>
            </a:r>
          </a:p>
          <a:p>
            <a:pPr marL="0" indent="0">
              <a:lnSpc>
                <a:spcPct val="150000"/>
              </a:lnSpc>
              <a:buNone/>
            </a:pPr>
            <a:endParaRPr lang="en-US" sz="2400" dirty="0">
              <a:latin typeface="JetBrains Mono" panose="020B0604020202020204" charset="0"/>
              <a:cs typeface="Times New Roman" panose="02020603050405020304" pitchFamily="18" charset="0"/>
            </a:endParaRPr>
          </a:p>
        </p:txBody>
      </p:sp>
      <p:sp>
        <p:nvSpPr>
          <p:cNvPr id="23" name="TextBox 22">
            <a:extLst>
              <a:ext uri="{FF2B5EF4-FFF2-40B4-BE49-F238E27FC236}">
                <a16:creationId xmlns:a16="http://schemas.microsoft.com/office/drawing/2014/main" id="{C1363C72-D04A-A547-5AC8-205C57737E35}"/>
              </a:ext>
            </a:extLst>
          </p:cNvPr>
          <p:cNvSpPr txBox="1"/>
          <p:nvPr/>
        </p:nvSpPr>
        <p:spPr>
          <a:xfrm>
            <a:off x="486750" y="7392309"/>
            <a:ext cx="15028499" cy="1134478"/>
          </a:xfrm>
          <a:prstGeom prst="rect">
            <a:avLst/>
          </a:prstGeom>
          <a:noFill/>
        </p:spPr>
        <p:txBody>
          <a:bodyPr wrap="square">
            <a:spAutoFit/>
          </a:bodyPr>
          <a:lstStyle/>
          <a:p>
            <a:pPr>
              <a:lnSpc>
                <a:spcPct val="150000"/>
              </a:lnSpc>
            </a:pPr>
            <a:r>
              <a:rPr lang="en-US" sz="2400" dirty="0">
                <a:latin typeface="JetBrains Mono" panose="020B0604020202020204" charset="0"/>
                <a:cs typeface="Times New Roman" panose="02020603050405020304" pitchFamily="18" charset="0"/>
              </a:rPr>
              <a:t>With a user-friendly interface and intelligent backend, the platform ensures accessible and </a:t>
            </a:r>
            <a:r>
              <a:rPr lang="en-IN" sz="2400" dirty="0">
                <a:solidFill>
                  <a:srgbClr val="282829"/>
                </a:solidFill>
                <a:highlight>
                  <a:srgbClr val="FFFFFF"/>
                </a:highlight>
                <a:latin typeface="JetBrains Mono" panose="020B0604020202020204" charset="0"/>
                <a:cs typeface="Times New Roman" panose="02020603050405020304" pitchFamily="18" charset="0"/>
              </a:rPr>
              <a:t>accurate</a:t>
            </a:r>
            <a:r>
              <a:rPr lang="en-US" sz="2400" dirty="0">
                <a:latin typeface="JetBrains Mono" panose="020B0604020202020204" charset="0"/>
                <a:cs typeface="Times New Roman" panose="02020603050405020304" pitchFamily="18" charset="0"/>
              </a:rPr>
              <a:t> career recommendations for every user.</a:t>
            </a: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05</a:t>
            </a:r>
          </a:p>
        </p:txBody>
      </p:sp>
      <p:sp>
        <p:nvSpPr>
          <p:cNvPr id="20" name="TextBox 3">
            <a:extLst>
              <a:ext uri="{FF2B5EF4-FFF2-40B4-BE49-F238E27FC236}">
                <a16:creationId xmlns:a16="http://schemas.microsoft.com/office/drawing/2014/main" id="{86C44DCB-3DA2-8AF4-0B29-D4C066C2D6F0}"/>
              </a:ext>
            </a:extLst>
          </p:cNvPr>
          <p:cNvSpPr txBox="1"/>
          <p:nvPr/>
        </p:nvSpPr>
        <p:spPr>
          <a:xfrm>
            <a:off x="5096698" y="701334"/>
            <a:ext cx="958056" cy="172125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f</a:t>
            </a:r>
          </a:p>
        </p:txBody>
      </p:sp>
    </p:spTree>
    <p:extLst>
      <p:ext uri="{BB962C8B-B14F-4D97-AF65-F5344CB8AC3E}">
        <p14:creationId xmlns:p14="http://schemas.microsoft.com/office/powerpoint/2010/main" val="3360537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B3FDCC6F-8F03-B4FE-DDAD-61B9120BD6C5}"/>
              </a:ext>
            </a:extLst>
          </p:cNvPr>
          <p:cNvSpPr txBox="1"/>
          <p:nvPr/>
        </p:nvSpPr>
        <p:spPr>
          <a:xfrm>
            <a:off x="1426911" y="707680"/>
            <a:ext cx="857736"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b</a:t>
            </a:r>
          </a:p>
        </p:txBody>
      </p:sp>
      <p:sp>
        <p:nvSpPr>
          <p:cNvPr id="2" name="TextBox 2"/>
          <p:cNvSpPr txBox="1"/>
          <p:nvPr/>
        </p:nvSpPr>
        <p:spPr>
          <a:xfrm>
            <a:off x="1305651" y="3162300"/>
            <a:ext cx="16982349" cy="3790205"/>
          </a:xfrm>
          <a:prstGeom prst="rect">
            <a:avLst/>
          </a:prstGeom>
        </p:spPr>
        <p:txBody>
          <a:bodyPr wrap="square" lIns="0" tIns="0" rIns="0" bIns="0" numCol="1" rtlCol="0" anchor="t">
            <a:spAutoFit/>
          </a:bodyPr>
          <a:lstStyle/>
          <a:p>
            <a:pPr marL="514350" indent="-514350">
              <a:lnSpc>
                <a:spcPct val="200000"/>
              </a:lnSpc>
              <a:buFont typeface="+mj-lt"/>
              <a:buAutoNum type="arabicPeriod"/>
            </a:pPr>
            <a:r>
              <a:rPr lang="en-IN" sz="3200" dirty="0">
                <a:latin typeface="JetBrains Mono" panose="020B0604020202020204" charset="0"/>
                <a:cs typeface="Times New Roman" panose="02020603050405020304" pitchFamily="18" charset="0"/>
              </a:rPr>
              <a:t>Use ML for </a:t>
            </a:r>
            <a:r>
              <a:rPr lang="en-IN" sz="3200" dirty="0">
                <a:solidFill>
                  <a:srgbClr val="282829"/>
                </a:solidFill>
                <a:highlight>
                  <a:srgbClr val="FFFFFF"/>
                </a:highlight>
                <a:latin typeface="JetBrains Mono" panose="020B0604020202020204" charset="0"/>
                <a:cs typeface="Times New Roman" panose="02020603050405020304" pitchFamily="18" charset="0"/>
              </a:rPr>
              <a:t>personalised</a:t>
            </a:r>
            <a:r>
              <a:rPr lang="en-IN" sz="3200" dirty="0">
                <a:latin typeface="JetBrains Mono" panose="020B0604020202020204" charset="0"/>
                <a:cs typeface="Times New Roman" panose="02020603050405020304" pitchFamily="18" charset="0"/>
              </a:rPr>
              <a:t> career suggestions</a:t>
            </a:r>
          </a:p>
          <a:p>
            <a:pPr marL="514350" indent="-514350">
              <a:lnSpc>
                <a:spcPct val="200000"/>
              </a:lnSpc>
              <a:buFont typeface="+mj-lt"/>
              <a:buAutoNum type="arabicPeriod"/>
            </a:pPr>
            <a:r>
              <a:rPr lang="en-US" sz="3200" dirty="0">
                <a:latin typeface="JetBrains Mono" panose="020B0604020202020204" charset="0"/>
                <a:cs typeface="Times New Roman" panose="02020603050405020304" pitchFamily="18" charset="0"/>
              </a:rPr>
              <a:t>Customize career suggestions based on </a:t>
            </a:r>
            <a:r>
              <a:rPr lang="en-IN" sz="3200" dirty="0">
                <a:solidFill>
                  <a:srgbClr val="282829"/>
                </a:solidFill>
                <a:highlight>
                  <a:srgbClr val="FFFFFF"/>
                </a:highlight>
                <a:latin typeface="JetBrains Mono" panose="020B0604020202020204" charset="0"/>
                <a:cs typeface="Times New Roman" panose="02020603050405020304" pitchFamily="18" charset="0"/>
              </a:rPr>
              <a:t>personality traits</a:t>
            </a:r>
          </a:p>
          <a:p>
            <a:pPr marL="514350" indent="-514350">
              <a:lnSpc>
                <a:spcPct val="200000"/>
              </a:lnSpc>
              <a:buFont typeface="+mj-lt"/>
              <a:buAutoNum type="arabicPeriod"/>
            </a:pPr>
            <a:r>
              <a:rPr lang="en-IN" sz="3200" dirty="0">
                <a:latin typeface="JetBrains Mono" panose="020B0604020202020204" charset="0"/>
                <a:cs typeface="Times New Roman" panose="02020603050405020304" pitchFamily="18" charset="0"/>
              </a:rPr>
              <a:t>Making career counselling </a:t>
            </a:r>
            <a:r>
              <a:rPr lang="en-IN" sz="3200" dirty="0">
                <a:solidFill>
                  <a:srgbClr val="282829"/>
                </a:solidFill>
                <a:highlight>
                  <a:srgbClr val="FFFFFF"/>
                </a:highlight>
                <a:latin typeface="JetBrains Mono" panose="020B0604020202020204" charset="0"/>
                <a:cs typeface="Times New Roman" panose="02020603050405020304" pitchFamily="18" charset="0"/>
              </a:rPr>
              <a:t>easy and </a:t>
            </a:r>
            <a:r>
              <a:rPr lang="en-IN" sz="3200" dirty="0" err="1">
                <a:solidFill>
                  <a:srgbClr val="282829"/>
                </a:solidFill>
                <a:highlight>
                  <a:srgbClr val="FFFFFF"/>
                </a:highlight>
                <a:latin typeface="JetBrains Mono" panose="020B0604020202020204" charset="0"/>
                <a:cs typeface="Times New Roman" panose="02020603050405020304" pitchFamily="18" charset="0"/>
              </a:rPr>
              <a:t>accesible</a:t>
            </a:r>
            <a:endParaRPr lang="en-IN" sz="3200" dirty="0">
              <a:latin typeface="JetBrains Mono" panose="020B0604020202020204" charset="0"/>
              <a:cs typeface="Times New Roman" panose="02020603050405020304" pitchFamily="18" charset="0"/>
            </a:endParaRPr>
          </a:p>
          <a:p>
            <a:pPr marL="514350" indent="-514350">
              <a:lnSpc>
                <a:spcPct val="200000"/>
              </a:lnSpc>
              <a:buFont typeface="+mj-lt"/>
              <a:buAutoNum type="arabicPeriod"/>
            </a:pPr>
            <a:r>
              <a:rPr lang="en-US" sz="3200" dirty="0">
                <a:latin typeface="JetBrains Mono" panose="020B0604020202020204" charset="0"/>
                <a:cs typeface="Times New Roman" panose="02020603050405020304" pitchFamily="18" charset="0"/>
              </a:rPr>
              <a:t>Provide instant </a:t>
            </a:r>
            <a:r>
              <a:rPr lang="en-IN" sz="3200" dirty="0">
                <a:solidFill>
                  <a:srgbClr val="282829"/>
                </a:solidFill>
                <a:highlight>
                  <a:srgbClr val="FFFFFF"/>
                </a:highlight>
                <a:latin typeface="JetBrains Mono" panose="020B0604020202020204" charset="0"/>
                <a:cs typeface="Times New Roman" panose="02020603050405020304" pitchFamily="18" charset="0"/>
              </a:rPr>
              <a:t>feedback</a:t>
            </a:r>
            <a:endParaRPr lang="en-US" sz="3200" dirty="0">
              <a:latin typeface="JetBrains Mono" panose="020B0604020202020204" charset="0"/>
              <a:cs typeface="Times New Roman" panose="02020603050405020304" pitchFamily="18" charset="0"/>
            </a:endParaRPr>
          </a:p>
        </p:txBody>
      </p:sp>
      <p:sp>
        <p:nvSpPr>
          <p:cNvPr id="3" name="TextBox 3"/>
          <p:cNvSpPr txBox="1"/>
          <p:nvPr/>
        </p:nvSpPr>
        <p:spPr>
          <a:xfrm>
            <a:off x="533400"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6" name="TextBox 3">
            <a:extLst>
              <a:ext uri="{FF2B5EF4-FFF2-40B4-BE49-F238E27FC236}">
                <a16:creationId xmlns:a16="http://schemas.microsoft.com/office/drawing/2014/main" id="{2FCAE1FA-807B-E556-D811-82ABE32BC95D}"/>
              </a:ext>
            </a:extLst>
          </p:cNvPr>
          <p:cNvSpPr txBox="1"/>
          <p:nvPr/>
        </p:nvSpPr>
        <p:spPr>
          <a:xfrm>
            <a:off x="2162005" y="71305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j</a:t>
            </a:r>
          </a:p>
        </p:txBody>
      </p:sp>
      <p:sp>
        <p:nvSpPr>
          <p:cNvPr id="7" name="TextBox 3">
            <a:extLst>
              <a:ext uri="{FF2B5EF4-FFF2-40B4-BE49-F238E27FC236}">
                <a16:creationId xmlns:a16="http://schemas.microsoft.com/office/drawing/2014/main" id="{94904ED0-D1F9-2C17-B79B-2E79CDF9C0E8}"/>
              </a:ext>
            </a:extLst>
          </p:cNvPr>
          <p:cNvSpPr txBox="1"/>
          <p:nvPr/>
        </p:nvSpPr>
        <p:spPr>
          <a:xfrm>
            <a:off x="305354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c</a:t>
            </a:r>
          </a:p>
        </p:txBody>
      </p:sp>
      <p:sp>
        <p:nvSpPr>
          <p:cNvPr id="10" name="TextBox 3">
            <a:extLst>
              <a:ext uri="{FF2B5EF4-FFF2-40B4-BE49-F238E27FC236}">
                <a16:creationId xmlns:a16="http://schemas.microsoft.com/office/drawing/2014/main" id="{A1F51E28-F8C4-1E3A-B90E-385CA9F93F8C}"/>
              </a:ext>
            </a:extLst>
          </p:cNvPr>
          <p:cNvSpPr txBox="1"/>
          <p:nvPr/>
        </p:nvSpPr>
        <p:spPr>
          <a:xfrm>
            <a:off x="3690997" y="71401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1" name="TextBox 3">
            <a:extLst>
              <a:ext uri="{FF2B5EF4-FFF2-40B4-BE49-F238E27FC236}">
                <a16:creationId xmlns:a16="http://schemas.microsoft.com/office/drawing/2014/main" id="{DE3FD9A3-AF71-6B3A-3F62-31718B3350F7}"/>
              </a:ext>
            </a:extLst>
          </p:cNvPr>
          <p:cNvSpPr txBox="1"/>
          <p:nvPr/>
        </p:nvSpPr>
        <p:spPr>
          <a:xfrm>
            <a:off x="2362200" y="699033"/>
            <a:ext cx="110588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5" name="TextBox 7">
            <a:extLst>
              <a:ext uri="{FF2B5EF4-FFF2-40B4-BE49-F238E27FC236}">
                <a16:creationId xmlns:a16="http://schemas.microsoft.com/office/drawing/2014/main" id="{F25B9E5A-258D-8BFD-D016-D1040594C2C7}"/>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06</a:t>
            </a:r>
          </a:p>
        </p:txBody>
      </p:sp>
      <p:sp>
        <p:nvSpPr>
          <p:cNvPr id="13" name="TextBox 12">
            <a:extLst>
              <a:ext uri="{FF2B5EF4-FFF2-40B4-BE49-F238E27FC236}">
                <a16:creationId xmlns:a16="http://schemas.microsoft.com/office/drawing/2014/main" id="{F0053CD1-6302-8AA0-007B-B97D4DFDC484}"/>
              </a:ext>
            </a:extLst>
          </p:cNvPr>
          <p:cNvSpPr txBox="1"/>
          <p:nvPr/>
        </p:nvSpPr>
        <p:spPr>
          <a:xfrm>
            <a:off x="4114800" y="710414"/>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i</a:t>
            </a:r>
          </a:p>
        </p:txBody>
      </p:sp>
      <p:sp>
        <p:nvSpPr>
          <p:cNvPr id="16" name="TextBox 15">
            <a:extLst>
              <a:ext uri="{FF2B5EF4-FFF2-40B4-BE49-F238E27FC236}">
                <a16:creationId xmlns:a16="http://schemas.microsoft.com/office/drawing/2014/main" id="{259C5194-AF94-9B14-935B-FEF34C43B85F}"/>
              </a:ext>
            </a:extLst>
          </p:cNvPr>
          <p:cNvSpPr txBox="1"/>
          <p:nvPr/>
        </p:nvSpPr>
        <p:spPr>
          <a:xfrm>
            <a:off x="4343400" y="701187"/>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v</a:t>
            </a:r>
          </a:p>
        </p:txBody>
      </p:sp>
      <p:sp>
        <p:nvSpPr>
          <p:cNvPr id="17" name="TextBox 16">
            <a:extLst>
              <a:ext uri="{FF2B5EF4-FFF2-40B4-BE49-F238E27FC236}">
                <a16:creationId xmlns:a16="http://schemas.microsoft.com/office/drawing/2014/main" id="{DA30E291-CF88-20EE-4FFF-B6C31EB8B4CE}"/>
              </a:ext>
            </a:extLst>
          </p:cNvPr>
          <p:cNvSpPr txBox="1"/>
          <p:nvPr/>
        </p:nvSpPr>
        <p:spPr>
          <a:xfrm>
            <a:off x="4953000" y="705705"/>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8" name="TextBox 17">
            <a:extLst>
              <a:ext uri="{FF2B5EF4-FFF2-40B4-BE49-F238E27FC236}">
                <a16:creationId xmlns:a16="http://schemas.microsoft.com/office/drawing/2014/main" id="{893012A6-31E0-1CB5-D815-3F7DBBFC6D6D}"/>
              </a:ext>
            </a:extLst>
          </p:cNvPr>
          <p:cNvSpPr txBox="1"/>
          <p:nvPr/>
        </p:nvSpPr>
        <p:spPr>
          <a:xfrm>
            <a:off x="5566918" y="70599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Tree>
    <p:extLst>
      <p:ext uri="{BB962C8B-B14F-4D97-AF65-F5344CB8AC3E}">
        <p14:creationId xmlns:p14="http://schemas.microsoft.com/office/powerpoint/2010/main" val="3881665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ECE4"/>
        </a:solidFill>
        <a:effectLst/>
      </p:bgPr>
    </p:bg>
    <p:spTree>
      <p:nvGrpSpPr>
        <p:cNvPr id="1" name=""/>
        <p:cNvGrpSpPr/>
        <p:nvPr/>
      </p:nvGrpSpPr>
      <p:grpSpPr>
        <a:xfrm>
          <a:off x="0" y="0"/>
          <a:ext cx="0" cy="0"/>
          <a:chOff x="0" y="0"/>
          <a:chExt cx="0" cy="0"/>
        </a:xfrm>
      </p:grpSpPr>
      <p:sp>
        <p:nvSpPr>
          <p:cNvPr id="2" name="TextBox 2"/>
          <p:cNvSpPr txBox="1"/>
          <p:nvPr/>
        </p:nvSpPr>
        <p:spPr>
          <a:xfrm>
            <a:off x="543651" y="2797928"/>
            <a:ext cx="14391549" cy="1042145"/>
          </a:xfrm>
          <a:prstGeom prst="rect">
            <a:avLst/>
          </a:prstGeom>
        </p:spPr>
        <p:txBody>
          <a:bodyPr wrap="square" lIns="0" tIns="0" rIns="0" bIns="0" numCol="1" rtlCol="0" anchor="t">
            <a:spAutoFit/>
          </a:bodyPr>
          <a:lstStyle/>
          <a:p>
            <a:pPr>
              <a:lnSpc>
                <a:spcPct val="150000"/>
              </a:lnSpc>
            </a:pPr>
            <a:r>
              <a:rPr lang="en-US" sz="2400" dirty="0">
                <a:latin typeface="JetBrains Mono" panose="020B0604020202020204" charset="0"/>
                <a:cs typeface="Times New Roman" panose="02020603050405020304" pitchFamily="18" charset="0"/>
              </a:rPr>
              <a:t>The proposed system is a web-based platform that collects user data through an </a:t>
            </a:r>
            <a:r>
              <a:rPr lang="en-IN" sz="2400" dirty="0">
                <a:solidFill>
                  <a:srgbClr val="282829"/>
                </a:solidFill>
                <a:highlight>
                  <a:srgbClr val="FFFFFF"/>
                </a:highlight>
                <a:latin typeface="JetBrains Mono" panose="020B0604020202020204" charset="0"/>
                <a:cs typeface="Times New Roman" panose="02020603050405020304" pitchFamily="18" charset="0"/>
              </a:rPr>
              <a:t>interactive</a:t>
            </a:r>
            <a:r>
              <a:rPr lang="en-US" sz="2400" dirty="0">
                <a:latin typeface="JetBrains Mono" panose="020B0604020202020204" charset="0"/>
                <a:cs typeface="Times New Roman" panose="02020603050405020304" pitchFamily="18" charset="0"/>
              </a:rPr>
              <a:t> questionnaire and analyzes it using </a:t>
            </a:r>
            <a:r>
              <a:rPr lang="en-IN" sz="2400" dirty="0">
                <a:solidFill>
                  <a:srgbClr val="282829"/>
                </a:solidFill>
                <a:highlight>
                  <a:srgbClr val="FFFFFF"/>
                </a:highlight>
                <a:latin typeface="JetBrains Mono" panose="020B0604020202020204" charset="0"/>
                <a:cs typeface="Times New Roman" panose="02020603050405020304" pitchFamily="18" charset="0"/>
              </a:rPr>
              <a:t>machine learning</a:t>
            </a:r>
            <a:r>
              <a:rPr lang="en-US" sz="2400" dirty="0">
                <a:latin typeface="JetBrains Mono" panose="020B0604020202020204" charset="0"/>
                <a:cs typeface="Times New Roman" panose="02020603050405020304" pitchFamily="18" charset="0"/>
              </a:rPr>
              <a:t> algorithms. </a:t>
            </a:r>
          </a:p>
        </p:txBody>
      </p:sp>
      <p:sp>
        <p:nvSpPr>
          <p:cNvPr id="8" name="TextBox 3">
            <a:extLst>
              <a:ext uri="{FF2B5EF4-FFF2-40B4-BE49-F238E27FC236}">
                <a16:creationId xmlns:a16="http://schemas.microsoft.com/office/drawing/2014/main" id="{B3FDCC6F-8F03-B4FE-DDAD-61B9120BD6C5}"/>
              </a:ext>
            </a:extLst>
          </p:cNvPr>
          <p:cNvSpPr txBox="1"/>
          <p:nvPr/>
        </p:nvSpPr>
        <p:spPr>
          <a:xfrm>
            <a:off x="1746667"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10" name="TextBox 3">
            <a:extLst>
              <a:ext uri="{FF2B5EF4-FFF2-40B4-BE49-F238E27FC236}">
                <a16:creationId xmlns:a16="http://schemas.microsoft.com/office/drawing/2014/main" id="{A1F51E28-F8C4-1E3A-B90E-385CA9F93F8C}"/>
              </a:ext>
            </a:extLst>
          </p:cNvPr>
          <p:cNvSpPr txBox="1"/>
          <p:nvPr/>
        </p:nvSpPr>
        <p:spPr>
          <a:xfrm>
            <a:off x="5947918" y="696196"/>
            <a:ext cx="788424"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4" name="TextBox 3">
            <a:extLst>
              <a:ext uri="{FF2B5EF4-FFF2-40B4-BE49-F238E27FC236}">
                <a16:creationId xmlns:a16="http://schemas.microsoft.com/office/drawing/2014/main" id="{3082BA74-5D56-B7F5-A06E-2175D76EE278}"/>
              </a:ext>
            </a:extLst>
          </p:cNvPr>
          <p:cNvSpPr txBox="1"/>
          <p:nvPr/>
        </p:nvSpPr>
        <p:spPr>
          <a:xfrm>
            <a:off x="6618025" y="683294"/>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y</a:t>
            </a:r>
          </a:p>
        </p:txBody>
      </p:sp>
      <p:sp>
        <p:nvSpPr>
          <p:cNvPr id="5" name="TextBox 4">
            <a:extLst>
              <a:ext uri="{FF2B5EF4-FFF2-40B4-BE49-F238E27FC236}">
                <a16:creationId xmlns:a16="http://schemas.microsoft.com/office/drawing/2014/main" id="{EDE5C485-5D50-F277-F127-1D073C691D91}"/>
              </a:ext>
            </a:extLst>
          </p:cNvPr>
          <p:cNvSpPr txBox="1"/>
          <p:nvPr/>
        </p:nvSpPr>
        <p:spPr>
          <a:xfrm>
            <a:off x="7227625"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15" name="TextBox 14">
            <a:extLst>
              <a:ext uri="{FF2B5EF4-FFF2-40B4-BE49-F238E27FC236}">
                <a16:creationId xmlns:a16="http://schemas.microsoft.com/office/drawing/2014/main" id="{318BFFA2-DA16-4EFA-D711-76515D9CF5CF}"/>
              </a:ext>
            </a:extLst>
          </p:cNvPr>
          <p:cNvSpPr txBox="1"/>
          <p:nvPr/>
        </p:nvSpPr>
        <p:spPr>
          <a:xfrm>
            <a:off x="8153400" y="67367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16" name="TextBox 15">
            <a:extLst>
              <a:ext uri="{FF2B5EF4-FFF2-40B4-BE49-F238E27FC236}">
                <a16:creationId xmlns:a16="http://schemas.microsoft.com/office/drawing/2014/main" id="{2AD7EE64-A21C-944D-4225-CB4ADB9BAAC2}"/>
              </a:ext>
            </a:extLst>
          </p:cNvPr>
          <p:cNvSpPr txBox="1"/>
          <p:nvPr/>
        </p:nvSpPr>
        <p:spPr>
          <a:xfrm>
            <a:off x="7772400" y="683411"/>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t</a:t>
            </a:r>
          </a:p>
        </p:txBody>
      </p:sp>
      <p:sp>
        <p:nvSpPr>
          <p:cNvPr id="19" name="TextBox 18">
            <a:extLst>
              <a:ext uri="{FF2B5EF4-FFF2-40B4-BE49-F238E27FC236}">
                <a16:creationId xmlns:a16="http://schemas.microsoft.com/office/drawing/2014/main" id="{957FA9D2-F726-9B66-6016-4C598FA07108}"/>
              </a:ext>
            </a:extLst>
          </p:cNvPr>
          <p:cNvSpPr txBox="1"/>
          <p:nvPr/>
        </p:nvSpPr>
        <p:spPr>
          <a:xfrm>
            <a:off x="8763000" y="680089"/>
            <a:ext cx="925775"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m</a:t>
            </a:r>
          </a:p>
        </p:txBody>
      </p:sp>
      <p:sp>
        <p:nvSpPr>
          <p:cNvPr id="21" name="TextBox 20">
            <a:extLst>
              <a:ext uri="{FF2B5EF4-FFF2-40B4-BE49-F238E27FC236}">
                <a16:creationId xmlns:a16="http://schemas.microsoft.com/office/drawing/2014/main" id="{5F82A36B-2E31-602A-5086-6CC29CE9EDE3}"/>
              </a:ext>
            </a:extLst>
          </p:cNvPr>
          <p:cNvSpPr txBox="1"/>
          <p:nvPr/>
        </p:nvSpPr>
        <p:spPr>
          <a:xfrm>
            <a:off x="7227625" y="4856214"/>
            <a:ext cx="11060375" cy="1134478"/>
          </a:xfrm>
          <a:prstGeom prst="rect">
            <a:avLst/>
          </a:prstGeom>
          <a:noFill/>
        </p:spPr>
        <p:txBody>
          <a:bodyPr wrap="square">
            <a:spAutoFit/>
          </a:bodyPr>
          <a:lstStyle/>
          <a:p>
            <a:pPr>
              <a:lnSpc>
                <a:spcPct val="150000"/>
              </a:lnSpc>
            </a:pPr>
            <a:r>
              <a:rPr lang="en-US" sz="2400" dirty="0">
                <a:latin typeface="JetBrains Mono" panose="020B0604020202020204" charset="0"/>
                <a:cs typeface="Times New Roman" panose="02020603050405020304" pitchFamily="18" charset="0"/>
              </a:rPr>
              <a:t>Based on the user’s responses, the system predicts and suggests career paths </a:t>
            </a:r>
            <a:r>
              <a:rPr lang="en-IN" sz="2400" dirty="0">
                <a:solidFill>
                  <a:srgbClr val="282829"/>
                </a:solidFill>
                <a:highlight>
                  <a:srgbClr val="FFFFFF"/>
                </a:highlight>
                <a:latin typeface="JetBrains Mono" panose="020B0604020202020204" charset="0"/>
                <a:cs typeface="Times New Roman" panose="02020603050405020304" pitchFamily="18" charset="0"/>
              </a:rPr>
              <a:t>best suited </a:t>
            </a:r>
            <a:r>
              <a:rPr lang="en-US" sz="2400" dirty="0">
                <a:latin typeface="JetBrains Mono" panose="020B0604020202020204" charset="0"/>
                <a:cs typeface="Times New Roman" panose="02020603050405020304" pitchFamily="18" charset="0"/>
              </a:rPr>
              <a:t>to their profile. </a:t>
            </a:r>
          </a:p>
        </p:txBody>
      </p:sp>
      <p:sp>
        <p:nvSpPr>
          <p:cNvPr id="23" name="TextBox 22">
            <a:extLst>
              <a:ext uri="{FF2B5EF4-FFF2-40B4-BE49-F238E27FC236}">
                <a16:creationId xmlns:a16="http://schemas.microsoft.com/office/drawing/2014/main" id="{C1363C72-D04A-A547-5AC8-205C57737E35}"/>
              </a:ext>
            </a:extLst>
          </p:cNvPr>
          <p:cNvSpPr txBox="1"/>
          <p:nvPr/>
        </p:nvSpPr>
        <p:spPr>
          <a:xfrm>
            <a:off x="543651" y="7200900"/>
            <a:ext cx="14543949" cy="1134478"/>
          </a:xfrm>
          <a:prstGeom prst="rect">
            <a:avLst/>
          </a:prstGeom>
          <a:noFill/>
        </p:spPr>
        <p:txBody>
          <a:bodyPr wrap="square">
            <a:spAutoFit/>
          </a:bodyPr>
          <a:lstStyle/>
          <a:p>
            <a:pPr>
              <a:lnSpc>
                <a:spcPct val="150000"/>
              </a:lnSpc>
            </a:pPr>
            <a:r>
              <a:rPr lang="en-US" sz="2400" dirty="0">
                <a:latin typeface="JetBrains Mono" panose="020B0604020202020204" charset="0"/>
              </a:rPr>
              <a:t>Displays a </a:t>
            </a:r>
            <a:r>
              <a:rPr lang="en-IN" sz="2400">
                <a:solidFill>
                  <a:srgbClr val="282829"/>
                </a:solidFill>
                <a:highlight>
                  <a:srgbClr val="FFFFFF"/>
                </a:highlight>
                <a:latin typeface="JetBrains Mono" panose="020B0604020202020204" charset="0"/>
                <a:cs typeface="Times New Roman" panose="02020603050405020304" pitchFamily="18" charset="0"/>
              </a:rPr>
              <a:t>ranked list</a:t>
            </a:r>
            <a:r>
              <a:rPr lang="en-US" sz="2400">
                <a:latin typeface="JetBrains Mono" panose="020B0604020202020204" charset="0"/>
              </a:rPr>
              <a:t> </a:t>
            </a:r>
            <a:r>
              <a:rPr lang="en-US" sz="2400" dirty="0">
                <a:latin typeface="JetBrains Mono" panose="020B0604020202020204" charset="0"/>
              </a:rPr>
              <a:t>of career options based on model prediction, including job roles, required qualifications, and skillsets.</a:t>
            </a:r>
            <a:endParaRPr lang="en-US" sz="2400" dirty="0">
              <a:latin typeface="JetBrains Mono" panose="020B0604020202020204" charset="0"/>
              <a:cs typeface="Times New Roman" panose="02020603050405020304" pitchFamily="18" charset="0"/>
            </a:endParaRPr>
          </a:p>
        </p:txBody>
      </p:sp>
      <p:sp>
        <p:nvSpPr>
          <p:cNvPr id="24" name="TextBox 7">
            <a:extLst>
              <a:ext uri="{FF2B5EF4-FFF2-40B4-BE49-F238E27FC236}">
                <a16:creationId xmlns:a16="http://schemas.microsoft.com/office/drawing/2014/main" id="{785E0028-E948-F119-8864-F8265C9EE543}"/>
              </a:ext>
            </a:extLst>
          </p:cNvPr>
          <p:cNvSpPr txBox="1"/>
          <p:nvPr/>
        </p:nvSpPr>
        <p:spPr>
          <a:xfrm rot="-30000">
            <a:off x="11957682" y="9617708"/>
            <a:ext cx="5780306" cy="179536"/>
          </a:xfrm>
          <a:prstGeom prst="rect">
            <a:avLst/>
          </a:prstGeom>
        </p:spPr>
        <p:txBody>
          <a:bodyPr lIns="0" tIns="0" rIns="0" bIns="0" rtlCol="0" anchor="t">
            <a:spAutoFit/>
          </a:bodyPr>
          <a:lstStyle/>
          <a:p>
            <a:pPr algn="r">
              <a:lnSpc>
                <a:spcPts val="1391"/>
              </a:lnSpc>
            </a:pPr>
            <a:r>
              <a:rPr lang="en-US" sz="1300" dirty="0">
                <a:solidFill>
                  <a:srgbClr val="000000"/>
                </a:solidFill>
                <a:latin typeface="JetBrains Mono"/>
                <a:ea typeface="JetBrains Mono"/>
                <a:cs typeface="JetBrains Mono"/>
                <a:sym typeface="JetBrains Mono"/>
              </a:rPr>
              <a:t>07</a:t>
            </a:r>
          </a:p>
        </p:txBody>
      </p:sp>
      <p:grpSp>
        <p:nvGrpSpPr>
          <p:cNvPr id="28" name="Group 27">
            <a:extLst>
              <a:ext uri="{FF2B5EF4-FFF2-40B4-BE49-F238E27FC236}">
                <a16:creationId xmlns:a16="http://schemas.microsoft.com/office/drawing/2014/main" id="{444BD8DA-DDD1-E75B-1BA4-E384798F0958}"/>
              </a:ext>
            </a:extLst>
          </p:cNvPr>
          <p:cNvGrpSpPr/>
          <p:nvPr/>
        </p:nvGrpSpPr>
        <p:grpSpPr>
          <a:xfrm>
            <a:off x="543651" y="696197"/>
            <a:ext cx="5933349" cy="1731532"/>
            <a:chOff x="543651" y="696197"/>
            <a:chExt cx="5933349" cy="1731532"/>
          </a:xfrm>
        </p:grpSpPr>
        <p:sp>
          <p:nvSpPr>
            <p:cNvPr id="3" name="TextBox 3"/>
            <p:cNvSpPr txBox="1"/>
            <p:nvPr/>
          </p:nvSpPr>
          <p:spPr>
            <a:xfrm>
              <a:off x="543651" y="7043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6" name="TextBox 3">
              <a:extLst>
                <a:ext uri="{FF2B5EF4-FFF2-40B4-BE49-F238E27FC236}">
                  <a16:creationId xmlns:a16="http://schemas.microsoft.com/office/drawing/2014/main" id="{2FCAE1FA-807B-E556-D811-82ABE32BC95D}"/>
                </a:ext>
              </a:extLst>
            </p:cNvPr>
            <p:cNvSpPr txBox="1"/>
            <p:nvPr/>
          </p:nvSpPr>
          <p:spPr>
            <a:xfrm>
              <a:off x="3048000" y="703791"/>
              <a:ext cx="729981" cy="1723938"/>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o</a:t>
              </a:r>
            </a:p>
          </p:txBody>
        </p:sp>
        <p:sp>
          <p:nvSpPr>
            <p:cNvPr id="7" name="TextBox 3">
              <a:extLst>
                <a:ext uri="{FF2B5EF4-FFF2-40B4-BE49-F238E27FC236}">
                  <a16:creationId xmlns:a16="http://schemas.microsoft.com/office/drawing/2014/main" id="{94904ED0-D1F9-2C17-B79B-2E79CDF9C0E8}"/>
                </a:ext>
              </a:extLst>
            </p:cNvPr>
            <p:cNvSpPr txBox="1"/>
            <p:nvPr/>
          </p:nvSpPr>
          <p:spPr>
            <a:xfrm>
              <a:off x="4195318" y="718580"/>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e</a:t>
              </a:r>
            </a:p>
          </p:txBody>
        </p:sp>
        <p:sp>
          <p:nvSpPr>
            <p:cNvPr id="9" name="TextBox 3">
              <a:extLst>
                <a:ext uri="{FF2B5EF4-FFF2-40B4-BE49-F238E27FC236}">
                  <a16:creationId xmlns:a16="http://schemas.microsoft.com/office/drawing/2014/main" id="{3757C3F5-9117-F500-E777-9CF65094E27D}"/>
                </a:ext>
              </a:extLst>
            </p:cNvPr>
            <p:cNvSpPr txBox="1"/>
            <p:nvPr/>
          </p:nvSpPr>
          <p:spPr>
            <a:xfrm>
              <a:off x="2427921" y="696197"/>
              <a:ext cx="929541"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p</a:t>
              </a:r>
            </a:p>
          </p:txBody>
        </p:sp>
        <p:sp>
          <p:nvSpPr>
            <p:cNvPr id="11" name="TextBox 3">
              <a:extLst>
                <a:ext uri="{FF2B5EF4-FFF2-40B4-BE49-F238E27FC236}">
                  <a16:creationId xmlns:a16="http://schemas.microsoft.com/office/drawing/2014/main" id="{DE3FD9A3-AF71-6B3A-3F62-31718B3350F7}"/>
                </a:ext>
              </a:extLst>
            </p:cNvPr>
            <p:cNvSpPr txBox="1"/>
            <p:nvPr/>
          </p:nvSpPr>
          <p:spPr>
            <a:xfrm>
              <a:off x="3739242" y="716693"/>
              <a:ext cx="908958"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s</a:t>
              </a:r>
            </a:p>
          </p:txBody>
        </p:sp>
        <p:sp>
          <p:nvSpPr>
            <p:cNvPr id="12" name="TextBox 3">
              <a:extLst>
                <a:ext uri="{FF2B5EF4-FFF2-40B4-BE49-F238E27FC236}">
                  <a16:creationId xmlns:a16="http://schemas.microsoft.com/office/drawing/2014/main" id="{C0D1E6B4-7744-F2F8-6B33-7F8084E7461D}"/>
                </a:ext>
              </a:extLst>
            </p:cNvPr>
            <p:cNvSpPr txBox="1"/>
            <p:nvPr/>
          </p:nvSpPr>
          <p:spPr>
            <a:xfrm>
              <a:off x="1299718" y="714808"/>
              <a:ext cx="2281682" cy="1694310"/>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r</a:t>
              </a:r>
            </a:p>
          </p:txBody>
        </p:sp>
        <p:sp>
          <p:nvSpPr>
            <p:cNvPr id="20" name="TextBox 3">
              <a:extLst>
                <a:ext uri="{FF2B5EF4-FFF2-40B4-BE49-F238E27FC236}">
                  <a16:creationId xmlns:a16="http://schemas.microsoft.com/office/drawing/2014/main" id="{54A68E06-D009-8065-7223-70E65ABB767F}"/>
                </a:ext>
              </a:extLst>
            </p:cNvPr>
            <p:cNvSpPr txBox="1"/>
            <p:nvPr/>
          </p:nvSpPr>
          <p:spPr>
            <a:xfrm>
              <a:off x="4728718" y="705989"/>
              <a:ext cx="1056887" cy="1721739"/>
            </a:xfrm>
            <a:prstGeom prst="rect">
              <a:avLst/>
            </a:prstGeom>
          </p:spPr>
          <p:txBody>
            <a:bodyPr wrap="square" lIns="0" tIns="0" rIns="0" bIns="0" rtlCol="0" anchor="t">
              <a:spAutoFit/>
            </a:bodyPr>
            <a:lstStyle/>
            <a:p>
              <a:pPr algn="l">
                <a:lnSpc>
                  <a:spcPts val="13999"/>
                </a:lnSpc>
              </a:pPr>
              <a:r>
                <a:rPr lang="en-US" sz="11300" b="1" dirty="0">
                  <a:solidFill>
                    <a:srgbClr val="F23F0A">
                      <a:alpha val="76863"/>
                    </a:srgbClr>
                  </a:solidFill>
                  <a:latin typeface="Gotham Heavy"/>
                  <a:ea typeface="Gotham Heavy"/>
                  <a:cs typeface="Gotham Heavy"/>
                  <a:sym typeface="Gotham Heavy"/>
                </a:rPr>
                <a:t>d</a:t>
              </a:r>
            </a:p>
          </p:txBody>
        </p:sp>
      </p:grpSp>
    </p:spTree>
    <p:extLst>
      <p:ext uri="{BB962C8B-B14F-4D97-AF65-F5344CB8AC3E}">
        <p14:creationId xmlns:p14="http://schemas.microsoft.com/office/powerpoint/2010/main" val="1802149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4817</Words>
  <Application>Microsoft Office PowerPoint</Application>
  <PresentationFormat>Custom</PresentationFormat>
  <Paragraphs>1036</Paragraphs>
  <Slides>67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Calibri</vt:lpstr>
      <vt:lpstr>JetBrains Mono</vt:lpstr>
      <vt:lpstr>Arial</vt:lpstr>
      <vt:lpstr>Times New Roman</vt:lpstr>
      <vt:lpstr>Gotham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Orange Black Modern Typography Beatitudes Sermon Church Presentation</dc:title>
  <dc:creator>DELL</dc:creator>
  <cp:lastModifiedBy>Shebin Shamsuddeen</cp:lastModifiedBy>
  <cp:revision>7</cp:revision>
  <dcterms:created xsi:type="dcterms:W3CDTF">2006-08-16T00:00:00Z</dcterms:created>
  <dcterms:modified xsi:type="dcterms:W3CDTF">2025-04-07T04:38:27Z</dcterms:modified>
  <dc:identifier>DAGj5YoynLc</dc:identifier>
</cp:coreProperties>
</file>