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  <p:sldId id="281" r:id="rId5"/>
    <p:sldId id="269" r:id="rId6"/>
    <p:sldId id="283" r:id="rId7"/>
    <p:sldId id="2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97D2-461C-72AD-78C9-397ABFBB4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6C51A-BCE4-06CC-C756-700F99D88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212B2-D62C-B958-A39F-71A0CB56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5DA6-DE84-4028-B044-13FB51547F6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70415-0EBA-49E0-E1B7-E9122278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91BD1-1677-DC28-846B-B5AC6A8B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A3A0-A637-4394-A550-C7CA4D51C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89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FAC1-0841-0131-B15B-A59EB7B3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C96B9-6751-0408-64E5-061652F6B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FC6C7-C482-A847-EFF3-795A2EBB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5DA6-DE84-4028-B044-13FB51547F6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4E1D0-30FD-591B-BE6C-11D8FCBCA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81F5D-4052-1C5A-BE7B-257B6EE3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A3A0-A637-4394-A550-C7CA4D51C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25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7F8C35-4EA1-85BF-C16D-E85B0C144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1259A-445C-1A84-C948-4CA6E079C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F0055-C426-1BD1-69F9-DA505DE54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5DA6-DE84-4028-B044-13FB51547F6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0FAA6-4BD3-6B86-B786-35473E45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DDEF6-77D3-5164-8BBE-93955D52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A3A0-A637-4394-A550-C7CA4D51C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48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2DEE-4B50-A88F-359D-E69DD30C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FF96C-AF74-D425-1D52-2D0850A50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E1D11-057A-7C0A-0B67-C92AFC2A3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5DA6-DE84-4028-B044-13FB51547F6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015F8-26A2-DB15-18E1-8AC795B8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222F5-EFE5-D8D1-357C-F7B2D124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A3A0-A637-4394-A550-C7CA4D51C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32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ED58-4922-EB73-0DBB-43D522C23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009BC-1A3E-E63B-C57F-0EDEFAED6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2477D-348E-3FEE-BD7A-540103B64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5DA6-DE84-4028-B044-13FB51547F6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F0DED-67E8-4929-4DF0-25AEB2AD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106A7-30BB-3F75-BEDF-3D0BC278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A3A0-A637-4394-A550-C7CA4D51C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836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CDFA0-1B67-2E3C-F4DF-BC0D1F48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54D76-F055-ECA5-F8C2-B2E5D4FBF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B2FCA-766F-0088-E46B-6C8715AD9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142E7-38C8-4DE2-CEC2-146A34AF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5DA6-DE84-4028-B044-13FB51547F6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2E18D-262B-83D1-6899-55B799B80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8F073-0DB8-9A2F-AC3A-9E08DFB43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A3A0-A637-4394-A550-C7CA4D51C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38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399E-5731-E53E-6240-2E4945814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05ECA-3D73-3C2D-C5DE-E27AEFDAB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EA00A-37CB-E00A-95D8-E988B4EC9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37AA5-E8E2-825E-B238-BDE92F2A2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9ECF78-1159-B001-D3F7-EBA016A94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728FE-3944-73F3-A3DC-B0B56A94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5DA6-DE84-4028-B044-13FB51547F6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931FF-22EB-C6FC-CB70-ACB1D61E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7A73A-C50B-C916-3F9A-E1AF9F918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A3A0-A637-4394-A550-C7CA4D51C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82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4DF67-A01F-4004-D40C-FE0DD61D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5081E-FE90-41CB-B271-F8D4EB9DD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5DA6-DE84-4028-B044-13FB51547F6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ED2F3-8370-8AAA-2598-CCF6DA5CA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EDDB5-69CD-8129-AD6C-F46780D6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A3A0-A637-4394-A550-C7CA4D51C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70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55F0F-090C-7128-FF1F-92041D12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5DA6-DE84-4028-B044-13FB51547F6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E0B66-60DE-4898-BB41-7DB77F46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55CE0-53F3-89E2-0D4D-CE771100D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A3A0-A637-4394-A550-C7CA4D51C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46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5A4CA-1C94-8F38-807F-2FD9515B6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20F4A-6BF4-20AE-FF7B-4AF238101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AF20F-F185-7288-D65F-7411C3F66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5EEA2-33FB-ACBE-AA12-DFFD79A7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5DA6-DE84-4028-B044-13FB51547F6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720EB-2B04-8101-0082-5A09F5BF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10F09-E327-0D91-5D2F-DE989D89B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A3A0-A637-4394-A550-C7CA4D51C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43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8BB5-7200-2FC3-BF2F-4A90B689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E2222F-1B75-AABB-5140-1AC58F745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62487-D007-AA09-E438-8FC2BE44F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E0CF3-7824-7AAB-16EF-CEC27E63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5DA6-DE84-4028-B044-13FB51547F6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A343D-AADF-5D0B-E1D0-43A864166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3A43B-4B03-5376-6154-D3CBEFA6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A3A0-A637-4394-A550-C7CA4D51C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27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6F5416-9852-5892-1A89-85C469224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70FB8-41AD-8AED-64EC-DC7A91794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9E243-0725-CAB6-CA9B-038CECC6B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C5DA6-DE84-4028-B044-13FB51547F6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6C6F4-CFD7-DFA0-56FE-0F8125381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5153B-6EA5-E70B-4CFD-09447C446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BA3A0-A637-4394-A550-C7CA4D51C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65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314CBF-7BFB-5E44-D43A-50C227AEBFAB}"/>
              </a:ext>
            </a:extLst>
          </p:cNvPr>
          <p:cNvSpPr txBox="1"/>
          <p:nvPr/>
        </p:nvSpPr>
        <p:spPr>
          <a:xfrm>
            <a:off x="4172504" y="0"/>
            <a:ext cx="30027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TABLES</a:t>
            </a:r>
            <a:endParaRPr lang="en-IN" sz="6600" b="1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62DF4C-F251-D4B4-8355-B5B614CE53D4}"/>
              </a:ext>
            </a:extLst>
          </p:cNvPr>
          <p:cNvSpPr txBox="1"/>
          <p:nvPr/>
        </p:nvSpPr>
        <p:spPr>
          <a:xfrm>
            <a:off x="275209" y="1107996"/>
            <a:ext cx="1828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patient table</a:t>
            </a:r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07946-B8D3-9A62-B6B3-43C11FF1942D}"/>
              </a:ext>
            </a:extLst>
          </p:cNvPr>
          <p:cNvSpPr txBox="1"/>
          <p:nvPr/>
        </p:nvSpPr>
        <p:spPr>
          <a:xfrm>
            <a:off x="886285" y="1569661"/>
            <a:ext cx="11030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table contains the details of each patient to be entered by the nurse on registration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Each patient will have only one entry</a:t>
            </a:r>
            <a:endParaRPr lang="en-IN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CFFC59-31B1-7538-4450-277189FC3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704895"/>
              </p:ext>
            </p:extLst>
          </p:nvPr>
        </p:nvGraphicFramePr>
        <p:xfrm>
          <a:off x="886285" y="2418080"/>
          <a:ext cx="8840457" cy="10109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48257">
                  <a:extLst>
                    <a:ext uri="{9D8B030D-6E8A-4147-A177-3AD203B41FA5}">
                      <a16:colId xmlns:a16="http://schemas.microsoft.com/office/drawing/2014/main" val="3071449341"/>
                    </a:ext>
                  </a:extLst>
                </a:gridCol>
                <a:gridCol w="1576695">
                  <a:extLst>
                    <a:ext uri="{9D8B030D-6E8A-4147-A177-3AD203B41FA5}">
                      <a16:colId xmlns:a16="http://schemas.microsoft.com/office/drawing/2014/main" val="1462327245"/>
                    </a:ext>
                  </a:extLst>
                </a:gridCol>
                <a:gridCol w="1915823">
                  <a:extLst>
                    <a:ext uri="{9D8B030D-6E8A-4147-A177-3AD203B41FA5}">
                      <a16:colId xmlns:a16="http://schemas.microsoft.com/office/drawing/2014/main" val="1897539733"/>
                    </a:ext>
                  </a:extLst>
                </a:gridCol>
                <a:gridCol w="1915823">
                  <a:extLst>
                    <a:ext uri="{9D8B030D-6E8A-4147-A177-3AD203B41FA5}">
                      <a16:colId xmlns:a16="http://schemas.microsoft.com/office/drawing/2014/main" val="3834410342"/>
                    </a:ext>
                  </a:extLst>
                </a:gridCol>
                <a:gridCol w="1583859">
                  <a:extLst>
                    <a:ext uri="{9D8B030D-6E8A-4147-A177-3AD203B41FA5}">
                      <a16:colId xmlns:a16="http://schemas.microsoft.com/office/drawing/2014/main" val="1629371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patient_id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74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Denver street, house no 28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1405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3DE8918-D3CF-D906-93A9-272CF4A2B083}"/>
              </a:ext>
            </a:extLst>
          </p:cNvPr>
          <p:cNvSpPr txBox="1"/>
          <p:nvPr/>
        </p:nvSpPr>
        <p:spPr>
          <a:xfrm>
            <a:off x="275209" y="3841790"/>
            <a:ext cx="82605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staff table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table contains details of all the doctors and nurses working in the hospital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This table is to be filled by the administration</a:t>
            </a:r>
            <a:endParaRPr lang="en-IN" dirty="0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E326A4C5-1E21-857D-9BC3-1A95FA398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943532"/>
              </p:ext>
            </p:extLst>
          </p:nvPr>
        </p:nvGraphicFramePr>
        <p:xfrm>
          <a:off x="886285" y="5125745"/>
          <a:ext cx="5403739" cy="115076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89268">
                  <a:extLst>
                    <a:ext uri="{9D8B030D-6E8A-4147-A177-3AD203B41FA5}">
                      <a16:colId xmlns:a16="http://schemas.microsoft.com/office/drawing/2014/main" val="3071449341"/>
                    </a:ext>
                  </a:extLst>
                </a:gridCol>
                <a:gridCol w="1389268">
                  <a:extLst>
                    <a:ext uri="{9D8B030D-6E8A-4147-A177-3AD203B41FA5}">
                      <a16:colId xmlns:a16="http://schemas.microsoft.com/office/drawing/2014/main" val="4131277687"/>
                    </a:ext>
                  </a:extLst>
                </a:gridCol>
                <a:gridCol w="1185146">
                  <a:extLst>
                    <a:ext uri="{9D8B030D-6E8A-4147-A177-3AD203B41FA5}">
                      <a16:colId xmlns:a16="http://schemas.microsoft.com/office/drawing/2014/main" val="1462327245"/>
                    </a:ext>
                  </a:extLst>
                </a:gridCol>
                <a:gridCol w="1440057">
                  <a:extLst>
                    <a:ext uri="{9D8B030D-6E8A-4147-A177-3AD203B41FA5}">
                      <a16:colId xmlns:a16="http://schemas.microsoft.com/office/drawing/2014/main" val="1897539733"/>
                    </a:ext>
                  </a:extLst>
                </a:gridCol>
              </a:tblGrid>
              <a:tr h="409088">
                <a:tc>
                  <a:txBody>
                    <a:bodyPr/>
                    <a:lstStyle/>
                    <a:p>
                      <a:r>
                        <a:rPr lang="en-US" dirty="0" err="1"/>
                        <a:t>staff_id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74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nurse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6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323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49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2D7923-172E-4A38-018C-E5E986C524B2}"/>
              </a:ext>
            </a:extLst>
          </p:cNvPr>
          <p:cNvSpPr txBox="1"/>
          <p:nvPr/>
        </p:nvSpPr>
        <p:spPr>
          <a:xfrm>
            <a:off x="301840" y="266330"/>
            <a:ext cx="2907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consultation Table</a:t>
            </a:r>
            <a:endParaRPr lang="en-IN" sz="28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E42D140-4ED4-552A-9156-B58F72B69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460891"/>
              </p:ext>
            </p:extLst>
          </p:nvPr>
        </p:nvGraphicFramePr>
        <p:xfrm>
          <a:off x="301840" y="911017"/>
          <a:ext cx="8735628" cy="10109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4738">
                  <a:extLst>
                    <a:ext uri="{9D8B030D-6E8A-4147-A177-3AD203B41FA5}">
                      <a16:colId xmlns:a16="http://schemas.microsoft.com/office/drawing/2014/main" val="3071449341"/>
                    </a:ext>
                  </a:extLst>
                </a:gridCol>
                <a:gridCol w="1343363">
                  <a:extLst>
                    <a:ext uri="{9D8B030D-6E8A-4147-A177-3AD203B41FA5}">
                      <a16:colId xmlns:a16="http://schemas.microsoft.com/office/drawing/2014/main" val="1462327245"/>
                    </a:ext>
                  </a:extLst>
                </a:gridCol>
                <a:gridCol w="1094579">
                  <a:extLst>
                    <a:ext uri="{9D8B030D-6E8A-4147-A177-3AD203B41FA5}">
                      <a16:colId xmlns:a16="http://schemas.microsoft.com/office/drawing/2014/main" val="1897539733"/>
                    </a:ext>
                  </a:extLst>
                </a:gridCol>
                <a:gridCol w="1926482">
                  <a:extLst>
                    <a:ext uri="{9D8B030D-6E8A-4147-A177-3AD203B41FA5}">
                      <a16:colId xmlns:a16="http://schemas.microsoft.com/office/drawing/2014/main" val="3591907601"/>
                    </a:ext>
                  </a:extLst>
                </a:gridCol>
                <a:gridCol w="1180730">
                  <a:extLst>
                    <a:ext uri="{9D8B030D-6E8A-4147-A177-3AD203B41FA5}">
                      <a16:colId xmlns:a16="http://schemas.microsoft.com/office/drawing/2014/main" val="1629371923"/>
                    </a:ext>
                  </a:extLst>
                </a:gridCol>
                <a:gridCol w="1615736">
                  <a:extLst>
                    <a:ext uri="{9D8B030D-6E8A-4147-A177-3AD203B41FA5}">
                      <a16:colId xmlns:a16="http://schemas.microsoft.com/office/drawing/2014/main" val="3394357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consultation_id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consultation_by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74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14053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9083C74-C13E-C6EB-C002-196F540C3C7F}"/>
              </a:ext>
            </a:extLst>
          </p:cNvPr>
          <p:cNvSpPr txBox="1"/>
          <p:nvPr/>
        </p:nvSpPr>
        <p:spPr>
          <a:xfrm>
            <a:off x="887767" y="2012282"/>
            <a:ext cx="10786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table contains information about the appointment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appointment will have a new entry in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Doctors can add description of the diagnosis and symptom's of the appointment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5E7D9-1B15-789C-8761-432F535B8D1F}"/>
              </a:ext>
            </a:extLst>
          </p:cNvPr>
          <p:cNvSpPr txBox="1"/>
          <p:nvPr/>
        </p:nvSpPr>
        <p:spPr>
          <a:xfrm>
            <a:off x="301840" y="3212611"/>
            <a:ext cx="10688714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pre_diagnosis</a:t>
            </a:r>
            <a:r>
              <a:rPr lang="en-US" sz="2400" b="1" dirty="0"/>
              <a:t> table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table contains the pre-diagnosis details of the patient done by the nurse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will be first step before consulting the doctor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patient will have new entry for each consultation</a:t>
            </a:r>
          </a:p>
          <a:p>
            <a:r>
              <a:rPr lang="en-US" dirty="0"/>
              <a:t>                                      </a:t>
            </a:r>
          </a:p>
          <a:p>
            <a:endParaRPr lang="en-IN" dirty="0"/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5FD54EA0-26AB-602A-E712-7BC8236F8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994563"/>
              </p:ext>
            </p:extLst>
          </p:nvPr>
        </p:nvGraphicFramePr>
        <p:xfrm>
          <a:off x="497151" y="4619318"/>
          <a:ext cx="10875144" cy="741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09268">
                  <a:extLst>
                    <a:ext uri="{9D8B030D-6E8A-4147-A177-3AD203B41FA5}">
                      <a16:colId xmlns:a16="http://schemas.microsoft.com/office/drawing/2014/main" val="3926106849"/>
                    </a:ext>
                  </a:extLst>
                </a:gridCol>
                <a:gridCol w="2063372">
                  <a:extLst>
                    <a:ext uri="{9D8B030D-6E8A-4147-A177-3AD203B41FA5}">
                      <a16:colId xmlns:a16="http://schemas.microsoft.com/office/drawing/2014/main" val="1415395056"/>
                    </a:ext>
                  </a:extLst>
                </a:gridCol>
                <a:gridCol w="1304887">
                  <a:extLst>
                    <a:ext uri="{9D8B030D-6E8A-4147-A177-3AD203B41FA5}">
                      <a16:colId xmlns:a16="http://schemas.microsoft.com/office/drawing/2014/main" val="3071449341"/>
                    </a:ext>
                  </a:extLst>
                </a:gridCol>
                <a:gridCol w="1302261">
                  <a:extLst>
                    <a:ext uri="{9D8B030D-6E8A-4147-A177-3AD203B41FA5}">
                      <a16:colId xmlns:a16="http://schemas.microsoft.com/office/drawing/2014/main" val="1897539733"/>
                    </a:ext>
                  </a:extLst>
                </a:gridCol>
                <a:gridCol w="1380276">
                  <a:extLst>
                    <a:ext uri="{9D8B030D-6E8A-4147-A177-3AD203B41FA5}">
                      <a16:colId xmlns:a16="http://schemas.microsoft.com/office/drawing/2014/main" val="3784731029"/>
                    </a:ext>
                  </a:extLst>
                </a:gridCol>
                <a:gridCol w="1141106">
                  <a:extLst>
                    <a:ext uri="{9D8B030D-6E8A-4147-A177-3AD203B41FA5}">
                      <a16:colId xmlns:a16="http://schemas.microsoft.com/office/drawing/2014/main" val="1629371923"/>
                    </a:ext>
                  </a:extLst>
                </a:gridCol>
                <a:gridCol w="1436987">
                  <a:extLst>
                    <a:ext uri="{9D8B030D-6E8A-4147-A177-3AD203B41FA5}">
                      <a16:colId xmlns:a16="http://schemas.microsoft.com/office/drawing/2014/main" val="2750669608"/>
                    </a:ext>
                  </a:extLst>
                </a:gridCol>
                <a:gridCol w="1436987">
                  <a:extLst>
                    <a:ext uri="{9D8B030D-6E8A-4147-A177-3AD203B41FA5}">
                      <a16:colId xmlns:a16="http://schemas.microsoft.com/office/drawing/2014/main" val="261590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pd_id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consultation_id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patient_id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diagnosis_by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74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641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34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B44A90-F171-87F2-4787-E71AC84F7581}"/>
              </a:ext>
            </a:extLst>
          </p:cNvPr>
          <p:cNvSpPr txBox="1"/>
          <p:nvPr/>
        </p:nvSpPr>
        <p:spPr>
          <a:xfrm>
            <a:off x="259670" y="388905"/>
            <a:ext cx="60945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symptom table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Contains all the possible symptoms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Doctor can add new symptoms to this table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87300CF-8A2D-9F55-A2A7-4A5F0F0EB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125246"/>
              </p:ext>
            </p:extLst>
          </p:nvPr>
        </p:nvGraphicFramePr>
        <p:xfrm>
          <a:off x="691466" y="1603433"/>
          <a:ext cx="7980040" cy="1483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21419">
                  <a:extLst>
                    <a:ext uri="{9D8B030D-6E8A-4147-A177-3AD203B41FA5}">
                      <a16:colId xmlns:a16="http://schemas.microsoft.com/office/drawing/2014/main" val="1559924373"/>
                    </a:ext>
                  </a:extLst>
                </a:gridCol>
                <a:gridCol w="3010945">
                  <a:extLst>
                    <a:ext uri="{9D8B030D-6E8A-4147-A177-3AD203B41FA5}">
                      <a16:colId xmlns:a16="http://schemas.microsoft.com/office/drawing/2014/main" val="2456312138"/>
                    </a:ext>
                  </a:extLst>
                </a:gridCol>
                <a:gridCol w="3547676">
                  <a:extLst>
                    <a:ext uri="{9D8B030D-6E8A-4147-A177-3AD203B41FA5}">
                      <a16:colId xmlns:a16="http://schemas.microsoft.com/office/drawing/2014/main" val="4044981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symptom_id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74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Headaches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00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Fever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90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Not drinking milk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56952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91CFCC1-A0B3-D915-6D04-E0A0DFEB5A0A}"/>
              </a:ext>
            </a:extLst>
          </p:cNvPr>
          <p:cNvSpPr txBox="1"/>
          <p:nvPr/>
        </p:nvSpPr>
        <p:spPr>
          <a:xfrm flipH="1">
            <a:off x="259670" y="3285658"/>
            <a:ext cx="1104555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patient_symptoms</a:t>
            </a:r>
            <a:r>
              <a:rPr lang="en-US" sz="2400" b="1" dirty="0"/>
              <a:t> table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Contains all the symptoms of a patient in a consultation to be entered by the doctor after his/her analysis of the patient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There will be new entries for each visit by the patient to the hospital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The symptoms are taken from the symptom table</a:t>
            </a:r>
          </a:p>
          <a:p>
            <a:endParaRPr lang="en-IN" dirty="0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811BFA18-95D0-0965-5ACF-4EC57731E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434929"/>
              </p:ext>
            </p:extLst>
          </p:nvPr>
        </p:nvGraphicFramePr>
        <p:xfrm>
          <a:off x="886776" y="4896862"/>
          <a:ext cx="5400331" cy="1483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7434">
                  <a:extLst>
                    <a:ext uri="{9D8B030D-6E8A-4147-A177-3AD203B41FA5}">
                      <a16:colId xmlns:a16="http://schemas.microsoft.com/office/drawing/2014/main" val="4073519345"/>
                    </a:ext>
                  </a:extLst>
                </a:gridCol>
                <a:gridCol w="1837677">
                  <a:extLst>
                    <a:ext uri="{9D8B030D-6E8A-4147-A177-3AD203B41FA5}">
                      <a16:colId xmlns:a16="http://schemas.microsoft.com/office/drawing/2014/main" val="2911704251"/>
                    </a:ext>
                  </a:extLst>
                </a:gridCol>
                <a:gridCol w="2505220">
                  <a:extLst>
                    <a:ext uri="{9D8B030D-6E8A-4147-A177-3AD203B41FA5}">
                      <a16:colId xmlns:a16="http://schemas.microsoft.com/office/drawing/2014/main" val="2456312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ps_id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consultation 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symptoms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74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S1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00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s2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90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s3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569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068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F07C4E-71E7-A399-EA9C-274D20FF808F}"/>
              </a:ext>
            </a:extLst>
          </p:cNvPr>
          <p:cNvSpPr txBox="1"/>
          <p:nvPr/>
        </p:nvSpPr>
        <p:spPr>
          <a:xfrm>
            <a:off x="113427" y="351979"/>
            <a:ext cx="119651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patient_diagnosis</a:t>
            </a:r>
            <a:r>
              <a:rPr lang="en-US" sz="2400" b="1" dirty="0"/>
              <a:t> Table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table contains details of diagnosis done by doctor including the prescription given for each symptom by the doctor after his/her analysis of the patient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There will be new entries for each diagnosis of the patient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6450DEB-91E7-C45C-D8E1-8130A431A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412982"/>
              </p:ext>
            </p:extLst>
          </p:nvPr>
        </p:nvGraphicFramePr>
        <p:xfrm>
          <a:off x="783824" y="2047240"/>
          <a:ext cx="7451942" cy="145980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04270">
                  <a:extLst>
                    <a:ext uri="{9D8B030D-6E8A-4147-A177-3AD203B41FA5}">
                      <a16:colId xmlns:a16="http://schemas.microsoft.com/office/drawing/2014/main" val="2903358070"/>
                    </a:ext>
                  </a:extLst>
                </a:gridCol>
                <a:gridCol w="1873188">
                  <a:extLst>
                    <a:ext uri="{9D8B030D-6E8A-4147-A177-3AD203B41FA5}">
                      <a16:colId xmlns:a16="http://schemas.microsoft.com/office/drawing/2014/main" val="1559924373"/>
                    </a:ext>
                  </a:extLst>
                </a:gridCol>
                <a:gridCol w="708611">
                  <a:extLst>
                    <a:ext uri="{9D8B030D-6E8A-4147-A177-3AD203B41FA5}">
                      <a16:colId xmlns:a16="http://schemas.microsoft.com/office/drawing/2014/main" val="1016755832"/>
                    </a:ext>
                  </a:extLst>
                </a:gridCol>
                <a:gridCol w="3265873">
                  <a:extLst>
                    <a:ext uri="{9D8B030D-6E8A-4147-A177-3AD203B41FA5}">
                      <a16:colId xmlns:a16="http://schemas.microsoft.com/office/drawing/2014/main" val="2456312138"/>
                    </a:ext>
                  </a:extLst>
                </a:gridCol>
              </a:tblGrid>
              <a:tr h="448889">
                <a:tc>
                  <a:txBody>
                    <a:bodyPr/>
                    <a:lstStyle/>
                    <a:p>
                      <a:r>
                        <a:rPr lang="en-US" dirty="0" err="1"/>
                        <a:t>diagnosis_id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consultation_id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medicine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74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woman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Medicine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00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Medicine x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71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09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CD434A-237F-22C6-4C3C-71E5DFB6A4CA}"/>
              </a:ext>
            </a:extLst>
          </p:cNvPr>
          <p:cNvSpPr txBox="1"/>
          <p:nvPr/>
        </p:nvSpPr>
        <p:spPr>
          <a:xfrm>
            <a:off x="3486217" y="0"/>
            <a:ext cx="50064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ahnschrift" panose="020B0502040204020203" pitchFamily="34" charset="0"/>
              </a:rPr>
              <a:t>Logged in as nurse</a:t>
            </a:r>
            <a:endParaRPr lang="en-IN" sz="4400" b="1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03510F-E828-9B05-73E2-40B0476E22FF}"/>
              </a:ext>
            </a:extLst>
          </p:cNvPr>
          <p:cNvSpPr txBox="1"/>
          <p:nvPr/>
        </p:nvSpPr>
        <p:spPr>
          <a:xfrm>
            <a:off x="435967" y="655454"/>
            <a:ext cx="1132006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Bahnschrift Light SemiCondensed" panose="020B0502040204020203" pitchFamily="34" charset="0"/>
              </a:rPr>
              <a:t> </a:t>
            </a:r>
            <a:r>
              <a:rPr lang="en-US" sz="2400" b="1" dirty="0">
                <a:latin typeface="Bahnschrift Light SemiCondensed" panose="020B0502040204020203" pitchFamily="34" charset="0"/>
              </a:rPr>
              <a:t>There are two options for nurse</a:t>
            </a:r>
          </a:p>
          <a:p>
            <a:pPr lvl="1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Bahnschrift Light SemiCondensed" panose="020B0502040204020203" pitchFamily="34" charset="0"/>
              </a:rPr>
              <a:t> Register new patient</a:t>
            </a:r>
          </a:p>
          <a:p>
            <a:pPr lvl="1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Bahnschrift Light SemiCondensed" panose="020B0502040204020203" pitchFamily="34" charset="0"/>
              </a:rPr>
              <a:t> Already re</a:t>
            </a:r>
            <a:r>
              <a:rPr lang="en-US" b="1" dirty="0">
                <a:latin typeface="Bahnschrift Light SemiCondensed" panose="020B0502040204020203" pitchFamily="34" charset="0"/>
              </a:rPr>
              <a:t>gistered</a:t>
            </a:r>
          </a:p>
          <a:p>
            <a:pPr marL="457200" indent="-457200" rt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b="1" dirty="0">
                <a:latin typeface="Bahnschrift Light SemiCondensed" panose="020B0502040204020203" pitchFamily="34" charset="0"/>
              </a:rPr>
              <a:t>Register new patient</a:t>
            </a:r>
          </a:p>
          <a:p>
            <a:pPr marL="742950" lvl="1" indent="-2857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Bahnschrift Light SemiCondensed" panose="020B0502040204020203" pitchFamily="34" charset="0"/>
              </a:rPr>
              <a:t>There will  be textbox to be filled about the basic details of the patient including name ,  age, sex etc..</a:t>
            </a:r>
          </a:p>
          <a:p>
            <a:pPr marL="742950" lvl="1" indent="-2857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Bahnschrift Light SemiCondensed" panose="020B0502040204020203" pitchFamily="34" charset="0"/>
              </a:rPr>
              <a:t>A new entry is created in the consultation table automatically </a:t>
            </a:r>
          </a:p>
          <a:p>
            <a:pPr marL="742950" lvl="1" indent="-2857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Bahnschrift Light SemiCondensed" panose="020B0502040204020203" pitchFamily="34" charset="0"/>
              </a:rPr>
              <a:t>Once the basic details are added and the patient registration is complete , user will be redirected to pre diagnosis page where details including bp , temperature , etc .. can be added</a:t>
            </a:r>
          </a:p>
          <a:p>
            <a:pPr marL="457200" indent="-457200" rt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b="1" dirty="0">
                <a:latin typeface="Bahnschrift Light SemiCondensed" panose="020B0502040204020203" pitchFamily="34" charset="0"/>
              </a:rPr>
              <a:t>Already registered</a:t>
            </a:r>
          </a:p>
          <a:p>
            <a:pPr marL="742950" lvl="1" indent="-2857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Bahnschrift Light SemiCondensed" panose="020B0502040204020203" pitchFamily="34" charset="0"/>
              </a:rPr>
              <a:t>All the registered patients will be displayed , user can select the patient</a:t>
            </a:r>
          </a:p>
          <a:p>
            <a:pPr marL="742950" lvl="1" indent="-2857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Bahnschrift Light SemiCondensed" panose="020B0502040204020203" pitchFamily="34" charset="0"/>
              </a:rPr>
              <a:t>One patient is selected , user will be redirected to pre diagnosis page where details including bp , temperature , etc .. can be added</a:t>
            </a:r>
            <a:endParaRPr lang="en-IN" b="1" dirty="0">
              <a:latin typeface="Bahnschrift Light SemiCondensed" panose="020B0502040204020203" pitchFamily="34" charset="0"/>
            </a:endParaRPr>
          </a:p>
          <a:p>
            <a:pPr fontAlgn="ctr">
              <a:lnSpc>
                <a:spcPct val="150000"/>
              </a:lnSpc>
            </a:pPr>
            <a:endParaRPr lang="en-IN" b="1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38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CD434A-237F-22C6-4C3C-71E5DFB6A4CA}"/>
              </a:ext>
            </a:extLst>
          </p:cNvPr>
          <p:cNvSpPr txBox="1"/>
          <p:nvPr/>
        </p:nvSpPr>
        <p:spPr>
          <a:xfrm>
            <a:off x="3486217" y="0"/>
            <a:ext cx="52309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ahnschrift" panose="020B0502040204020203" pitchFamily="34" charset="0"/>
              </a:rPr>
              <a:t>Logged in as Doctor</a:t>
            </a:r>
            <a:endParaRPr lang="en-IN" sz="4400" b="1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03510F-E828-9B05-73E2-40B0476E22FF}"/>
              </a:ext>
            </a:extLst>
          </p:cNvPr>
          <p:cNvSpPr txBox="1"/>
          <p:nvPr/>
        </p:nvSpPr>
        <p:spPr>
          <a:xfrm>
            <a:off x="435967" y="655454"/>
            <a:ext cx="11320061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Bahnschrift Light SemiCondensed" panose="020B0502040204020203" pitchFamily="34" charset="0"/>
              </a:rPr>
              <a:t> </a:t>
            </a:r>
            <a:r>
              <a:rPr lang="en-US" sz="2400" b="1" dirty="0">
                <a:latin typeface="Bahnschrift Light SemiCondensed" panose="020B0502040204020203" pitchFamily="34" charset="0"/>
              </a:rPr>
              <a:t>There are two options for doctor</a:t>
            </a:r>
          </a:p>
          <a:p>
            <a:pPr lvl="1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Bahnschrift Light SemiCondensed" panose="020B0502040204020203" pitchFamily="34" charset="0"/>
              </a:rPr>
              <a:t> Consult the patient</a:t>
            </a:r>
          </a:p>
          <a:p>
            <a:pPr lvl="1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Bahnschrift Light SemiCondensed" panose="020B0502040204020203" pitchFamily="34" charset="0"/>
              </a:rPr>
              <a:t> Add symptom</a:t>
            </a:r>
          </a:p>
          <a:p>
            <a:pPr lvl="1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Bahnschrift Light SemiCondensed" panose="020B0502040204020203" pitchFamily="34" charset="0"/>
              </a:rPr>
              <a:t> Patient history</a:t>
            </a:r>
          </a:p>
          <a:p>
            <a:pPr marL="457200" indent="-457200" rt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b="1" dirty="0">
                <a:latin typeface="Bahnschrift Light SemiCondensed" panose="020B0502040204020203" pitchFamily="34" charset="0"/>
              </a:rPr>
              <a:t>Consult the patient</a:t>
            </a:r>
          </a:p>
          <a:p>
            <a:pPr lvl="1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Bahnschrift Light SemiCondensed" panose="020B0502040204020203" pitchFamily="34" charset="0"/>
              </a:rPr>
              <a:t> All the pre-diagnosed patients will be displayed , doctor can select which patient to diagnose</a:t>
            </a:r>
          </a:p>
          <a:p>
            <a:pPr lvl="1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Bahnschrift Light SemiCondensed" panose="020B0502040204020203" pitchFamily="34" charset="0"/>
              </a:rPr>
              <a:t> A symptoms page with all symptoms will be loaded , doctor can also add new symptoms</a:t>
            </a:r>
          </a:p>
          <a:p>
            <a:pPr lvl="1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Bahnschrift Light SemiCondensed" panose="020B0502040204020203" pitchFamily="34" charset="0"/>
              </a:rPr>
              <a:t> Once symptoms are entered , a medicine page is loaded , doctor can add medicine </a:t>
            </a:r>
          </a:p>
          <a:p>
            <a:pPr lvl="1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Bahnschrift Light SemiCondensed" panose="020B0502040204020203" pitchFamily="34" charset="0"/>
              </a:rPr>
              <a:t> Notes page is loaded in which doctor can add noted regarding the consultation</a:t>
            </a:r>
          </a:p>
          <a:p>
            <a:pPr marL="457200" indent="-457200" rt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b="1" dirty="0">
                <a:latin typeface="Bahnschrift Light SemiCondensed" panose="020B0502040204020203" pitchFamily="34" charset="0"/>
              </a:rPr>
              <a:t>Add symptom</a:t>
            </a:r>
          </a:p>
          <a:p>
            <a:pPr lvl="1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Bahnschrift Light SemiCondensed" panose="020B0502040204020203" pitchFamily="34" charset="0"/>
              </a:rPr>
              <a:t> Choosing this option loads a page where doctor can add new symptoms along with their description</a:t>
            </a:r>
          </a:p>
          <a:p>
            <a:pPr fontAlgn="ctr">
              <a:lnSpc>
                <a:spcPct val="150000"/>
              </a:lnSpc>
            </a:pPr>
            <a:endParaRPr lang="en-IN" b="1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675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CD434A-237F-22C6-4C3C-71E5DFB6A4CA}"/>
              </a:ext>
            </a:extLst>
          </p:cNvPr>
          <p:cNvSpPr txBox="1"/>
          <p:nvPr/>
        </p:nvSpPr>
        <p:spPr>
          <a:xfrm>
            <a:off x="3486217" y="0"/>
            <a:ext cx="52309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ahnschrift" panose="020B0502040204020203" pitchFamily="34" charset="0"/>
              </a:rPr>
              <a:t>Logged in as Doctor</a:t>
            </a:r>
            <a:endParaRPr lang="en-IN" sz="4400" b="1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03510F-E828-9B05-73E2-40B0476E22FF}"/>
              </a:ext>
            </a:extLst>
          </p:cNvPr>
          <p:cNvSpPr txBox="1"/>
          <p:nvPr/>
        </p:nvSpPr>
        <p:spPr>
          <a:xfrm>
            <a:off x="435967" y="655454"/>
            <a:ext cx="11320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Bahnschrift Light SemiCondensed" panose="020B0502040204020203" pitchFamily="34" charset="0"/>
              </a:rPr>
              <a:t>3 . Patient history</a:t>
            </a:r>
            <a:endParaRPr lang="en-US" sz="2400" b="1" dirty="0">
              <a:latin typeface="Bahnschrift Light SemiCondensed" panose="020B0502040204020203" pitchFamily="34" charset="0"/>
            </a:endParaRPr>
          </a:p>
          <a:p>
            <a:pPr lvl="1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Bahnschrift Light SemiCondensed" panose="020B0502040204020203" pitchFamily="34" charset="0"/>
              </a:rPr>
              <a:t> A list all of patients are loaded </a:t>
            </a:r>
          </a:p>
          <a:p>
            <a:pPr lvl="1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Bahnschrift Light SemiCondensed" panose="020B0502040204020203" pitchFamily="34" charset="0"/>
              </a:rPr>
              <a:t> Once a patient is selected , all his consultation and details are loaded</a:t>
            </a:r>
          </a:p>
        </p:txBody>
      </p:sp>
    </p:spTree>
    <p:extLst>
      <p:ext uri="{BB962C8B-B14F-4D97-AF65-F5344CB8AC3E}">
        <p14:creationId xmlns:p14="http://schemas.microsoft.com/office/powerpoint/2010/main" val="3955754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595</Words>
  <Application>Microsoft Office PowerPoint</Application>
  <PresentationFormat>Widescreen</PresentationFormat>
  <Paragraphs>120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Aharoni</vt:lpstr>
      <vt:lpstr>Arial</vt:lpstr>
      <vt:lpstr>Bahnschrift</vt:lpstr>
      <vt:lpstr>Bahnschrift Light SemiCondensed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Shebin Shamsuddeen</dc:creator>
  <cp:lastModifiedBy>Shebin Shamsuddeen</cp:lastModifiedBy>
  <cp:revision>12</cp:revision>
  <dcterms:created xsi:type="dcterms:W3CDTF">2023-06-07T13:48:13Z</dcterms:created>
  <dcterms:modified xsi:type="dcterms:W3CDTF">2023-09-14T05:38:34Z</dcterms:modified>
</cp:coreProperties>
</file>