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69" r:id="rId6"/>
    <p:sldId id="27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97D2-461C-72AD-78C9-397ABFBB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C51A-BCE4-06CC-C756-700F99D8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12B2-D62C-B958-A39F-71A0CB56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0415-0EBA-49E0-E1B7-E9122278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1BD1-1677-DC28-846B-B5AC6A8B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FAC1-0841-0131-B15B-A59EB7B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96B9-6751-0408-64E5-061652F6B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C6C7-C482-A847-EFF3-795A2EBB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E1D0-30FD-591B-BE6C-11D8FCB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1F5D-4052-1C5A-BE7B-257B6EE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8C35-4EA1-85BF-C16D-E85B0C144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1259A-445C-1A84-C948-4CA6E079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0055-C426-1BD1-69F9-DA505DE5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AA6-4BD3-6B86-B786-35473E45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EF6-77D3-5164-8BBE-93955D52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2DEE-4B50-A88F-359D-E69DD30C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F96C-AF74-D425-1D52-2D0850A5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1D11-057A-7C0A-0B67-C92AFC2A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15F8-26A2-DB15-18E1-8AC795B8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22F5-EFE5-D8D1-357C-F7B2D12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ED58-4922-EB73-0DBB-43D522C2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09BC-1A3E-E63B-C57F-0EDEFAED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477D-348E-3FEE-BD7A-540103B6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0DED-67E8-4929-4DF0-25AEB2AD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06A7-30BB-3F75-BEDF-3D0BC27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3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DFA0-1B67-2E3C-F4DF-BC0D1F48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4D76-F055-ECA5-F8C2-B2E5D4FB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B2FCA-766F-0088-E46B-6C8715AD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142E7-38C8-4DE2-CEC2-146A34AF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E18D-262B-83D1-6899-55B799B8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073-0DB8-9A2F-AC3A-9E08DFB4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399E-5731-E53E-6240-2E494581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5ECA-3D73-3C2D-C5DE-E27AEFDA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00A-37CB-E00A-95D8-E988B4EC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7AA5-E8E2-825E-B238-BDE92F2A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ECF78-1159-B001-D3F7-EBA016A9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728FE-3944-73F3-A3DC-B0B56A94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931FF-22EB-C6FC-CB70-ACB1D61E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7A73A-C50B-C916-3F9A-E1AF9F91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2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DF67-A01F-4004-D40C-FE0DD61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5081E-FE90-41CB-B271-F8D4EB9D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D2F3-8370-8AAA-2598-CCF6DA5C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EDDB5-69CD-8129-AD6C-F46780D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55F0F-090C-7128-FF1F-92041D12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0B66-60DE-4898-BB41-7DB77F4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5CE0-53F3-89E2-0D4D-CE771100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4CA-1C94-8F38-807F-2FD9515B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0F4A-6BF4-20AE-FF7B-4AF23810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F20F-F185-7288-D65F-7411C3F6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EEA2-33FB-ACBE-AA12-DFFD79A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20EB-2B04-8101-0082-5A09F5B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0F09-E327-0D91-5D2F-DE989D89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3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8BB5-7200-2FC3-BF2F-4A90B689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222F-1B75-AABB-5140-1AC58F745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2487-D007-AA09-E438-8FC2BE44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0CF3-7824-7AAB-16EF-CEC27E63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343D-AADF-5D0B-E1D0-43A86416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A43B-4B03-5376-6154-D3CBEFA6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F5416-9852-5892-1A89-85C46922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0FB8-41AD-8AED-64EC-DC7A9179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E243-0725-CAB6-CA9B-038CECC6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5DA6-DE84-4028-B044-13FB51547F64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C6F4-CFD7-DFA0-56FE-0F812538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153B-6EA5-E70B-4CFD-09447C446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A3A0-A637-4394-A550-C7CA4D51C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14CBF-7BFB-5E44-D43A-50C227AEBFAB}"/>
              </a:ext>
            </a:extLst>
          </p:cNvPr>
          <p:cNvSpPr txBox="1"/>
          <p:nvPr/>
        </p:nvSpPr>
        <p:spPr>
          <a:xfrm>
            <a:off x="4172504" y="0"/>
            <a:ext cx="3002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  <a:endParaRPr lang="en-IN" sz="66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2DF4C-F251-D4B4-8355-B5B614CE53D4}"/>
              </a:ext>
            </a:extLst>
          </p:cNvPr>
          <p:cNvSpPr txBox="1"/>
          <p:nvPr/>
        </p:nvSpPr>
        <p:spPr>
          <a:xfrm>
            <a:off x="275209" y="1107996"/>
            <a:ext cx="182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patient table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07946-B8D3-9A62-B6B3-43C11FF1942D}"/>
              </a:ext>
            </a:extLst>
          </p:cNvPr>
          <p:cNvSpPr txBox="1"/>
          <p:nvPr/>
        </p:nvSpPr>
        <p:spPr>
          <a:xfrm>
            <a:off x="886285" y="1569661"/>
            <a:ext cx="11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table contains the details of each patient to be entered by the nurse on registration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patient will have only one entry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CFFC59-31B1-7538-4450-277189FC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4895"/>
              </p:ext>
            </p:extLst>
          </p:nvPr>
        </p:nvGraphicFramePr>
        <p:xfrm>
          <a:off x="886285" y="2418080"/>
          <a:ext cx="8840457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8257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576695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915823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915823">
                  <a:extLst>
                    <a:ext uri="{9D8B030D-6E8A-4147-A177-3AD203B41FA5}">
                      <a16:colId xmlns:a16="http://schemas.microsoft.com/office/drawing/2014/main" val="3834410342"/>
                    </a:ext>
                  </a:extLst>
                </a:gridCol>
                <a:gridCol w="1583859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 street, house no 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405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DE8918-D3CF-D906-93A9-272CF4A2B083}"/>
              </a:ext>
            </a:extLst>
          </p:cNvPr>
          <p:cNvSpPr txBox="1"/>
          <p:nvPr/>
        </p:nvSpPr>
        <p:spPr>
          <a:xfrm>
            <a:off x="275209" y="3841790"/>
            <a:ext cx="8260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staff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details of all the doctors and nurses working 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table is to be filled by the administration</a:t>
            </a:r>
            <a:endParaRPr lang="en-IN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326A4C5-1E21-857D-9BC3-1A95FA398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43532"/>
              </p:ext>
            </p:extLst>
          </p:nvPr>
        </p:nvGraphicFramePr>
        <p:xfrm>
          <a:off x="886285" y="5125745"/>
          <a:ext cx="5403739" cy="1150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9268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389268">
                  <a:extLst>
                    <a:ext uri="{9D8B030D-6E8A-4147-A177-3AD203B41FA5}">
                      <a16:colId xmlns:a16="http://schemas.microsoft.com/office/drawing/2014/main" val="4131277687"/>
                    </a:ext>
                  </a:extLst>
                </a:gridCol>
                <a:gridCol w="1185146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440057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</a:tblGrid>
              <a:tr h="409088">
                <a:tc>
                  <a:txBody>
                    <a:bodyPr/>
                    <a:lstStyle/>
                    <a:p>
                      <a:r>
                        <a:rPr lang="en-US" dirty="0" err="1"/>
                        <a:t>staff_id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2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49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D7923-172E-4A38-018C-E5E986C524B2}"/>
              </a:ext>
            </a:extLst>
          </p:cNvPr>
          <p:cNvSpPr txBox="1"/>
          <p:nvPr/>
        </p:nvSpPr>
        <p:spPr>
          <a:xfrm>
            <a:off x="301840" y="266330"/>
            <a:ext cx="290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consultation Table</a:t>
            </a:r>
            <a:endParaRPr lang="en-IN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42D140-4ED4-552A-9156-B58F72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53660"/>
              </p:ext>
            </p:extLst>
          </p:nvPr>
        </p:nvGraphicFramePr>
        <p:xfrm>
          <a:off x="301840" y="911017"/>
          <a:ext cx="11123721" cy="1010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5107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599599">
                  <a:extLst>
                    <a:ext uri="{9D8B030D-6E8A-4147-A177-3AD203B41FA5}">
                      <a16:colId xmlns:a16="http://schemas.microsoft.com/office/drawing/2014/main" val="1462327245"/>
                    </a:ext>
                  </a:extLst>
                </a:gridCol>
                <a:gridCol w="1303362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755898">
                  <a:extLst>
                    <a:ext uri="{9D8B030D-6E8A-4147-A177-3AD203B41FA5}">
                      <a16:colId xmlns:a16="http://schemas.microsoft.com/office/drawing/2014/main" val="3591907601"/>
                    </a:ext>
                  </a:extLst>
                </a:gridCol>
                <a:gridCol w="2467992">
                  <a:extLst>
                    <a:ext uri="{9D8B030D-6E8A-4147-A177-3AD203B41FA5}">
                      <a16:colId xmlns:a16="http://schemas.microsoft.com/office/drawing/2014/main" val="3834410342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consultation_by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symptoms_description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 _description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405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083C74-C13E-C6EB-C002-196F540C3C7F}"/>
              </a:ext>
            </a:extLst>
          </p:cNvPr>
          <p:cNvSpPr txBox="1"/>
          <p:nvPr/>
        </p:nvSpPr>
        <p:spPr>
          <a:xfrm>
            <a:off x="887767" y="2012282"/>
            <a:ext cx="10786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information about the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appointment will have a new entry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Doctors can add description of the diagnosis and symptom's of the appointment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E7D9-1B15-789C-8761-432F535B8D1F}"/>
              </a:ext>
            </a:extLst>
          </p:cNvPr>
          <p:cNvSpPr txBox="1"/>
          <p:nvPr/>
        </p:nvSpPr>
        <p:spPr>
          <a:xfrm>
            <a:off x="301840" y="3212611"/>
            <a:ext cx="1068871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pre_diagnosis</a:t>
            </a:r>
            <a:r>
              <a:rPr lang="en-US" sz="2400" b="1" dirty="0"/>
              <a:t>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the pre-diagnosis details of the patient done by the nurse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will be first step before consulting the doctor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patient will have new entry for each consultation</a:t>
            </a:r>
          </a:p>
          <a:p>
            <a:r>
              <a:rPr lang="en-US" dirty="0"/>
              <a:t>                                      </a:t>
            </a:r>
          </a:p>
          <a:p>
            <a:endParaRPr lang="en-IN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FD54EA0-26AB-602A-E712-7BC8236F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94563"/>
              </p:ext>
            </p:extLst>
          </p:nvPr>
        </p:nvGraphicFramePr>
        <p:xfrm>
          <a:off x="497151" y="4619318"/>
          <a:ext cx="10875144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09268">
                  <a:extLst>
                    <a:ext uri="{9D8B030D-6E8A-4147-A177-3AD203B41FA5}">
                      <a16:colId xmlns:a16="http://schemas.microsoft.com/office/drawing/2014/main" val="3926106849"/>
                    </a:ext>
                  </a:extLst>
                </a:gridCol>
                <a:gridCol w="2063372">
                  <a:extLst>
                    <a:ext uri="{9D8B030D-6E8A-4147-A177-3AD203B41FA5}">
                      <a16:colId xmlns:a16="http://schemas.microsoft.com/office/drawing/2014/main" val="1415395056"/>
                    </a:ext>
                  </a:extLst>
                </a:gridCol>
                <a:gridCol w="1304887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1302261">
                  <a:extLst>
                    <a:ext uri="{9D8B030D-6E8A-4147-A177-3AD203B41FA5}">
                      <a16:colId xmlns:a16="http://schemas.microsoft.com/office/drawing/2014/main" val="1897539733"/>
                    </a:ext>
                  </a:extLst>
                </a:gridCol>
                <a:gridCol w="1380276">
                  <a:extLst>
                    <a:ext uri="{9D8B030D-6E8A-4147-A177-3AD203B41FA5}">
                      <a16:colId xmlns:a16="http://schemas.microsoft.com/office/drawing/2014/main" val="3784731029"/>
                    </a:ext>
                  </a:extLst>
                </a:gridCol>
                <a:gridCol w="1141106">
                  <a:extLst>
                    <a:ext uri="{9D8B030D-6E8A-4147-A177-3AD203B41FA5}">
                      <a16:colId xmlns:a16="http://schemas.microsoft.com/office/drawing/2014/main" val="1629371923"/>
                    </a:ext>
                  </a:extLst>
                </a:gridCol>
                <a:gridCol w="1436987">
                  <a:extLst>
                    <a:ext uri="{9D8B030D-6E8A-4147-A177-3AD203B41FA5}">
                      <a16:colId xmlns:a16="http://schemas.microsoft.com/office/drawing/2014/main" val="2750669608"/>
                    </a:ext>
                  </a:extLst>
                </a:gridCol>
                <a:gridCol w="1436987">
                  <a:extLst>
                    <a:ext uri="{9D8B030D-6E8A-4147-A177-3AD203B41FA5}">
                      <a16:colId xmlns:a16="http://schemas.microsoft.com/office/drawing/2014/main" val="26159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pd_id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diagnosis_by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4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4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44A90-F171-87F2-4787-E71AC84F7581}"/>
              </a:ext>
            </a:extLst>
          </p:cNvPr>
          <p:cNvSpPr txBox="1"/>
          <p:nvPr/>
        </p:nvSpPr>
        <p:spPr>
          <a:xfrm>
            <a:off x="259670" y="388905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symptom table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all the possible symptoms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Doctor can add new symptoms to this table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7300CF-8A2D-9F55-A2A7-4A5F0F0E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25246"/>
              </p:ext>
            </p:extLst>
          </p:nvPr>
        </p:nvGraphicFramePr>
        <p:xfrm>
          <a:off x="691466" y="1603433"/>
          <a:ext cx="798004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1419">
                  <a:extLst>
                    <a:ext uri="{9D8B030D-6E8A-4147-A177-3AD203B41FA5}">
                      <a16:colId xmlns:a16="http://schemas.microsoft.com/office/drawing/2014/main" val="1559924373"/>
                    </a:ext>
                  </a:extLst>
                </a:gridCol>
                <a:gridCol w="3010945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  <a:gridCol w="3547676">
                  <a:extLst>
                    <a:ext uri="{9D8B030D-6E8A-4147-A177-3AD203B41FA5}">
                      <a16:colId xmlns:a16="http://schemas.microsoft.com/office/drawing/2014/main" val="404498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symptom_id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Fever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0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drinking milk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95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1CFCC1-A0B3-D915-6D04-E0A0DFEB5A0A}"/>
              </a:ext>
            </a:extLst>
          </p:cNvPr>
          <p:cNvSpPr txBox="1"/>
          <p:nvPr/>
        </p:nvSpPr>
        <p:spPr>
          <a:xfrm flipH="1">
            <a:off x="259670" y="3285658"/>
            <a:ext cx="110455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patient_symptoms</a:t>
            </a:r>
            <a:r>
              <a:rPr lang="en-US" sz="2400" b="1" dirty="0"/>
              <a:t>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all the symptoms of a patient in a consultation to be entered by the doctor after his/her analysis of the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will be new entries for each visit by the patient to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symptoms are taken from the symptom table</a:t>
            </a:r>
          </a:p>
          <a:p>
            <a:endParaRPr lang="en-IN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811BFA18-95D0-0965-5ACF-4EC57731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84709"/>
              </p:ext>
            </p:extLst>
          </p:nvPr>
        </p:nvGraphicFramePr>
        <p:xfrm>
          <a:off x="886776" y="4896862"/>
          <a:ext cx="8852027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7434">
                  <a:extLst>
                    <a:ext uri="{9D8B030D-6E8A-4147-A177-3AD203B41FA5}">
                      <a16:colId xmlns:a16="http://schemas.microsoft.com/office/drawing/2014/main" val="4073519345"/>
                    </a:ext>
                  </a:extLst>
                </a:gridCol>
                <a:gridCol w="1837677">
                  <a:extLst>
                    <a:ext uri="{9D8B030D-6E8A-4147-A177-3AD203B41FA5}">
                      <a16:colId xmlns:a16="http://schemas.microsoft.com/office/drawing/2014/main" val="2911704251"/>
                    </a:ext>
                  </a:extLst>
                </a:gridCol>
                <a:gridCol w="1423645">
                  <a:extLst>
                    <a:ext uri="{9D8B030D-6E8A-4147-A177-3AD203B41FA5}">
                      <a16:colId xmlns:a16="http://schemas.microsoft.com/office/drawing/2014/main" val="3071449341"/>
                    </a:ext>
                  </a:extLst>
                </a:gridCol>
                <a:gridCol w="2505220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  <a:gridCol w="2028051">
                  <a:extLst>
                    <a:ext uri="{9D8B030D-6E8A-4147-A177-3AD203B41FA5}">
                      <a16:colId xmlns:a16="http://schemas.microsoft.com/office/drawing/2014/main" val="328951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 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symptoms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0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06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07C4E-71E7-A399-EA9C-274D20FF808F}"/>
              </a:ext>
            </a:extLst>
          </p:cNvPr>
          <p:cNvSpPr txBox="1"/>
          <p:nvPr/>
        </p:nvSpPr>
        <p:spPr>
          <a:xfrm>
            <a:off x="113427" y="351979"/>
            <a:ext cx="1196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patient_diagnosis</a:t>
            </a:r>
            <a:r>
              <a:rPr lang="en-US" sz="2400" b="1" dirty="0"/>
              <a:t> Table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table contains details of diagnosis done by doctor including the prescription given for each symptom by the doctor after his/her analysis of the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will be new entries for each diagnosis of the patient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450DEB-91E7-C45C-D8E1-8130A431A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12982"/>
              </p:ext>
            </p:extLst>
          </p:nvPr>
        </p:nvGraphicFramePr>
        <p:xfrm>
          <a:off x="783824" y="2047240"/>
          <a:ext cx="7451942" cy="14598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04270">
                  <a:extLst>
                    <a:ext uri="{9D8B030D-6E8A-4147-A177-3AD203B41FA5}">
                      <a16:colId xmlns:a16="http://schemas.microsoft.com/office/drawing/2014/main" val="2903358070"/>
                    </a:ext>
                  </a:extLst>
                </a:gridCol>
                <a:gridCol w="1873188">
                  <a:extLst>
                    <a:ext uri="{9D8B030D-6E8A-4147-A177-3AD203B41FA5}">
                      <a16:colId xmlns:a16="http://schemas.microsoft.com/office/drawing/2014/main" val="1559924373"/>
                    </a:ext>
                  </a:extLst>
                </a:gridCol>
                <a:gridCol w="708611">
                  <a:extLst>
                    <a:ext uri="{9D8B030D-6E8A-4147-A177-3AD203B41FA5}">
                      <a16:colId xmlns:a16="http://schemas.microsoft.com/office/drawing/2014/main" val="1016755832"/>
                    </a:ext>
                  </a:extLst>
                </a:gridCol>
                <a:gridCol w="3265873">
                  <a:extLst>
                    <a:ext uri="{9D8B030D-6E8A-4147-A177-3AD203B41FA5}">
                      <a16:colId xmlns:a16="http://schemas.microsoft.com/office/drawing/2014/main" val="2456312138"/>
                    </a:ext>
                  </a:extLst>
                </a:gridCol>
              </a:tblGrid>
              <a:tr h="448889">
                <a:tc>
                  <a:txBody>
                    <a:bodyPr/>
                    <a:lstStyle/>
                    <a:p>
                      <a:r>
                        <a:rPr lang="en-US" dirty="0" err="1"/>
                        <a:t>diagnosis_id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4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Medicine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Medicine x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7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4168135" y="124288"/>
            <a:ext cx="3554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New Patient  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9" y="566678"/>
            <a:ext cx="1132006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US" sz="2000" b="1" dirty="0">
                <a:effectLst/>
                <a:latin typeface="Bahnschrift Light SemiCondensed" panose="020B0502040204020203" pitchFamily="34" charset="0"/>
              </a:rPr>
              <a:t>Nurse taking input from the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There will  be textbox to be filled about the basic details of the patient including name ,  age, sex etc.. 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A new entry is created in the consultation table automatically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 SemiCondensed" panose="020B0502040204020203" pitchFamily="34" charset="0"/>
              </a:rPr>
              <a:t> Once the basic details are added and the patient registration is complete , there will be textbox to be filled about the pre-diagnosis of the patient which includes bp , temperature , etc..</a:t>
            </a:r>
            <a:endParaRPr lang="en-IN" b="1" dirty="0">
              <a:effectLst/>
              <a:latin typeface="Candara" panose="020E0502030303020204" pitchFamily="34" charset="0"/>
            </a:endParaRPr>
          </a:p>
          <a:p>
            <a:pPr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Candara" panose="020E0502030303020204" pitchFamily="34" charset="0"/>
              </a:rPr>
              <a:t> </a:t>
            </a:r>
            <a:r>
              <a:rPr lang="en-IN" sz="2000" b="1" dirty="0">
                <a:latin typeface="Bahnschrift Light SemiCondensed" panose="020B0502040204020203" pitchFamily="34" charset="0"/>
              </a:rPr>
              <a:t>Doctor consulting the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N" b="1" dirty="0">
                <a:effectLst/>
                <a:latin typeface="Bahnschrift Light SemiCondensed" panose="020B0502040204020203" pitchFamily="34" charset="0"/>
              </a:rPr>
              <a:t>There will be a drop-down of all the symptoms , the doctor can choose the symptom to be added to the patient-symptom table and if that symptom does not exist in the drop-down , there will be an option to enter a new symptom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 SemiCondensed" panose="020B0502040204020203" pitchFamily="34" charset="0"/>
              </a:rPr>
              <a:t> If a new symptom is added , that symptom will be stored inside the symptom table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Bahnschrift Light SemiCondensed" panose="020B0502040204020203" pitchFamily="34" charset="0"/>
              </a:rPr>
              <a:t> Once the symptoms are added , the doctor can prescribe medicines for the patient , these will be stored in the </a:t>
            </a:r>
            <a:r>
              <a:rPr lang="en-IN" b="1">
                <a:effectLst/>
                <a:latin typeface="Bahnschrift Light SemiCondensed" panose="020B0502040204020203" pitchFamily="34" charset="0"/>
              </a:rPr>
              <a:t>patient_diagnosis</a:t>
            </a:r>
            <a:r>
              <a:rPr lang="en-IN" b="1" dirty="0">
                <a:effectLst/>
                <a:latin typeface="Bahnschrift Light SemiCondensed" panose="020B0502040204020203" pitchFamily="34" charset="0"/>
              </a:rPr>
              <a:t> table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Bahnschrift Light SemiCondensed" panose="020B0502040204020203" pitchFamily="34" charset="0"/>
              </a:rPr>
              <a:t> The doctor can also give a total summary of the diagnosis and the symptoms which will be stored in the consultation table</a:t>
            </a:r>
            <a:endParaRPr lang="en-IN" b="1" dirty="0">
              <a:effectLst/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8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4168135" y="124288"/>
            <a:ext cx="3962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Reconsultation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9" y="893729"/>
            <a:ext cx="113200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 SemiCondensed" panose="020B0502040204020203" pitchFamily="34" charset="0"/>
              </a:rPr>
              <a:t> There will be textbox to be filled about the pre-diagnosis of the patient by the nurse which includes bp , temperature , etc..</a:t>
            </a:r>
            <a:endParaRPr lang="en-IN" sz="2000" b="1" dirty="0">
              <a:effectLst/>
              <a:latin typeface="Candara" panose="020E0502030303020204" pitchFamily="34" charset="0"/>
            </a:endParaRPr>
          </a:p>
          <a:p>
            <a:pPr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Candara" panose="020E0502030303020204" pitchFamily="34" charset="0"/>
              </a:rPr>
              <a:t> </a:t>
            </a:r>
            <a:r>
              <a:rPr lang="en-IN" sz="2000" b="1" dirty="0">
                <a:latin typeface="Bahnschrift Light SemiCondensed" panose="020B0502040204020203" pitchFamily="34" charset="0"/>
              </a:rPr>
              <a:t>Doctor consulting the patient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 Light SemiCondensed" panose="020B0502040204020203" pitchFamily="34" charset="0"/>
              </a:rPr>
              <a:t> There will be a drop-down of all the symptoms , the doctor can choose the symptom to be added to the patient-symptom table and if that symptom does not exist in the drop-down , there will be an option to enter a new symptom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Light SemiCondensed" panose="020B0502040204020203" pitchFamily="34" charset="0"/>
              </a:rPr>
              <a:t> If a new symptom is added , that symptom will be stored inside the symptom table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Bahnschrift Light SemiCondensed" panose="020B0502040204020203" pitchFamily="34" charset="0"/>
              </a:rPr>
              <a:t> Once the symptoms are added , the doctor can prescribe medicines for the patient , these will be stored in the patient-diagnosis table</a:t>
            </a:r>
          </a:p>
          <a:p>
            <a:pPr lvl="1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Light SemiCondensed" panose="020B0502040204020203" pitchFamily="34" charset="0"/>
              </a:rPr>
              <a:t> The doctor can also give a total summary of the diagnosis and the symptoms which will be stored in the consultation table</a:t>
            </a:r>
            <a:endParaRPr lang="en-IN" sz="2000" b="1" dirty="0">
              <a:effectLst/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34A-237F-22C6-4C3C-71E5DFB6A4CA}"/>
              </a:ext>
            </a:extLst>
          </p:cNvPr>
          <p:cNvSpPr txBox="1"/>
          <p:nvPr/>
        </p:nvSpPr>
        <p:spPr>
          <a:xfrm>
            <a:off x="4168135" y="124288"/>
            <a:ext cx="2518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ahnschrift" panose="020B0502040204020203" pitchFamily="34" charset="0"/>
              </a:rPr>
              <a:t>Progress</a:t>
            </a:r>
            <a:endParaRPr lang="en-IN" sz="4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3510F-E828-9B05-73E2-40B0476E22FF}"/>
              </a:ext>
            </a:extLst>
          </p:cNvPr>
          <p:cNvSpPr txBox="1"/>
          <p:nvPr/>
        </p:nvSpPr>
        <p:spPr>
          <a:xfrm>
            <a:off x="435969" y="893729"/>
            <a:ext cx="11320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effectLst/>
                <a:latin typeface="Candara" panose="020E0502030303020204" pitchFamily="34" charset="0"/>
              </a:rPr>
              <a:t> </a:t>
            </a:r>
            <a:r>
              <a:rPr lang="en-IN" sz="2400" b="1" dirty="0">
                <a:latin typeface="Bahnschrift Light SemiCondensed" panose="020B0502040204020203" pitchFamily="34" charset="0"/>
              </a:rPr>
              <a:t>In this page all the patients will be listed in order</a:t>
            </a:r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Bahnschrift Light SemiCondensed" panose="020B0502040204020203" pitchFamily="34" charset="0"/>
              </a:rPr>
              <a:t>Clicking on a p</a:t>
            </a:r>
            <a:r>
              <a:rPr lang="en-IN" sz="2400" b="1" dirty="0">
                <a:latin typeface="Bahnschrift Light SemiCondensed" panose="020B0502040204020203" pitchFamily="34" charset="0"/>
              </a:rPr>
              <a:t>atient loads a new page with the entire history of the patient including a</a:t>
            </a:r>
            <a:r>
              <a:rPr lang="en-IN" sz="2400" b="1" dirty="0">
                <a:effectLst/>
                <a:latin typeface="Bahnschrift Light SemiCondensed" panose="020B0502040204020203" pitchFamily="34" charset="0"/>
              </a:rPr>
              <a:t>ll the symptoms and their diagnosis ordered by date</a:t>
            </a:r>
          </a:p>
          <a:p>
            <a:pPr fontAlgn="ctr">
              <a:lnSpc>
                <a:spcPct val="150000"/>
              </a:lnSpc>
            </a:pPr>
            <a:endParaRPr lang="en-IN" sz="2400" dirty="0">
              <a:effectLst/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713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Bahnschrift</vt:lpstr>
      <vt:lpstr>Bahnschrift Light SemiCondensed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Shebin Shamsuddeen</dc:creator>
  <cp:lastModifiedBy>Shebin Shamsuddeen</cp:lastModifiedBy>
  <cp:revision>10</cp:revision>
  <dcterms:created xsi:type="dcterms:W3CDTF">2023-06-07T13:48:13Z</dcterms:created>
  <dcterms:modified xsi:type="dcterms:W3CDTF">2023-08-28T14:32:38Z</dcterms:modified>
</cp:coreProperties>
</file>