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-DROP%20RECOMMEN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-DROP%20RECOMMEN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-DROP%20RECOMMEND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-DROP%20RECOMMEN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[AD-DROP RECOMMENDATION.xlsx]Reach&amp;Amount spent!PivotTable6</c:name>
    <c:fmtId val="2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'Reach&amp;Amount spent'!$B$1</c:f>
              <c:strCache>
                <c:ptCount val="1"/>
                <c:pt idx="0">
                  <c:v>Sum of 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'Reach&amp;Amount spent'!$A$2:$A$13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'Reach&amp;Amount spent'!$B$2:$B$13</c:f>
              <c:numCache>
                <c:formatCode>0</c:formatCode>
                <c:ptCount val="11"/>
                <c:pt idx="0">
                  <c:v>23904</c:v>
                </c:pt>
                <c:pt idx="1">
                  <c:v>3636</c:v>
                </c:pt>
                <c:pt idx="2">
                  <c:v>2555</c:v>
                </c:pt>
                <c:pt idx="3">
                  <c:v>46494</c:v>
                </c:pt>
                <c:pt idx="4">
                  <c:v>3187</c:v>
                </c:pt>
                <c:pt idx="5">
                  <c:v>3307</c:v>
                </c:pt>
                <c:pt idx="6">
                  <c:v>15024</c:v>
                </c:pt>
                <c:pt idx="7">
                  <c:v>31831</c:v>
                </c:pt>
                <c:pt idx="8">
                  <c:v>29668</c:v>
                </c:pt>
                <c:pt idx="9">
                  <c:v>21929</c:v>
                </c:pt>
                <c:pt idx="10">
                  <c:v>7333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4-4F8E-8652-44E409CC890F}"/>
            </c:ext>
          </c:extLst>
        </c:ser>
        <c:ser>
          <c:idx val="1"/>
          <c:order val="1"/>
          <c:tx>
            <c:strRef>
              <c:f>'Reach&amp;Amount spent'!$C$1</c:f>
              <c:strCache>
                <c:ptCount val="1"/>
                <c:pt idx="0">
                  <c:v>Sum of Amount Spent in INR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'Reach&amp;Amount spent'!$A$2:$A$13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'Reach&amp;Amount spent'!$C$2:$C$13</c:f>
              <c:numCache>
                <c:formatCode>0</c:formatCode>
                <c:ptCount val="11"/>
                <c:pt idx="0">
                  <c:v>2333.33</c:v>
                </c:pt>
                <c:pt idx="1">
                  <c:v>856.67000000000007</c:v>
                </c:pt>
                <c:pt idx="2">
                  <c:v>897.68</c:v>
                </c:pt>
                <c:pt idx="3">
                  <c:v>1579.02</c:v>
                </c:pt>
                <c:pt idx="4">
                  <c:v>850.68000000000006</c:v>
                </c:pt>
                <c:pt idx="5">
                  <c:v>923.96</c:v>
                </c:pt>
                <c:pt idx="6">
                  <c:v>837.78000000000009</c:v>
                </c:pt>
                <c:pt idx="7">
                  <c:v>955.21</c:v>
                </c:pt>
                <c:pt idx="8">
                  <c:v>1035.24</c:v>
                </c:pt>
                <c:pt idx="9">
                  <c:v>942.78</c:v>
                </c:pt>
                <c:pt idx="10">
                  <c:v>876.26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4-4F8E-8652-44E409CC8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6544488"/>
        <c:axId val="626545144"/>
      </c:barChart>
      <c:catAx>
        <c:axId val="62654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26545144"/>
        <c:crosses val="autoZero"/>
        <c:auto val="1"/>
        <c:lblAlgn val="ctr"/>
        <c:lblOffset val="100"/>
        <c:noMultiLvlLbl val="0"/>
      </c:catAx>
      <c:valAx>
        <c:axId val="62654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2654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[AD-DROP RECOMMENDATION.xlsx]Click&amp;U.click!PivotTable2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'Click&amp;U.click'!$B$3</c:f>
              <c:strCache>
                <c:ptCount val="1"/>
                <c:pt idx="0">
                  <c:v>Sum of Clicks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'Click&amp;U.click'!$A$4:$A$15</c:f>
              <c:strCache>
                <c:ptCount val="11"/>
                <c:pt idx="0">
                  <c:v>Campaign 3</c:v>
                </c:pt>
                <c:pt idx="1">
                  <c:v>Campaign 10</c:v>
                </c:pt>
                <c:pt idx="2">
                  <c:v>Campaign 4</c:v>
                </c:pt>
                <c:pt idx="3">
                  <c:v>Campaign 11</c:v>
                </c:pt>
                <c:pt idx="4">
                  <c:v>Campaign 9</c:v>
                </c:pt>
                <c:pt idx="5">
                  <c:v>Campaign 5</c:v>
                </c:pt>
                <c:pt idx="6">
                  <c:v>Campaign 1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2</c:v>
                </c:pt>
              </c:strCache>
            </c:strRef>
          </c:cat>
          <c:val>
            <c:numRef>
              <c:f>'Click&amp;U.click'!$B$4:$B$15</c:f>
              <c:numCache>
                <c:formatCode>General</c:formatCode>
                <c:ptCount val="11"/>
                <c:pt idx="0">
                  <c:v>119</c:v>
                </c:pt>
                <c:pt idx="1">
                  <c:v>121</c:v>
                </c:pt>
                <c:pt idx="2">
                  <c:v>171</c:v>
                </c:pt>
                <c:pt idx="3">
                  <c:v>178</c:v>
                </c:pt>
                <c:pt idx="4">
                  <c:v>242</c:v>
                </c:pt>
                <c:pt idx="5">
                  <c:v>648</c:v>
                </c:pt>
                <c:pt idx="6">
                  <c:v>1218</c:v>
                </c:pt>
                <c:pt idx="7">
                  <c:v>1400</c:v>
                </c:pt>
                <c:pt idx="8">
                  <c:v>1420</c:v>
                </c:pt>
                <c:pt idx="9">
                  <c:v>2765</c:v>
                </c:pt>
                <c:pt idx="10">
                  <c:v>3743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3-4A13-A3FD-0A2C7E6B2F13}"/>
            </c:ext>
          </c:extLst>
        </c:ser>
        <c:ser>
          <c:idx val="1"/>
          <c:order val="1"/>
          <c:tx>
            <c:strRef>
              <c:f>'Click&amp;U.click'!$C$3</c:f>
              <c:strCache>
                <c:ptCount val="1"/>
                <c:pt idx="0">
                  <c:v>Sum of Unique Clicks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'Click&amp;U.click'!$A$4:$A$15</c:f>
              <c:strCache>
                <c:ptCount val="11"/>
                <c:pt idx="0">
                  <c:v>Campaign 3</c:v>
                </c:pt>
                <c:pt idx="1">
                  <c:v>Campaign 10</c:v>
                </c:pt>
                <c:pt idx="2">
                  <c:v>Campaign 4</c:v>
                </c:pt>
                <c:pt idx="3">
                  <c:v>Campaign 11</c:v>
                </c:pt>
                <c:pt idx="4">
                  <c:v>Campaign 9</c:v>
                </c:pt>
                <c:pt idx="5">
                  <c:v>Campaign 5</c:v>
                </c:pt>
                <c:pt idx="6">
                  <c:v>Campaign 1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2</c:v>
                </c:pt>
              </c:strCache>
            </c:strRef>
          </c:cat>
          <c:val>
            <c:numRef>
              <c:f>'Click&amp;U.click'!$C$4:$C$15</c:f>
              <c:numCache>
                <c:formatCode>General</c:formatCode>
                <c:ptCount val="11"/>
                <c:pt idx="0">
                  <c:v>109</c:v>
                </c:pt>
                <c:pt idx="1">
                  <c:v>105</c:v>
                </c:pt>
                <c:pt idx="2">
                  <c:v>146</c:v>
                </c:pt>
                <c:pt idx="3">
                  <c:v>156</c:v>
                </c:pt>
                <c:pt idx="4">
                  <c:v>194</c:v>
                </c:pt>
                <c:pt idx="5">
                  <c:v>552</c:v>
                </c:pt>
                <c:pt idx="6">
                  <c:v>967</c:v>
                </c:pt>
                <c:pt idx="7">
                  <c:v>1238</c:v>
                </c:pt>
                <c:pt idx="8">
                  <c:v>1146</c:v>
                </c:pt>
                <c:pt idx="9">
                  <c:v>2058</c:v>
                </c:pt>
                <c:pt idx="10">
                  <c:v>2833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13-4A13-A3FD-0A2C7E6B2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232768"/>
        <c:axId val="614234080"/>
      </c:barChart>
      <c:catAx>
        <c:axId val="6142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4234080"/>
        <c:crosses val="autoZero"/>
        <c:auto val="1"/>
        <c:lblAlgn val="ctr"/>
        <c:lblOffset val="100"/>
        <c:noMultiLvlLbl val="0"/>
      </c:catAx>
      <c:valAx>
        <c:axId val="61423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42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[AD-DROP RECOMMENDATION.xlsx]CPR!PivotTable1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CPR!$B$3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CPR!$A$4:$A$15</c:f>
              <c:strCache>
                <c:ptCount val="11"/>
                <c:pt idx="0">
                  <c:v>Campaign 6</c:v>
                </c:pt>
                <c:pt idx="1">
                  <c:v>Campaign 8</c:v>
                </c:pt>
                <c:pt idx="2">
                  <c:v>Campaign 2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4</c:v>
                </c:pt>
                <c:pt idx="7">
                  <c:v>Campaign 9</c:v>
                </c:pt>
                <c:pt idx="8">
                  <c:v>Campaign 11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CPR!$B$4:$B$15</c:f>
              <c:numCache>
                <c:formatCode>General</c:formatCode>
                <c:ptCount val="11"/>
                <c:pt idx="0">
                  <c:v>2.11</c:v>
                </c:pt>
                <c:pt idx="1">
                  <c:v>2.69</c:v>
                </c:pt>
                <c:pt idx="2">
                  <c:v>3.1</c:v>
                </c:pt>
                <c:pt idx="3">
                  <c:v>5.9899999999999993</c:v>
                </c:pt>
                <c:pt idx="4">
                  <c:v>11.91</c:v>
                </c:pt>
                <c:pt idx="5">
                  <c:v>20.52</c:v>
                </c:pt>
                <c:pt idx="6">
                  <c:v>23.79</c:v>
                </c:pt>
                <c:pt idx="7">
                  <c:v>28.05</c:v>
                </c:pt>
                <c:pt idx="8">
                  <c:v>28.71</c:v>
                </c:pt>
                <c:pt idx="9">
                  <c:v>55.95</c:v>
                </c:pt>
                <c:pt idx="10">
                  <c:v>69.319999999999993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3-4749-AF3B-05A21278E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661760"/>
        <c:axId val="618662088"/>
      </c:barChart>
      <c:catAx>
        <c:axId val="61866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8662088"/>
        <c:crosses val="autoZero"/>
        <c:auto val="1"/>
        <c:lblAlgn val="ctr"/>
        <c:lblOffset val="100"/>
        <c:noMultiLvlLbl val="0"/>
      </c:catAx>
      <c:valAx>
        <c:axId val="61866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866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[AD-DROP RECOMMENDATION.xlsx]CPC!PivotTable3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</a:t>
            </a:r>
            <a:r>
              <a:rPr lang="en-US" baseline="0"/>
              <a:t> OF COST PER CLICK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CPC!$B$3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CPC!$A$4:$A$15</c:f>
              <c:strCache>
                <c:ptCount val="11"/>
                <c:pt idx="0">
                  <c:v>Campaign 8</c:v>
                </c:pt>
                <c:pt idx="1">
                  <c:v>Campaign 2</c:v>
                </c:pt>
                <c:pt idx="2">
                  <c:v>Campaign 6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9</c:v>
                </c:pt>
                <c:pt idx="7">
                  <c:v>Campaign 11</c:v>
                </c:pt>
                <c:pt idx="8">
                  <c:v>Campaign 4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CPC!$B$4:$B$15</c:f>
              <c:numCache>
                <c:formatCode>General</c:formatCode>
                <c:ptCount val="11"/>
                <c:pt idx="0">
                  <c:v>1.0427242699999999</c:v>
                </c:pt>
                <c:pt idx="1">
                  <c:v>1.24230873</c:v>
                </c:pt>
                <c:pt idx="2">
                  <c:v>1.3488614299999999</c:v>
                </c:pt>
                <c:pt idx="3">
                  <c:v>2.1667277899999999</c:v>
                </c:pt>
                <c:pt idx="4">
                  <c:v>3.8510243500000003</c:v>
                </c:pt>
                <c:pt idx="5">
                  <c:v>7.3421097900000003</c:v>
                </c:pt>
                <c:pt idx="6">
                  <c:v>10.75425815</c:v>
                </c:pt>
                <c:pt idx="7">
                  <c:v>14.438605090000001</c:v>
                </c:pt>
                <c:pt idx="8">
                  <c:v>16.512725230000001</c:v>
                </c:pt>
                <c:pt idx="9">
                  <c:v>22.355507249999999</c:v>
                </c:pt>
                <c:pt idx="10">
                  <c:v>23.7644527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4-4DAD-8A8B-663CBDDE5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72864"/>
        <c:axId val="560479424"/>
      </c:barChart>
      <c:catAx>
        <c:axId val="5604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60479424"/>
        <c:crosses val="autoZero"/>
        <c:auto val="1"/>
        <c:lblAlgn val="ctr"/>
        <c:lblOffset val="100"/>
        <c:noMultiLvlLbl val="0"/>
      </c:catAx>
      <c:valAx>
        <c:axId val="56047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6047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soormansoorshaik049@gmail.com" TargetMode="External"/><Relationship Id="rId7" Type="http://schemas.openxmlformats.org/officeDocument/2006/relationships/hyperlink" Target="mailto:I.v.shedrach@gmail.com" TargetMode="External"/><Relationship Id="rId2" Type="http://schemas.openxmlformats.org/officeDocument/2006/relationships/hyperlink" Target="mailto:sasanapurisnehitha@g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hanthinisaro26@gmail.com" TargetMode="External"/><Relationship Id="rId5" Type="http://schemas.openxmlformats.org/officeDocument/2006/relationships/hyperlink" Target="mailto:shivamjsu@gmail.com" TargetMode="External"/><Relationship Id="rId4" Type="http://schemas.openxmlformats.org/officeDocument/2006/relationships/hyperlink" Target="mailto:shahidjanaminami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37080" y="0"/>
            <a:ext cx="9166122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375666" y="110621"/>
            <a:ext cx="8340631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err="1"/>
              <a:t>GlobalShala</a:t>
            </a:r>
            <a:r>
              <a:rPr lang="en-US" dirty="0"/>
              <a:t> Data visualization internship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456784" y="952447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WEEK 1: Virtual internship Assignment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279803" y="1920372"/>
            <a:ext cx="6821545" cy="166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3200" dirty="0"/>
              <a:t> RECOMMENDATION OF A LOW PERFORMING AD TO DISCONTINUE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4159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TEAM MEMBERS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43874" y="4529589"/>
            <a:ext cx="5459402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558800" indent="-4572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3B690-E881-4D60-A78C-0175B2791735}"/>
              </a:ext>
            </a:extLst>
          </p:cNvPr>
          <p:cNvSpPr txBox="1"/>
          <p:nvPr/>
        </p:nvSpPr>
        <p:spPr>
          <a:xfrm>
            <a:off x="166702" y="756384"/>
            <a:ext cx="7966842" cy="42304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/>
              <a:t>1. </a:t>
            </a:r>
            <a:r>
              <a:rPr lang="en-US" sz="1600" dirty="0" err="1"/>
              <a:t>Snehitha</a:t>
            </a:r>
            <a:r>
              <a:rPr lang="en-US" sz="1600" dirty="0"/>
              <a:t> </a:t>
            </a:r>
            <a:r>
              <a:rPr lang="en-US" sz="1600" dirty="0" err="1"/>
              <a:t>Sasanapuri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sasanapurisnehitha@gmail.com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2. Shaik Abdul Khadar Mansoor(</a:t>
            </a:r>
            <a:r>
              <a:rPr lang="en-US" sz="1600" dirty="0">
                <a:hlinkClick r:id="rId3"/>
              </a:rPr>
              <a:t>mansoormansoorshaik049@gmail.com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3. Shahid Jan Amin(</a:t>
            </a:r>
            <a:r>
              <a:rPr lang="en-US" sz="1600" dirty="0">
                <a:hlinkClick r:id="rId4"/>
              </a:rPr>
              <a:t>shahidjanaminamin@gmail.com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4. </a:t>
            </a:r>
            <a:r>
              <a:rPr lang="en-US" sz="1600" dirty="0" err="1"/>
              <a:t>Shivam</a:t>
            </a:r>
            <a:r>
              <a:rPr lang="en-US" sz="1600" dirty="0"/>
              <a:t> Sharma(</a:t>
            </a:r>
            <a:r>
              <a:rPr lang="en-US" sz="1600" dirty="0">
                <a:hlinkClick r:id="rId5"/>
              </a:rPr>
              <a:t>shivamjsu@gmail.com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5. </a:t>
            </a:r>
            <a:r>
              <a:rPr lang="en-US" sz="1600" dirty="0" err="1"/>
              <a:t>Shanthini</a:t>
            </a:r>
            <a:r>
              <a:rPr lang="en-US" sz="1600" dirty="0"/>
              <a:t> S(</a:t>
            </a:r>
            <a:r>
              <a:rPr lang="en-US" sz="1600" dirty="0">
                <a:hlinkClick r:id="rId6"/>
              </a:rPr>
              <a:t>shanthinisaro26@gmail.com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6. </a:t>
            </a:r>
            <a:r>
              <a:rPr lang="en-US" sz="1600" dirty="0" err="1"/>
              <a:t>Igemhokhai</a:t>
            </a:r>
            <a:r>
              <a:rPr lang="en-US" sz="1600" dirty="0"/>
              <a:t> </a:t>
            </a:r>
            <a:r>
              <a:rPr lang="en-US" sz="1600" dirty="0" err="1"/>
              <a:t>Shedrach</a:t>
            </a:r>
            <a:r>
              <a:rPr lang="en-US" sz="1600" dirty="0"/>
              <a:t>(</a:t>
            </a:r>
            <a:r>
              <a:rPr lang="en-US" sz="1600" dirty="0">
                <a:hlinkClick r:id="rId7"/>
              </a:rPr>
              <a:t>I.v.shedrach@gmail.com</a:t>
            </a:r>
            <a:r>
              <a:rPr lang="en-US" sz="1600" dirty="0"/>
              <a:t>)</a:t>
            </a:r>
          </a:p>
          <a:p>
            <a:pPr>
              <a:lnSpc>
                <a:spcPct val="250000"/>
              </a:lnSpc>
            </a:pPr>
            <a:endParaRPr lang="en-CH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4945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8"/>
            <a:ext cx="8646367" cy="2897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0" dirty="0"/>
              <a:t>In this Assignment: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 dirty="0"/>
              <a:t>We’d work with data from </a:t>
            </a:r>
            <a:r>
              <a:rPr lang="en-US" b="0" dirty="0" err="1"/>
              <a:t>GlobalShala</a:t>
            </a:r>
            <a:r>
              <a:rPr lang="en-US" b="0" dirty="0"/>
              <a:t> Marketing team on ad campaign for </a:t>
            </a:r>
            <a:r>
              <a:rPr lang="en-US" b="0" dirty="0" err="1"/>
              <a:t>SuperheroU</a:t>
            </a:r>
            <a:r>
              <a:rPr lang="en-US" b="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 dirty="0"/>
              <a:t>Create appropriate charts to visualize the data.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0" dirty="0"/>
              <a:t>Suggest based on the various performance </a:t>
            </a:r>
            <a:r>
              <a:rPr lang="en-US" b="0" dirty="0" err="1"/>
              <a:t>metrics,the</a:t>
            </a:r>
            <a:r>
              <a:rPr lang="en-US" b="0" dirty="0"/>
              <a:t> ad to discontinue to ensure maximum and well targeted use of finances.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6270" y="-114300"/>
            <a:ext cx="9160270" cy="80489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AMOUNT SPENT AND REACH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8F6068-8289-4602-85C9-D49B022E3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61222"/>
              </p:ext>
            </p:extLst>
          </p:nvPr>
        </p:nvGraphicFramePr>
        <p:xfrm>
          <a:off x="4366975" y="1134658"/>
          <a:ext cx="4636348" cy="347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43FD56-F972-4892-8E11-5AEB91F23E2C}"/>
              </a:ext>
            </a:extLst>
          </p:cNvPr>
          <p:cNvSpPr txBox="1"/>
          <p:nvPr/>
        </p:nvSpPr>
        <p:spPr>
          <a:xfrm>
            <a:off x="0" y="822173"/>
            <a:ext cx="4579620" cy="3479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ad reach and the amount taken to achieve the reach, our best performing campaigns are those that required lesser amount spent(in terms of overall percentage),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suppose 100% represent amount spent plus reach, then campaigns with a larger amount spent(&gt;20%) relative to the reach(&lt;80%) are poorly performing. In this case,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 11,4,3(in order) should be consider to discontinue.</a:t>
            </a:r>
            <a:endParaRPr lang="en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-8361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 OF CLICKS AND SUM OF UNIQUE CLICKS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3A816C2-4477-4882-8BED-307D0CA10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615308"/>
              </p:ext>
            </p:extLst>
          </p:nvPr>
        </p:nvGraphicFramePr>
        <p:xfrm>
          <a:off x="4572000" y="15056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B09134-3542-4BFE-815D-81C21BD8A7C8}"/>
              </a:ext>
            </a:extLst>
          </p:cNvPr>
          <p:cNvSpPr txBox="1"/>
          <p:nvPr/>
        </p:nvSpPr>
        <p:spPr>
          <a:xfrm>
            <a:off x="48995" y="1268549"/>
            <a:ext cx="4594860" cy="2666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campaign with lesser clicks and unique comparatively are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onsidered underperforming and should be discontinued. In this case, Campaign 3,10 are the very underperforming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campaign 3 being the least effective ad.</a:t>
            </a:r>
            <a:endParaRPr lang="en-CH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337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COST PER RESULT(CPR)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366975" cy="33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Ads with very high cost per results are considered ineffective and should be discontinued for economical reasons. It entails ad that return poor results despite spending a relatively high amount in running the add. Based on this metrics, </a:t>
            </a:r>
            <a:r>
              <a:rPr lang="en-US" dirty="0"/>
              <a:t>Campaign 3 and 10 should be discontinued</a:t>
            </a:r>
            <a:r>
              <a:rPr lang="en-US" b="0" dirty="0"/>
              <a:t>.</a:t>
            </a:r>
            <a:endParaRPr b="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0A78B6B-03C8-440A-94EB-9BA18B54F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92650"/>
              </p:ext>
            </p:extLst>
          </p:nvPr>
        </p:nvGraphicFramePr>
        <p:xfrm>
          <a:off x="4419151" y="10227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5" name="Shape 97">
            <a:extLst>
              <a:ext uri="{FF2B5EF4-FFF2-40B4-BE49-F238E27FC236}">
                <a16:creationId xmlns:a16="http://schemas.microsoft.com/office/drawing/2014/main" id="{99B9E464-3279-4484-86C9-631F8329AAB3}"/>
              </a:ext>
            </a:extLst>
          </p:cNvPr>
          <p:cNvSpPr/>
          <p:nvPr/>
        </p:nvSpPr>
        <p:spPr>
          <a:xfrm>
            <a:off x="-15501" y="-1337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dirty="0">
                <a:solidFill>
                  <a:schemeClr val="bg1"/>
                </a:solidFill>
              </a:rPr>
              <a:t>COST PER CLICK(CPC)</a:t>
            </a:r>
            <a:endParaRPr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C852A2-D4A5-4D1B-8511-D7256B70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071693"/>
              </p:ext>
            </p:extLst>
          </p:nvPr>
        </p:nvGraphicFramePr>
        <p:xfrm>
          <a:off x="4491001" y="13643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12B53B-7905-4F7D-80C2-34C008FC8BD5}"/>
              </a:ext>
            </a:extLst>
          </p:cNvPr>
          <p:cNvSpPr txBox="1"/>
          <p:nvPr/>
        </p:nvSpPr>
        <p:spPr>
          <a:xfrm>
            <a:off x="-15501" y="818371"/>
            <a:ext cx="4652010" cy="3958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CPC = Total amount spent/total number of clicks</a:t>
            </a:r>
          </a:p>
          <a:p>
            <a:pPr>
              <a:lnSpc>
                <a:spcPct val="30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CPR are those that generated poor amount of clicks despite relatively spending higher amount in running the ad. Such ad should be discontinued and so, in this case,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campaign 3 and 10 with higher CPR are recommended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TEAM’S FINAL RECOMMENDATION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2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250000"/>
              </a:lnSpc>
            </a:pPr>
            <a:r>
              <a:rPr lang="en-US" b="0" dirty="0"/>
              <a:t>Based on the analysis in the previous slides and the supporting visuals, the team strongly recommend that </a:t>
            </a:r>
            <a:r>
              <a:rPr lang="en-US"/>
              <a:t>CAMPAIGN 3 and 10</a:t>
            </a:r>
            <a:r>
              <a:rPr lang="en-US" b="0"/>
              <a:t> </a:t>
            </a:r>
            <a:r>
              <a:rPr lang="en-US" b="0" dirty="0"/>
              <a:t>be discontinued as it appears averagely, the most underperforming ad campaign.</a:t>
            </a:r>
            <a:endParaRPr b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431</Words>
  <Application>Microsoft Office PowerPoint</Application>
  <PresentationFormat>On-screen Show (16:9)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christian afiotore</cp:lastModifiedBy>
  <cp:revision>9</cp:revision>
  <dcterms:modified xsi:type="dcterms:W3CDTF">2022-06-22T18:12:44Z</dcterms:modified>
</cp:coreProperties>
</file>