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2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GlobalShala%20Internship\AD_DROP%20RECOMMENDATION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GlobalShala%20Internship\AD_DROP%20RECOMMENDATION.xlsx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[AD_DROP RECOMMENDATION.xlsx]CPC!PivotTable3</c:name>
    <c:fmtId val="3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1" dirty="0"/>
              <a:t>Cost</a:t>
            </a:r>
            <a:r>
              <a:rPr lang="en-US" sz="1600" b="1" baseline="0" dirty="0"/>
              <a:t> Per Click(CPC) by Campaign ID</a:t>
            </a:r>
            <a:endParaRPr lang="en-US" sz="1600" b="1" dirty="0"/>
          </a:p>
        </c:rich>
      </c:tx>
      <c:layout>
        <c:manualLayout>
          <c:xMode val="edge"/>
          <c:yMode val="edge"/>
          <c:x val="1.8055519932972549E-2"/>
          <c:y val="2.929438624976682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CH"/>
        </a:p>
      </c:txPr>
    </c:title>
    <c:autoTitleDeleted val="0"/>
    <c:pivotFmts>
      <c:pivotFmt>
        <c:idx val="0"/>
        <c:spPr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CH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>
              <a:lumMod val="75000"/>
            </a:schemeClr>
          </a:solidFill>
          <a:ln>
            <a:noFill/>
          </a:ln>
          <a:effectLst/>
        </c:spPr>
      </c:pivotFmt>
      <c:pivotFmt>
        <c:idx val="2"/>
        <c:spPr>
          <a:solidFill>
            <a:schemeClr val="accent1">
              <a:lumMod val="75000"/>
            </a:schemeClr>
          </a:solidFill>
          <a:ln>
            <a:noFill/>
          </a:ln>
          <a:effectLst/>
        </c:spPr>
      </c:pivotFmt>
      <c:pivotFmt>
        <c:idx val="3"/>
        <c:spPr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CH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>
              <a:lumMod val="75000"/>
            </a:schemeClr>
          </a:solidFill>
          <a:ln>
            <a:noFill/>
          </a:ln>
          <a:effectLst/>
        </c:spPr>
      </c:pivotFmt>
      <c:pivotFmt>
        <c:idx val="5"/>
        <c:spPr>
          <a:solidFill>
            <a:schemeClr val="accent1">
              <a:lumMod val="75000"/>
            </a:schemeClr>
          </a:solidFill>
          <a:ln>
            <a:noFill/>
          </a:ln>
          <a:effectLst/>
        </c:spPr>
      </c:pivotFmt>
      <c:pivotFmt>
        <c:idx val="6"/>
        <c:spPr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CH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lumMod val="75000"/>
            </a:schemeClr>
          </a:solidFill>
          <a:ln>
            <a:noFill/>
          </a:ln>
          <a:effectLst/>
        </c:spPr>
      </c:pivotFmt>
      <c:pivotFmt>
        <c:idx val="8"/>
        <c:spPr>
          <a:solidFill>
            <a:schemeClr val="accent1">
              <a:lumMod val="75000"/>
            </a:schemeClr>
          </a:solidFill>
          <a:ln>
            <a:noFill/>
          </a:ln>
          <a:effectLst/>
        </c:spPr>
      </c:pivotFmt>
      <c:pivotFmt>
        <c:idx val="9"/>
        <c:spPr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CH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lumMod val="75000"/>
            </a:schemeClr>
          </a:solidFill>
          <a:ln>
            <a:noFill/>
          </a:ln>
          <a:effectLst/>
        </c:spPr>
      </c:pivotFmt>
      <c:pivotFmt>
        <c:idx val="11"/>
        <c:spPr>
          <a:solidFill>
            <a:schemeClr val="accent1">
              <a:lumMod val="75000"/>
            </a:schemeClr>
          </a:solidFill>
          <a:ln>
            <a:noFill/>
          </a:ln>
          <a:effectLst/>
        </c:spPr>
      </c:pivotFmt>
      <c:pivotFmt>
        <c:idx val="12"/>
        <c:spPr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CH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>
              <a:lumMod val="75000"/>
            </a:schemeClr>
          </a:solidFill>
          <a:ln>
            <a:noFill/>
          </a:ln>
          <a:effectLst/>
        </c:spPr>
      </c:pivotFmt>
      <c:pivotFmt>
        <c:idx val="14"/>
        <c:spPr>
          <a:solidFill>
            <a:schemeClr val="accent1">
              <a:lumMod val="75000"/>
            </a:schemeClr>
          </a:solidFill>
          <a:ln>
            <a:noFill/>
          </a:ln>
          <a:effectLst/>
        </c:spPr>
      </c:pivotFmt>
      <c:pivotFmt>
        <c:idx val="15"/>
        <c:spPr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CH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>
              <a:lumMod val="75000"/>
            </a:schemeClr>
          </a:solidFill>
          <a:ln>
            <a:noFill/>
          </a:ln>
          <a:effectLst/>
        </c:spPr>
      </c:pivotFmt>
      <c:pivotFmt>
        <c:idx val="17"/>
        <c:spPr>
          <a:solidFill>
            <a:schemeClr val="accent1">
              <a:lumMod val="75000"/>
            </a:schemeClr>
          </a:solidFill>
          <a:ln>
            <a:noFill/>
          </a:ln>
          <a:effectLst/>
        </c:spPr>
      </c:pivotFmt>
    </c:pivotFmts>
    <c:plotArea>
      <c:layout>
        <c:manualLayout>
          <c:layoutTarget val="inner"/>
          <c:xMode val="edge"/>
          <c:yMode val="edge"/>
          <c:x val="5.603094260422245E-2"/>
          <c:y val="0.12266570820656215"/>
          <c:w val="0.93165681143500068"/>
          <c:h val="0.805347650290421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CPC!$B$3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dPt>
            <c:idx val="9"/>
            <c:invertIfNegative val="0"/>
            <c:bubble3D val="0"/>
            <c:spPr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C38-46A5-B287-03611B9A6C8F}"/>
              </c:ext>
            </c:extLst>
          </c:dPt>
          <c:dPt>
            <c:idx val="10"/>
            <c:invertIfNegative val="0"/>
            <c:bubble3D val="0"/>
            <c:spPr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C38-46A5-B287-03611B9A6C8F}"/>
              </c:ext>
            </c:extLst>
          </c:dPt>
          <c:cat>
            <c:strRef>
              <c:f>CPC!$A$4:$A$15</c:f>
              <c:strCache>
                <c:ptCount val="11"/>
                <c:pt idx="0">
                  <c:v>Campaign 8</c:v>
                </c:pt>
                <c:pt idx="1">
                  <c:v>Campaign 2</c:v>
                </c:pt>
                <c:pt idx="2">
                  <c:v>Campaign 6</c:v>
                </c:pt>
                <c:pt idx="3">
                  <c:v>Campaign 7</c:v>
                </c:pt>
                <c:pt idx="4">
                  <c:v>Campaign 5</c:v>
                </c:pt>
                <c:pt idx="5">
                  <c:v>Campaign 1</c:v>
                </c:pt>
                <c:pt idx="6">
                  <c:v>Campaign 9</c:v>
                </c:pt>
                <c:pt idx="7">
                  <c:v>Campaign 11</c:v>
                </c:pt>
                <c:pt idx="8">
                  <c:v>Campaign 4</c:v>
                </c:pt>
                <c:pt idx="9">
                  <c:v>Campaign 10</c:v>
                </c:pt>
                <c:pt idx="10">
                  <c:v>Campaign 3</c:v>
                </c:pt>
              </c:strCache>
            </c:strRef>
          </c:cat>
          <c:val>
            <c:numRef>
              <c:f>CPC!$B$4:$B$15</c:f>
              <c:numCache>
                <c:formatCode>General</c:formatCode>
                <c:ptCount val="11"/>
                <c:pt idx="0">
                  <c:v>1.0427242699999999</c:v>
                </c:pt>
                <c:pt idx="1">
                  <c:v>1.24230873</c:v>
                </c:pt>
                <c:pt idx="2">
                  <c:v>1.3488614299999999</c:v>
                </c:pt>
                <c:pt idx="3">
                  <c:v>2.1667277899999999</c:v>
                </c:pt>
                <c:pt idx="4">
                  <c:v>3.8510243500000003</c:v>
                </c:pt>
                <c:pt idx="5">
                  <c:v>7.3421097900000003</c:v>
                </c:pt>
                <c:pt idx="6">
                  <c:v>10.75425815</c:v>
                </c:pt>
                <c:pt idx="7">
                  <c:v>14.438605090000001</c:v>
                </c:pt>
                <c:pt idx="8">
                  <c:v>16.512725230000001</c:v>
                </c:pt>
                <c:pt idx="9">
                  <c:v>22.355507249999999</c:v>
                </c:pt>
                <c:pt idx="10">
                  <c:v>23.7644527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C38-46A5-B287-03611B9A6C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60472864"/>
        <c:axId val="560479424"/>
      </c:barChart>
      <c:catAx>
        <c:axId val="5604728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H"/>
          </a:p>
        </c:txPr>
        <c:crossAx val="560479424"/>
        <c:crosses val="autoZero"/>
        <c:auto val="1"/>
        <c:lblAlgn val="ctr"/>
        <c:lblOffset val="100"/>
        <c:noMultiLvlLbl val="0"/>
      </c:catAx>
      <c:valAx>
        <c:axId val="5604794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="1" dirty="0"/>
                  <a:t>Cost</a:t>
                </a:r>
                <a:r>
                  <a:rPr lang="en-US" sz="1400" b="1" baseline="0" dirty="0"/>
                  <a:t> Per Click(CPC)</a:t>
                </a:r>
                <a:endParaRPr lang="en-US" sz="1400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CH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H"/>
          </a:p>
        </c:txPr>
        <c:crossAx val="5604728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CH"/>
    </a:p>
  </c:txPr>
  <c:externalData r:id="rId3">
    <c:autoUpdate val="0"/>
  </c:externalData>
  <c:userShapes r:id="rId4"/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[AD_DROP RECOMMENDATION.xlsx]CPR!PivotTable1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Cost</a:t>
            </a:r>
            <a:r>
              <a:rPr lang="en-US" baseline="0"/>
              <a:t> Per Result(CPR) by Campaign ID</a:t>
            </a:r>
            <a:endParaRPr lang="en-US"/>
          </a:p>
        </c:rich>
      </c:tx>
      <c:layout>
        <c:manualLayout>
          <c:xMode val="edge"/>
          <c:yMode val="edge"/>
          <c:x val="2.4924239542520954E-3"/>
          <c:y val="2.131926905363244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CH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diamond"/>
          <c:size val="5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CH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>
              <a:lumMod val="75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"/>
        <c:spPr>
          <a:solidFill>
            <a:schemeClr val="accent1">
              <a:lumMod val="75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"/>
        <c:spPr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CH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>
              <a:lumMod val="75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"/>
        <c:spPr>
          <a:solidFill>
            <a:schemeClr val="accent1">
              <a:lumMod val="75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"/>
        <c:spPr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CH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lumMod val="75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"/>
        <c:spPr>
          <a:solidFill>
            <a:schemeClr val="accent1">
              <a:lumMod val="75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"/>
        <c:spPr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CH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>
              <a:lumMod val="75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"/>
        <c:spPr>
          <a:solidFill>
            <a:schemeClr val="accent1">
              <a:lumMod val="75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"/>
        <c:spPr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CH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>
              <a:lumMod val="75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"/>
        <c:spPr>
          <a:solidFill>
            <a:schemeClr val="accent1">
              <a:lumMod val="75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</c:pivotFmts>
    <c:plotArea>
      <c:layout>
        <c:manualLayout>
          <c:layoutTarget val="inner"/>
          <c:xMode val="edge"/>
          <c:yMode val="edge"/>
          <c:x val="7.0779667034374327E-2"/>
          <c:y val="0.12430817610062893"/>
          <c:w val="0.91150696742617321"/>
          <c:h val="0.8027412964888822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CPR!$B$3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Pt>
            <c:idx val="9"/>
            <c:invertIfNegative val="0"/>
            <c:bubble3D val="0"/>
            <c:spPr>
              <a:solidFill>
                <a:schemeClr val="accent1">
                  <a:lumMod val="75000"/>
                </a:schemeClr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6F49-428B-8413-DF85914AAEAB}"/>
              </c:ext>
            </c:extLst>
          </c:dPt>
          <c:dPt>
            <c:idx val="10"/>
            <c:invertIfNegative val="0"/>
            <c:bubble3D val="0"/>
            <c:spPr>
              <a:solidFill>
                <a:schemeClr val="accent1">
                  <a:lumMod val="75000"/>
                </a:schemeClr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6F49-428B-8413-DF85914AAEAB}"/>
              </c:ext>
            </c:extLst>
          </c:dPt>
          <c:cat>
            <c:strRef>
              <c:f>CPR!$A$4:$A$15</c:f>
              <c:strCache>
                <c:ptCount val="11"/>
                <c:pt idx="0">
                  <c:v>Campaign 6</c:v>
                </c:pt>
                <c:pt idx="1">
                  <c:v>Campaign 8</c:v>
                </c:pt>
                <c:pt idx="2">
                  <c:v>Campaign 2</c:v>
                </c:pt>
                <c:pt idx="3">
                  <c:v>Campaign 7</c:v>
                </c:pt>
                <c:pt idx="4">
                  <c:v>Campaign 5</c:v>
                </c:pt>
                <c:pt idx="5">
                  <c:v>Campaign 1</c:v>
                </c:pt>
                <c:pt idx="6">
                  <c:v>Campaign 4</c:v>
                </c:pt>
                <c:pt idx="7">
                  <c:v>Campaign 9</c:v>
                </c:pt>
                <c:pt idx="8">
                  <c:v>Campaign 11</c:v>
                </c:pt>
                <c:pt idx="9">
                  <c:v>Campaign 10</c:v>
                </c:pt>
                <c:pt idx="10">
                  <c:v>Campaign 3</c:v>
                </c:pt>
              </c:strCache>
            </c:strRef>
          </c:cat>
          <c:val>
            <c:numRef>
              <c:f>CPR!$B$4:$B$15</c:f>
              <c:numCache>
                <c:formatCode>General</c:formatCode>
                <c:ptCount val="11"/>
                <c:pt idx="0">
                  <c:v>2.11</c:v>
                </c:pt>
                <c:pt idx="1">
                  <c:v>2.69</c:v>
                </c:pt>
                <c:pt idx="2">
                  <c:v>3.1</c:v>
                </c:pt>
                <c:pt idx="3">
                  <c:v>5.9899999999999993</c:v>
                </c:pt>
                <c:pt idx="4">
                  <c:v>11.91</c:v>
                </c:pt>
                <c:pt idx="5">
                  <c:v>20.52</c:v>
                </c:pt>
                <c:pt idx="6">
                  <c:v>23.79</c:v>
                </c:pt>
                <c:pt idx="7">
                  <c:v>28.05</c:v>
                </c:pt>
                <c:pt idx="8">
                  <c:v>28.71</c:v>
                </c:pt>
                <c:pt idx="9">
                  <c:v>55.95</c:v>
                </c:pt>
                <c:pt idx="10">
                  <c:v>69.319999999999993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F49-428B-8413-DF85914AAE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axId val="618661760"/>
        <c:axId val="618662088"/>
      </c:barChart>
      <c:catAx>
        <c:axId val="6186617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H"/>
          </a:p>
        </c:txPr>
        <c:crossAx val="618662088"/>
        <c:crosses val="autoZero"/>
        <c:auto val="1"/>
        <c:lblAlgn val="ctr"/>
        <c:lblOffset val="100"/>
        <c:noMultiLvlLbl val="0"/>
      </c:catAx>
      <c:valAx>
        <c:axId val="618662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1" dirty="0"/>
                  <a:t>Cost Per Result(CPR</a:t>
                </a:r>
                <a:r>
                  <a:rPr lang="en-US" dirty="0"/>
                  <a:t>)</a:t>
                </a:r>
              </a:p>
            </c:rich>
          </c:tx>
          <c:layout>
            <c:manualLayout>
              <c:xMode val="edge"/>
              <c:yMode val="edge"/>
              <c:x val="2.1600341165610038E-2"/>
              <c:y val="0.3581103723587060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CH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H"/>
          </a:p>
        </c:txPr>
        <c:crossAx val="6186617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accent1">
          <a:shade val="50000"/>
          <a:alpha val="0"/>
        </a:schemeClr>
      </a:solidFill>
      <a:round/>
    </a:ln>
    <a:effectLst/>
  </c:spPr>
  <c:txPr>
    <a:bodyPr/>
    <a:lstStyle/>
    <a:p>
      <a:pPr>
        <a:defRPr/>
      </a:pPr>
      <a:endParaRPr lang="en-CH"/>
    </a:p>
  </c:txPr>
  <c:externalData r:id="rId3">
    <c:autoUpdate val="0"/>
  </c:externalData>
  <c:userShapes r:id="rId4"/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0.82561</cdr:x>
      <cdr:y>0.1003</cdr:y>
    </cdr:from>
    <cdr:to>
      <cdr:x>0.97279</cdr:x>
      <cdr:y>0.98262</cdr:y>
    </cdr:to>
    <cdr:sp macro="" textlink="">
      <cdr:nvSpPr>
        <cdr:cNvPr id="2" name="Rectangle 1">
          <a:extLst xmlns:a="http://schemas.openxmlformats.org/drawingml/2006/main">
            <a:ext uri="{FF2B5EF4-FFF2-40B4-BE49-F238E27FC236}">
              <a16:creationId xmlns:a16="http://schemas.microsoft.com/office/drawing/2014/main" id="{7BD95FC5-1775-43D4-9E9A-CBCBB6B52570}"/>
            </a:ext>
          </a:extLst>
        </cdr:cNvPr>
        <cdr:cNvSpPr/>
      </cdr:nvSpPr>
      <cdr:spPr>
        <a:xfrm xmlns:a="http://schemas.openxmlformats.org/drawingml/2006/main">
          <a:off x="9367695" y="410506"/>
          <a:ext cx="1669999" cy="3611050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28575">
          <a:solidFill>
            <a:schemeClr val="tx1">
              <a:lumMod val="85000"/>
              <a:lumOff val="15000"/>
            </a:schemeClr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CH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0.8244</cdr:x>
      <cdr:y>0.20284</cdr:y>
    </cdr:from>
    <cdr:to>
      <cdr:x>0.97655</cdr:x>
      <cdr:y>0.98963</cdr:y>
    </cdr:to>
    <cdr:sp macro="" textlink="">
      <cdr:nvSpPr>
        <cdr:cNvPr id="3" name="Rectangle 2">
          <a:extLst xmlns:a="http://schemas.openxmlformats.org/drawingml/2006/main">
            <a:ext uri="{FF2B5EF4-FFF2-40B4-BE49-F238E27FC236}">
              <a16:creationId xmlns:a16="http://schemas.microsoft.com/office/drawing/2014/main" id="{FECAC4B9-DCC5-4777-9C9E-0C9DDDE24A56}"/>
            </a:ext>
          </a:extLst>
        </cdr:cNvPr>
        <cdr:cNvSpPr/>
      </cdr:nvSpPr>
      <cdr:spPr>
        <a:xfrm xmlns:a="http://schemas.openxmlformats.org/drawingml/2006/main">
          <a:off x="8317478" y="901701"/>
          <a:ext cx="1535059" cy="3497508"/>
        </a:xfrm>
        <a:prstGeom xmlns:a="http://schemas.openxmlformats.org/drawingml/2006/main" prst="rect">
          <a:avLst/>
        </a:prstGeom>
        <a:solidFill xmlns:a="http://schemas.openxmlformats.org/drawingml/2006/main">
          <a:schemeClr val="accent1">
            <a:alpha val="0"/>
          </a:schemeClr>
        </a:solidFill>
        <a:ln xmlns:a="http://schemas.openxmlformats.org/drawingml/2006/main" w="25400">
          <a:solidFill>
            <a:schemeClr val="tx1">
              <a:lumMod val="95000"/>
              <a:lumOff val="5000"/>
            </a:schemeClr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ot="-3540000" vertOverflow="clip"/>
        <a:lstStyle xmlns:a="http://schemas.openxmlformats.org/drawingml/2006/main"/>
        <a:p xmlns:a="http://schemas.openxmlformats.org/drawingml/2006/main">
          <a:endParaRPr lang="en-CH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1A19D-21F2-41B6-8393-A71FC12AEA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EA1829-1EAF-41A0-8E49-0F61C8BAEE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5C3C9-21D9-498A-A2EF-E9DBCFE05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66136-6483-4741-9F77-061D116D7431}" type="datetimeFigureOut">
              <a:rPr lang="en-CH" smtClean="0"/>
              <a:t>23/06/2022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935D9D-38BE-499D-94AE-E9639BC0B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A6FE4-93CF-419E-8108-5A03EA845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895A0-A399-43D8-8E37-4B4EC4184CE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70526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CE302-679B-4C4D-98E4-D4268FAA4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C2AA57-A6DC-4967-91AE-9D6A517FB0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19480D-02C9-42F8-B204-C8AE5A977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66136-6483-4741-9F77-061D116D7431}" type="datetimeFigureOut">
              <a:rPr lang="en-CH" smtClean="0"/>
              <a:t>23/06/2022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F7CF87-2945-4235-A77D-138FF4C81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9CC15-CDE7-4516-9857-258A200FC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895A0-A399-43D8-8E37-4B4EC4184CE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14628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AE1240-4A0D-4736-8CF8-426A1C7E7A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9A00C5-77AF-4EAE-92EE-0369CD3C20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CA206-FD8A-4070-9604-A94A9576D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66136-6483-4741-9F77-061D116D7431}" type="datetimeFigureOut">
              <a:rPr lang="en-CH" smtClean="0"/>
              <a:t>23/06/2022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23C1F6-AF14-436D-8DAF-2F63EE984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7CD5D-EDF4-421B-B5D2-110CB4266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895A0-A399-43D8-8E37-4B4EC4184CE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4599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A85E8-56EB-4E46-A0D0-E948E613B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0C61A-F942-4FB5-B893-C57658677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8D41E-D46A-419C-9B95-734B7A112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66136-6483-4741-9F77-061D116D7431}" type="datetimeFigureOut">
              <a:rPr lang="en-CH" smtClean="0"/>
              <a:t>23/06/2022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0B54A-70C1-4545-9E79-549D2F6AD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5A56DD-3EA1-4C03-AC79-3E745FCA8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895A0-A399-43D8-8E37-4B4EC4184CE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74561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A13F2-3D3A-4EF2-AACA-F59C2AE2F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421CD5-FFC8-4E08-BE5E-FDF0F08D3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D194D-8A14-4335-85C1-7E1165C2A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66136-6483-4741-9F77-061D116D7431}" type="datetimeFigureOut">
              <a:rPr lang="en-CH" smtClean="0"/>
              <a:t>23/06/2022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CC901-8925-499A-9EAC-729D184F6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18A864-18B2-48D9-A4E3-E915A9A0A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895A0-A399-43D8-8E37-4B4EC4184CE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93535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F5651-46AF-4458-B908-A164AAB28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9EAE3-86EA-4E60-AB09-A3D2C750EF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576E2C-B301-4A8F-96DF-1DBD56C38E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6EEF70-80CB-4300-91CC-96E8D1968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66136-6483-4741-9F77-061D116D7431}" type="datetimeFigureOut">
              <a:rPr lang="en-CH" smtClean="0"/>
              <a:t>23/06/2022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BB4D0F-13CE-4737-82B3-1F2086B66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066541-C146-4301-94A3-1B6682BF7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895A0-A399-43D8-8E37-4B4EC4184CE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26080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65496-47BF-4A56-BAED-0921E06D4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6CC340-B8B9-462C-A92D-E0174A569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2C6AC7-A0D8-4DF4-9A5F-1C941134AE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CB1157-CAAF-4EB2-B022-0024058395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2B7EEE-1320-4C0D-83CE-F0CB0292CE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03213A-E86F-4138-A088-F3AF441A0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66136-6483-4741-9F77-061D116D7431}" type="datetimeFigureOut">
              <a:rPr lang="en-CH" smtClean="0"/>
              <a:t>23/06/2022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F79F94-FB9C-405F-BAEC-BA56D6BE1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18EC30-2B81-4D76-ABCD-775D4A6DD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895A0-A399-43D8-8E37-4B4EC4184CE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92652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82D56-2EBD-4B25-93CB-92116C988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346F36-3A1C-40A4-BBB8-F779A9CC0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66136-6483-4741-9F77-061D116D7431}" type="datetimeFigureOut">
              <a:rPr lang="en-CH" smtClean="0"/>
              <a:t>23/06/2022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C5825E-8B33-4CED-A785-183B7AF17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5DA6F9-40D5-4983-97A3-CCCF4699B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895A0-A399-43D8-8E37-4B4EC4184CE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84406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BC7C83-C320-488F-BF7B-D1CA0D283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66136-6483-4741-9F77-061D116D7431}" type="datetimeFigureOut">
              <a:rPr lang="en-CH" smtClean="0"/>
              <a:t>23/06/2022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9F3CD1-8848-42DA-9FCB-8CF4FE3C3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67B33B-F10A-49FE-A0AD-0C7F583D5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895A0-A399-43D8-8E37-4B4EC4184CE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62965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0997E-9F2C-41A2-ADCC-0D08239EE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0CB26-770C-47F8-80CC-9F37E2B6A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5C3D60-357F-4E85-A2E2-240C2726A3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167FAE-C1A7-49DD-8029-9B3DD34D2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66136-6483-4741-9F77-061D116D7431}" type="datetimeFigureOut">
              <a:rPr lang="en-CH" smtClean="0"/>
              <a:t>23/06/2022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8FD17F-99E0-4105-B04C-D225DE3E3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70C898-B8CA-492B-845A-95A1333B0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895A0-A399-43D8-8E37-4B4EC4184CE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76646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48051-C59E-4F94-A485-3D75EBDCD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5BE93F-D0B0-4AE3-86BF-D52F70CADA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2933B-0DEA-4F95-B2BD-51D40C5AC1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54C8B4-CA9A-49A9-B6A6-02C63DC72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66136-6483-4741-9F77-061D116D7431}" type="datetimeFigureOut">
              <a:rPr lang="en-CH" smtClean="0"/>
              <a:t>23/06/2022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8ED3CF-1799-4249-8004-1BDF704FF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7B5E55-32AC-497A-85DA-9F0F8BB36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895A0-A399-43D8-8E37-4B4EC4184CE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85509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5CAE9C-50A7-47CD-B94D-C6B31CDBD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19BBC8-63F8-42EC-8451-7D0D4E6E6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C1559F-6F32-4E0D-A388-CD961FA1A4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66136-6483-4741-9F77-061D116D7431}" type="datetimeFigureOut">
              <a:rPr lang="en-CH" smtClean="0"/>
              <a:t>23/06/2022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EAAC0-B663-4C8D-9073-26B6070734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19F85-BFCD-4FE1-9AFA-D55461F6D2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895A0-A399-43D8-8E37-4B4EC4184CE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36405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8042C327-FD17-4768-A991-B41F8A42E9C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0078691"/>
              </p:ext>
            </p:extLst>
          </p:nvPr>
        </p:nvGraphicFramePr>
        <p:xfrm>
          <a:off x="422786" y="1566117"/>
          <a:ext cx="11346427" cy="40926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050871B5-ABB0-40DF-9A46-3148B0206E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708"/>
            <a:ext cx="2084438" cy="48659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DCD473B-B724-48A1-AD27-41E8E1F6E5E2}"/>
              </a:ext>
            </a:extLst>
          </p:cNvPr>
          <p:cNvSpPr txBox="1"/>
          <p:nvPr/>
        </p:nvSpPr>
        <p:spPr>
          <a:xfrm>
            <a:off x="252032" y="320232"/>
            <a:ext cx="11687934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br>
              <a:rPr lang="en-US" b="1" i="0" dirty="0">
                <a:solidFill>
                  <a:srgbClr val="252423"/>
                </a:solidFill>
                <a:effectLst/>
                <a:latin typeface="Trebuchet MS" panose="020B0603020202020204" pitchFamily="34" charset="0"/>
              </a:rPr>
            </a:br>
            <a:r>
              <a:rPr lang="en-US" b="1" i="0" dirty="0">
                <a:solidFill>
                  <a:srgbClr val="252423"/>
                </a:solidFill>
                <a:effectLst/>
                <a:latin typeface="Trebuchet MS" panose="020B0603020202020204" pitchFamily="34" charset="0"/>
              </a:rPr>
              <a:t>﻿</a:t>
            </a:r>
            <a:r>
              <a:rPr lang="en-US" sz="1600" i="0" dirty="0">
                <a:solidFill>
                  <a:srgbClr val="252423"/>
                </a:solidFill>
                <a:effectLst/>
                <a:cs typeface="Times New Roman" panose="02020603050405020304" pitchFamily="18" charset="0"/>
              </a:rPr>
              <a:t>At 23.76, Campaign 3 had the highest Cost Per Click (CPC) and was 2,179.07% higher than Campaign 8, which had the lowest Cost Per Click (CPC) at 1.04.﻿ Campaign 10 had 22.36 Cost Per Click (CPC), which accounted for 21.33% of the CPC of the whole campaign.</a:t>
            </a:r>
            <a:r>
              <a:rPr lang="en-US" sz="1600" dirty="0">
                <a:solidFill>
                  <a:srgbClr val="252423"/>
                </a:solidFill>
                <a:cs typeface="Times New Roman" panose="02020603050405020304" pitchFamily="18" charset="0"/>
              </a:rPr>
              <a:t> </a:t>
            </a:r>
            <a:r>
              <a:rPr lang="en-US" sz="1600" i="0" dirty="0">
                <a:solidFill>
                  <a:srgbClr val="252423"/>
                </a:solidFill>
                <a:effectLst/>
                <a:cs typeface="Times New Roman" panose="02020603050405020304" pitchFamily="18" charset="0"/>
              </a:rPr>
              <a:t>Together campaign 3&amp;10 accounted for 44% of Cost Per Click of all eleven campaigns﻿, while the remaining nine campaigns accounted for 56% of CPC.</a:t>
            </a:r>
          </a:p>
          <a:p>
            <a:pPr algn="just"/>
            <a:br>
              <a:rPr lang="en-US" sz="1600" b="0" i="0" dirty="0">
                <a:solidFill>
                  <a:srgbClr val="252423"/>
                </a:solidFill>
                <a:effectLst/>
                <a:cs typeface="Times New Roman" panose="02020603050405020304" pitchFamily="18" charset="0"/>
              </a:rPr>
            </a:br>
            <a:endParaRPr lang="en-US" sz="1600" b="0" i="0" dirty="0">
              <a:solidFill>
                <a:srgbClr val="252423"/>
              </a:solidFill>
              <a:effectLst/>
              <a:cs typeface="Times New Roman" panose="02020603050405020304" pitchFamily="18" charset="0"/>
            </a:endParaRPr>
          </a:p>
          <a:p>
            <a:pPr algn="l"/>
            <a:r>
              <a:rPr lang="en-US" sz="1600" b="1" i="0" dirty="0">
                <a:solidFill>
                  <a:srgbClr val="252423"/>
                </a:solidFill>
                <a:effectLst/>
              </a:rPr>
              <a:t>﻿</a:t>
            </a:r>
            <a:endParaRPr lang="en-US" sz="1600" b="0" i="0" dirty="0">
              <a:solidFill>
                <a:srgbClr val="252423"/>
              </a:solidFill>
              <a:effectLst/>
            </a:endParaRP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B29853C3-6EA5-4884-AC99-8AF0176D240F}"/>
              </a:ext>
            </a:extLst>
          </p:cNvPr>
          <p:cNvSpPr/>
          <p:nvPr/>
        </p:nvSpPr>
        <p:spPr>
          <a:xfrm rot="16200000">
            <a:off x="10469438" y="5165187"/>
            <a:ext cx="475795" cy="1463005"/>
          </a:xfrm>
          <a:prstGeom prst="leftBrace">
            <a:avLst>
              <a:gd name="adj1" fmla="val 8333"/>
              <a:gd name="adj2" fmla="val 536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BCDA4267-B8D2-4E00-8079-EF3F72061640}"/>
              </a:ext>
            </a:extLst>
          </p:cNvPr>
          <p:cNvSpPr/>
          <p:nvPr/>
        </p:nvSpPr>
        <p:spPr>
          <a:xfrm rot="16200000">
            <a:off x="5018350" y="1871004"/>
            <a:ext cx="475794" cy="805137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79B680-4FE9-41E0-B672-8262C3154759}"/>
              </a:ext>
            </a:extLst>
          </p:cNvPr>
          <p:cNvSpPr txBox="1"/>
          <p:nvPr/>
        </p:nvSpPr>
        <p:spPr>
          <a:xfrm>
            <a:off x="9790481" y="6133977"/>
            <a:ext cx="18337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44% of Total CPC </a:t>
            </a:r>
            <a:endParaRPr lang="en-CH" sz="14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834B3E-A02A-4A6B-A9B8-2A1EFEAC05EA}"/>
              </a:ext>
            </a:extLst>
          </p:cNvPr>
          <p:cNvSpPr txBox="1"/>
          <p:nvPr/>
        </p:nvSpPr>
        <p:spPr>
          <a:xfrm>
            <a:off x="4491720" y="6133977"/>
            <a:ext cx="19394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ea typeface="Calibri" panose="020F0502020204030204" pitchFamily="34" charset="0"/>
              </a:rPr>
              <a:t>56% of Total CPC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en-CH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91C393-2BE6-465A-9C89-ACC52EFA93D8}"/>
              </a:ext>
            </a:extLst>
          </p:cNvPr>
          <p:cNvSpPr txBox="1"/>
          <p:nvPr/>
        </p:nvSpPr>
        <p:spPr>
          <a:xfrm>
            <a:off x="9914838" y="1643672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Effective.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9221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49527DCC-28FF-4E37-A390-683711E1B43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1513272"/>
              </p:ext>
            </p:extLst>
          </p:nvPr>
        </p:nvGraphicFramePr>
        <p:xfrm>
          <a:off x="513053" y="1439823"/>
          <a:ext cx="11194307" cy="45825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B8ED9D1-48B6-4F9B-BBB3-A2E1B080977F}"/>
              </a:ext>
            </a:extLst>
          </p:cNvPr>
          <p:cNvSpPr txBox="1"/>
          <p:nvPr/>
        </p:nvSpPr>
        <p:spPr>
          <a:xfrm>
            <a:off x="9615956" y="2043957"/>
            <a:ext cx="2369572" cy="3427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Low Performing Ads</a:t>
            </a:r>
            <a:endParaRPr lang="en-CH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989A0D-EAC9-4B3B-A114-CE1D177A4E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4" y="22791"/>
            <a:ext cx="1978898" cy="461957"/>
          </a:xfrm>
          <a:prstGeom prst="rect">
            <a:avLst/>
          </a:prstGeom>
        </p:spPr>
      </p:pic>
      <p:sp>
        <p:nvSpPr>
          <p:cNvPr id="5" name="Left Brace 4">
            <a:extLst>
              <a:ext uri="{FF2B5EF4-FFF2-40B4-BE49-F238E27FC236}">
                <a16:creationId xmlns:a16="http://schemas.microsoft.com/office/drawing/2014/main" id="{E85A98EB-4ABD-44B6-B75C-481505AF4519}"/>
              </a:ext>
            </a:extLst>
          </p:cNvPr>
          <p:cNvSpPr/>
          <p:nvPr/>
        </p:nvSpPr>
        <p:spPr>
          <a:xfrm rot="16200000">
            <a:off x="5208118" y="2234548"/>
            <a:ext cx="475794" cy="805137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B4F784DA-186D-4F77-B9FA-1D73B3A8F560}"/>
              </a:ext>
            </a:extLst>
          </p:cNvPr>
          <p:cNvSpPr/>
          <p:nvPr/>
        </p:nvSpPr>
        <p:spPr>
          <a:xfrm rot="16200000">
            <a:off x="10351633" y="5528732"/>
            <a:ext cx="475795" cy="1463005"/>
          </a:xfrm>
          <a:prstGeom prst="leftBrace">
            <a:avLst>
              <a:gd name="adj1" fmla="val 8333"/>
              <a:gd name="adj2" fmla="val 536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E35897-314D-44A3-9258-344D20510737}"/>
              </a:ext>
            </a:extLst>
          </p:cNvPr>
          <p:cNvSpPr txBox="1"/>
          <p:nvPr/>
        </p:nvSpPr>
        <p:spPr>
          <a:xfrm>
            <a:off x="9761652" y="6441754"/>
            <a:ext cx="18337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49.68% of Total CPR </a:t>
            </a:r>
            <a:endParaRPr lang="en-CH" sz="1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210DEB-DA5A-4D9A-AEBC-A46286B70E48}"/>
              </a:ext>
            </a:extLst>
          </p:cNvPr>
          <p:cNvSpPr txBox="1"/>
          <p:nvPr/>
        </p:nvSpPr>
        <p:spPr>
          <a:xfrm>
            <a:off x="4620528" y="6441755"/>
            <a:ext cx="19394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ea typeface="Calibri" panose="020F0502020204030204" pitchFamily="34" charset="0"/>
              </a:rPr>
              <a:t>50.32% of Total CPR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en-CH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EF108F-7E3D-41A3-B390-200AF725407A}"/>
              </a:ext>
            </a:extLst>
          </p:cNvPr>
          <p:cNvSpPr txBox="1"/>
          <p:nvPr/>
        </p:nvSpPr>
        <p:spPr>
          <a:xfrm>
            <a:off x="456872" y="515977"/>
            <a:ext cx="11381174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600" b="0" dirty="0"/>
              <a:t>Ads with very high cost per results are considered ineffective and should be discontinued for economical reasons. </a:t>
            </a:r>
            <a:r>
              <a:rPr lang="en-US" sz="1600" i="0" dirty="0">
                <a:solidFill>
                  <a:srgbClr val="252423"/>
                </a:solidFill>
                <a:effectLst/>
              </a:rPr>
              <a:t>At 69.32, Campaign 3 had the highest Cost per Result (CPR) and was 3,185.31% higher than Campaign 6, which had the lowest Cost per Result (CPR) at 2.11.﻿﻿ Campaign 3&amp;10 accounted for 49.68% of Cost per Result (CPR), </a:t>
            </a:r>
            <a:r>
              <a:rPr lang="en-US" sz="1600" dirty="0">
                <a:solidFill>
                  <a:srgbClr val="252423"/>
                </a:solidFill>
              </a:rPr>
              <a:t>a</a:t>
            </a:r>
            <a:r>
              <a:rPr lang="en-US" sz="1600" i="0" dirty="0">
                <a:solidFill>
                  <a:srgbClr val="252423"/>
                </a:solidFill>
                <a:effectLst/>
              </a:rPr>
              <a:t>cross all 11 Campaign ID</a:t>
            </a:r>
            <a:r>
              <a:rPr lang="en-US" i="0" dirty="0">
                <a:solidFill>
                  <a:srgbClr val="252423"/>
                </a:solidFill>
                <a:effectLst/>
              </a:rPr>
              <a:t>.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853849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220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Trebuchet MS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christian afiotore</dc:creator>
  <cp:lastModifiedBy>christian afiotore</cp:lastModifiedBy>
  <cp:revision>4</cp:revision>
  <dcterms:created xsi:type="dcterms:W3CDTF">2022-06-22T19:17:45Z</dcterms:created>
  <dcterms:modified xsi:type="dcterms:W3CDTF">2022-06-23T11:32:05Z</dcterms:modified>
</cp:coreProperties>
</file>