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4" r:id="rId12"/>
    <p:sldId id="278" r:id="rId13"/>
    <p:sldId id="285" r:id="rId14"/>
    <p:sldId id="280" r:id="rId15"/>
    <p:sldId id="286" r:id="rId16"/>
    <p:sldId id="282" r:id="rId17"/>
    <p:sldId id="287" r:id="rId18"/>
    <p:sldId id="267" r:id="rId19"/>
    <p:sldId id="268" r:id="rId20"/>
    <p:sldId id="269" r:id="rId21"/>
    <p:sldId id="270" r:id="rId22"/>
    <p:sldId id="272" r:id="rId23"/>
    <p:sldId id="288" r:id="rId24"/>
    <p:sldId id="274" r:id="rId25"/>
    <p:sldId id="275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62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taplatform.cloud.ibm.com/dashboards/3a86d8bc-a3d3-427f-b62f-5e6452da52f1/view/4729d72b109f1ce477d5b5e4079e25557466240cbbbb8702d1837b490d637197f03b1697c8791f088f16076bf5e5115b9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Future Tech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3543" y="395174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IGEMHOKHAI SHEDRACH</a:t>
            </a:r>
          </a:p>
          <a:p>
            <a:pPr marL="0" indent="0">
              <a:buNone/>
            </a:pPr>
            <a:r>
              <a:rPr lang="en-US" dirty="0"/>
              <a:t>2022-08-11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DB5B0DE-D7C4-8D7A-70F4-205F690EC5D0}"/>
              </a:ext>
            </a:extLst>
          </p:cNvPr>
          <p:cNvSpPr txBox="1"/>
          <p:nvPr/>
        </p:nvSpPr>
        <p:spPr>
          <a:xfrm>
            <a:off x="781049" y="657513"/>
            <a:ext cx="8791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IBM DATA ANALYST CAPSTONE PROJECT</a:t>
            </a:r>
            <a:endParaRPr lang="en-CH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C694-450D-96BE-9D5C-8ABA5D2751AB}"/>
              </a:ext>
            </a:extLst>
          </p:cNvPr>
          <p:cNvSpPr txBox="1"/>
          <p:nvPr/>
        </p:nvSpPr>
        <p:spPr>
          <a:xfrm>
            <a:off x="7433051" y="3381175"/>
            <a:ext cx="625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BY</a:t>
            </a:r>
            <a:endParaRPr lang="en-CH" dirty="0">
              <a:solidFill>
                <a:schemeClr val="accent1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01AAE52-E03C-38DB-AA3F-F9873DC3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74607"/>
              </p:ext>
            </p:extLst>
          </p:nvPr>
        </p:nvGraphicFramePr>
        <p:xfrm>
          <a:off x="847725" y="1454541"/>
          <a:ext cx="10496550" cy="467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8775555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2983695"/>
                    </a:ext>
                  </a:extLst>
                </a:gridCol>
              </a:tblGrid>
              <a:tr h="453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FINDINGS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2907"/>
                  </a:ext>
                </a:extLst>
              </a:tr>
              <a:tr h="1685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MongoDB &amp; Redis are becoming of more interest to Database Users, while PostgreSQL moves  to top.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Open source database becomes more and more popular compared with commercial 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 programming languages will still stay dominant in the near future.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86107"/>
                  </a:ext>
                </a:extLst>
              </a:tr>
              <a:tr h="347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PostgreSQL moves from third on current used database to top most preferred database in the foreseeable future.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Relational database still takes a leading position in the near future.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06648"/>
                  </a:ext>
                </a:extLst>
              </a:tr>
              <a:tr h="1015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Oracle disappear from top most preferred database for the following year.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Emergence of open source databases like </a:t>
                      </a:r>
                      <a:r>
                        <a:rPr lang="en-US" sz="1800" dirty="0"/>
                        <a:t>MongoDB &amp; Redis is resulting in Oracle losing Market Share.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6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6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3E423-9E7E-BFB6-8528-781594D8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98554"/>
              </p:ext>
            </p:extLst>
          </p:nvPr>
        </p:nvGraphicFramePr>
        <p:xfrm>
          <a:off x="943980" y="1597306"/>
          <a:ext cx="10515600" cy="399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775555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2983695"/>
                    </a:ext>
                  </a:extLst>
                </a:gridCol>
              </a:tblGrid>
              <a:tr h="502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FINDINGS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2907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Windows and Linux still dominates the platform trend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Windows and Linux are still main developing platform in a foreseeable future.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86107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Cloud platform such as Kubernetes, Docker, AWS is getting more and more market share.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The transformation to cloud computing is becoming very imperative.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06648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Android remains number one Mobile Platform.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dirty="0"/>
                        <a:t>Android still remains most popular due to its ease of usage, and affordability.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6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7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E4B78B-24CD-74C2-FEA7-4953C3C8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40799"/>
              </p:ext>
            </p:extLst>
          </p:nvPr>
        </p:nvGraphicFramePr>
        <p:xfrm>
          <a:off x="838200" y="1920240"/>
          <a:ext cx="10551160" cy="343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580">
                  <a:extLst>
                    <a:ext uri="{9D8B030D-6E8A-4147-A177-3AD203B41FA5}">
                      <a16:colId xmlns:a16="http://schemas.microsoft.com/office/drawing/2014/main" val="2896200872"/>
                    </a:ext>
                  </a:extLst>
                </a:gridCol>
                <a:gridCol w="5275580">
                  <a:extLst>
                    <a:ext uri="{9D8B030D-6E8A-4147-A177-3AD203B41FA5}">
                      <a16:colId xmlns:a16="http://schemas.microsoft.com/office/drawing/2014/main" val="2972055805"/>
                    </a:ext>
                  </a:extLst>
                </a:gridCol>
              </a:tblGrid>
              <a:tr h="510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3770"/>
                  </a:ext>
                </a:extLst>
              </a:tr>
              <a:tr h="1141871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jQuery moves down from the very top spot of currently used web frames to  number 4 of web frames preferred in a foreseeable future.</a:t>
                      </a:r>
                    </a:p>
                    <a:p>
                      <a:endParaRPr lang="en-US" sz="1800" dirty="0"/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jQuery quickly loses market share due to lack of interest in its future development.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46243"/>
                  </a:ext>
                </a:extLst>
              </a:tr>
              <a:tr h="1141871">
                <a:tc>
                  <a:txBody>
                    <a:bodyPr/>
                    <a:lstStyle/>
                    <a:p>
                      <a:r>
                        <a:rPr lang="en-US" sz="1800" dirty="0"/>
                        <a:t>React.js moves up from No.3  in current top ten used web frames to top spot in most preferred in the following year while Vue.js moves from No.9 to No.3.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React.js and Vue.js becomes the new standard frameworks for web frame development</a:t>
                      </a:r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9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07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https://dataplatform.cloud.ibm.com/dashboards/3a86d8bc-a3d3-427f-b62f-5e6452da52f1/view/4729d72b109f1ce477d5b5e4079e25557466240cbbbb8702d1837b490d637197f03b1697c8791f088f16076bf5e5115b9f</a:t>
            </a:r>
            <a:endParaRPr lang="en-CH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1(</a:t>
            </a:r>
            <a:r>
              <a:rPr lang="en-US" sz="2800" dirty="0"/>
              <a:t>Current Technology usage</a:t>
            </a:r>
            <a:r>
              <a:rPr lang="en-US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2(</a:t>
            </a:r>
            <a:r>
              <a:rPr lang="en-US" sz="2800" dirty="0"/>
              <a:t>Future technology trend</a:t>
            </a:r>
            <a:r>
              <a:rPr lang="en-US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3(Demographics)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000" dirty="0"/>
              <a:t>Visualization – Charts</a:t>
            </a:r>
          </a:p>
          <a:p>
            <a:pPr lvl="1"/>
            <a:r>
              <a:rPr lang="en-US" sz="2000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sz="2000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B8A918-452D-7D70-D5A4-3FAB221C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83572"/>
              </p:ext>
            </p:extLst>
          </p:nvPr>
        </p:nvGraphicFramePr>
        <p:xfrm>
          <a:off x="838200" y="1514356"/>
          <a:ext cx="10515600" cy="382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321">
                  <a:extLst>
                    <a:ext uri="{9D8B030D-6E8A-4147-A177-3AD203B41FA5}">
                      <a16:colId xmlns:a16="http://schemas.microsoft.com/office/drawing/2014/main" val="2850361200"/>
                    </a:ext>
                  </a:extLst>
                </a:gridCol>
                <a:gridCol w="5623279">
                  <a:extLst>
                    <a:ext uri="{9D8B030D-6E8A-4147-A177-3AD203B41FA5}">
                      <a16:colId xmlns:a16="http://schemas.microsoft.com/office/drawing/2014/main" val="1362047434"/>
                    </a:ext>
                  </a:extLst>
                </a:gridCol>
              </a:tblGrid>
              <a:tr h="336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88491"/>
                  </a:ext>
                </a:extLst>
              </a:tr>
              <a:tr h="1086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 based languages remains on top.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Web based application is taking over the traditional applications.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84124"/>
                  </a:ext>
                </a:extLst>
              </a:tr>
              <a:tr h="1086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Non-relational database takes top usage preference trend.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Non-relational database increasingly becomes the database of choice.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30176"/>
                  </a:ext>
                </a:extLst>
              </a:tr>
              <a:tr h="1086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Cloud-based platform moves to top spot.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Cloud-based services become top-choice for platform development.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0620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4D28E47-FE22-05CA-91E6-9F6852111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19929"/>
              </p:ext>
            </p:extLst>
          </p:nvPr>
        </p:nvGraphicFramePr>
        <p:xfrm>
          <a:off x="838200" y="5343644"/>
          <a:ext cx="10515600" cy="7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41">
                  <a:extLst>
                    <a:ext uri="{9D8B030D-6E8A-4147-A177-3AD203B41FA5}">
                      <a16:colId xmlns:a16="http://schemas.microsoft.com/office/drawing/2014/main" val="2672383726"/>
                    </a:ext>
                  </a:extLst>
                </a:gridCol>
                <a:gridCol w="5620359">
                  <a:extLst>
                    <a:ext uri="{9D8B030D-6E8A-4147-A177-3AD203B41FA5}">
                      <a16:colId xmlns:a16="http://schemas.microsoft.com/office/drawing/2014/main" val="123845232"/>
                    </a:ext>
                  </a:extLst>
                </a:gridCol>
              </a:tblGrid>
              <a:tr h="7218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React.js stays remains top on web frameworks.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development of React.js is still of great interest to web developers.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4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D375DDDB-BE47-EA99-DB6B-5A547C06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2" y="1868167"/>
            <a:ext cx="8081863" cy="33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400" dirty="0"/>
              <a:t>The most popular technologies are web-based one such as JavaScript, HTML.</a:t>
            </a:r>
          </a:p>
          <a:p>
            <a:r>
              <a:rPr lang="en-US" sz="2400" dirty="0"/>
              <a:t>Among all web-based frame works, the hottest areas area React.js and jQuery.</a:t>
            </a:r>
          </a:p>
          <a:p>
            <a:r>
              <a:rPr lang="en-US" sz="2400" dirty="0"/>
              <a:t>Windows and Linux still dominate all developing platforms.</a:t>
            </a:r>
          </a:p>
          <a:p>
            <a:r>
              <a:rPr lang="en-US" sz="2400" dirty="0"/>
              <a:t>For mobile platform, Android wins by no contest.</a:t>
            </a:r>
          </a:p>
          <a:p>
            <a:r>
              <a:rPr lang="en-US" sz="24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technology market changes quickly every year.</a:t>
            </a:r>
          </a:p>
          <a:p>
            <a:r>
              <a:rPr lang="en-US" dirty="0"/>
              <a:t>It is important to catch-up with the latest technology in each field.</a:t>
            </a:r>
          </a:p>
          <a:p>
            <a:r>
              <a:rPr lang="en-US" dirty="0"/>
              <a:t>The comparison between current &amp; next year technology trend will provide great inside into the market.</a:t>
            </a:r>
          </a:p>
          <a:p>
            <a:r>
              <a:rPr lang="en-US" dirty="0"/>
              <a:t>The study consist of 4 main parts:</a:t>
            </a:r>
          </a:p>
          <a:p>
            <a:pPr lvl="1"/>
            <a:r>
              <a:rPr lang="en-US" dirty="0"/>
              <a:t>Top languages used.</a:t>
            </a:r>
          </a:p>
          <a:p>
            <a:pPr lvl="1"/>
            <a:r>
              <a:rPr lang="en-US" dirty="0"/>
              <a:t>Top databases used.</a:t>
            </a:r>
          </a:p>
          <a:p>
            <a:pPr lvl="1"/>
            <a:r>
              <a:rPr lang="en-US" dirty="0"/>
              <a:t>Top platforms used.</a:t>
            </a:r>
          </a:p>
          <a:p>
            <a:pPr lvl="1"/>
            <a:r>
              <a:rPr lang="en-US" dirty="0"/>
              <a:t>Top web frames used.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dirty="0"/>
              <a:t>The technology trend is studied, by comparing current and future technology usage.</a:t>
            </a:r>
          </a:p>
          <a:p>
            <a:r>
              <a:rPr lang="en-US" dirty="0"/>
              <a:t>The data was from the ‘Stack Overflow Developer Survey 2019’.</a:t>
            </a:r>
          </a:p>
          <a:p>
            <a:r>
              <a:rPr lang="en-US" dirty="0"/>
              <a:t>Different type of charts, such as bar, line, pie, tree-map … will be used to visualize the result.</a:t>
            </a:r>
          </a:p>
          <a:p>
            <a:r>
              <a:rPr lang="en-US" dirty="0"/>
              <a:t>The IBM dashboard was used to analyses data and create visualization.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41234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results consists of 4 main parts:</a:t>
            </a:r>
          </a:p>
          <a:p>
            <a:pPr lvl="1"/>
            <a:r>
              <a:rPr lang="en-US" sz="3600" dirty="0"/>
              <a:t>Programming languages trend</a:t>
            </a:r>
          </a:p>
          <a:p>
            <a:pPr lvl="1"/>
            <a:r>
              <a:rPr lang="en-US" sz="3600" dirty="0"/>
              <a:t>Databases trend</a:t>
            </a:r>
          </a:p>
          <a:p>
            <a:pPr lvl="1"/>
            <a:r>
              <a:rPr lang="en-US" sz="3600" dirty="0"/>
              <a:t>Platforms trend</a:t>
            </a:r>
          </a:p>
          <a:p>
            <a:pPr lvl="1"/>
            <a:r>
              <a:rPr lang="en-US" sz="3600" dirty="0"/>
              <a:t>Web frames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36349FC-8926-735C-2B21-F33CAE9A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18599"/>
              </p:ext>
            </p:extLst>
          </p:nvPr>
        </p:nvGraphicFramePr>
        <p:xfrm>
          <a:off x="943980" y="1597306"/>
          <a:ext cx="10515600" cy="43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775555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2983695"/>
                    </a:ext>
                  </a:extLst>
                </a:gridCol>
              </a:tblGrid>
              <a:tr h="502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FINDINGS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2907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JavaScript &amp; HTML/CSS are top programming languages for both current and future trend.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 programming languages will still stay dominant in the near future.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86107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Python moves from 5</a:t>
                      </a:r>
                      <a:r>
                        <a:rPr lang="en-US" sz="1800" baseline="30000" dirty="0"/>
                        <a:t>th</a:t>
                      </a:r>
                      <a:r>
                        <a:rPr lang="en-US" sz="1800" dirty="0"/>
                        <a:t> position in current languages used, to 3</a:t>
                      </a:r>
                      <a:r>
                        <a:rPr lang="en-US" sz="1800" baseline="30000" dirty="0"/>
                        <a:t>rd</a:t>
                      </a:r>
                      <a:r>
                        <a:rPr lang="en-US" sz="1800" dirty="0"/>
                        <a:t> position in top 10 of preferred future programming languages. 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Python &amp; Data science is becoming more and more important.</a:t>
                      </a:r>
                    </a:p>
                    <a:p>
                      <a:endParaRPr lang="en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06648"/>
                  </a:ext>
                </a:extLst>
              </a:tr>
              <a:tr h="1110436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C++ and PHP area disappearing from top 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Legacy language such as C++, PHP are gradually falling out of interest.</a:t>
                      </a:r>
                    </a:p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6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EB585-0A30-D80C-C587-8DC46349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38" y="2307307"/>
            <a:ext cx="5826358" cy="31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856</Words>
  <Application>Microsoft Office PowerPoint</Application>
  <PresentationFormat>Widescreen</PresentationFormat>
  <Paragraphs>144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IBM Plex Sans Text</vt:lpstr>
      <vt:lpstr>Lucida Handwriting</vt:lpstr>
      <vt:lpstr>SLIDE_TEMPLATE_skill_network</vt:lpstr>
      <vt:lpstr>Future Tech Review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1(Current Technology usage)</vt:lpstr>
      <vt:lpstr>DASHBOARD TAB 2(Future technology trend)</vt:lpstr>
      <vt:lpstr>DASHBOARD TAB 3(Demographics)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christian afiotore</cp:lastModifiedBy>
  <cp:revision>41</cp:revision>
  <dcterms:created xsi:type="dcterms:W3CDTF">2020-10-28T18:29:43Z</dcterms:created>
  <dcterms:modified xsi:type="dcterms:W3CDTF">2022-08-11T12:16:06Z</dcterms:modified>
</cp:coreProperties>
</file>