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80" r:id="rId6"/>
    <p:sldId id="267" r:id="rId7"/>
    <p:sldId id="271" r:id="rId8"/>
    <p:sldId id="276" r:id="rId9"/>
    <p:sldId id="277" r:id="rId10"/>
    <p:sldId id="278" r:id="rId11"/>
    <p:sldId id="279" r:id="rId12"/>
    <p:sldId id="270" r:id="rId13"/>
    <p:sldId id="269" r:id="rId14"/>
    <p:sldId id="281" r:id="rId15"/>
    <p:sldId id="285" r:id="rId16"/>
    <p:sldId id="268" r:id="rId17"/>
    <p:sldId id="286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88" r:id="rId26"/>
    <p:sldId id="284" r:id="rId27"/>
    <p:sldId id="283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C34AE0-EB50-40B1-B838-FB389840D5D7}">
          <p14:sldIdLst>
            <p14:sldId id="256"/>
            <p14:sldId id="274"/>
            <p14:sldId id="273"/>
            <p14:sldId id="272"/>
            <p14:sldId id="280"/>
            <p14:sldId id="267"/>
            <p14:sldId id="271"/>
            <p14:sldId id="276"/>
            <p14:sldId id="277"/>
            <p14:sldId id="278"/>
            <p14:sldId id="279"/>
            <p14:sldId id="270"/>
            <p14:sldId id="269"/>
            <p14:sldId id="281"/>
            <p14:sldId id="285"/>
            <p14:sldId id="268"/>
            <p14:sldId id="286"/>
            <p14:sldId id="296"/>
            <p14:sldId id="297"/>
            <p14:sldId id="298"/>
            <p14:sldId id="299"/>
            <p14:sldId id="300"/>
            <p14:sldId id="301"/>
            <p14:sldId id="302"/>
            <p14:sldId id="288"/>
            <p14:sldId id="284"/>
            <p14:sldId id="283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</a:t>
            </a:r>
            <a:r>
              <a:rPr lang="ru-RU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Шедко Владислав Сергеевич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snake_case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(змеиная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нотация)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разделяются символами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подчёркивания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они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бы ползут по строке, в результате получается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длинное,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 змея, название.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calculate_elephant_weight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Используется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например, в языках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Rust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имён переменных и функций.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9" y="2826942"/>
            <a:ext cx="4517026" cy="19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kebab-case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(шашлычная нотация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В этой нотации слова разделяют символом дефиса. При некоторой доле фантазии можно представить, что слова при этом как бы насаживают на шампур — вот и получается шашлык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calculate-elephant-weight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использования мы каждый день видим в URL-адресах, ещё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-имена дают CSS-стилям и HTML-тегам.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стайлгайде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Angular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фреймворк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веб-разработки)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-нотации рекомендуют называть файлы компонентов, сервисов и других элементов приложения.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02" y="2859262"/>
            <a:ext cx="2376932" cy="19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94099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некоторые из наиболее распространенных типов данных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Целочисленный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зависит от языка программирования и может варьироваться от 2 байт до 8 байт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Вещественный тип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float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double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также зависит от языка программирования и может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варьироваться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 4 байт до 16 байт.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Символьный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char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обычно составляет 1 байт.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Строковый тип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string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азмер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этого типа зависит от длины строки и может варьироваться.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Байт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единица хранения и обработки цифровой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информации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5926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Преобразование типов данных - это процесс изменения типа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переменной.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Преобразование может быть явным или неявным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Явное преобразование происходит, когда вы явно указываете, какой тип данных должен быть у переменной или константы. 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a =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(3.14);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здесь мы явно указываем, что число 3.14 должно быть преобразовано в целочисленный тип данных. Явное преобразование типов также называется приведением типов. Типы данных преобразуются пользователем с помощью встроенных функций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Неявное преобразование происходит автоматически, когда компилятор самостоятельно преобразует тип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данных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компилятор автоматически преобразует целочисленный тип данных в вещественный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681673" y="4871784"/>
            <a:ext cx="2031471" cy="55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 = 3 + 1.2</a:t>
            </a:r>
          </a:p>
          <a:p>
            <a:r>
              <a:rPr lang="en-US" dirty="0">
                <a:solidFill>
                  <a:schemeClr val="tx1"/>
                </a:solidFill>
              </a:rPr>
              <a:t>print(value) </a:t>
            </a:r>
          </a:p>
        </p:txBody>
      </p:sp>
    </p:spTree>
    <p:extLst>
      <p:ext uri="{BB962C8B-B14F-4D97-AF65-F5344CB8AC3E}">
        <p14:creationId xmlns:p14="http://schemas.microsoft.com/office/powerpoint/2010/main" val="20815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1438275"/>
            <a:ext cx="8259265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Важно помнить, что при преобразовании типов данных может происходить потеря точности или переполнение, что может привести к ошибкам в программе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заключение, типы данных - это важная часть языков программирования. Знание размеров и особенностей каждого типа данных, а также умение корректно выполнять преобразование типов данных, поможет вам создавать более эффективный и надежный код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в программировании — это команда, обозначающая определенное математическое или логическое действие, выполняемое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данными.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Рассмотрим разные виды операций такие как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арифметические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огические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сравнения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4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Арифметические операции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1"/>
            <a:ext cx="6154448" cy="2406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5 + 3 # сложение, результат 8</a:t>
            </a:r>
          </a:p>
          <a:p>
            <a:r>
              <a:rPr lang="ru-RU" dirty="0">
                <a:solidFill>
                  <a:schemeClr val="tx1"/>
                </a:solidFill>
              </a:rPr>
              <a:t>5 - 3 # разность, результат 2</a:t>
            </a:r>
          </a:p>
          <a:p>
            <a:r>
              <a:rPr lang="ru-RU" dirty="0">
                <a:solidFill>
                  <a:schemeClr val="tx1"/>
                </a:solidFill>
              </a:rPr>
              <a:t>5 * 3 # умножение, результат 15</a:t>
            </a:r>
          </a:p>
          <a:p>
            <a:r>
              <a:rPr lang="ru-RU" dirty="0">
                <a:solidFill>
                  <a:schemeClr val="tx1"/>
                </a:solidFill>
              </a:rPr>
              <a:t>5 ** 3 # возведение в степень, результат 125</a:t>
            </a:r>
          </a:p>
          <a:p>
            <a:r>
              <a:rPr lang="ru-RU" dirty="0">
                <a:solidFill>
                  <a:schemeClr val="tx1"/>
                </a:solidFill>
              </a:rPr>
              <a:t>5 / 3 # деление, результат 1.6666666666666667</a:t>
            </a:r>
          </a:p>
          <a:p>
            <a:r>
              <a:rPr lang="ru-RU" dirty="0">
                <a:solidFill>
                  <a:schemeClr val="tx1"/>
                </a:solidFill>
              </a:rPr>
              <a:t>5 // 3 # целочисленное деление, результат 1</a:t>
            </a:r>
          </a:p>
          <a:p>
            <a:r>
              <a:rPr lang="ru-RU" dirty="0">
                <a:solidFill>
                  <a:schemeClr val="tx1"/>
                </a:solidFill>
              </a:rPr>
              <a:t>5 % 3 # взятие остатка, результат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операции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nd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умножение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сложение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логическое отрицание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20141" y="3923249"/>
            <a:ext cx="5152962" cy="15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# </a:t>
            </a:r>
            <a:r>
              <a:rPr lang="ru-RU" dirty="0">
                <a:solidFill>
                  <a:schemeClr val="tx1"/>
                </a:solidFill>
              </a:rPr>
              <a:t>логическое "и", результат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or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# </a:t>
            </a:r>
            <a:r>
              <a:rPr lang="ru-RU" dirty="0">
                <a:solidFill>
                  <a:schemeClr val="tx1"/>
                </a:solidFill>
              </a:rPr>
              <a:t>логическое "или", результат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not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 # </a:t>
            </a:r>
            <a:r>
              <a:rPr lang="ru-RU" dirty="0">
                <a:solidFill>
                  <a:schemeClr val="tx1"/>
                </a:solidFill>
              </a:rPr>
              <a:t>логические "не", результат </a:t>
            </a:r>
            <a:r>
              <a:rPr lang="ru-RU" dirty="0" err="1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Предположим, мы написали программу для учеников от двенадцати лет, которые учатся по крайней мере в 7 классе. Доступ к ней тем, кто младше, надо запретить. Следующий код решает поставленную задачу: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объединили два условия при помощи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Оно означает, что в этом ветвлении блок кода выполняется только при выполнении обоих условий одновременно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939181"/>
            <a:ext cx="6354745" cy="1754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age =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(input('</a:t>
            </a:r>
            <a:r>
              <a:rPr lang="ru-RU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dirty="0">
                <a:solidFill>
                  <a:schemeClr val="tx1"/>
                </a:solidFill>
              </a:rPr>
              <a:t>grade =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(input('</a:t>
            </a:r>
            <a:r>
              <a:rPr lang="ru-RU" dirty="0">
                <a:solidFill>
                  <a:schemeClr val="tx1"/>
                </a:solidFill>
              </a:rPr>
              <a:t>В каком классе вы учитесь?: '))</a:t>
            </a:r>
          </a:p>
          <a:p>
            <a:r>
              <a:rPr lang="en-US" dirty="0">
                <a:solidFill>
                  <a:schemeClr val="tx1"/>
                </a:solidFill>
              </a:rPr>
              <a:t>if age &gt;= 12 and grade &gt;= 7: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запрещен.')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 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ней перечислены выражения, соединённые оператором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показаны все возможные комбинации истинности и ложности и приведены результирующие значения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выражений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объединили два условия при помощи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Оно означает, что в этом ветвлении блок кода выполняется только при выполнении обоих условий одновременно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!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07" y="2765982"/>
            <a:ext cx="2240007" cy="20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Что мы сегодня рассмотрим: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Переменные и идентификаторы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Правила и стили именования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Типы данных (размер, преобразование типов)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Операторы (арифметические, логические,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сравнения)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Методы строк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также применяется для объединения условий. Однако, в отличие от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для выполнения блока кода достаточно выполнения хотя бы одного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условий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Доступ будет разрешен в случае, если хотя бы одно из условий выполнится.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51153" y="2751541"/>
            <a:ext cx="7321396" cy="1820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city = input('</a:t>
            </a:r>
            <a:r>
              <a:rPr lang="ru-RU" dirty="0">
                <a:solidFill>
                  <a:schemeClr val="tx1"/>
                </a:solidFill>
              </a:rPr>
              <a:t>В каком городе вы живете?: ')</a:t>
            </a:r>
          </a:p>
          <a:p>
            <a:r>
              <a:rPr lang="en-US" dirty="0">
                <a:solidFill>
                  <a:schemeClr val="tx1"/>
                </a:solidFill>
              </a:rPr>
              <a:t>if city == '</a:t>
            </a:r>
            <a:r>
              <a:rPr lang="ru-RU" dirty="0">
                <a:solidFill>
                  <a:schemeClr val="tx1"/>
                </a:solidFill>
              </a:rPr>
              <a:t>Москва' </a:t>
            </a:r>
            <a:r>
              <a:rPr lang="en-US" dirty="0">
                <a:solidFill>
                  <a:schemeClr val="tx1"/>
                </a:solidFill>
              </a:rPr>
              <a:t>or city ==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ru-RU" dirty="0" smtClean="0">
                <a:solidFill>
                  <a:schemeClr val="tx1"/>
                </a:solidFill>
              </a:rPr>
              <a:t>Минск' </a:t>
            </a:r>
            <a:r>
              <a:rPr lang="en-US" dirty="0">
                <a:solidFill>
                  <a:schemeClr val="tx1"/>
                </a:solidFill>
              </a:rPr>
              <a:t>or city ==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ru-RU" dirty="0" smtClean="0">
                <a:solidFill>
                  <a:schemeClr val="tx1"/>
                </a:solidFill>
              </a:rPr>
              <a:t>Гродно':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print('</a:t>
            </a:r>
            <a:r>
              <a:rPr lang="ru-RU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r>
              <a:rPr lang="en-US" dirty="0">
                <a:solidFill>
                  <a:schemeClr val="tx1"/>
                </a:solidFill>
              </a:rPr>
              <a:t>    print('</a:t>
            </a:r>
            <a:r>
              <a:rPr lang="ru-RU" dirty="0">
                <a:solidFill>
                  <a:schemeClr val="tx1"/>
                </a:solidFill>
              </a:rPr>
              <a:t>Доступ запрещен.')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or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Это 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В ней перечислены выражения, соединённые оператором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показаны все возможные комбинации истинности и ложности и приведены результирующие значения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выражений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ля того, чтобы выражение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истинным, требуется, чтобы хотя бы одно условие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истинным. При этом не имеет значения, истинным или ложным является второе выражение.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77" y="2679247"/>
            <a:ext cx="2614477" cy="23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not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позволяет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заменить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противоположный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логического выражения. Например, следующий код: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полностью эквивалентен коду: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51153" y="2751541"/>
            <a:ext cx="6729213" cy="120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age = </a:t>
            </a:r>
            <a:r>
              <a:rPr lang="en-US" sz="1500" dirty="0" err="1">
                <a:solidFill>
                  <a:schemeClr val="tx1"/>
                </a:solidFill>
              </a:rPr>
              <a:t>int</a:t>
            </a:r>
            <a:r>
              <a:rPr lang="en-US" sz="1500" dirty="0">
                <a:solidFill>
                  <a:schemeClr val="tx1"/>
                </a:solidFill>
              </a:rPr>
              <a:t>(input('</a:t>
            </a:r>
            <a:r>
              <a:rPr lang="ru-RU" sz="1500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 not (age &lt; 12):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запрещен.')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51153" y="4719677"/>
            <a:ext cx="6729213" cy="1202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age = </a:t>
            </a:r>
            <a:r>
              <a:rPr lang="en-US" sz="1500" dirty="0" err="1">
                <a:solidFill>
                  <a:schemeClr val="tx1"/>
                </a:solidFill>
              </a:rPr>
              <a:t>int</a:t>
            </a:r>
            <a:r>
              <a:rPr lang="en-US" sz="1500" dirty="0">
                <a:solidFill>
                  <a:schemeClr val="tx1"/>
                </a:solidFill>
              </a:rPr>
              <a:t>(input('</a:t>
            </a:r>
            <a:r>
              <a:rPr lang="ru-RU" sz="1500" dirty="0">
                <a:solidFill>
                  <a:schemeClr val="tx1"/>
                </a:solidFill>
              </a:rPr>
              <a:t>Сколько вам лет?: '))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 age &gt;= 12: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разрешен.')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print('</a:t>
            </a:r>
            <a:r>
              <a:rPr lang="ru-RU" sz="1500" dirty="0">
                <a:solidFill>
                  <a:schemeClr val="tx1"/>
                </a:solidFill>
              </a:rPr>
              <a:t>Доступ запрещен.')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 </a:t>
            </a:r>
            <a:r>
              <a:rPr lang="en-US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not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Таблица истинности для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ля того, чтобы выражение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истинным, требуется, чтобы хотя бы одно условие оператора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было истинным. При этом не имеет значения, истинным или ложным является второе выражение.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6" y="2078038"/>
            <a:ext cx="2259480" cy="17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2" y="1438275"/>
            <a:ext cx="6642128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Приоритеты логических операторов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операторы, подобно арифметическим операторам (+, -, *, /), имеют приоритет выполнения. Приоритет выполнения следующий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первую очередь выполняется логическое отрицание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not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далее выполняется логическое умножение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далее выполняется логическое сложение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or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явного указания порядка выполнения условных операторов используют скобки.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Операторы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Операции Сравнения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1"/>
            <a:ext cx="5152962" cy="150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&lt; 10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ru-RU" dirty="0" smtClean="0">
                <a:solidFill>
                  <a:schemeClr val="tx1"/>
                </a:solidFill>
              </a:rPr>
              <a:t># 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 &gt;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False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== 10      #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&lt;= 110    #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 &gt;= 110    </a:t>
            </a:r>
            <a:r>
              <a:rPr lang="ru-RU" dirty="0" smtClean="0">
                <a:solidFill>
                  <a:schemeClr val="tx1"/>
                </a:solidFill>
              </a:rPr>
              <a:t>#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результат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Строка - это последовательность символов, таких как буквы, цифры, знаки препинания и другие символы. В языке программирования строка представляется в виде массива символов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Операции над строками могут быть различными. Рассмотрим основные из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них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конкатенация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индексация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срезы строк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длина строки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поиск подстроки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подстроки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765982"/>
            <a:ext cx="4691408" cy="75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string_expample</a:t>
            </a:r>
            <a:r>
              <a:rPr lang="ru-RU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tx1"/>
                </a:solidFill>
              </a:rPr>
              <a:t>‘Hello, World!’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Конкатенация - это операция объединения двух или более строк в одну. Для конкатенации строк в языке программирования используется оператор "+". Например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1" y="2765982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str1 = "Hello"</a:t>
            </a:r>
          </a:p>
          <a:p>
            <a:r>
              <a:rPr lang="en-US" dirty="0">
                <a:solidFill>
                  <a:schemeClr val="tx1"/>
                </a:solidFill>
              </a:rPr>
              <a:t>str2 = "world"</a:t>
            </a:r>
          </a:p>
          <a:p>
            <a:r>
              <a:rPr lang="en-US" dirty="0">
                <a:solidFill>
                  <a:schemeClr val="tx1"/>
                </a:solidFill>
              </a:rPr>
              <a:t>str3 = str1 + " " + str2</a:t>
            </a:r>
          </a:p>
          <a:p>
            <a:r>
              <a:rPr lang="en-US" dirty="0">
                <a:solidFill>
                  <a:schemeClr val="tx1"/>
                </a:solidFill>
              </a:rPr>
              <a:t>print(str3)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 world"</a:t>
            </a:r>
          </a:p>
        </p:txBody>
      </p:sp>
    </p:spTree>
    <p:extLst>
      <p:ext uri="{BB962C8B-B14F-4D97-AF65-F5344CB8AC3E}">
        <p14:creationId xmlns:p14="http://schemas.microsoft.com/office/powerpoint/2010/main" val="33169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Индексация - это операция получения символа строки по его индексу. Индексы в языке программирования начинаются с нуля. Например: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1" y="2765982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[0])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[1])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e"</a:t>
            </a:r>
          </a:p>
        </p:txBody>
      </p:sp>
    </p:spTree>
    <p:extLst>
      <p:ext uri="{BB962C8B-B14F-4D97-AF65-F5344CB8AC3E}">
        <p14:creationId xmlns:p14="http://schemas.microsoft.com/office/powerpoint/2010/main" val="39928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Срез - это операция получения подстроки из строки. Для получения среза используется оператор ":". Например: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"Hello, world!"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[0:5</a:t>
            </a:r>
            <a:r>
              <a:rPr lang="en-US" dirty="0">
                <a:solidFill>
                  <a:schemeClr val="tx1"/>
                </a:solidFill>
              </a:rPr>
              <a:t>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str_exp</a:t>
            </a:r>
            <a:r>
              <a:rPr lang="en-US" dirty="0" smtClean="0">
                <a:solidFill>
                  <a:schemeClr val="tx1"/>
                </a:solidFill>
              </a:rPr>
              <a:t>[7</a:t>
            </a:r>
            <a:r>
              <a:rPr lang="en-US" dirty="0">
                <a:solidFill>
                  <a:schemeClr val="tx1"/>
                </a:solidFill>
              </a:rPr>
              <a:t>:])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world!"</a:t>
            </a:r>
          </a:p>
        </p:txBody>
      </p:sp>
    </p:spTree>
    <p:extLst>
      <p:ext uri="{BB962C8B-B14F-4D97-AF65-F5344CB8AC3E}">
        <p14:creationId xmlns:p14="http://schemas.microsoft.com/office/powerpoint/2010/main" val="25712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4" y="673995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Переменные – это область памяти, которая выделяется для хранения данных в программе. Они могут содержать различные типы данных, такие как целые числа, дробные числа, строки и т.д. В программировании переменные используются для хранения значений, которые могут изменяться в процессе работы программы.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Идентификаторы – это имена, которые используются для обозначения переменных, функций и других объектов в программе. Идентификаторы должны быть уникальными и не должны совпадать с зарезервированными словами языка программирования.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x - это идентификатор, а 5 - это значение переменной x.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538769" y="4482436"/>
            <a:ext cx="8714769" cy="44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= 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Длина строки - это операция получения количества символов в строке. Для получения длины строки используется функция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len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)) # </a:t>
            </a:r>
            <a:r>
              <a:rPr lang="ru-RU" dirty="0">
                <a:solidFill>
                  <a:schemeClr val="tx1"/>
                </a:solidFill>
              </a:rPr>
              <a:t>выведет 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Поиск подстроки - это операция поиска подстроки в строке. Для поиска подстроки используется метод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find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90192" y="2853067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str.find</a:t>
            </a:r>
            <a:r>
              <a:rPr lang="en-US" dirty="0">
                <a:solidFill>
                  <a:schemeClr val="tx1"/>
                </a:solidFill>
              </a:rPr>
              <a:t>("world")) # </a:t>
            </a:r>
            <a:r>
              <a:rPr lang="en-US" dirty="0" err="1">
                <a:solidFill>
                  <a:schemeClr val="tx1"/>
                </a:solidFill>
              </a:rPr>
              <a:t>выведет</a:t>
            </a:r>
            <a:r>
              <a:rPr lang="en-US" dirty="0">
                <a:solidFill>
                  <a:schemeClr val="tx1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901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Строки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Замена подстроки - это операция замены одной подстроки на другую в строке. Для замены подстроки используется метод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replace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()". Например: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66724" y="2948861"/>
            <a:ext cx="6546335" cy="179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 = "Hello, world!"</a:t>
            </a:r>
          </a:p>
          <a:p>
            <a:r>
              <a:rPr lang="en-US" dirty="0" err="1">
                <a:solidFill>
                  <a:schemeClr val="tx1"/>
                </a:solidFill>
              </a:rPr>
              <a:t>new_str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str.replace</a:t>
            </a:r>
            <a:r>
              <a:rPr lang="en-US" dirty="0">
                <a:solidFill>
                  <a:schemeClr val="tx1"/>
                </a:solidFill>
              </a:rPr>
              <a:t>("world", "Python")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new_str</a:t>
            </a:r>
            <a:r>
              <a:rPr lang="en-US" dirty="0">
                <a:solidFill>
                  <a:schemeClr val="tx1"/>
                </a:solidFill>
              </a:rPr>
              <a:t>) # </a:t>
            </a:r>
            <a:r>
              <a:rPr lang="ru-RU" dirty="0">
                <a:solidFill>
                  <a:schemeClr val="tx1"/>
                </a:solidFill>
              </a:rPr>
              <a:t>выведет "</a:t>
            </a:r>
            <a:r>
              <a:rPr lang="en-US" dirty="0">
                <a:solidFill>
                  <a:schemeClr val="tx1"/>
                </a:solidFill>
              </a:rPr>
              <a:t>Hello, Python!"</a:t>
            </a:r>
          </a:p>
        </p:txBody>
      </p:sp>
    </p:spTree>
    <p:extLst>
      <p:ext uri="{BB962C8B-B14F-4D97-AF65-F5344CB8AC3E}">
        <p14:creationId xmlns:p14="http://schemas.microsoft.com/office/powerpoint/2010/main" val="34483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познакомиться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правилами и стилями наименования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преобразование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операторами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строками и методами строк.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следующих целей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выбора стиля для написания кода</a:t>
            </a:r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работать с различными преобразованиями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роводить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раличные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операции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аботать со строками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Давайте рассмотрим пример. Предположим, что мы хотим написать программу для вычисления среднего значения двух чисел. Мы создаем две переменные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которые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будут содержать эти числа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Теперь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можем вычислить среднее значение этих чисел: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Здесь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мы создали переменную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average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", которая содержит результат вычисления среднего значения.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68570" y="3006618"/>
            <a:ext cx="4447568" cy="69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= 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 = 7</a:t>
            </a:r>
            <a:endParaRPr lang="en-US" dirty="0"/>
          </a:p>
        </p:txBody>
      </p:sp>
      <p:sp>
        <p:nvSpPr>
          <p:cNvPr id="10" name="Rectangle 2"/>
          <p:cNvSpPr/>
          <p:nvPr/>
        </p:nvSpPr>
        <p:spPr>
          <a:xfrm>
            <a:off x="568570" y="4445473"/>
            <a:ext cx="4447568" cy="69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average = (a + b) 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Константа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это способ адресации данных, изменение которых рассматриваемой программой не предполагается или запрещается.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 применение констант 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различных языках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568569" y="3560411"/>
            <a:ext cx="4447568" cy="118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et </a:t>
            </a:r>
            <a:r>
              <a:rPr lang="en-US" dirty="0" err="1" smtClean="0">
                <a:solidFill>
                  <a:schemeClr val="tx1"/>
                </a:solidFill>
              </a:rPr>
              <a:t>constValue</a:t>
            </a:r>
            <a:r>
              <a:rPr lang="en-US" dirty="0" smtClean="0">
                <a:solidFill>
                  <a:schemeClr val="tx1"/>
                </a:solidFill>
              </a:rPr>
              <a:t> = 5</a:t>
            </a:r>
          </a:p>
          <a:p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constValue</a:t>
            </a:r>
            <a:r>
              <a:rPr lang="en-US" dirty="0" smtClean="0">
                <a:solidFill>
                  <a:schemeClr val="tx1"/>
                </a:solidFill>
              </a:rPr>
              <a:t> = 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 err="1" smtClean="0">
                <a:solidFill>
                  <a:schemeClr val="tx1"/>
                </a:solidFill>
              </a:rPr>
              <a:t>constValue</a:t>
            </a:r>
            <a:r>
              <a:rPr lang="en-US" dirty="0" smtClean="0">
                <a:solidFill>
                  <a:schemeClr val="tx1"/>
                </a:solidFill>
              </a:rPr>
              <a:t> = 89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CONST_VALUE = 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384663"/>
            <a:ext cx="5873116" cy="69337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Правила и стили именования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5"/>
            <a:ext cx="104189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Именование является одним из самых важных аспектов при разработке программного обеспечения. Имена переменных, функций, классов и других элементов кода должны быть понятными и описательными для того, чтобы другие разработчики могли легко понимать ваш код и работать 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ним.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Существует несколько общих правил для именования в большинстве языков программирования: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Имена должны начинаться с буквы или символа подчеркивания.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Имена могут содержать буквы, цифры и символ подчеркивания.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Имена чувствительны к регистру, то есть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 и "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" будут считаться разными именами.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Однако, каждый язык программирования имеет свои собственные стили именования. Рассмотрим некоторые из них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первое слово в имени пишется с маленькой буквы, а каждое последующее слово начинается с большой буквы.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myVariableName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PascalCase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каждое слово начинается с большой буквы.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MyVariableName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snake_case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слова разделяются символом подчеркивания.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my_variable_name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kebab-case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это стиль, где слова разделяются дефисом. Пример: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my-variable-name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(Верблюжья нотация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первое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слово пишется со строчной буквы, следующие — с заглавной, разделителей между составными частями нет. Торчащие посреди итогового названия заглавные буквы напомнили кому-то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горбы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верблюда — так возникло название нотации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calculateElephantWeight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 многих языках программирования для именования переменных, функций, методов — например, 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PHP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6" y="2948514"/>
            <a:ext cx="31527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Переменные и идентификаторы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PascalCase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(Нотация Паскаля) - т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же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camelCase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но все слова, даже первое, начинаются с заглавной буквы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Может называться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UpperCamelCase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CalculateElephantWeight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таком стиле часто именуют классы (в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), а в программной платформе .NET — ещё и переменные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3" y="2438310"/>
            <a:ext cx="3713253" cy="27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2383</Words>
  <Application>Microsoft Office PowerPoint</Application>
  <PresentationFormat>Широкоэкранный</PresentationFormat>
  <Paragraphs>412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Правила и стили именования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Переменные и идентификаторы</vt:lpstr>
      <vt:lpstr>Типы данных (размер, преобразование типов)</vt:lpstr>
      <vt:lpstr>Типы данных (размер, преобразование типов)</vt:lpstr>
      <vt:lpstr>Типы данных (размер, преобразование типов)</vt:lpstr>
      <vt:lpstr>Операторы</vt:lpstr>
      <vt:lpstr>Операторы</vt:lpstr>
      <vt:lpstr>Операторы</vt:lpstr>
      <vt:lpstr>Оператор and</vt:lpstr>
      <vt:lpstr>Оператор and</vt:lpstr>
      <vt:lpstr>Оператор or</vt:lpstr>
      <vt:lpstr>Оператор or</vt:lpstr>
      <vt:lpstr>Оператор not</vt:lpstr>
      <vt:lpstr>Оператор not</vt:lpstr>
      <vt:lpstr>Приоритеты логических операторов</vt:lpstr>
      <vt:lpstr>Операторы</vt:lpstr>
      <vt:lpstr>Строки</vt:lpstr>
      <vt:lpstr>Строки</vt:lpstr>
      <vt:lpstr>Строки</vt:lpstr>
      <vt:lpstr>Строки</vt:lpstr>
      <vt:lpstr>Строки</vt:lpstr>
      <vt:lpstr>Строки</vt:lpstr>
      <vt:lpstr>Строки</vt:lpstr>
      <vt:lpstr>Переменные и идентификаторы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43</cp:revision>
  <dcterms:created xsi:type="dcterms:W3CDTF">2022-04-04T15:39:50Z</dcterms:created>
  <dcterms:modified xsi:type="dcterms:W3CDTF">2023-11-09T15:45:10Z</dcterms:modified>
</cp:coreProperties>
</file>