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8" r:id="rId4"/>
    <p:sldId id="295" r:id="rId5"/>
    <p:sldId id="292" r:id="rId6"/>
    <p:sldId id="294" r:id="rId7"/>
    <p:sldId id="293" r:id="rId8"/>
    <p:sldId id="289" r:id="rId9"/>
    <p:sldId id="290" r:id="rId10"/>
    <p:sldId id="291" r:id="rId11"/>
    <p:sldId id="312" r:id="rId12"/>
    <p:sldId id="287" r:id="rId13"/>
    <p:sldId id="314" r:id="rId14"/>
    <p:sldId id="320" r:id="rId15"/>
    <p:sldId id="321" r:id="rId16"/>
    <p:sldId id="315" r:id="rId17"/>
    <p:sldId id="296" r:id="rId18"/>
    <p:sldId id="273" r:id="rId19"/>
    <p:sldId id="298" r:id="rId20"/>
    <p:sldId id="299" r:id="rId21"/>
    <p:sldId id="300" r:id="rId22"/>
    <p:sldId id="301" r:id="rId23"/>
    <p:sldId id="286" r:id="rId24"/>
    <p:sldId id="316" r:id="rId25"/>
    <p:sldId id="303" r:id="rId26"/>
    <p:sldId id="305" r:id="rId27"/>
    <p:sldId id="304" r:id="rId28"/>
    <p:sldId id="306" r:id="rId29"/>
    <p:sldId id="308" r:id="rId30"/>
    <p:sldId id="307" r:id="rId31"/>
    <p:sldId id="309" r:id="rId32"/>
    <p:sldId id="318" r:id="rId33"/>
    <p:sldId id="310" r:id="rId34"/>
    <p:sldId id="317" r:id="rId35"/>
    <p:sldId id="311" r:id="rId36"/>
    <p:sldId id="302" r:id="rId37"/>
    <p:sldId id="272" r:id="rId38"/>
    <p:sldId id="285" r:id="rId39"/>
    <p:sldId id="319" r:id="rId40"/>
    <p:sldId id="328" r:id="rId41"/>
    <p:sldId id="327" r:id="rId42"/>
    <p:sldId id="326" r:id="rId43"/>
    <p:sldId id="325" r:id="rId44"/>
    <p:sldId id="323" r:id="rId45"/>
    <p:sldId id="32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7C34AE0-EB50-40B1-B838-FB389840D5D7}">
          <p14:sldIdLst>
            <p14:sldId id="256"/>
            <p14:sldId id="274"/>
            <p14:sldId id="288"/>
            <p14:sldId id="295"/>
            <p14:sldId id="292"/>
            <p14:sldId id="294"/>
            <p14:sldId id="293"/>
            <p14:sldId id="289"/>
            <p14:sldId id="290"/>
            <p14:sldId id="291"/>
            <p14:sldId id="312"/>
            <p14:sldId id="287"/>
            <p14:sldId id="314"/>
            <p14:sldId id="320"/>
            <p14:sldId id="321"/>
            <p14:sldId id="315"/>
            <p14:sldId id="296"/>
            <p14:sldId id="273"/>
            <p14:sldId id="298"/>
            <p14:sldId id="299"/>
            <p14:sldId id="300"/>
            <p14:sldId id="301"/>
            <p14:sldId id="286"/>
            <p14:sldId id="316"/>
            <p14:sldId id="303"/>
            <p14:sldId id="305"/>
            <p14:sldId id="304"/>
            <p14:sldId id="306"/>
            <p14:sldId id="308"/>
            <p14:sldId id="307"/>
            <p14:sldId id="309"/>
            <p14:sldId id="318"/>
            <p14:sldId id="310"/>
            <p14:sldId id="317"/>
            <p14:sldId id="311"/>
            <p14:sldId id="302"/>
            <p14:sldId id="272"/>
            <p14:sldId id="285"/>
            <p14:sldId id="319"/>
            <p14:sldId id="328"/>
            <p14:sldId id="327"/>
            <p14:sldId id="326"/>
            <p14:sldId id="325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144AA0"/>
    <a:srgbClr val="5B9BD5"/>
    <a:srgbClr val="0E47A1"/>
    <a:srgbClr val="1F5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1A18-2BE5-4AFD-A6A2-48B5465CE47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1660" y="2907924"/>
            <a:ext cx="9144000" cy="52107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451660" y="3428999"/>
            <a:ext cx="9144000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 -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ф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ункции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8" y="2078038"/>
            <a:ext cx="5451093" cy="37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238875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комментарии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Комментарий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текст, который добавляется в код для объяснения того, что делает определенный участок кода. Комментарии не выполняются интерпретатором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 не влияют на работу программы. Они нужны для улучшения читаемости кода и облегчения его понимания другими разработчиками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Текст после (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#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считается комментарием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2" y="3707810"/>
            <a:ext cx="4437944" cy="6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64704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 -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комментарии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 закомментировать множество строк сразу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Множественный комментарий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начинается и заканчивается тройными кавычками ("""). Все, что находится между ними, будет считаться комментарием и не будет выполняться интерпретатором. 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59" y="3524820"/>
            <a:ext cx="3707402" cy="24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64704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 -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комментарии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Где мы можем использовать множественный комментарий?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Множественный комментарий часто используется для документирования модулей, классов или функций, чтобы другие разработчики могли быстро понять, как использовать код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Пример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2" y="3426383"/>
            <a:ext cx="7600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в которой пользователь расскажет о себе. Она должна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спросить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мя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озраст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од рождения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род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деятельности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После чего мы должны получить ответ в консоли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	“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Вас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зовут Вася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Пупкин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вы родились 01.02.1903 и т.д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Известно, что сила тяготения на лунной поверхности в шесть раз меньше, чем на Земле. 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бы спрашивала “Сколько ты весишь?”, а затем выводила бы примерно следующее: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		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Твой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вес на Луне : столько-то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ветвлением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мы сегодня рассмотрим: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Виды алгоритмом с ветвлением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switch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Конструкция ветвления в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блок-схемах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Вложенные операторы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ветвлением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Google Shape;483;g109268a1165_2_3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61873" y="2326410"/>
            <a:ext cx="5946309" cy="3642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1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(if)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Алгоритм с ветвлением - это алгоритм, который позволяет программе выбирать между двумя или более вариантами действий в зависимости от выполнения определенного условия. В языке программирования алгоритм с ветвлением реализуется с помощью операторов </a:t>
            </a:r>
            <a:r>
              <a:rPr lang="ru-RU" sz="1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switch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позволяет выполнять определенный блок кода, если условие истинно. Например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этом примере, если значение переменной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name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==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Bob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то будет выведено сообщение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«Тебя зовут Боб".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53811" y="3415905"/>
            <a:ext cx="3965938" cy="1112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FF0000"/>
                </a:solidFill>
              </a:rPr>
              <a:t>name = input('</a:t>
            </a:r>
            <a:r>
              <a:rPr lang="ru-RU" sz="1500" dirty="0">
                <a:solidFill>
                  <a:srgbClr val="FF0000"/>
                </a:solidFill>
              </a:rPr>
              <a:t>Введите имя... ')</a:t>
            </a:r>
          </a:p>
          <a:p>
            <a:endParaRPr lang="ru-RU" sz="1500" dirty="0">
              <a:solidFill>
                <a:srgbClr val="FF0000"/>
              </a:solidFill>
            </a:endParaRPr>
          </a:p>
          <a:p>
            <a:r>
              <a:rPr lang="en-US" sz="1500" dirty="0">
                <a:solidFill>
                  <a:srgbClr val="FF0000"/>
                </a:solidFill>
              </a:rPr>
              <a:t>if name == 'Bob':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print('</a:t>
            </a:r>
            <a:r>
              <a:rPr lang="ru-RU" sz="1500" dirty="0">
                <a:solidFill>
                  <a:srgbClr val="FF0000"/>
                </a:solidFill>
              </a:rPr>
              <a:t>Тебя зовут Боб')</a:t>
            </a:r>
          </a:p>
          <a:p>
            <a:r>
              <a:rPr lang="en-US" sz="1500" dirty="0">
                <a:solidFill>
                  <a:srgbClr val="FF0000"/>
                </a:solidFill>
              </a:rPr>
              <a:t>print('</a:t>
            </a:r>
            <a:r>
              <a:rPr lang="ru-RU" sz="1500" dirty="0">
                <a:solidFill>
                  <a:srgbClr val="FF0000"/>
                </a:solidFill>
              </a:rPr>
              <a:t>Конец')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49" y="3395267"/>
            <a:ext cx="1941665" cy="11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(if)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37" y="2098676"/>
            <a:ext cx="6423793" cy="389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мы сегодня рассмотрим: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Вывод на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консоль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Ввод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данных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Комментарии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(if)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42" y="2098676"/>
            <a:ext cx="6645828" cy="41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(if)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Аналогичная программа в С#: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Google Shape;539;g109268a1165_2_2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4263" y="2622491"/>
            <a:ext cx="7497218" cy="2654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2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(if)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9" y="2078038"/>
            <a:ext cx="5776200" cy="41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(if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else)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Предыдущая программа выводит текст в случае, если условие истинно. Но если условие ложно, то программа ничего не выводит. Для того, чтобы обеспечить возможность выполнять что-либо, если условие оказалось ложным, мы используем ключевое слово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else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позволяет выполнять определенный блок кода, если условие истинно. Например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этом примере, если значение переменной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name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==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Bob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то будет выведено сообщение «Тебя зовут Боб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". Если имя переменной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name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!=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Bob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то будет выведено сообщение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Ты не Боб!". 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53810" y="3415905"/>
            <a:ext cx="4836796" cy="1626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FF0000"/>
                </a:solidFill>
              </a:rPr>
              <a:t>name = input('</a:t>
            </a:r>
            <a:r>
              <a:rPr lang="ru-RU" sz="1500" dirty="0">
                <a:solidFill>
                  <a:srgbClr val="FF0000"/>
                </a:solidFill>
              </a:rPr>
              <a:t>Введите имя... ')</a:t>
            </a:r>
          </a:p>
          <a:p>
            <a:endParaRPr lang="ru-RU" sz="1500" dirty="0">
              <a:solidFill>
                <a:srgbClr val="FF0000"/>
              </a:solidFill>
            </a:endParaRPr>
          </a:p>
          <a:p>
            <a:r>
              <a:rPr lang="en-US" sz="1500" dirty="0">
                <a:solidFill>
                  <a:srgbClr val="FF0000"/>
                </a:solidFill>
              </a:rPr>
              <a:t>if name == 'Bob':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print('</a:t>
            </a:r>
            <a:r>
              <a:rPr lang="ru-RU" sz="1500" dirty="0">
                <a:solidFill>
                  <a:srgbClr val="FF0000"/>
                </a:solidFill>
              </a:rPr>
              <a:t>Тебя зовут Боб')</a:t>
            </a:r>
          </a:p>
          <a:p>
            <a:r>
              <a:rPr lang="en-US" sz="1500" dirty="0">
                <a:solidFill>
                  <a:srgbClr val="FF0000"/>
                </a:solidFill>
              </a:rPr>
              <a:t>else: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print('</a:t>
            </a:r>
            <a:r>
              <a:rPr lang="ru-RU" sz="1500" dirty="0">
                <a:solidFill>
                  <a:srgbClr val="FF0000"/>
                </a:solidFill>
              </a:rPr>
              <a:t>Ты не Боб!')</a:t>
            </a:r>
          </a:p>
          <a:p>
            <a:r>
              <a:rPr lang="en-US" sz="1500" dirty="0">
                <a:solidFill>
                  <a:srgbClr val="FF0000"/>
                </a:solidFill>
              </a:rPr>
              <a:t>print('</a:t>
            </a:r>
            <a:r>
              <a:rPr lang="ru-RU" sz="1500" dirty="0">
                <a:solidFill>
                  <a:srgbClr val="FF0000"/>
                </a:solidFill>
              </a:rPr>
              <a:t>Конец')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06" y="3415905"/>
            <a:ext cx="1737550" cy="16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(if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else)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4505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данного кода с использованием блок-схемы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888" y="2098676"/>
            <a:ext cx="2732313" cy="36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Попробуйте написать программу, которая по введённому числу определяет, оно положительное или нет.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Положительное - больше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0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Неположительное - меньше 0 или равно 0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Решение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Google Shape;691;g109268a1165_2_258"/>
          <p:cNvPicPr preferRelativeResize="0"/>
          <p:nvPr/>
        </p:nvPicPr>
        <p:blipFill rotWithShape="1">
          <a:blip r:embed="rId2">
            <a:alphaModFix/>
          </a:blip>
          <a:srcRect b="2267"/>
          <a:stretch/>
        </p:blipFill>
        <p:spPr>
          <a:xfrm>
            <a:off x="2656114" y="2188747"/>
            <a:ext cx="6492665" cy="3463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1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 как усложнить условие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случае, если число положительное, нужно вывести: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“Положительное”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“Число от 1 до 10”, если  число меньше или равно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“Больше 10”, если оно больше 10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случае, если число не положительное, нужно вывести “Неположительное” (как и в предыдущей версии)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Решение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Google Shape;703;g109268a1165_2_2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6445" y="2098676"/>
            <a:ext cx="6406635" cy="3979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1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Отступы!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388" y="2078038"/>
            <a:ext cx="5146737" cy="43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Консоль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правильному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это интерфейс командной строки (англ.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Command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Line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Interface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CLI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Т.е. любая командная строка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винды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линукса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и т.д.) также называется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консолью.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Термины – синонимы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консоль	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      (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англ.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console)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командная строка    (англ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command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терминал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      (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англ.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terminal)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шелл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                      (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англ.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shell)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вывода какой-либо информации на консоль в Питоне используется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функция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print()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dirty="0"/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Внутри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круглых скобок - объект, который необходимо вывести на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консоль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622466" y="4932965"/>
            <a:ext cx="2308588" cy="433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print([</a:t>
            </a:r>
            <a:r>
              <a:rPr lang="ru-RU" dirty="0">
                <a:solidFill>
                  <a:schemeClr val="tx1"/>
                </a:solidFill>
              </a:rPr>
              <a:t>объект])</a:t>
            </a:r>
          </a:p>
        </p:txBody>
      </p:sp>
    </p:spTree>
    <p:extLst>
      <p:ext uri="{BB962C8B-B14F-4D97-AF65-F5344CB8AC3E}">
        <p14:creationId xmlns:p14="http://schemas.microsoft.com/office/powerpoint/2010/main" val="16086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65175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Попробуем написать программу, которая считывает число с клавиатуры 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если число больше 0, выводит “положительное”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иначе если число меньше 0, выводит “отрицательное”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иначе выводит “равно 0”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Решение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Но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у такого решения есть недостаток. Каждый раз будут проверяться все три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-а, но ведь только один из них будет выполняться! Число может быть либо отрицательным, либо положительным, либо равным нулю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Google Shape;747;g109268a1165_2_3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47210" y="2098676"/>
            <a:ext cx="4598670" cy="2720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3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блок-схемы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0" y="2078038"/>
            <a:ext cx="2724820" cy="41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Второй вариант решения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Такое решение будет работать уже лучше! Т.к. меньше проверок будет выполнено. 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Но можно упростить код.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Google Shape;763;g109268a1165_2_3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8271" y="2226083"/>
            <a:ext cx="3941669" cy="2894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6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блок-схемы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433" y="2098676"/>
            <a:ext cx="3579767" cy="38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Эффективное решение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74" y="2538248"/>
            <a:ext cx="8199122" cy="29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482715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ветвлением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</a:t>
            </a:r>
            <a:r>
              <a:rPr lang="en-US" sz="3200" b="1" dirty="0" err="1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elif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 если мы хотим добавить ещё один вариант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ответа? Для того этого мы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используем ключевое слово 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elif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позволяет выполнять определенный блок кода, если условие истинно. Например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53810" y="3415904"/>
            <a:ext cx="4958716" cy="1791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name = input('</a:t>
            </a:r>
            <a:r>
              <a:rPr lang="ru-RU" sz="1200" dirty="0">
                <a:solidFill>
                  <a:srgbClr val="FF0000"/>
                </a:solidFill>
              </a:rPr>
              <a:t>Введите имя... ')</a:t>
            </a:r>
          </a:p>
          <a:p>
            <a:endParaRPr lang="ru-RU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if name == 'Bob':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print('</a:t>
            </a:r>
            <a:r>
              <a:rPr lang="ru-RU" sz="1200" dirty="0">
                <a:solidFill>
                  <a:srgbClr val="FF0000"/>
                </a:solidFill>
              </a:rPr>
              <a:t>Тебя зовут Боб')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elif</a:t>
            </a:r>
            <a:r>
              <a:rPr lang="en-US" sz="1200" dirty="0">
                <a:solidFill>
                  <a:srgbClr val="FF0000"/>
                </a:solidFill>
              </a:rPr>
              <a:t> name == 'Alex':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print('</a:t>
            </a:r>
            <a:r>
              <a:rPr lang="ru-RU" sz="1200" dirty="0">
                <a:solidFill>
                  <a:srgbClr val="FF0000"/>
                </a:solidFill>
              </a:rPr>
              <a:t>Тебя зовут </a:t>
            </a:r>
            <a:r>
              <a:rPr lang="en-US" sz="1200" dirty="0">
                <a:solidFill>
                  <a:srgbClr val="FF0000"/>
                </a:solidFill>
              </a:rPr>
              <a:t>Alex')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else: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print('</a:t>
            </a:r>
            <a:r>
              <a:rPr lang="ru-RU" sz="1200" dirty="0">
                <a:solidFill>
                  <a:srgbClr val="FF0000"/>
                </a:solidFill>
              </a:rPr>
              <a:t>Ты не Боб!')</a:t>
            </a:r>
          </a:p>
          <a:p>
            <a:endParaRPr lang="ru-RU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print('</a:t>
            </a:r>
            <a:r>
              <a:rPr lang="ru-RU" sz="1200" dirty="0">
                <a:solidFill>
                  <a:srgbClr val="FF0000"/>
                </a:solidFill>
              </a:rPr>
              <a:t>Конец')</a:t>
            </a:r>
          </a:p>
        </p:txBody>
      </p:sp>
      <p:pic>
        <p:nvPicPr>
          <p:cNvPr id="1026" name="Picture 2" descr="https://ucarecdn.com/f78a70c7-5447-46af-a8ce-e1d735a1054b/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508" y="3381068"/>
            <a:ext cx="1427932" cy="184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ветвлением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(switch)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switch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позволяет выбирать один из нескольких вариантов действий в зависимости от значения переменной. Например: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этом примере, если значение переменной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day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равно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Monday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", то будет выведено сообщение "Сегодня понедельник".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765982"/>
            <a:ext cx="6650837" cy="2493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day = "Monday"</a:t>
            </a:r>
          </a:p>
          <a:p>
            <a:r>
              <a:rPr lang="en-US" sz="1500" dirty="0">
                <a:solidFill>
                  <a:schemeClr val="tx1"/>
                </a:solidFill>
              </a:rPr>
              <a:t>switch(day):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"Monday":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print("</a:t>
            </a:r>
            <a:r>
              <a:rPr lang="en-US" sz="1500" dirty="0" err="1">
                <a:solidFill>
                  <a:schemeClr val="tx1"/>
                </a:solidFill>
              </a:rPr>
              <a:t>Сегодня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понедельник</a:t>
            </a:r>
            <a:r>
              <a:rPr lang="en-US" sz="1500" dirty="0">
                <a:solidFill>
                  <a:schemeClr val="tx1"/>
                </a:solidFill>
              </a:rPr>
              <a:t>")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"Tuesday":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print("</a:t>
            </a:r>
            <a:r>
              <a:rPr lang="en-US" sz="1500" dirty="0" err="1">
                <a:solidFill>
                  <a:schemeClr val="tx1"/>
                </a:solidFill>
              </a:rPr>
              <a:t>Сегодня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вторник</a:t>
            </a:r>
            <a:r>
              <a:rPr lang="en-US" sz="1500" dirty="0">
                <a:solidFill>
                  <a:schemeClr val="tx1"/>
                </a:solidFill>
              </a:rPr>
              <a:t>")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print("</a:t>
            </a:r>
            <a:r>
              <a:rPr lang="en-US" sz="1500" dirty="0" err="1">
                <a:solidFill>
                  <a:schemeClr val="tx1"/>
                </a:solidFill>
              </a:rPr>
              <a:t>Сегодня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неизвестный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день</a:t>
            </a:r>
            <a:r>
              <a:rPr lang="en-US" sz="1500" dirty="0">
                <a:solidFill>
                  <a:schemeClr val="tx1"/>
                </a:solidFill>
              </a:rPr>
              <a:t>")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284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ветвлением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(switch)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данная конструкция появилась совсем недавно и называется она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match-case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(версия 3.10) и имеет чуть другую реализацию. Например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765982"/>
            <a:ext cx="6319911" cy="212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day = "Monday"</a:t>
            </a:r>
          </a:p>
          <a:p>
            <a:r>
              <a:rPr lang="en-US" sz="1500" dirty="0">
                <a:solidFill>
                  <a:schemeClr val="tx1"/>
                </a:solidFill>
              </a:rPr>
              <a:t>match day: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"Monday":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print("</a:t>
            </a:r>
            <a:r>
              <a:rPr lang="en-US" sz="1500" dirty="0" err="1">
                <a:solidFill>
                  <a:schemeClr val="tx1"/>
                </a:solidFill>
              </a:rPr>
              <a:t>Сегодня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Понедельник</a:t>
            </a:r>
            <a:r>
              <a:rPr lang="en-US" sz="1500" dirty="0">
                <a:solidFill>
                  <a:schemeClr val="tx1"/>
                </a:solidFill>
              </a:rPr>
              <a:t>")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"Tuesday":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print("</a:t>
            </a:r>
            <a:r>
              <a:rPr lang="en-US" sz="1500" dirty="0" err="1">
                <a:solidFill>
                  <a:schemeClr val="tx1"/>
                </a:solidFill>
              </a:rPr>
              <a:t>Сегодня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вторник</a:t>
            </a:r>
            <a:r>
              <a:rPr lang="en-US" sz="1500" dirty="0">
                <a:solidFill>
                  <a:schemeClr val="tx1"/>
                </a:solidFill>
              </a:rPr>
              <a:t>")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_: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print("</a:t>
            </a:r>
            <a:r>
              <a:rPr lang="en-US" sz="1500" dirty="0" err="1">
                <a:solidFill>
                  <a:schemeClr val="tx1"/>
                </a:solidFill>
              </a:rPr>
              <a:t>Ошибка</a:t>
            </a:r>
            <a:r>
              <a:rPr lang="en-US" sz="1500" dirty="0">
                <a:solidFill>
                  <a:schemeClr val="tx1"/>
                </a:solidFill>
              </a:rPr>
              <a:t>!")</a:t>
            </a:r>
          </a:p>
        </p:txBody>
      </p:sp>
    </p:spTree>
    <p:extLst>
      <p:ext uri="{BB962C8B-B14F-4D97-AF65-F5344CB8AC3E}">
        <p14:creationId xmlns:p14="http://schemas.microsoft.com/office/powerpoint/2010/main" val="35203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сравнивает пароль и его подтверждение.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Если они совпадают, то программа выводит: «Пароль принят», иначе: «Пароль не принят».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Принимать пароль через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input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Формат входных данных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 вход программе подаются две строки.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Формат выходных данных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Программа должна вывести одну строку в соответствии с условием задачи.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Google Shape;698;g17c743d234b_0_162"/>
          <p:cNvPicPr preferRelativeResize="0"/>
          <p:nvPr/>
        </p:nvPicPr>
        <p:blipFill rotWithShape="1">
          <a:blip r:embed="rId2">
            <a:alphaModFix/>
          </a:blip>
          <a:srcRect r="43652"/>
          <a:stretch/>
        </p:blipFill>
        <p:spPr>
          <a:xfrm>
            <a:off x="490192" y="2264131"/>
            <a:ext cx="4255979" cy="2273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4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определяет, является число четным или нечетным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Формат входных данных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 вход программе подаётся одно целое число.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Формат выходных данных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Программа должна вывести «Четное», если число четное, и «Нечетное» — если число нечетное.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считывает число с клавиатуры и выводит на консоль: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• “Делится на 2 и на 7”, если число делится на 2 и на 7 без остатка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• “Не делится” в противном случае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считывает два числа с клавиатуры и выводит на консоль: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• “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Числа равны”, если числа равны друг другу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• “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Числа НЕ равны”, если числа не равны друг другу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Напишем программу, которая считывает число с клавиатуры и выводит: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“Положительное чётное”, если число больше 0 и при этом является чётным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“Положительное нечётное”, если число больше 0 и при этом является нечётным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“Отрицательное чётное”, если число меньше 0 и при этом является чётным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“Отрицательное нечётное”, если число меньше 0 и при этом является нечётным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“Равно 0”, если число равно 0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2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вот зачем нам эта информация?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Где мы можем применить полученные знания в работе?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46" y="2929673"/>
            <a:ext cx="3702557" cy="27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Резюмируем: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Основная цель данной темы 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закрепить полученные знания по работе с функциями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input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Закрепили работу с условным оператором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Приобрели навык работать с несколькими условиями (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if-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elif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-else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Разобрали конструкцию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match-case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Можем ориентироваться по блок-схеме с ветвлением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Наработали практическую часть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ввод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данных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Суть функционирования большинства программ обычно сводится к следующему: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Программа каким-то образом считывает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Перерабатывает их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Выводит результат пользователю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Функцию для вывода результата на консоль мы уже знаем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Но как же ввести данные, например, с клавиатуры?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как после этого запомнить введённое пользователем в программе?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ввод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данных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ввода данных в программу на Питоне используется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Всё, что делает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input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 - это считывает одну строку в память интерпретатора Питона (другими словами, в память компьютера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Когда интерпретатор доходит до выполнения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input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(),выполнение программы приостанавливается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консоли в этот момент появляется “моргающий” курсор, позволяющий пользователю вводить любой текст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тех пор, пока пользователь не нажмёт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Enter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ввод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данных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Google Shape;622;gd1be93c97e_0_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3313" y="2326410"/>
            <a:ext cx="8660225" cy="205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1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 -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ф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ункции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Функция - фрагмент программного кода, к которому можно обратиться из другого места программы.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print -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одна из множества функций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156" y="2538248"/>
            <a:ext cx="6507299" cy="32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Введение в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Python - 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ф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ункции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45" y="2109123"/>
            <a:ext cx="4714875" cy="25336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441" y="2078037"/>
            <a:ext cx="4990298" cy="25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2005</Words>
  <Application>Microsoft Office PowerPoint</Application>
  <PresentationFormat>Широкоэкранный</PresentationFormat>
  <Paragraphs>529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Arial</vt:lpstr>
      <vt:lpstr>Arimo</vt:lpstr>
      <vt:lpstr>Calibri</vt:lpstr>
      <vt:lpstr>Calibri Light</vt:lpstr>
      <vt:lpstr>Courier New</vt:lpstr>
      <vt:lpstr>Roboto</vt:lpstr>
      <vt:lpstr>Office Theme</vt:lpstr>
      <vt:lpstr>Презентация PowerPoint</vt:lpstr>
      <vt:lpstr>Введение в Python</vt:lpstr>
      <vt:lpstr>Введение в Python</vt:lpstr>
      <vt:lpstr>Введение в Python</vt:lpstr>
      <vt:lpstr>Введение в Python - ввод данных</vt:lpstr>
      <vt:lpstr>Введение в Python - ввод данных</vt:lpstr>
      <vt:lpstr>Введение в Python - ввод данных</vt:lpstr>
      <vt:lpstr>Введение в Python - функции</vt:lpstr>
      <vt:lpstr>Введение в Python - функции</vt:lpstr>
      <vt:lpstr>Введение в Python - функции</vt:lpstr>
      <vt:lpstr>Введение в Python - комментарии</vt:lpstr>
      <vt:lpstr>Введение в Python - комментарии</vt:lpstr>
      <vt:lpstr>Введение в Python - комментарии</vt:lpstr>
      <vt:lpstr>Порешаем задачки)</vt:lpstr>
      <vt:lpstr>Порешаем задачки)</vt:lpstr>
      <vt:lpstr>Алгоритмы с ветвлением</vt:lpstr>
      <vt:lpstr>Алгоритмы с ветвлением</vt:lpstr>
      <vt:lpstr>Алгоритмы с ветвлением (if)</vt:lpstr>
      <vt:lpstr>Алгоритмы с ветвлением (if)</vt:lpstr>
      <vt:lpstr>Алгоритмы с ветвлением (if)</vt:lpstr>
      <vt:lpstr>Алгоритмы с ветвлением (if)</vt:lpstr>
      <vt:lpstr>Алгоритмы с ветвлением (if)</vt:lpstr>
      <vt:lpstr>Алгоритмы с ветвлением (if-else)</vt:lpstr>
      <vt:lpstr>Алгоритмы с ветвлением (if-else)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</vt:lpstr>
      <vt:lpstr>Алгоритмы с ветвлением (elif)</vt:lpstr>
      <vt:lpstr>Алгоритмы с ветвлением (switch)</vt:lpstr>
      <vt:lpstr>Алгоритмы с ветвлением (switch)</vt:lpstr>
      <vt:lpstr>Порешаем задачки)</vt:lpstr>
      <vt:lpstr>Порешаем задачки)</vt:lpstr>
      <vt:lpstr>Порешаем задачки)</vt:lpstr>
      <vt:lpstr>Порешаем задачки)</vt:lpstr>
      <vt:lpstr>Порешаем задачки)</vt:lpstr>
      <vt:lpstr>Переменные и идентификаторы</vt:lpstr>
      <vt:lpstr>Резюмируем: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Aneliya</dc:creator>
  <cp:lastModifiedBy>Шедко Владислав Сергеевич</cp:lastModifiedBy>
  <cp:revision>64</cp:revision>
  <dcterms:created xsi:type="dcterms:W3CDTF">2022-04-04T15:39:50Z</dcterms:created>
  <dcterms:modified xsi:type="dcterms:W3CDTF">2023-07-27T15:40:09Z</dcterms:modified>
</cp:coreProperties>
</file>