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embeddedFontLst>
    <p:embeddedFont>
      <p:font typeface="Ubuntu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5qHf4bDk46AcSrm+22VP17Uw1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a098ea8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5a098ea8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0226f3fb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4" name="Google Shape;194;ge0226f3fb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0226f3f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0" name="Google Shape;200;ge0226f3f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a098ea82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9" name="Google Shape;209;g15a098ea82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a098ea82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4" name="Google Shape;214;g15a098ea82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957cabd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9" name="Google Shape;219;gf957cabd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0226f3fb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4" name="Google Shape;224;ge0226f3fb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0226f3fb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40" name="Google Shape;240;ge0226f3fb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0226f3fb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46" name="Google Shape;246;ge0226f3fb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a42091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52" name="Google Shape;252;g10a42091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4da8022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58" name="Google Shape;258;ge4da8022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da80225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1" name="Google Shape;101;ge4da80225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0226f3fb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68" name="Google Shape;268;ge0226f3fb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a098ea82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7" name="Google Shape;107;g15a098ea82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a098ea82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2" name="Google Shape;112;g15a098ea82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a098ea82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2" name="Google Shape;132;g15a098ea82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a098ea82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8" name="Google Shape;138;g15a098ea82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11e0029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7" name="Google Shape;157;g1511e0029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ff9f755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2" name="Google Shape;182;gfff9f755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ff9f755a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8" name="Google Shape;188;gfff9f755a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содержимое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7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7"/>
          <p:cNvSpPr txBox="1">
            <a:spLocks noGrp="1"/>
          </p:cNvSpPr>
          <p:nvPr>
            <p:ph type="body" idx="1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7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7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87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две колонки, левая колонка разделена" type="twoObjAndObj">
  <p:cSld name="TWO_OBJECTS_AND_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5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5"/>
          <p:cNvSpPr txBox="1">
            <a:spLocks noGrp="1"/>
          </p:cNvSpPr>
          <p:nvPr>
            <p:ph type="body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95"/>
          <p:cNvSpPr txBox="1">
            <a:spLocks noGrp="1"/>
          </p:cNvSpPr>
          <p:nvPr>
            <p:ph type="body" idx="2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95"/>
          <p:cNvSpPr txBox="1">
            <a:spLocks noGrp="1"/>
          </p:cNvSpPr>
          <p:nvPr>
            <p:ph type="body" idx="3"/>
          </p:nvPr>
        </p:nvSpPr>
        <p:spPr>
          <a:xfrm>
            <a:off x="4722495" y="1590675"/>
            <a:ext cx="3964305" cy="453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5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5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95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две строки, нижняя строка разделена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6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96"/>
          <p:cNvSpPr txBox="1">
            <a:spLocks noGrp="1"/>
          </p:cNvSpPr>
          <p:nvPr>
            <p:ph type="body" idx="1"/>
          </p:nvPr>
        </p:nvSpPr>
        <p:spPr>
          <a:xfrm>
            <a:off x="457200" y="1590675"/>
            <a:ext cx="8229600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96"/>
          <p:cNvSpPr txBox="1">
            <a:spLocks noGrp="1"/>
          </p:cNvSpPr>
          <p:nvPr>
            <p:ph type="body" idx="2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96"/>
          <p:cNvSpPr txBox="1">
            <a:spLocks noGrp="1"/>
          </p:cNvSpPr>
          <p:nvPr>
            <p:ph type="body" idx="3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96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6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96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две строки, верхняя строка разделена" type="twoObjOverTx">
  <p:cSld name="TWO_OBJECTS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7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97"/>
          <p:cNvSpPr txBox="1">
            <a:spLocks noGrp="1"/>
          </p:cNvSpPr>
          <p:nvPr>
            <p:ph type="body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97"/>
          <p:cNvSpPr txBox="1">
            <a:spLocks noGrp="1"/>
          </p:cNvSpPr>
          <p:nvPr>
            <p:ph type="body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97"/>
          <p:cNvSpPr txBox="1">
            <a:spLocks noGrp="1"/>
          </p:cNvSpPr>
          <p:nvPr>
            <p:ph type="body" idx="3"/>
          </p:nvPr>
        </p:nvSpPr>
        <p:spPr>
          <a:xfrm>
            <a:off x="457200" y="4007485"/>
            <a:ext cx="8229600" cy="21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97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97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97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6"/>
          <p:cNvSpPr txBox="1">
            <a:spLocks noGrp="1"/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86"/>
          <p:cNvSpPr txBox="1">
            <a:spLocks noGrp="1"/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86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86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86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две колонки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8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8"/>
          <p:cNvSpPr txBox="1">
            <a:spLocks noGrp="1"/>
          </p:cNvSpPr>
          <p:nvPr>
            <p:ph type="body" idx="1"/>
          </p:nvPr>
        </p:nvSpPr>
        <p:spPr>
          <a:xfrm>
            <a:off x="457200" y="1590675"/>
            <a:ext cx="3964305" cy="453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88"/>
          <p:cNvSpPr txBox="1">
            <a:spLocks noGrp="1"/>
          </p:cNvSpPr>
          <p:nvPr>
            <p:ph type="body" idx="2"/>
          </p:nvPr>
        </p:nvSpPr>
        <p:spPr>
          <a:xfrm>
            <a:off x="4722495" y="1590675"/>
            <a:ext cx="3964305" cy="453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88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88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88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9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9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89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9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0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0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0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содержимое" type="objOnly">
  <p:cSld name="OBJECT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1"/>
          <p:cNvSpPr txBox="1">
            <a:spLocks noGrp="1"/>
          </p:cNvSpPr>
          <p:nvPr>
            <p:ph type="body" idx="1"/>
          </p:nvPr>
        </p:nvSpPr>
        <p:spPr>
          <a:xfrm>
            <a:off x="457200" y="274320"/>
            <a:ext cx="8229600" cy="584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1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91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1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две строки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2"/>
          <p:cNvSpPr txBox="1">
            <a:spLocks noGrp="1"/>
          </p:cNvSpPr>
          <p:nvPr>
            <p:ph type="body" idx="1"/>
          </p:nvPr>
        </p:nvSpPr>
        <p:spPr>
          <a:xfrm>
            <a:off x="457200" y="1590675"/>
            <a:ext cx="8229600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2"/>
          <p:cNvSpPr txBox="1">
            <a:spLocks noGrp="1"/>
          </p:cNvSpPr>
          <p:nvPr>
            <p:ph type="body" idx="2"/>
          </p:nvPr>
        </p:nvSpPr>
        <p:spPr>
          <a:xfrm>
            <a:off x="457200" y="4007485"/>
            <a:ext cx="8229600" cy="21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2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92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2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четыре области содержимого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3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3"/>
          <p:cNvSpPr txBox="1">
            <a:spLocks noGrp="1"/>
          </p:cNvSpPr>
          <p:nvPr>
            <p:ph type="body" idx="1"/>
          </p:nvPr>
        </p:nvSpPr>
        <p:spPr>
          <a:xfrm>
            <a:off x="457200" y="1590675"/>
            <a:ext cx="3964305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3"/>
          <p:cNvSpPr txBox="1">
            <a:spLocks noGrp="1"/>
          </p:cNvSpPr>
          <p:nvPr>
            <p:ph type="body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3"/>
          <p:cNvSpPr txBox="1">
            <a:spLocks noGrp="1"/>
          </p:cNvSpPr>
          <p:nvPr>
            <p:ph type="body" idx="3"/>
          </p:nvPr>
        </p:nvSpPr>
        <p:spPr>
          <a:xfrm>
            <a:off x="457200" y="4007485"/>
            <a:ext cx="3964305" cy="21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3"/>
          <p:cNvSpPr txBox="1">
            <a:spLocks noGrp="1"/>
          </p:cNvSpPr>
          <p:nvPr>
            <p:ph type="body" idx="4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3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3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3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две колонки, правая колонка разделена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4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4"/>
          <p:cNvSpPr txBox="1">
            <a:spLocks noGrp="1"/>
          </p:cNvSpPr>
          <p:nvPr>
            <p:ph type="body" idx="1"/>
          </p:nvPr>
        </p:nvSpPr>
        <p:spPr>
          <a:xfrm>
            <a:off x="457200" y="1590675"/>
            <a:ext cx="3964305" cy="453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4"/>
          <p:cNvSpPr txBox="1">
            <a:spLocks noGrp="1"/>
          </p:cNvSpPr>
          <p:nvPr>
            <p:ph type="body" idx="2"/>
          </p:nvPr>
        </p:nvSpPr>
        <p:spPr>
          <a:xfrm>
            <a:off x="4722495" y="1590675"/>
            <a:ext cx="3964305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4"/>
          <p:cNvSpPr txBox="1">
            <a:spLocks noGrp="1"/>
          </p:cNvSpPr>
          <p:nvPr>
            <p:ph type="body" idx="3"/>
          </p:nvPr>
        </p:nvSpPr>
        <p:spPr>
          <a:xfrm>
            <a:off x="4722495" y="4007485"/>
            <a:ext cx="3964305" cy="21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4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4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4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5"/>
          <p:cNvSpPr txBox="1">
            <a:spLocks noGrp="1"/>
          </p:cNvSpPr>
          <p:nvPr>
            <p:ph type="dt" idx="10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5"/>
          <p:cNvSpPr txBox="1">
            <a:spLocks noGrp="1"/>
          </p:cNvSpPr>
          <p:nvPr>
            <p:ph type="ftr" idx="1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5"/>
          <p:cNvSpPr txBox="1">
            <a:spLocks noGrp="1"/>
          </p:cNvSpPr>
          <p:nvPr>
            <p:ph type="sldNum" idx="1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85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5"/>
          <p:cNvSpPr txBox="1">
            <a:spLocks noGrp="1"/>
          </p:cNvSpPr>
          <p:nvPr>
            <p:ph type="body" idx="1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a098ea82b_0_0"/>
          <p:cNvSpPr txBox="1">
            <a:spLocks noGrp="1"/>
          </p:cNvSpPr>
          <p:nvPr>
            <p:ph type="ctrTitle"/>
          </p:nvPr>
        </p:nvSpPr>
        <p:spPr>
          <a:xfrm>
            <a:off x="0" y="1026050"/>
            <a:ext cx="91440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Computer science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Занятие 6 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g15a098ea82b_0_0"/>
          <p:cNvSpPr txBox="1">
            <a:spLocks noGrp="1"/>
          </p:cNvSpPr>
          <p:nvPr>
            <p:ph type="ctrTitle"/>
          </p:nvPr>
        </p:nvSpPr>
        <p:spPr>
          <a:xfrm>
            <a:off x="-49000" y="2842625"/>
            <a:ext cx="91440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Итоги. 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Направления развития в IT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8" name="Google Shape;98;g15a098ea82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9348" y="4254974"/>
            <a:ext cx="1967305" cy="26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0226f3fb8_0_50"/>
          <p:cNvSpPr txBox="1">
            <a:spLocks noGrp="1"/>
          </p:cNvSpPr>
          <p:nvPr>
            <p:ph type="title"/>
          </p:nvPr>
        </p:nvSpPr>
        <p:spPr>
          <a:xfrm>
            <a:off x="457200" y="53895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Десктоп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Google Shape;197;ge0226f3fb8_0_50"/>
          <p:cNvSpPr txBox="1"/>
          <p:nvPr/>
        </p:nvSpPr>
        <p:spPr>
          <a:xfrm>
            <a:off x="457200" y="1105550"/>
            <a:ext cx="80931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Ubuntu"/>
              <a:buChar char="●"/>
            </a:pPr>
            <a:r>
              <a:rPr lang="en-US" sz="21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Windows: </a:t>
            </a:r>
            <a:endParaRPr sz="21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.NET Framework (</a:t>
            </a:r>
            <a:r>
              <a:rPr lang="en-US" sz="21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С#</a:t>
            </a:r>
            <a:r>
              <a:rPr lang="en-US" sz="21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F#, VB.NET)</a:t>
            </a:r>
            <a:endParaRPr sz="21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                  </a:t>
            </a:r>
            <a:endParaRPr sz="21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Ubuntu"/>
              <a:buChar char="●"/>
            </a:pPr>
            <a:r>
              <a:rPr lang="en-US" sz="21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WinForms, WPF, UWP</a:t>
            </a:r>
            <a:endParaRPr sz="21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SQL</a:t>
            </a:r>
            <a:r>
              <a:rPr lang="en-US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0226f3fb8_0_0"/>
          <p:cNvSpPr txBox="1"/>
          <p:nvPr/>
        </p:nvSpPr>
        <p:spPr>
          <a:xfrm>
            <a:off x="1238475" y="442425"/>
            <a:ext cx="6226200" cy="13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Веб-приложения</a:t>
            </a:r>
            <a:endParaRPr sz="3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(web, сайты)</a:t>
            </a:r>
            <a:endParaRPr sz="3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3" name="Google Shape;203;ge0226f3fb8_0_0"/>
          <p:cNvCxnSpPr>
            <a:stCxn id="202" idx="2"/>
            <a:endCxn id="204" idx="0"/>
          </p:cNvCxnSpPr>
          <p:nvPr/>
        </p:nvCxnSpPr>
        <p:spPr>
          <a:xfrm flipH="1">
            <a:off x="2371575" y="1836525"/>
            <a:ext cx="1980000" cy="118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ge0226f3fb8_0_0"/>
          <p:cNvCxnSpPr>
            <a:stCxn id="202" idx="2"/>
            <a:endCxn id="206" idx="0"/>
          </p:cNvCxnSpPr>
          <p:nvPr/>
        </p:nvCxnSpPr>
        <p:spPr>
          <a:xfrm>
            <a:off x="4351575" y="1836525"/>
            <a:ext cx="2138700" cy="118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ge0226f3fb8_0_0"/>
          <p:cNvSpPr txBox="1"/>
          <p:nvPr/>
        </p:nvSpPr>
        <p:spPr>
          <a:xfrm>
            <a:off x="699275" y="3017175"/>
            <a:ext cx="33447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Backend</a:t>
            </a:r>
            <a:endParaRPr sz="3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6" name="Google Shape;206;ge0226f3fb8_0_0"/>
          <p:cNvSpPr txBox="1"/>
          <p:nvPr/>
        </p:nvSpPr>
        <p:spPr>
          <a:xfrm>
            <a:off x="5145125" y="3017175"/>
            <a:ext cx="26901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Frontend</a:t>
            </a:r>
            <a:endParaRPr sz="38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15a098ea82b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6950"/>
            <a:ext cx="8839204" cy="456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5a098ea82b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781050"/>
            <a:ext cx="7686675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f957cabd1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550" y="571500"/>
            <a:ext cx="73152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0226f3fb8_0_65"/>
          <p:cNvSpPr txBox="1"/>
          <p:nvPr/>
        </p:nvSpPr>
        <p:spPr>
          <a:xfrm>
            <a:off x="559950" y="507375"/>
            <a:ext cx="1462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Frontend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Google Shape;227;ge0226f3fb8_0_65"/>
          <p:cNvSpPr txBox="1"/>
          <p:nvPr/>
        </p:nvSpPr>
        <p:spPr>
          <a:xfrm>
            <a:off x="7209500" y="507375"/>
            <a:ext cx="15321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Backend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8" name="Google Shape;228;ge0226f3fb8_0_65"/>
          <p:cNvCxnSpPr/>
          <p:nvPr/>
        </p:nvCxnSpPr>
        <p:spPr>
          <a:xfrm>
            <a:off x="2032650" y="1963050"/>
            <a:ext cx="5078700" cy="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9" name="Google Shape;229;ge0226f3fb8_0_65"/>
          <p:cNvSpPr txBox="1"/>
          <p:nvPr/>
        </p:nvSpPr>
        <p:spPr>
          <a:xfrm>
            <a:off x="3711075" y="2083025"/>
            <a:ext cx="209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HTTP</a:t>
            </a:r>
            <a:r>
              <a:rPr lang="en-US">
                <a:latin typeface="Ubuntu"/>
                <a:ea typeface="Ubuntu"/>
                <a:cs typeface="Ubuntu"/>
                <a:sym typeface="Ubuntu"/>
              </a:rPr>
              <a:t> либо</a:t>
            </a:r>
            <a:endParaRPr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HTTPS</a:t>
            </a:r>
            <a:endParaRPr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0" name="Google Shape;230;ge0226f3fb8_0_65"/>
          <p:cNvCxnSpPr/>
          <p:nvPr/>
        </p:nvCxnSpPr>
        <p:spPr>
          <a:xfrm flipH="1">
            <a:off x="2022150" y="4148000"/>
            <a:ext cx="5099700" cy="123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ge0226f3fb8_0_65"/>
          <p:cNvSpPr txBox="1"/>
          <p:nvPr/>
        </p:nvSpPr>
        <p:spPr>
          <a:xfrm>
            <a:off x="0" y="1655250"/>
            <a:ext cx="205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1. отправляет http </a:t>
            </a:r>
            <a:r>
              <a:rPr lang="en-US" i="1">
                <a:latin typeface="Ubuntu"/>
                <a:ea typeface="Ubuntu"/>
                <a:cs typeface="Ubuntu"/>
                <a:sym typeface="Ubuntu"/>
              </a:rPr>
              <a:t>запрос</a:t>
            </a:r>
            <a:endParaRPr i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ge0226f3fb8_0_65"/>
          <p:cNvSpPr txBox="1"/>
          <p:nvPr/>
        </p:nvSpPr>
        <p:spPr>
          <a:xfrm>
            <a:off x="7123475" y="1655250"/>
            <a:ext cx="205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2. принимает http </a:t>
            </a:r>
            <a:r>
              <a:rPr lang="en-US" i="1">
                <a:latin typeface="Ubuntu"/>
                <a:ea typeface="Ubuntu"/>
                <a:cs typeface="Ubuntu"/>
                <a:sym typeface="Ubuntu"/>
              </a:rPr>
              <a:t>запрос</a:t>
            </a:r>
            <a:endParaRPr i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" name="Google Shape;233;ge0226f3fb8_0_65"/>
          <p:cNvSpPr txBox="1"/>
          <p:nvPr/>
        </p:nvSpPr>
        <p:spPr>
          <a:xfrm>
            <a:off x="7209500" y="2419163"/>
            <a:ext cx="2051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3. обрабатывает данные из запроса: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смотрит в БД за доп. данными,</a:t>
            </a:r>
            <a:r>
              <a:rPr lang="en-US">
                <a:latin typeface="Ubuntu"/>
                <a:ea typeface="Ubuntu"/>
                <a:cs typeface="Ubuntu"/>
                <a:sym typeface="Ubuntu"/>
              </a:rPr>
              <a:t> применяет логику приложения к данным из запроса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4" name="Google Shape;234;ge0226f3fb8_0_65"/>
          <p:cNvSpPr txBox="1"/>
          <p:nvPr/>
        </p:nvSpPr>
        <p:spPr>
          <a:xfrm>
            <a:off x="7209500" y="3896675"/>
            <a:ext cx="205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4. отправляет http </a:t>
            </a:r>
            <a:r>
              <a:rPr lang="en-US" i="1">
                <a:latin typeface="Ubuntu"/>
                <a:ea typeface="Ubuntu"/>
                <a:cs typeface="Ubuntu"/>
                <a:sym typeface="Ubuntu"/>
              </a:rPr>
              <a:t>ответ</a:t>
            </a:r>
            <a:r>
              <a:rPr lang="en-US">
                <a:latin typeface="Ubuntu"/>
                <a:ea typeface="Ubuntu"/>
                <a:cs typeface="Ubuntu"/>
                <a:sym typeface="Ubuntu"/>
              </a:rPr>
              <a:t> с данными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ge0226f3fb8_0_65"/>
          <p:cNvSpPr txBox="1"/>
          <p:nvPr/>
        </p:nvSpPr>
        <p:spPr>
          <a:xfrm>
            <a:off x="3711075" y="4348125"/>
            <a:ext cx="209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HTTP</a:t>
            </a:r>
            <a:r>
              <a:rPr lang="en-US">
                <a:latin typeface="Ubuntu"/>
                <a:ea typeface="Ubuntu"/>
                <a:cs typeface="Ubuntu"/>
                <a:sym typeface="Ubuntu"/>
              </a:rPr>
              <a:t> либо</a:t>
            </a:r>
            <a:endParaRPr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HTTPS</a:t>
            </a:r>
            <a:endParaRPr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6" name="Google Shape;236;ge0226f3fb8_0_65"/>
          <p:cNvSpPr txBox="1"/>
          <p:nvPr/>
        </p:nvSpPr>
        <p:spPr>
          <a:xfrm>
            <a:off x="0" y="3846350"/>
            <a:ext cx="205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5. принимает http </a:t>
            </a:r>
            <a:r>
              <a:rPr lang="en-US" i="1">
                <a:latin typeface="Ubuntu"/>
                <a:ea typeface="Ubuntu"/>
                <a:cs typeface="Ubuntu"/>
                <a:sym typeface="Ubuntu"/>
              </a:rPr>
              <a:t>ответ</a:t>
            </a:r>
            <a:endParaRPr i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Google Shape;237;ge0226f3fb8_0_65"/>
          <p:cNvSpPr txBox="1"/>
          <p:nvPr/>
        </p:nvSpPr>
        <p:spPr>
          <a:xfrm>
            <a:off x="5675" y="4681350"/>
            <a:ext cx="2096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6. отображает на веб-странице данные из </a:t>
            </a:r>
            <a:r>
              <a:rPr lang="en-US" i="1">
                <a:latin typeface="Ubuntu"/>
                <a:ea typeface="Ubuntu"/>
                <a:cs typeface="Ubuntu"/>
                <a:sym typeface="Ubuntu"/>
              </a:rPr>
              <a:t>ответа</a:t>
            </a:r>
            <a:r>
              <a:rPr lang="en-US">
                <a:latin typeface="Ubuntu"/>
                <a:ea typeface="Ubuntu"/>
                <a:cs typeface="Ubuntu"/>
                <a:sym typeface="Ubuntu"/>
              </a:rPr>
              <a:t> </a:t>
            </a:r>
            <a:endParaRPr i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0226f3fb8_0_55"/>
          <p:cNvSpPr txBox="1">
            <a:spLocks noGrp="1"/>
          </p:cNvSpPr>
          <p:nvPr>
            <p:ph type="title"/>
          </p:nvPr>
        </p:nvSpPr>
        <p:spPr>
          <a:xfrm>
            <a:off x="457200" y="53895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Веб-бэкенд (back-end)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ge0226f3fb8_0_55"/>
          <p:cNvSpPr txBox="1"/>
          <p:nvPr/>
        </p:nvSpPr>
        <p:spPr>
          <a:xfrm>
            <a:off x="457200" y="1105550"/>
            <a:ext cx="80931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Java, C#, Python, PHP, Go и т.д.</a:t>
            </a: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Java: Spring</a:t>
            </a: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C#: ASP.NET</a:t>
            </a: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Python: Django</a:t>
            </a: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7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SQL - язык запросов к БД</a:t>
            </a:r>
            <a:endParaRPr sz="17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7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Сети (HTTP/HTTPS)</a:t>
            </a:r>
            <a:endParaRPr sz="17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HTML/CSS, JavaScript</a:t>
            </a:r>
            <a:r>
              <a:rPr lang="en-US" sz="1700">
                <a:latin typeface="Ubuntu"/>
                <a:ea typeface="Ubuntu"/>
                <a:cs typeface="Ubuntu"/>
                <a:sym typeface="Ubuntu"/>
              </a:rPr>
              <a:t> - совсем чуть-чуть, поверхностно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Ubuntu"/>
              <a:buChar char="●"/>
            </a:pPr>
            <a:r>
              <a:rPr lang="en-US" sz="1700">
                <a:latin typeface="Ubuntu"/>
                <a:ea typeface="Ubuntu"/>
                <a:cs typeface="Ubuntu"/>
                <a:sym typeface="Ubuntu"/>
              </a:rPr>
              <a:t>Также в бэкенде часто требуется применять навыки DevOps, т.е. разворачивать приложение 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0226f3fb8_0_60"/>
          <p:cNvSpPr txBox="1">
            <a:spLocks noGrp="1"/>
          </p:cNvSpPr>
          <p:nvPr>
            <p:ph type="title"/>
          </p:nvPr>
        </p:nvSpPr>
        <p:spPr>
          <a:xfrm>
            <a:off x="457200" y="62320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Фронтенд (front-end)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ge0226f3fb8_0_60"/>
          <p:cNvSpPr txBox="1"/>
          <p:nvPr/>
        </p:nvSpPr>
        <p:spPr>
          <a:xfrm>
            <a:off x="457200" y="1105550"/>
            <a:ext cx="8229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HTML/CSS</a:t>
            </a: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JavaScript, JS</a:t>
            </a: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React, Angular, vuejs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HTTP, HTTPS - сети</a:t>
            </a: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-US" sz="1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a4209144f_0_0"/>
          <p:cNvSpPr txBox="1">
            <a:spLocks noGrp="1"/>
          </p:cNvSpPr>
          <p:nvPr>
            <p:ph type="title"/>
          </p:nvPr>
        </p:nvSpPr>
        <p:spPr>
          <a:xfrm>
            <a:off x="457200" y="62320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Геймдев (game-dev)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5" name="Google Shape;255;g10a4209144f_0_0"/>
          <p:cNvSpPr txBox="1"/>
          <p:nvPr/>
        </p:nvSpPr>
        <p:spPr>
          <a:xfrm>
            <a:off x="457200" y="1105550"/>
            <a:ext cx="8229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Unity: C# (.NET)</a:t>
            </a:r>
            <a:endParaRPr sz="2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C, C++: разработка игровых 3D-движков и т.п.</a:t>
            </a:r>
            <a:endParaRPr sz="27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4da802253_0_28"/>
          <p:cNvSpPr txBox="1"/>
          <p:nvPr/>
        </p:nvSpPr>
        <p:spPr>
          <a:xfrm>
            <a:off x="2773025" y="394275"/>
            <a:ext cx="36330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Мобильные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61" name="Google Shape;261;ge4da802253_0_28"/>
          <p:cNvCxnSpPr>
            <a:stCxn id="260" idx="2"/>
            <a:endCxn id="262" idx="0"/>
          </p:cNvCxnSpPr>
          <p:nvPr/>
        </p:nvCxnSpPr>
        <p:spPr>
          <a:xfrm flipH="1">
            <a:off x="1916825" y="924375"/>
            <a:ext cx="2672700" cy="595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3" name="Google Shape;263;ge4da802253_0_28"/>
          <p:cNvCxnSpPr>
            <a:stCxn id="260" idx="2"/>
            <a:endCxn id="264" idx="0"/>
          </p:cNvCxnSpPr>
          <p:nvPr/>
        </p:nvCxnSpPr>
        <p:spPr>
          <a:xfrm>
            <a:off x="4589525" y="924375"/>
            <a:ext cx="2753400" cy="595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ge4da802253_0_28"/>
          <p:cNvSpPr txBox="1"/>
          <p:nvPr/>
        </p:nvSpPr>
        <p:spPr>
          <a:xfrm>
            <a:off x="320150" y="1520075"/>
            <a:ext cx="3193200" cy="5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Android</a:t>
            </a:r>
            <a:endParaRPr sz="24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JVM - Java Virtual Machine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en-US" sz="2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Java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Kotlin,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Scala)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IDE: Android Studio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4" name="Google Shape;264;ge4da802253_0_28"/>
          <p:cNvSpPr txBox="1"/>
          <p:nvPr/>
        </p:nvSpPr>
        <p:spPr>
          <a:xfrm>
            <a:off x="5821725" y="1520075"/>
            <a:ext cx="3042300" cy="3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iOS</a:t>
            </a:r>
            <a:endParaRPr sz="24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Swift</a:t>
            </a:r>
            <a:endParaRPr sz="24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или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Objective C</a:t>
            </a:r>
            <a:endParaRPr sz="24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IDE: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xCode 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требуется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Macbook</a:t>
            </a:r>
            <a:endParaRPr sz="2400" b="0" i="0" u="none" strike="noStrike" cap="non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5" name="Google Shape;265;ge4da802253_0_28"/>
          <p:cNvSpPr txBox="1"/>
          <p:nvPr/>
        </p:nvSpPr>
        <p:spPr>
          <a:xfrm>
            <a:off x="2773025" y="5611100"/>
            <a:ext cx="470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+"/>
            </a:pPr>
            <a:r>
              <a:rPr lang="en-US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SQL также неплохо знать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da802253_0_3"/>
          <p:cNvSpPr txBox="1"/>
          <p:nvPr/>
        </p:nvSpPr>
        <p:spPr>
          <a:xfrm>
            <a:off x="457200" y="53895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Ubuntu"/>
                <a:ea typeface="Ubuntu"/>
                <a:cs typeface="Ubuntu"/>
                <a:sym typeface="Ubuntu"/>
              </a:rPr>
              <a:t>Мы научились использовать: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ge4da802253_0_3"/>
          <p:cNvSpPr txBox="1"/>
          <p:nvPr/>
        </p:nvSpPr>
        <p:spPr>
          <a:xfrm>
            <a:off x="1670400" y="1845100"/>
            <a:ext cx="63504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buntu"/>
              <a:buChar char="●"/>
            </a:pPr>
            <a:r>
              <a:rPr lang="en-US" sz="2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Переменные</a:t>
            </a:r>
            <a:endParaRPr sz="2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buntu"/>
              <a:buChar char="●"/>
            </a:pPr>
            <a:r>
              <a:rPr lang="en-US" sz="2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функции работы с консолью</a:t>
            </a:r>
            <a:endParaRPr sz="2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buntu"/>
              <a:buChar char="●"/>
            </a:pPr>
            <a:r>
              <a:rPr lang="en-US" sz="2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if-else</a:t>
            </a:r>
            <a:endParaRPr sz="2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buntu"/>
              <a:buChar char="●"/>
            </a:pPr>
            <a:r>
              <a:rPr lang="en-US" sz="2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циклы for, циклы while</a:t>
            </a:r>
            <a:endParaRPr sz="2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buntu"/>
              <a:buChar char="●"/>
            </a:pPr>
            <a:r>
              <a:rPr lang="en-US" sz="2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массивы (списки)</a:t>
            </a:r>
            <a:endParaRPr sz="2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0226f3fb8_0_28"/>
          <p:cNvSpPr txBox="1">
            <a:spLocks noGrp="1"/>
          </p:cNvSpPr>
          <p:nvPr>
            <p:ph type="title"/>
          </p:nvPr>
        </p:nvSpPr>
        <p:spPr>
          <a:xfrm>
            <a:off x="457200" y="53895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SQL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1" name="Google Shape;271;ge0226f3fb8_0_28"/>
          <p:cNvSpPr txBox="1"/>
          <p:nvPr/>
        </p:nvSpPr>
        <p:spPr>
          <a:xfrm>
            <a:off x="457200" y="1105550"/>
            <a:ext cx="80931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lang="en-US" sz="2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SQL - Structured Query Language</a:t>
            </a:r>
            <a:endParaRPr sz="2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По-русски - это я</a:t>
            </a:r>
            <a:r>
              <a:rPr lang="en-US" sz="2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зык запросов к </a:t>
            </a: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базе данных (БД)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SQL единый стандарт, но баз данных его реализующих очень много: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Microsoft SQL Server, Oracle SQL, SQLite, PostgreSQL, MySQL</a:t>
            </a:r>
            <a:endParaRPr sz="2400" i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NoSQL</a:t>
            </a:r>
            <a:endParaRPr sz="2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6664" y="471055"/>
            <a:ext cx="10496672" cy="63869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a098ea82b_0_114"/>
          <p:cNvSpPr txBox="1"/>
          <p:nvPr/>
        </p:nvSpPr>
        <p:spPr>
          <a:xfrm>
            <a:off x="549875" y="2480320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latin typeface="Ubuntu"/>
                <a:ea typeface="Ubuntu"/>
                <a:cs typeface="Ubuntu"/>
                <a:sym typeface="Ubuntu"/>
              </a:rPr>
              <a:t>А что дальше?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a098ea82b_0_131"/>
          <p:cNvSpPr txBox="1"/>
          <p:nvPr/>
        </p:nvSpPr>
        <p:spPr>
          <a:xfrm>
            <a:off x="549875" y="539200"/>
            <a:ext cx="8229600" cy="55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200">
                <a:latin typeface="Ubuntu"/>
                <a:ea typeface="Ubuntu"/>
                <a:cs typeface="Ubuntu"/>
                <a:sym typeface="Ubuntu"/>
              </a:rPr>
              <a:t>Если понравилось программировать, решать задачки - можно смело идти в разработку</a:t>
            </a:r>
            <a:endParaRPr sz="320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320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200">
                <a:latin typeface="Ubuntu"/>
                <a:ea typeface="Ubuntu"/>
                <a:cs typeface="Ubuntu"/>
                <a:sym typeface="Ubuntu"/>
              </a:rPr>
              <a:t>Если чувствуете, что программирование не ваше - посмотрите на другие  профессий в IT-сфере</a:t>
            </a:r>
            <a:endParaRPr sz="32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a098ea82b_0_135"/>
          <p:cNvSpPr txBox="1">
            <a:spLocks noGrp="1"/>
          </p:cNvSpPr>
          <p:nvPr>
            <p:ph type="title"/>
          </p:nvPr>
        </p:nvSpPr>
        <p:spPr>
          <a:xfrm>
            <a:off x="457200" y="53895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Другие профессии в IT</a:t>
            </a:r>
            <a:endParaRPr sz="4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35" name="Google Shape;135;g15a098ea82b_0_135"/>
          <p:cNvSpPr txBox="1"/>
          <p:nvPr/>
        </p:nvSpPr>
        <p:spPr>
          <a:xfrm>
            <a:off x="457200" y="1105550"/>
            <a:ext cx="8093100" cy="59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Менеджеры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project manager, product owner, product manager и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т.д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b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Бизнес-аналитик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SQL, English (B1+)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 Engineer: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ручное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БД (SQL), HTML/CSS,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сети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теория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тестирования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автоматизированное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C#</a:t>
            </a:r>
            <a:r>
              <a:rPr lang="en-US" sz="1700" dirty="0" smtClean="0"/>
              <a:t>, Python, JS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Administrator, DevOps: AWS, Azure, GCL.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контейнеры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Docker, Kubernetes</a:t>
            </a:r>
            <a:b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Design: UX, 3d, 2d, motion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Science: 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статистика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теория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вероятности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линейная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алгебра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Python, SQL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writer: English (B1+)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DBA, database administrator,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администратор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a098ea82b_0_93"/>
          <p:cNvSpPr txBox="1"/>
          <p:nvPr/>
        </p:nvSpPr>
        <p:spPr>
          <a:xfrm>
            <a:off x="457200" y="53895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Виды программ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41" name="Google Shape;141;g15a098ea82b_0_93"/>
          <p:cNvCxnSpPr>
            <a:endCxn id="142" idx="0"/>
          </p:cNvCxnSpPr>
          <p:nvPr/>
        </p:nvCxnSpPr>
        <p:spPr>
          <a:xfrm flipH="1">
            <a:off x="2207400" y="1204450"/>
            <a:ext cx="788400" cy="855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" name="Google Shape;143;g15a098ea82b_0_93"/>
          <p:cNvCxnSpPr>
            <a:stCxn id="140" idx="2"/>
            <a:endCxn id="144" idx="0"/>
          </p:cNvCxnSpPr>
          <p:nvPr/>
        </p:nvCxnSpPr>
        <p:spPr>
          <a:xfrm>
            <a:off x="4572000" y="1191795"/>
            <a:ext cx="0" cy="173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4" name="Google Shape;144;g15a098ea82b_0_93"/>
          <p:cNvSpPr txBox="1"/>
          <p:nvPr/>
        </p:nvSpPr>
        <p:spPr>
          <a:xfrm>
            <a:off x="2755500" y="2929300"/>
            <a:ext cx="3633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Десктопные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Google Shape;142;g15a098ea82b_0_93"/>
          <p:cNvSpPr txBox="1"/>
          <p:nvPr/>
        </p:nvSpPr>
        <p:spPr>
          <a:xfrm>
            <a:off x="286050" y="2060050"/>
            <a:ext cx="38427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Веб 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(web, клиент-серверные)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5" name="Google Shape;145;g15a098ea82b_0_93"/>
          <p:cNvSpPr txBox="1"/>
          <p:nvPr/>
        </p:nvSpPr>
        <p:spPr>
          <a:xfrm>
            <a:off x="5417275" y="2044513"/>
            <a:ext cx="3633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Мобильные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46" name="Google Shape;146;g15a098ea82b_0_93"/>
          <p:cNvCxnSpPr>
            <a:endCxn id="145" idx="0"/>
          </p:cNvCxnSpPr>
          <p:nvPr/>
        </p:nvCxnSpPr>
        <p:spPr>
          <a:xfrm>
            <a:off x="6307375" y="1175413"/>
            <a:ext cx="926400" cy="869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g15a098ea82b_0_93"/>
          <p:cNvCxnSpPr>
            <a:endCxn id="148" idx="0"/>
          </p:cNvCxnSpPr>
          <p:nvPr/>
        </p:nvCxnSpPr>
        <p:spPr>
          <a:xfrm flipH="1">
            <a:off x="1033475" y="2908325"/>
            <a:ext cx="600000" cy="319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" name="Google Shape;149;g15a098ea82b_0_93"/>
          <p:cNvCxnSpPr>
            <a:stCxn id="142" idx="2"/>
          </p:cNvCxnSpPr>
          <p:nvPr/>
        </p:nvCxnSpPr>
        <p:spPr>
          <a:xfrm>
            <a:off x="2207400" y="2881450"/>
            <a:ext cx="518100" cy="36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g15a098ea82b_0_93"/>
          <p:cNvSpPr txBox="1"/>
          <p:nvPr/>
        </p:nvSpPr>
        <p:spPr>
          <a:xfrm>
            <a:off x="99125" y="3227825"/>
            <a:ext cx="18687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Front-end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g15a098ea82b_0_93"/>
          <p:cNvSpPr txBox="1"/>
          <p:nvPr/>
        </p:nvSpPr>
        <p:spPr>
          <a:xfrm>
            <a:off x="2046525" y="3227825"/>
            <a:ext cx="1758900" cy="25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Back-end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1" name="Google Shape;151;g15a098ea82b_0_93"/>
          <p:cNvCxnSpPr>
            <a:endCxn id="152" idx="0"/>
          </p:cNvCxnSpPr>
          <p:nvPr/>
        </p:nvCxnSpPr>
        <p:spPr>
          <a:xfrm flipH="1">
            <a:off x="6687100" y="2524588"/>
            <a:ext cx="513000" cy="41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53;g15a098ea82b_0_93"/>
          <p:cNvCxnSpPr/>
          <p:nvPr/>
        </p:nvCxnSpPr>
        <p:spPr>
          <a:xfrm>
            <a:off x="7388775" y="2504725"/>
            <a:ext cx="518100" cy="36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g15a098ea82b_0_93"/>
          <p:cNvSpPr txBox="1"/>
          <p:nvPr/>
        </p:nvSpPr>
        <p:spPr>
          <a:xfrm>
            <a:off x="5752750" y="2938288"/>
            <a:ext cx="18687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Android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g15a098ea82b_0_93"/>
          <p:cNvSpPr txBox="1"/>
          <p:nvPr/>
        </p:nvSpPr>
        <p:spPr>
          <a:xfrm>
            <a:off x="7680500" y="2918525"/>
            <a:ext cx="15321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iOS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11e002940_0_0"/>
          <p:cNvSpPr txBox="1">
            <a:spLocks noGrp="1"/>
          </p:cNvSpPr>
          <p:nvPr>
            <p:ph type="title"/>
          </p:nvPr>
        </p:nvSpPr>
        <p:spPr>
          <a:xfrm>
            <a:off x="457200" y="53895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Виды программ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60" name="Google Shape;160;g1511e002940_0_0"/>
          <p:cNvCxnSpPr>
            <a:endCxn id="161" idx="0"/>
          </p:cNvCxnSpPr>
          <p:nvPr/>
        </p:nvCxnSpPr>
        <p:spPr>
          <a:xfrm flipH="1">
            <a:off x="2207400" y="1204450"/>
            <a:ext cx="788400" cy="85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162;g1511e002940_0_0"/>
          <p:cNvCxnSpPr>
            <a:stCxn id="159" idx="2"/>
            <a:endCxn id="163" idx="0"/>
          </p:cNvCxnSpPr>
          <p:nvPr/>
        </p:nvCxnSpPr>
        <p:spPr>
          <a:xfrm>
            <a:off x="4572000" y="1191795"/>
            <a:ext cx="0" cy="1737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g1511e002940_0_0"/>
          <p:cNvSpPr txBox="1"/>
          <p:nvPr/>
        </p:nvSpPr>
        <p:spPr>
          <a:xfrm>
            <a:off x="2755500" y="2929300"/>
            <a:ext cx="3633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Десктопные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1" name="Google Shape;161;g1511e002940_0_0"/>
          <p:cNvSpPr txBox="1"/>
          <p:nvPr/>
        </p:nvSpPr>
        <p:spPr>
          <a:xfrm>
            <a:off x="286050" y="2060050"/>
            <a:ext cx="38427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Веб 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(web, клиент-серверные)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4" name="Google Shape;164;g1511e002940_0_0"/>
          <p:cNvSpPr txBox="1"/>
          <p:nvPr/>
        </p:nvSpPr>
        <p:spPr>
          <a:xfrm>
            <a:off x="5265625" y="2060050"/>
            <a:ext cx="3633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Мобильные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65" name="Google Shape;165;g1511e002940_0_0"/>
          <p:cNvCxnSpPr>
            <a:endCxn id="164" idx="0"/>
          </p:cNvCxnSpPr>
          <p:nvPr/>
        </p:nvCxnSpPr>
        <p:spPr>
          <a:xfrm>
            <a:off x="6155725" y="1190950"/>
            <a:ext cx="926400" cy="869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" name="Google Shape;166;g1511e002940_0_0"/>
          <p:cNvSpPr txBox="1"/>
          <p:nvPr/>
        </p:nvSpPr>
        <p:spPr>
          <a:xfrm>
            <a:off x="4823700" y="4438225"/>
            <a:ext cx="3633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Системные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(драйвера, и пр.)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67" name="Google Shape;167;g1511e002940_0_0"/>
          <p:cNvCxnSpPr>
            <a:endCxn id="166" idx="0"/>
          </p:cNvCxnSpPr>
          <p:nvPr/>
        </p:nvCxnSpPr>
        <p:spPr>
          <a:xfrm>
            <a:off x="5287800" y="3538225"/>
            <a:ext cx="1352400" cy="90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" name="Google Shape;168;g1511e002940_0_0"/>
          <p:cNvCxnSpPr>
            <a:endCxn id="169" idx="0"/>
          </p:cNvCxnSpPr>
          <p:nvPr/>
        </p:nvCxnSpPr>
        <p:spPr>
          <a:xfrm flipH="1">
            <a:off x="1033475" y="2908325"/>
            <a:ext cx="600000" cy="31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g1511e002940_0_0"/>
          <p:cNvCxnSpPr>
            <a:stCxn id="161" idx="2"/>
          </p:cNvCxnSpPr>
          <p:nvPr/>
        </p:nvCxnSpPr>
        <p:spPr>
          <a:xfrm>
            <a:off x="2207400" y="2881450"/>
            <a:ext cx="518100" cy="36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9" name="Google Shape;169;g1511e002940_0_0"/>
          <p:cNvSpPr txBox="1"/>
          <p:nvPr/>
        </p:nvSpPr>
        <p:spPr>
          <a:xfrm>
            <a:off x="99125" y="3227825"/>
            <a:ext cx="18687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Front-end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g1511e002940_0_0"/>
          <p:cNvSpPr txBox="1"/>
          <p:nvPr/>
        </p:nvSpPr>
        <p:spPr>
          <a:xfrm>
            <a:off x="2046525" y="3227825"/>
            <a:ext cx="1758900" cy="25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Back-end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72" name="Google Shape;172;g1511e002940_0_0"/>
          <p:cNvCxnSpPr>
            <a:endCxn id="173" idx="0"/>
          </p:cNvCxnSpPr>
          <p:nvPr/>
        </p:nvCxnSpPr>
        <p:spPr>
          <a:xfrm flipH="1">
            <a:off x="6687100" y="2524588"/>
            <a:ext cx="513000" cy="413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174;g1511e002940_0_0"/>
          <p:cNvCxnSpPr/>
          <p:nvPr/>
        </p:nvCxnSpPr>
        <p:spPr>
          <a:xfrm>
            <a:off x="7388775" y="2504725"/>
            <a:ext cx="518100" cy="36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3" name="Google Shape;173;g1511e002940_0_0"/>
          <p:cNvSpPr txBox="1"/>
          <p:nvPr/>
        </p:nvSpPr>
        <p:spPr>
          <a:xfrm>
            <a:off x="5752750" y="2938288"/>
            <a:ext cx="18687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Android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g1511e002940_0_0"/>
          <p:cNvSpPr txBox="1"/>
          <p:nvPr/>
        </p:nvSpPr>
        <p:spPr>
          <a:xfrm>
            <a:off x="7680500" y="2918525"/>
            <a:ext cx="15321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iOS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76" name="Google Shape;176;g1511e002940_0_0"/>
          <p:cNvCxnSpPr>
            <a:stCxn id="163" idx="2"/>
          </p:cNvCxnSpPr>
          <p:nvPr/>
        </p:nvCxnSpPr>
        <p:spPr>
          <a:xfrm>
            <a:off x="4572000" y="3750700"/>
            <a:ext cx="0" cy="124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Google Shape;177;g1511e002940_0_0"/>
          <p:cNvSpPr txBox="1"/>
          <p:nvPr/>
        </p:nvSpPr>
        <p:spPr>
          <a:xfrm>
            <a:off x="2755500" y="5095000"/>
            <a:ext cx="3633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Консольные</a:t>
            </a:r>
            <a:endParaRPr sz="2400" b="1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78" name="Google Shape;178;g1511e002940_0_0"/>
          <p:cNvCxnSpPr/>
          <p:nvPr/>
        </p:nvCxnSpPr>
        <p:spPr>
          <a:xfrm flipH="1">
            <a:off x="2621587" y="3537125"/>
            <a:ext cx="1422900" cy="106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g1511e002940_0_0"/>
          <p:cNvSpPr txBox="1"/>
          <p:nvPr/>
        </p:nvSpPr>
        <p:spPr>
          <a:xfrm>
            <a:off x="687300" y="4619950"/>
            <a:ext cx="3633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Оконные</a:t>
            </a:r>
            <a:endParaRPr sz="2400" b="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ff9f755a9_0_9"/>
          <p:cNvSpPr txBox="1">
            <a:spLocks noGrp="1"/>
          </p:cNvSpPr>
          <p:nvPr>
            <p:ph type="title"/>
          </p:nvPr>
        </p:nvSpPr>
        <p:spPr>
          <a:xfrm>
            <a:off x="457200" y="53895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Общие навыки для всех разработчиков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" name="Google Shape;185;gfff9f755a9_0_9"/>
          <p:cNvSpPr txBox="1"/>
          <p:nvPr/>
        </p:nvSpPr>
        <p:spPr>
          <a:xfrm>
            <a:off x="457200" y="1580650"/>
            <a:ext cx="8093100" cy="55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Char char="●"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GIT 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Char char="●"/>
            </a:pPr>
            <a:r>
              <a:rPr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ООП - Объектно-ориентированное программирование</a:t>
            </a: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Char char="●"/>
            </a:pPr>
            <a:r>
              <a:rPr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Алгоритмы и структуры данных</a:t>
            </a: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Char char="●"/>
            </a:pPr>
            <a:r>
              <a:rPr lang="en-US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HTTP\HTTPS </a:t>
            </a:r>
            <a:endParaRPr sz="3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Char char="●"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Базы данных (кроме фронтенд разработчиков)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f9f755a9_0_14"/>
          <p:cNvSpPr txBox="1">
            <a:spLocks noGrp="1"/>
          </p:cNvSpPr>
          <p:nvPr>
            <p:ph type="title"/>
          </p:nvPr>
        </p:nvSpPr>
        <p:spPr>
          <a:xfrm>
            <a:off x="457200" y="53895"/>
            <a:ext cx="8229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Навыки разработчика</a:t>
            </a:r>
            <a:endParaRPr sz="4400" i="0" u="none" strike="noStrike" cap="non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1" name="Google Shape;191;gfff9f755a9_0_14"/>
          <p:cNvSpPr txBox="1"/>
          <p:nvPr/>
        </p:nvSpPr>
        <p:spPr>
          <a:xfrm>
            <a:off x="160075" y="1580650"/>
            <a:ext cx="8787300" cy="4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Общие навыки (след. слайд) 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+ 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Язык программирования 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+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Знания специфичные для направления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+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Знания популярных фреймворков для направления 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520</Words>
  <Application>Microsoft Office PowerPoint</Application>
  <PresentationFormat>Экран (4:3)</PresentationFormat>
  <Paragraphs>155</Paragraphs>
  <Slides>21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Ubuntu</vt:lpstr>
      <vt:lpstr>Presentation</vt:lpstr>
      <vt:lpstr>Computer science Занятие 6 </vt:lpstr>
      <vt:lpstr>Презентация PowerPoint</vt:lpstr>
      <vt:lpstr>Презентация PowerPoint</vt:lpstr>
      <vt:lpstr>Презентация PowerPoint</vt:lpstr>
      <vt:lpstr>Другие профессии в IT</vt:lpstr>
      <vt:lpstr>Презентация PowerPoint</vt:lpstr>
      <vt:lpstr>Виды программ</vt:lpstr>
      <vt:lpstr>Общие навыки для всех разработчиков</vt:lpstr>
      <vt:lpstr>Навыки разработчика</vt:lpstr>
      <vt:lpstr>Десктоп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Веб-бэкенд (back-end)</vt:lpstr>
      <vt:lpstr>Фронтенд (front-end)</vt:lpstr>
      <vt:lpstr>Геймдев (game-dev)</vt:lpstr>
      <vt:lpstr>Презентация PowerPoint</vt:lpstr>
      <vt:lpstr>SQL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Занятие 6 </dc:title>
  <dc:creator>Доронин Алексей</dc:creator>
  <cp:lastModifiedBy>Шедко Владислав Сергеевич</cp:lastModifiedBy>
  <cp:revision>2</cp:revision>
  <dcterms:modified xsi:type="dcterms:W3CDTF">2023-11-28T15:34:15Z</dcterms:modified>
</cp:coreProperties>
</file>