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8"/>
  </p:notesMasterIdLst>
  <p:sldIdLst>
    <p:sldId id="298" r:id="rId5"/>
    <p:sldId id="299"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DBE86-0330-4221-BC45-FE91D3B88203}"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DF9A5-0280-4323-AA21-6C941AB5F065}" type="slidenum">
              <a:rPr lang="en-IN" smtClean="0"/>
              <a:t>‹#›</a:t>
            </a:fld>
            <a:endParaRPr lang="en-IN"/>
          </a:p>
        </p:txBody>
      </p:sp>
    </p:spTree>
    <p:extLst>
      <p:ext uri="{BB962C8B-B14F-4D97-AF65-F5344CB8AC3E}">
        <p14:creationId xmlns:p14="http://schemas.microsoft.com/office/powerpoint/2010/main" val="111801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743456"/>
            <a:ext cx="4351076" cy="4885944"/>
          </a:xfrm>
        </p:spPr>
        <p:txBody>
          <a:bodyPr anchor="b">
            <a:normAutofit/>
          </a:bodyPr>
          <a:lstStyle/>
          <a:p>
            <a:r>
              <a:rPr lang="en-US" sz="4400" dirty="0">
                <a:solidFill>
                  <a:schemeClr val="tx1">
                    <a:lumMod val="95000"/>
                  </a:schemeClr>
                </a:solidFill>
                <a:latin typeface="Times New Roman" panose="02020603050405020304" pitchFamily="18" charset="0"/>
                <a:cs typeface="Times New Roman" panose="02020603050405020304" pitchFamily="18" charset="0"/>
              </a:rPr>
              <a:t>HOSPITAL MANAGEMENT </a:t>
            </a:r>
            <a:br>
              <a:rPr lang="en-US" sz="4400" dirty="0">
                <a:solidFill>
                  <a:schemeClr val="tx1">
                    <a:lumMod val="95000"/>
                  </a:schemeClr>
                </a:solidFill>
                <a:latin typeface="Times New Roman" panose="02020603050405020304" pitchFamily="18" charset="0"/>
                <a:cs typeface="Times New Roman" panose="02020603050405020304" pitchFamily="18" charset="0"/>
              </a:rPr>
            </a:br>
            <a:r>
              <a:rPr lang="en-US" sz="4400" dirty="0">
                <a:solidFill>
                  <a:schemeClr val="tx1">
                    <a:lumMod val="95000"/>
                  </a:schemeClr>
                </a:solidFill>
                <a:latin typeface="Times New Roman" panose="02020603050405020304" pitchFamily="18" charset="0"/>
                <a:cs typeface="Times New Roman" panose="02020603050405020304" pitchFamily="18" charset="0"/>
              </a:rPr>
              <a:t>SYSTEM</a:t>
            </a:r>
            <a:br>
              <a:rPr lang="en-US" sz="4400" dirty="0">
                <a:solidFill>
                  <a:schemeClr val="tx1">
                    <a:lumMod val="95000"/>
                  </a:schemeClr>
                </a:solidFill>
                <a:latin typeface="Times New Roman" panose="02020603050405020304" pitchFamily="18" charset="0"/>
                <a:cs typeface="Times New Roman" panose="02020603050405020304" pitchFamily="18" charset="0"/>
              </a:rPr>
            </a:br>
            <a:br>
              <a:rPr lang="en-US" sz="4800" dirty="0">
                <a:solidFill>
                  <a:schemeClr val="tx1">
                    <a:lumMod val="95000"/>
                  </a:schemeClr>
                </a:solidFill>
                <a:latin typeface="Brush Script MT" panose="03060802040406070304" pitchFamily="66" charset="0"/>
                <a:cs typeface="Times New Roman" panose="02020603050405020304" pitchFamily="18" charset="0"/>
              </a:rPr>
            </a:br>
            <a:br>
              <a:rPr lang="en-US" sz="4400" dirty="0">
                <a:solidFill>
                  <a:schemeClr val="tx1">
                    <a:lumMod val="95000"/>
                  </a:schemeClr>
                </a:solidFill>
                <a:latin typeface="Times New Roman" panose="02020603050405020304" pitchFamily="18" charset="0"/>
                <a:cs typeface="Times New Roman" panose="02020603050405020304" pitchFamily="18" charset="0"/>
              </a:rPr>
            </a:b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US" sz="4400" dirty="0">
              <a:solidFill>
                <a:schemeClr val="tx1">
                  <a:lumMod val="95000"/>
                </a:schemeClr>
              </a:solidFill>
              <a:latin typeface="Brush Script MT" panose="03060802040406070304" pitchFamily="66" charset="0"/>
              <a:cs typeface="Arial" panose="020B0604020202020204" pitchFamily="34" charset="0"/>
            </a:endParaRPr>
          </a:p>
        </p:txBody>
      </p:sp>
      <p:pic>
        <p:nvPicPr>
          <p:cNvPr id="19" name="Picture 18">
            <a:extLst>
              <a:ext uri="{FF2B5EF4-FFF2-40B4-BE49-F238E27FC236}">
                <a16:creationId xmlns:a16="http://schemas.microsoft.com/office/drawing/2014/main" id="{93E87025-C67D-6760-B7C5-8D3BBE2EAAE8}"/>
              </a:ext>
            </a:extLst>
          </p:cNvPr>
          <p:cNvPicPr>
            <a:picLocks noChangeAspect="1"/>
          </p:cNvPicPr>
          <p:nvPr/>
        </p:nvPicPr>
        <p:blipFill>
          <a:blip r:embed="rId3">
            <a:alphaModFix amt="20000"/>
          </a:blip>
          <a:stretch>
            <a:fillRect/>
          </a:stretch>
        </p:blipFill>
        <p:spPr>
          <a:xfrm>
            <a:off x="3273" y="-7926"/>
            <a:ext cx="12185454" cy="6858975"/>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83D2-DF8B-562B-D37F-B573AA782659}"/>
              </a:ext>
            </a:extLst>
          </p:cNvPr>
          <p:cNvSpPr>
            <a:spLocks noGrp="1"/>
          </p:cNvSpPr>
          <p:nvPr>
            <p:ph type="title"/>
          </p:nvPr>
        </p:nvSpPr>
        <p:spPr>
          <a:xfrm>
            <a:off x="7522464" y="286603"/>
            <a:ext cx="3633216" cy="1450757"/>
          </a:xfrm>
        </p:spPr>
        <p:txBody>
          <a:bodyPr vert="wordArtVert">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6B190EEC-0479-8BBF-BDE2-94A28DD3C4BF}"/>
              </a:ext>
            </a:extLst>
          </p:cNvPr>
          <p:cNvSpPr>
            <a:spLocks noGrp="1"/>
          </p:cNvSpPr>
          <p:nvPr>
            <p:ph idx="1"/>
          </p:nvPr>
        </p:nvSpPr>
        <p:spPr>
          <a:xfrm>
            <a:off x="1182624" y="2084833"/>
            <a:ext cx="9973056" cy="3784260"/>
          </a:xfrm>
        </p:spPr>
        <p:txBody>
          <a:bodyPr>
            <a:normAutofit fontScale="55000" lnSpcReduction="20000"/>
          </a:bodyPr>
          <a:lstStyle/>
          <a:p>
            <a:pPr algn="just">
              <a:lnSpc>
                <a:spcPct val="107000"/>
              </a:lnSpc>
              <a:spcAft>
                <a:spcPts val="800"/>
              </a:spcAft>
            </a:pPr>
            <a:r>
              <a:rPr lang="en-US" sz="32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Our software has the facility to give a unique id for every patient and stores the details of every patient and the staff automatically. It includes a search facility to know the current status of each room. User can search the availability of a doctor and the details of a patient using the id. The Hospital Management System includes registration of patients, storing their details into the system, and also booking appointment in specific categories such as, Dermatologist, Dentist and Ophthalmologist.</a:t>
            </a:r>
            <a:endParaRPr lang="en-IN" sz="32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32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Our software has the facility to give a unique id for every patient and stores the details of every patient and the staff automatically. It includes a search facility to know the current status of each room. User can search availability of a doctor and the details of a patient using the </a:t>
            </a:r>
            <a:r>
              <a:rPr lang="en-US" sz="3200" kern="1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id.The</a:t>
            </a:r>
            <a:r>
              <a:rPr lang="en-US" sz="32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Hospital Management System a can be entered using a username and password. It is accessible either by an administrator or receptionist. Only they can add data into the database. The data can be retrieved easily. The interface is very user-friendly. The data are well protected for personal use and makes the data processing very fast.</a:t>
            </a:r>
            <a:endParaRPr lang="en-IN" sz="32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US" sz="1800" dirty="0">
                <a:effectLst/>
                <a:latin typeface="Times New Roman" panose="02020603050405020304" pitchFamily="18" charset="0"/>
                <a:ea typeface="Calibri" panose="020F0502020204030204" pitchFamily="34"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4658A91-F563-3616-0A85-675B5B4BA7A4}"/>
              </a:ext>
            </a:extLst>
          </p:cNvPr>
          <p:cNvPicPr>
            <a:picLocks noChangeAspect="1"/>
          </p:cNvPicPr>
          <p:nvPr/>
        </p:nvPicPr>
        <p:blipFill>
          <a:blip r:embed="rId2">
            <a:alphaModFix amt="35000"/>
          </a:blip>
          <a:stretch>
            <a:fillRect/>
          </a:stretch>
        </p:blipFill>
        <p:spPr>
          <a:xfrm>
            <a:off x="1" y="-1977"/>
            <a:ext cx="12191999" cy="6859977"/>
          </a:xfrm>
          <a:prstGeom prst="rect">
            <a:avLst/>
          </a:prstGeom>
        </p:spPr>
      </p:pic>
    </p:spTree>
    <p:extLst>
      <p:ext uri="{BB962C8B-B14F-4D97-AF65-F5344CB8AC3E}">
        <p14:creationId xmlns:p14="http://schemas.microsoft.com/office/powerpoint/2010/main" val="3374304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34F3-91FD-1D8D-E3B2-D60654AC811B}"/>
              </a:ext>
            </a:extLst>
          </p:cNvPr>
          <p:cNvSpPr>
            <a:spLocks noGrp="1"/>
          </p:cNvSpPr>
          <p:nvPr>
            <p:ph type="title"/>
          </p:nvPr>
        </p:nvSpPr>
        <p:spPr>
          <a:xfrm>
            <a:off x="351691" y="386861"/>
            <a:ext cx="926123" cy="5931877"/>
          </a:xfrm>
        </p:spPr>
        <p:txBody>
          <a:bodyPr vert="horz">
            <a:normAutofit fontScale="90000"/>
          </a:bodyPr>
          <a:lstStyle/>
          <a:p>
            <a:r>
              <a:rPr lang="en-US" sz="3600" i="1" spc="-300">
                <a:effectLst>
                  <a:glow rad="127000">
                    <a:schemeClr val="accent1">
                      <a:alpha val="0"/>
                    </a:schemeClr>
                  </a:glow>
                </a:effectLst>
              </a:rPr>
              <a:t> I</a:t>
            </a:r>
            <a:br>
              <a:rPr lang="en-US" sz="3600" i="1" spc="-300">
                <a:effectLst>
                  <a:glow rad="127000">
                    <a:schemeClr val="accent1">
                      <a:alpha val="0"/>
                    </a:schemeClr>
                  </a:glow>
                </a:effectLst>
              </a:rPr>
            </a:br>
            <a:r>
              <a:rPr lang="en-US" sz="3600" i="1" spc="-300">
                <a:effectLst>
                  <a:glow rad="127000">
                    <a:schemeClr val="accent1">
                      <a:alpha val="0"/>
                    </a:schemeClr>
                  </a:glow>
                </a:effectLst>
              </a:rPr>
              <a:t>N</a:t>
            </a:r>
            <a:br>
              <a:rPr lang="en-US" sz="3600" i="1" spc="-300">
                <a:effectLst>
                  <a:glow rad="127000">
                    <a:schemeClr val="accent1">
                      <a:alpha val="0"/>
                    </a:schemeClr>
                  </a:glow>
                </a:effectLst>
              </a:rPr>
            </a:br>
            <a:r>
              <a:rPr lang="en-US" sz="3600" i="1" spc="-300">
                <a:effectLst>
                  <a:glow rad="127000">
                    <a:schemeClr val="accent1">
                      <a:alpha val="0"/>
                    </a:schemeClr>
                  </a:glow>
                </a:effectLst>
              </a:rPr>
              <a:t>D</a:t>
            </a:r>
            <a:br>
              <a:rPr lang="en-US" sz="3600" i="1" spc="-300">
                <a:effectLst>
                  <a:glow rad="127000">
                    <a:schemeClr val="accent1">
                      <a:alpha val="0"/>
                    </a:schemeClr>
                  </a:glow>
                </a:effectLst>
              </a:rPr>
            </a:br>
            <a:r>
              <a:rPr lang="en-US" sz="3600" i="1" spc="-300">
                <a:effectLst>
                  <a:glow rad="127000">
                    <a:schemeClr val="accent1">
                      <a:alpha val="0"/>
                    </a:schemeClr>
                  </a:glow>
                </a:effectLst>
              </a:rPr>
              <a:t>R</a:t>
            </a:r>
            <a:br>
              <a:rPr lang="en-US" sz="3600" i="1" spc="-300">
                <a:effectLst>
                  <a:glow rad="127000">
                    <a:schemeClr val="accent1">
                      <a:alpha val="0"/>
                    </a:schemeClr>
                  </a:glow>
                </a:effectLst>
              </a:rPr>
            </a:br>
            <a:r>
              <a:rPr lang="en-US" sz="3600" i="1" spc="-300">
                <a:effectLst>
                  <a:glow rad="127000">
                    <a:schemeClr val="accent1">
                      <a:alpha val="0"/>
                    </a:schemeClr>
                  </a:glow>
                </a:effectLst>
              </a:rPr>
              <a:t>O</a:t>
            </a:r>
            <a:br>
              <a:rPr lang="en-US" sz="3600" i="1" spc="-300">
                <a:effectLst>
                  <a:glow rad="127000">
                    <a:schemeClr val="accent1">
                      <a:alpha val="0"/>
                    </a:schemeClr>
                  </a:glow>
                </a:effectLst>
              </a:rPr>
            </a:br>
            <a:r>
              <a:rPr lang="en-US" sz="3600" i="1" spc="-300">
                <a:effectLst>
                  <a:glow rad="127000">
                    <a:schemeClr val="accent1">
                      <a:alpha val="0"/>
                    </a:schemeClr>
                  </a:glow>
                </a:effectLst>
              </a:rPr>
              <a:t>D</a:t>
            </a:r>
            <a:br>
              <a:rPr lang="en-US" sz="3600" i="1" spc="-300">
                <a:effectLst>
                  <a:glow rad="127000">
                    <a:schemeClr val="accent1">
                      <a:alpha val="0"/>
                    </a:schemeClr>
                  </a:glow>
                </a:effectLst>
              </a:rPr>
            </a:br>
            <a:r>
              <a:rPr lang="en-US" sz="3600" i="1" spc="-300">
                <a:effectLst>
                  <a:glow rad="127000">
                    <a:schemeClr val="accent1">
                      <a:alpha val="0"/>
                    </a:schemeClr>
                  </a:glow>
                </a:effectLst>
              </a:rPr>
              <a:t>U</a:t>
            </a:r>
            <a:br>
              <a:rPr lang="en-US" sz="3600" i="1" spc="-300">
                <a:effectLst>
                  <a:glow rad="127000">
                    <a:schemeClr val="accent1">
                      <a:alpha val="0"/>
                    </a:schemeClr>
                  </a:glow>
                </a:effectLst>
              </a:rPr>
            </a:br>
            <a:r>
              <a:rPr lang="en-US" sz="3600" i="1" spc="-300">
                <a:effectLst>
                  <a:glow rad="127000">
                    <a:schemeClr val="accent1">
                      <a:alpha val="0"/>
                    </a:schemeClr>
                  </a:glow>
                </a:effectLst>
              </a:rPr>
              <a:t>C</a:t>
            </a:r>
            <a:br>
              <a:rPr lang="en-US" sz="3600" i="1" spc="-300">
                <a:effectLst>
                  <a:glow rad="127000">
                    <a:schemeClr val="accent1">
                      <a:alpha val="0"/>
                    </a:schemeClr>
                  </a:glow>
                </a:effectLst>
              </a:rPr>
            </a:br>
            <a:r>
              <a:rPr lang="en-US" sz="3600" i="1" spc="-300">
                <a:effectLst>
                  <a:glow rad="127000">
                    <a:schemeClr val="accent1">
                      <a:alpha val="0"/>
                    </a:schemeClr>
                  </a:glow>
                </a:effectLst>
              </a:rPr>
              <a:t>T</a:t>
            </a:r>
            <a:br>
              <a:rPr lang="en-US" sz="3600" i="1" spc="-300">
                <a:effectLst>
                  <a:glow rad="127000">
                    <a:schemeClr val="accent1">
                      <a:alpha val="0"/>
                    </a:schemeClr>
                  </a:glow>
                </a:effectLst>
              </a:rPr>
            </a:br>
            <a:r>
              <a:rPr lang="en-US" sz="3600" i="1" spc="-300">
                <a:effectLst>
                  <a:glow rad="127000">
                    <a:schemeClr val="accent1">
                      <a:alpha val="0"/>
                    </a:schemeClr>
                  </a:glow>
                </a:effectLst>
              </a:rPr>
              <a:t> I</a:t>
            </a:r>
            <a:br>
              <a:rPr lang="en-US" sz="3600" i="1" spc="-300">
                <a:effectLst>
                  <a:glow rad="127000">
                    <a:schemeClr val="accent1">
                      <a:alpha val="0"/>
                    </a:schemeClr>
                  </a:glow>
                </a:effectLst>
              </a:rPr>
            </a:br>
            <a:r>
              <a:rPr lang="en-US" sz="3600" i="1" spc="-300">
                <a:effectLst>
                  <a:glow rad="127000">
                    <a:schemeClr val="accent1">
                      <a:alpha val="0"/>
                    </a:schemeClr>
                  </a:glow>
                </a:effectLst>
              </a:rPr>
              <a:t>O</a:t>
            </a:r>
            <a:br>
              <a:rPr lang="en-US" sz="3600" i="1" spc="-300">
                <a:effectLst>
                  <a:glow rad="127000">
                    <a:schemeClr val="accent1">
                      <a:alpha val="0"/>
                    </a:schemeClr>
                  </a:glow>
                </a:effectLst>
              </a:rPr>
            </a:br>
            <a:r>
              <a:rPr lang="en-US" sz="3600" i="1" spc="-300">
                <a:effectLst>
                  <a:glow rad="127000">
                    <a:schemeClr val="accent1">
                      <a:alpha val="0"/>
                    </a:schemeClr>
                  </a:glow>
                </a:effectLst>
              </a:rPr>
              <a:t>N</a:t>
            </a:r>
            <a:br>
              <a:rPr lang="en-US" sz="3600" i="1" spc="-300">
                <a:effectLst>
                  <a:glow rad="127000">
                    <a:schemeClr val="accent1">
                      <a:alpha val="0"/>
                    </a:schemeClr>
                  </a:glow>
                </a:effectLst>
              </a:rPr>
            </a:br>
            <a:endParaRPr lang="en-IN" sz="3600" i="1" spc="-300" dirty="0">
              <a:effectLst>
                <a:glow rad="127000">
                  <a:schemeClr val="accent1">
                    <a:alpha val="0"/>
                  </a:schemeClr>
                </a:glow>
              </a:effectLst>
            </a:endParaRPr>
          </a:p>
        </p:txBody>
      </p:sp>
      <p:sp>
        <p:nvSpPr>
          <p:cNvPr id="3" name="Content Placeholder 2">
            <a:extLst>
              <a:ext uri="{FF2B5EF4-FFF2-40B4-BE49-F238E27FC236}">
                <a16:creationId xmlns:a16="http://schemas.microsoft.com/office/drawing/2014/main" id="{4D580EBA-EF3D-4557-BB48-35EB338C234A}"/>
              </a:ext>
            </a:extLst>
          </p:cNvPr>
          <p:cNvSpPr>
            <a:spLocks noGrp="1"/>
          </p:cNvSpPr>
          <p:nvPr>
            <p:ph idx="1"/>
          </p:nvPr>
        </p:nvSpPr>
        <p:spPr>
          <a:xfrm>
            <a:off x="1097280" y="2108201"/>
            <a:ext cx="10297551" cy="4034691"/>
          </a:xfrm>
        </p:spPr>
        <p:txBody>
          <a:bodyPr anchor="ctr">
            <a:normAutofit fontScale="70000" lnSpcReduction="20000"/>
          </a:bodyPr>
          <a:lstStyle/>
          <a:p>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Hospital Management System is a designed for all kinds of hospital ,which covers wide range of hospital      administration and management process. When dealing with hospital management it provides the consolidated patient data and relevant information across the hospital to support effective decision making for patient care </a:t>
            </a:r>
            <a:r>
              <a:rPr lang="en-US" sz="2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scheduling</a:t>
            </a:r>
            <a:r>
              <a:rPr lang="en-US" sz="2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operation, registration etc..                                                                                                                                                                                                                                        In a faultless flow this case   study we will majorly discuss the registration process in the hospital management "Additionally Hospital management can be easily customized their own customized report. The Hospital Administration System can be entered using a username   and it is accessible by an administrator. Only he can add data into the database the   data can be retrieved easily. The interface is very user-friendly. The data well protected for personal use and makes the data processing very fast. Hospital  Administration System is powerful, flexible, and easy to use and is designed and developed to deliver real conceivable benefits to hospitals. Hospital Administration  System  is  designed for multispecialty  hospitals,  to cover a wide range of hospital administration and management process Hospital management system(HMS) is a complete hospital suite service functional areas of the hospital. Each of the department's work processes are in together with the system's business process. It is user friendly software. It covers complete cycle from appointment, patient registration ,patient    history ,patient care. 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30626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{0BDCC3FD-584C-4F6C-A360-8EEFCDF9AD75}tf22712842_win32</Template>
  <TotalTime>156</TotalTime>
  <Words>485</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Bookman Old Style</vt:lpstr>
      <vt:lpstr>Brush Script MT</vt:lpstr>
      <vt:lpstr>Calibri</vt:lpstr>
      <vt:lpstr>Franklin Gothic Book</vt:lpstr>
      <vt:lpstr>Times New Roman</vt:lpstr>
      <vt:lpstr>Custom</vt:lpstr>
      <vt:lpstr>HOSPITAL MANAGEMENT  SYSTEM    </vt:lpstr>
      <vt:lpstr>ABSTRACT</vt:lpstr>
      <vt:lpstr> I N D R O D U C T  I O 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dc:title>
  <dc:creator>sheebasheeba2405@gmail.com</dc:creator>
  <cp:lastModifiedBy>sheebasheeba2405@gmail.com</cp:lastModifiedBy>
  <cp:revision>1</cp:revision>
  <dcterms:created xsi:type="dcterms:W3CDTF">2024-04-12T13:58:32Z</dcterms:created>
  <dcterms:modified xsi:type="dcterms:W3CDTF">2024-04-12T16:35:02Z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