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9" r:id="rId10"/>
    <p:sldId id="272" r:id="rId11"/>
    <p:sldId id="263" r:id="rId12"/>
    <p:sldId id="264" r:id="rId13"/>
    <p:sldId id="265" r:id="rId14"/>
    <p:sldId id="270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IOYEE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loyee%20222222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EMPIOYEE.xlsx]Sheet1!PivotTable1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C-49A3-AC36-E663EF43736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C-49A3-AC36-E663EF43736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CC-49A3-AC36-E663EF43736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CC-49A3-AC36-E663EF437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2605576"/>
        <c:axId val="802611720"/>
      </c:barChart>
      <c:catAx>
        <c:axId val="802605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BUSINESSUNIT</a:t>
                </a:r>
              </a:p>
            </c:rich>
          </c:tx>
          <c:layout>
            <c:manualLayout>
              <c:xMode val="edge"/>
              <c:yMode val="edge"/>
              <c:x val="0.1839417007739933"/>
              <c:y val="0.945322793554915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11720"/>
        <c:crosses val="autoZero"/>
        <c:auto val="1"/>
        <c:lblAlgn val="ctr"/>
        <c:lblOffset val="100"/>
        <c:noMultiLvlLbl val="0"/>
      </c:catAx>
      <c:valAx>
        <c:axId val="80261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FIRSTNAME</a:t>
                </a:r>
              </a:p>
            </c:rich>
          </c:tx>
          <c:layout>
            <c:manualLayout>
              <c:xMode val="edge"/>
              <c:yMode val="edge"/>
              <c:x val="0.10717299578059072"/>
              <c:y val="1.672106055236246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0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employee 222222.xlsx]Sheet1!PivotTable1</c:name>
    <c:fmtId val="-1"/>
  </c:pivotSource>
  <c:chart>
    <c:title>
      <c:overlay val="0"/>
      <c:spPr>
        <a:solidFill>
          <a:srgbClr val="FFFFFF"/>
        </a:solidFill>
        <a:ln>
          <a:solidFill>
            <a:srgbClr val="B4C6E7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27</c:v>
                </c:pt>
                <c:pt idx="1">
                  <c:v>31</c:v>
                </c:pt>
                <c:pt idx="2">
                  <c:v>28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31</c:v>
                </c:pt>
                <c:pt idx="7">
                  <c:v>26</c:v>
                </c:pt>
                <c:pt idx="8">
                  <c:v>28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9AC-48D2-A682-D3EACFA7517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61</c:v>
                </c:pt>
                <c:pt idx="1">
                  <c:v>57</c:v>
                </c:pt>
                <c:pt idx="2">
                  <c:v>51</c:v>
                </c:pt>
                <c:pt idx="3">
                  <c:v>51</c:v>
                </c:pt>
                <c:pt idx="4">
                  <c:v>46</c:v>
                </c:pt>
                <c:pt idx="5">
                  <c:v>53</c:v>
                </c:pt>
                <c:pt idx="6">
                  <c:v>61</c:v>
                </c:pt>
                <c:pt idx="7">
                  <c:v>54</c:v>
                </c:pt>
                <c:pt idx="8">
                  <c:v>55</c:v>
                </c:pt>
                <c:pt idx="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69AC-48D2-A682-D3EACFA7517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103</c:v>
                </c:pt>
                <c:pt idx="1">
                  <c:v>98</c:v>
                </c:pt>
                <c:pt idx="2">
                  <c:v>107</c:v>
                </c:pt>
                <c:pt idx="3">
                  <c:v>106</c:v>
                </c:pt>
                <c:pt idx="4">
                  <c:v>95</c:v>
                </c:pt>
                <c:pt idx="5">
                  <c:v>105</c:v>
                </c:pt>
                <c:pt idx="6">
                  <c:v>96</c:v>
                </c:pt>
                <c:pt idx="7">
                  <c:v>96</c:v>
                </c:pt>
                <c:pt idx="8">
                  <c:v>103</c:v>
                </c:pt>
                <c:pt idx="9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69AC-48D2-A682-D3EACFA7517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24</c:v>
                </c:pt>
                <c:pt idx="1">
                  <c:v>19</c:v>
                </c:pt>
                <c:pt idx="2">
                  <c:v>16</c:v>
                </c:pt>
                <c:pt idx="3">
                  <c:v>21</c:v>
                </c:pt>
                <c:pt idx="4">
                  <c:v>13</c:v>
                </c:pt>
                <c:pt idx="5">
                  <c:v>18</c:v>
                </c:pt>
                <c:pt idx="6">
                  <c:v>16</c:v>
                </c:pt>
                <c:pt idx="7">
                  <c:v>22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69AC-48D2-A682-D3EACFA75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03328" y="3314150"/>
            <a:ext cx="10161814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/>
              <a:t>STUDENT NAME: SHEEBA.L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 dirty="0"/>
              <a:t>REGISTER NO:312200482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 dirty="0"/>
              <a:t>DEPARTMENT: B.COM COMPUTER APPLICATION 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 dirty="0"/>
              <a:t>  COLLEGE:S.I.V.E.T. </a:t>
            </a:r>
            <a:r>
              <a:rPr lang="en-US" sz="3200"/>
              <a:t>COLLEGE GOWRIVAKKAM </a:t>
            </a:r>
            <a:endParaRPr lang="en-IN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8DD5-FA99-F732-D2A5-131D4200FCB3}"/>
              </a:ext>
            </a:extLst>
          </p:cNvPr>
          <p:cNvSpPr txBox="1"/>
          <p:nvPr/>
        </p:nvSpPr>
        <p:spPr>
          <a:xfrm>
            <a:off x="1116446" y="693387"/>
            <a:ext cx="681627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Business unit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status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type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 err="1">
                <a:latin typeface="Trebuchet MS"/>
              </a:rPr>
              <a:t>Employeeclassification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 err="1">
                <a:latin typeface="Trebuchet MS"/>
              </a:rPr>
              <a:t>RaceDesc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 err="1">
                <a:latin typeface="Trebuchet MS"/>
              </a:rPr>
              <a:t>LocationCode</a:t>
            </a:r>
            <a:endParaRPr lang="en-US" dirty="0" err="1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</a:rPr>
              <a:t>Employee rating-num </a:t>
            </a:r>
          </a:p>
          <a:p>
            <a:r>
              <a:rPr lang="en-US" sz="2800" b="1" dirty="0">
                <a:latin typeface="Trebuchet MS"/>
              </a:rPr>
              <a:t>Performance level</a:t>
            </a:r>
          </a:p>
          <a:p>
            <a:r>
              <a:rPr lang="en-US" sz="2800" dirty="0">
                <a:latin typeface="Trebuchet MS"/>
              </a:rPr>
              <a:t>​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1C3C96FF-EFD7-F8CC-DCD2-A7508719A5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9625" y="2857952"/>
            <a:ext cx="2228355" cy="33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259" y="2480828"/>
            <a:ext cx="2466975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FF1A3-3197-FDBA-0E07-39F04C0DCAE6}"/>
              </a:ext>
            </a:extLst>
          </p:cNvPr>
          <p:cNvSpPr txBox="1"/>
          <p:nvPr/>
        </p:nvSpPr>
        <p:spPr>
          <a:xfrm>
            <a:off x="3617686" y="2302329"/>
            <a:ext cx="694327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=IFD(X2=5,"VERYHIGH",IF(X2=4,"HIGH",IF(X2=3,"MED",IF(X2=2,"LOW",)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34407" y="153261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4398" y="222673"/>
            <a:ext cx="6962602" cy="6535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5" dirty="0">
                <a:latin typeface="Trebuchet MS"/>
                <a:cs typeface="Trebuchet MS"/>
              </a:rPr>
              <a:t>M</a:t>
            </a:r>
            <a:r>
              <a:rPr sz="2800" b="1" dirty="0">
                <a:latin typeface="Trebuchet MS"/>
                <a:cs typeface="Trebuchet MS"/>
              </a:rPr>
              <a:t>O</a:t>
            </a:r>
            <a:r>
              <a:rPr sz="2800" b="1" spc="-15" dirty="0">
                <a:latin typeface="Trebuchet MS"/>
                <a:cs typeface="Trebuchet MS"/>
              </a:rPr>
              <a:t>D</a:t>
            </a:r>
            <a:r>
              <a:rPr lang="en-US" sz="2800" b="1" spc="-35" dirty="0">
                <a:latin typeface="Trebuchet MS"/>
                <a:cs typeface="Trebuchet MS"/>
              </a:rPr>
              <a:t>ELLING</a:t>
            </a:r>
            <a:r>
              <a:rPr lang="en-US" sz="2000" b="1" spc="-35" dirty="0">
                <a:latin typeface="Trebuchet MS"/>
                <a:cs typeface="Trebuchet MS"/>
              </a:rPr>
              <a:t> </a:t>
            </a: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Data  collection :
1.Edunet download 
2.Goodwill download 
Features:
Identifying features one by one
What features you will identify 
Data leaning:
1.Missing values identify 
2.Missing values filter out 
Performance level:
Calculate which column you will performance
Summary:
1.Pivot table
2. graphs
3.Ppt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Wingdings"/>
              <a:buChar char="Ø"/>
            </a:pPr>
            <a:endParaRPr lang="en-US" i="1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</p:txBody>
      </p:sp>
      <p:pic>
        <p:nvPicPr>
          <p:cNvPr id="3" name="object 2" descr="A cartoon pencil holding a sign&#10;&#10;Description automatically generated">
            <a:extLst>
              <a:ext uri="{FF2B5EF4-FFF2-40B4-BE49-F238E27FC236}">
                <a16:creationId xmlns:a16="http://schemas.microsoft.com/office/drawing/2014/main" id="{EEF05E19-F918-4FA2-745A-FB434700B3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34" y="1120115"/>
            <a:ext cx="2695574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385763"/>
            <a:ext cx="2436813" cy="757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BA09D8C-EE7A-C8E3-27B6-F7A790E9156A}"/>
              </a:ext>
              <a:ext uri="{147F2762-F138-4A5C-976F-8EAC2B608ADB}">
                <a16:predDERef xmlns:a16="http://schemas.microsoft.com/office/drawing/2014/main" pred="{8D12239E-CC73-0D14-40ED-FCEED2B6D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635332"/>
              </p:ext>
            </p:extLst>
          </p:nvPr>
        </p:nvGraphicFramePr>
        <p:xfrm>
          <a:off x="329747" y="1038225"/>
          <a:ext cx="9481003" cy="538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69054E-5401-4D6F-ABCA-F39ADCA084F4}"/>
              </a:ext>
              <a:ext uri="{147F2762-F138-4A5C-976F-8EAC2B608ADB}">
                <a16:predDERef xmlns:a16="http://schemas.microsoft.com/office/drawing/2014/main" pred="{0160962F-8D56-4BAE-977B-B975F6167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360066"/>
              </p:ext>
            </p:extLst>
          </p:nvPr>
        </p:nvGraphicFramePr>
        <p:xfrm>
          <a:off x="-974498" y="706892"/>
          <a:ext cx="9441089" cy="4908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object 5">
            <a:extLst>
              <a:ext uri="{FF2B5EF4-FFF2-40B4-BE49-F238E27FC236}">
                <a16:creationId xmlns:a16="http://schemas.microsoft.com/office/drawing/2014/main" id="{E72780D2-73B3-BB31-3446-88E224CA36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8225" y="2647950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0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260" y="1021123"/>
            <a:ext cx="6473480" cy="3323987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1.Download the data employee form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Dashboard.
2.Filter the employee data
3.Created a performance level using formula.
4.In Insert option using  pivot table create a table EMPLOYEE PERFORMANCE ANALYSIS.
5.Also create a pie chart graph.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AF8F1185-A1AD-E960-9194-DF09FEB888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90" y="3631870"/>
            <a:ext cx="1733550" cy="30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736736" y="2123271"/>
            <a:ext cx="8838157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/>
                <a:cs typeface="Times New Roman"/>
              </a:rPr>
              <a:t>CREATING AN EMPLOYEE PERFORMANCE SCORECARD IN EXCEL</a:t>
            </a:r>
            <a:endParaRPr lang="en-US" sz="4400" b="1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50" y="-87984"/>
            <a:ext cx="7715076" cy="263277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lang="en-US" sz="4250" spc="1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45537-427D-0183-1C0B-9841BC0349B4}"/>
              </a:ext>
            </a:extLst>
          </p:cNvPr>
          <p:cNvSpPr txBox="1"/>
          <p:nvPr/>
        </p:nvSpPr>
        <p:spPr>
          <a:xfrm>
            <a:off x="558142" y="1409205"/>
            <a:ext cx="779021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validating employee performance</a:t>
            </a:r>
            <a:r>
              <a:rPr lang="en-US" sz="3200" dirty="0">
                <a:latin typeface="Trebuchet MS"/>
              </a:rPr>
              <a:t>​.</a:t>
            </a:r>
            <a:br>
              <a:rPr lang="en-US" sz="3200" dirty="0">
                <a:latin typeface="Trebuchet MS"/>
              </a:rPr>
            </a:br>
            <a:endParaRPr lang="en-US" sz="3200" dirty="0">
              <a:latin typeface="Trebuchet MS"/>
            </a:endParaRPr>
          </a:p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Based on performance providing increment the employee</a:t>
            </a:r>
            <a:r>
              <a:rPr lang="en-US" sz="3200" dirty="0">
                <a:latin typeface="Trebuchet MS"/>
              </a:rPr>
              <a:t>​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4D391DE-C93F-3D32-E41E-030B1F8F6CE6}"/>
              </a:ext>
            </a:extLst>
          </p:cNvPr>
          <p:cNvSpPr txBox="1"/>
          <p:nvPr/>
        </p:nvSpPr>
        <p:spPr>
          <a:xfrm>
            <a:off x="558142" y="288914"/>
            <a:ext cx="6780809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b="1" dirty="0">
                <a:ea typeface="+mn-lt"/>
                <a:cs typeface="+mn-lt"/>
              </a:rPr>
              <a:t>PROBLEM STATEMENT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67742"/>
            <a:ext cx="3533775" cy="3810000"/>
            <a:chOff x="8658225" y="2667742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67742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Analyzing the performance of employee considering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.</a:t>
            </a: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 various factor like employee id, gender, performance level, business unit.</a:t>
            </a: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7859" y="1713592"/>
            <a:ext cx="2926896" cy="272777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/>
          <a:lstStyle/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EMPLOYEE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EMPLOYER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MANAGEMENT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INDUSTRY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ORGANIZATION</a:t>
            </a: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pic>
        <p:nvPicPr>
          <p:cNvPr id="9" name="object 6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28B95D2A-6DB2-A9CF-2ACB-CD5E6DA5507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9044" y="2843685"/>
            <a:ext cx="2693760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 Types of Organizational Structures for Companies">
            <a:extLst>
              <a:ext uri="{FF2B5EF4-FFF2-40B4-BE49-F238E27FC236}">
                <a16:creationId xmlns:a16="http://schemas.microsoft.com/office/drawing/2014/main" id="{5BE10371-EE03-38DC-B7F1-0423107B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4" y="527833"/>
            <a:ext cx="9427029" cy="580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A6D66-5E34-72F3-B074-096D3CE74316}"/>
              </a:ext>
            </a:extLst>
          </p:cNvPr>
          <p:cNvSpPr txBox="1"/>
          <p:nvPr/>
        </p:nvSpPr>
        <p:spPr>
          <a:xfrm>
            <a:off x="3546306" y="1433195"/>
            <a:ext cx="5686170" cy="87100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Conditional formatting-Highlighted the missing values</a:t>
            </a:r>
            <a:endParaRPr lang="en-US" dirty="0">
              <a:ea typeface="Calibri"/>
              <a:cs typeface="Calibr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Filter-Remove the value</a:t>
            </a: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Formula-performance level</a:t>
            </a:r>
          </a:p>
          <a:p>
            <a:r>
              <a:rPr lang="en-US" sz="2800" b="1" dirty="0">
                <a:latin typeface="Trebuchet MS"/>
                <a:cs typeface="Segoe UI"/>
              </a:rPr>
              <a:t>=IFD(X2=5,"VERYHIGH",IF(X2=4,"HIGH",IF(X2=3,"MED",IF(X2=2,"LOW",)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Pivot table-summary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  <a:cs typeface="Segoe UI"/>
              </a:rPr>
              <a:t>(business unit, </a:t>
            </a:r>
            <a:r>
              <a:rPr lang="en-US" sz="2800" b="1" dirty="0" err="1">
                <a:latin typeface="Trebuchet MS"/>
                <a:cs typeface="Segoe UI"/>
              </a:rPr>
              <a:t>gender,firstname,performance</a:t>
            </a:r>
            <a:r>
              <a:rPr lang="en-US" sz="2800" b="1" dirty="0">
                <a:latin typeface="Trebuchet MS"/>
                <a:cs typeface="Segoe UI"/>
              </a:rPr>
              <a:t> level)</a:t>
            </a: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Graph-data visualization</a:t>
            </a: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​​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31" y="-186056"/>
            <a:ext cx="11216550" cy="662076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/>
              <a:t>Dataset Description</a:t>
            </a:r>
            <a:br>
              <a:rPr lang="en-IN" dirty="0"/>
            </a:br>
            <a:br>
              <a:rPr lang="en-IN" dirty="0"/>
            </a:br>
            <a:r>
              <a:rPr lang="en-IN" sz="2800" dirty="0"/>
              <a:t>Employee=</a:t>
            </a:r>
            <a:r>
              <a:rPr lang="en-IN" sz="2800" dirty="0" err="1"/>
              <a:t>kaggle</a:t>
            </a:r>
            <a:br>
              <a:rPr lang="en-IN" sz="2800" dirty="0"/>
            </a:br>
            <a:r>
              <a:rPr lang="en-IN" sz="2800" dirty="0"/>
              <a:t>26-features</a:t>
            </a:r>
            <a:br>
              <a:rPr lang="en-IN" sz="2800" dirty="0"/>
            </a:br>
            <a:r>
              <a:rPr lang="en-IN" sz="2800" dirty="0"/>
              <a:t>13-features</a:t>
            </a:r>
            <a:br>
              <a:rPr lang="en-IN" sz="2800" dirty="0"/>
            </a:br>
            <a:r>
              <a:rPr lang="en-IN" sz="2800" dirty="0"/>
              <a:t>Emp id-</a:t>
            </a:r>
            <a:r>
              <a:rPr lang="en-IN" sz="2800" dirty="0" err="1"/>
              <a:t>num</a:t>
            </a:r>
            <a:br>
              <a:rPr lang="en-IN" sz="2800" dirty="0"/>
            </a:br>
            <a:r>
              <a:rPr lang="en-US" sz="2800" dirty="0"/>
              <a:t>FirstName</a:t>
            </a:r>
            <a:br>
              <a:rPr lang="en-US" sz="2800" dirty="0"/>
            </a:br>
            <a:r>
              <a:rPr lang="en-US" sz="2800" dirty="0"/>
              <a:t>LastName</a:t>
            </a:r>
            <a:br>
              <a:rPr lang="en-US" sz="2800" dirty="0"/>
            </a:br>
            <a:r>
              <a:rPr lang="en-US" sz="2800" dirty="0"/>
              <a:t>Emp type</a:t>
            </a:r>
            <a:br>
              <a:rPr lang="en-US" sz="2800" dirty="0"/>
            </a:br>
            <a:r>
              <a:rPr lang="en-US" sz="2800" dirty="0"/>
              <a:t>Performance level</a:t>
            </a:r>
            <a:br>
              <a:rPr lang="en-US" sz="2800" dirty="0"/>
            </a:br>
            <a:r>
              <a:rPr lang="en-US" sz="2800" dirty="0"/>
              <a:t>Gender-</a:t>
            </a:r>
            <a:r>
              <a:rPr lang="en-US" sz="2800" dirty="0" err="1"/>
              <a:t>Male,Female</a:t>
            </a:r>
            <a:br>
              <a:rPr lang="en-US" sz="2800" dirty="0"/>
            </a:br>
            <a:r>
              <a:rPr lang="en-US" sz="2800" dirty="0"/>
              <a:t>Title</a:t>
            </a:r>
            <a:br>
              <a:rPr lang="en-US" sz="2800" dirty="0"/>
            </a:br>
            <a:r>
              <a:rPr lang="en-US" sz="2800" dirty="0"/>
              <a:t>Supervisor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object 5" descr="A cartoon pencil with a face and hands&#10;&#10;Description automatically generated">
            <a:extLst>
              <a:ext uri="{FF2B5EF4-FFF2-40B4-BE49-F238E27FC236}">
                <a16:creationId xmlns:a16="http://schemas.microsoft.com/office/drawing/2014/main" id="{439EDA6B-7142-D02E-1712-CD73371837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3835" y="2737015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   </vt:lpstr>
      <vt:lpstr>PROJECT OVERVIEW</vt:lpstr>
      <vt:lpstr>WHO ARE THE END USERS?</vt:lpstr>
      <vt:lpstr>PowerPoint Presentation</vt:lpstr>
      <vt:lpstr>OUR SOLUTION AND ITS VALUE PROPOSITION</vt:lpstr>
      <vt:lpstr>Dataset Description  Employee=kaggle 26-features 13-features Emp id-num FirstName LastName Emp type Performance level Gender-Male,Female Title Supervisor </vt:lpstr>
      <vt:lpstr>PowerPoint Presentation</vt:lpstr>
      <vt:lpstr>THE "WOW" IN OUR SOLUTION</vt:lpstr>
      <vt:lpstr>PowerPoint Presentation</vt:lpstr>
      <vt:lpstr>RESULTS</vt:lpstr>
      <vt:lpstr>PowerPoint Presentation</vt:lpstr>
      <vt:lpstr>Conclusion 1.Download the data employee form Edunet Dashboard.
2.Filter the employee data
3.Created a performance level using formula.
4.In Insert option using  pivot table create a table EMPLOYEE PERFORMANCE ANALYSIS.
5.Also create a pie chart graph.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shebujaya@gmail.com</cp:lastModifiedBy>
  <cp:revision>466</cp:revision>
  <dcterms:created xsi:type="dcterms:W3CDTF">2024-03-29T15:07:22Z</dcterms:created>
  <dcterms:modified xsi:type="dcterms:W3CDTF">2024-09-03T14:45:58Z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