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  <p:sldMasterId id="2147483720" r:id="rId4"/>
  </p:sldMasterIdLst>
  <p:notesMasterIdLst>
    <p:notesMasterId r:id="rId17"/>
  </p:notesMasterIdLst>
  <p:sldIdLst>
    <p:sldId id="257" r:id="rId5"/>
    <p:sldId id="325" r:id="rId6"/>
    <p:sldId id="2147374523" r:id="rId7"/>
    <p:sldId id="467" r:id="rId8"/>
    <p:sldId id="331" r:id="rId9"/>
    <p:sldId id="334" r:id="rId10"/>
    <p:sldId id="336" r:id="rId11"/>
    <p:sldId id="339" r:id="rId12"/>
    <p:sldId id="344" r:id="rId13"/>
    <p:sldId id="329" r:id="rId14"/>
    <p:sldId id="356" r:id="rId15"/>
    <p:sldId id="35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56E1F-A1EF-0B5D-67E0-423B1CBF8069}" v="5" dt="2023-09-09T10:57:46.111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838" autoAdjust="0"/>
    <p:restoredTop sz="95842" autoAdjust="0"/>
  </p:normalViewPr>
  <p:slideViewPr>
    <p:cSldViewPr snapToGrid="0">
      <p:cViewPr varScale="1">
        <p:scale>
          <a:sx n="98" d="100"/>
          <a:sy n="98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380B-E074-44F7-A278-0028F32ABA8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6C0E-8096-4E6F-A74C-D58BC0859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8808A1-0A63-488B-A893-6B9315BFD5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82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digestive 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4C28-06F9-455E-BBE2-9735C6218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3106739"/>
            <a:ext cx="10850880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59" y="2333308"/>
            <a:ext cx="10850879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20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4935539"/>
            <a:ext cx="6461760" cy="640080"/>
          </a:xfrm>
        </p:spPr>
        <p:txBody>
          <a:bodyPr/>
          <a:lstStyle>
            <a:lvl1pPr>
              <a:defRPr sz="1867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7" name="Picture 6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96" y="182880"/>
            <a:ext cx="1584960" cy="173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6C554-8EAE-4563-D470-46100C89A5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6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532" y="0"/>
            <a:ext cx="5730240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332" y="377952"/>
            <a:ext cx="4498793" cy="91440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07332" y="1475232"/>
            <a:ext cx="5096256" cy="4617720"/>
          </a:xfrm>
        </p:spPr>
        <p:txBody>
          <a:bodyPr rIns="182880"/>
          <a:lstStyle>
            <a:lvl1pPr>
              <a:spcBef>
                <a:spcPts val="4000"/>
              </a:spcBef>
              <a:defRPr sz="2133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E69B93-6CC2-0F4B-8089-52B430D767A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234644"/>
            <a:ext cx="342771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44" algn="ctr"/>
                <a:tab pos="10972526" algn="r"/>
              </a:tabLst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4C2705-586C-4249-83FE-315C21D7E7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8C1E6D-2CCE-A542-9C9B-1091E4CA3B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365760"/>
            <a:ext cx="10092690" cy="914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D25818-7EA7-AA43-BF2D-F6E031DC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FBA210-9549-A146-A2FB-738314A4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8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C074C-69FA-5443-BA3B-BB403D1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69590-ABD5-7B47-9750-E57A9A05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70560" y="1463040"/>
            <a:ext cx="10850880" cy="73152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latin typeface="+mj-lt"/>
              </a:defRPr>
            </a:lvl2pPr>
          </a:lstStyle>
          <a:p>
            <a:pPr lvl="0"/>
            <a:r>
              <a:rPr lang="en-US" dirty="0"/>
              <a:t>CLICK TO EDIT CHART TITLE</a:t>
            </a:r>
          </a:p>
          <a:p>
            <a:pPr lvl="1"/>
            <a:r>
              <a:rPr lang="en-US" dirty="0"/>
              <a:t>Second level for chart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670560" y="2286000"/>
            <a:ext cx="10850880" cy="3657600"/>
          </a:xfrm>
        </p:spPr>
        <p:txBody>
          <a:bodyPr rIns="0" anchor="ctr" anchorCtr="1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D9F612C-FD45-564C-BEBC-4F34ED847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2842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EEEE1F94-5049-9947-A759-F9A3F75E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800100"/>
            <a:ext cx="10850880" cy="476251"/>
          </a:xfrm>
        </p:spPr>
        <p:txBody>
          <a:bodyPr/>
          <a:lstStyle/>
          <a:p>
            <a:r>
              <a:rPr lang="en-US" dirty="0"/>
              <a:t>Headings are Georgia 26, Abbott Primary Blue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B2073B-5242-954F-B7E0-E83FB717D2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60" y="6171250"/>
            <a:ext cx="10850880" cy="212366"/>
          </a:xfr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spcBef>
                <a:spcPts val="267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35417-57A3-8E40-AD30-865FF006266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1C5CB0-2FAF-C44A-B39B-6B526C2F25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3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Char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70560" y="1463040"/>
            <a:ext cx="10850880" cy="73152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latin typeface="+mj-lt"/>
              </a:defRPr>
            </a:lvl2pPr>
          </a:lstStyle>
          <a:p>
            <a:pPr lvl="0"/>
            <a:r>
              <a:rPr lang="en-US" dirty="0"/>
              <a:t>CLICK TO EDIT TABLE TITLE</a:t>
            </a:r>
          </a:p>
          <a:p>
            <a:pPr lvl="1"/>
            <a:r>
              <a:rPr lang="en-US" dirty="0"/>
              <a:t>Second level for chart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670560" y="2286000"/>
            <a:ext cx="10850880" cy="3657600"/>
          </a:xfrm>
        </p:spPr>
        <p:txBody>
          <a:bodyPr rIns="0" anchor="ctr" anchorCtr="1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70560" y="6171250"/>
            <a:ext cx="10850880" cy="212366"/>
          </a:xfr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spcBef>
                <a:spcPts val="267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49C18EC-2271-D64F-905A-6E178231E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2842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E7F9A0-EC1B-D24D-883E-1ED1900D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800100"/>
            <a:ext cx="10850880" cy="476251"/>
          </a:xfrm>
        </p:spPr>
        <p:txBody>
          <a:bodyPr/>
          <a:lstStyle/>
          <a:p>
            <a:r>
              <a:rPr lang="en-US" dirty="0"/>
              <a:t>Headings are Georgia 26, Abbott Primary Blue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AE1E0-D9C2-F847-B5D1-4A131041C4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3FF6FE-3888-334B-9C66-5FD2AE91C5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70560" y="3108959"/>
            <a:ext cx="10850880" cy="1645920"/>
          </a:xfrm>
        </p:spPr>
        <p:txBody>
          <a:bodyPr wrap="square" rIns="0" bIns="0" anchor="t">
            <a:noAutofit/>
          </a:bodyPr>
          <a:lstStyle>
            <a:lvl1pPr algn="l">
              <a:lnSpc>
                <a:spcPct val="8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0560" y="2331720"/>
            <a:ext cx="10850880" cy="64008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63343-F405-634F-B0BF-F131634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909D-6145-FC41-99B9-BCFB7E32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EAEA3-D63A-C79E-E54F-482FAFE97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0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70560" y="3108959"/>
            <a:ext cx="10850880" cy="164592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0560" y="2331720"/>
            <a:ext cx="10850880" cy="64008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E258B-57A8-E847-9537-3262E71C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6FC2FE-D9A6-AF48-AD77-930B68553FD2}" type="datetime4">
              <a:rPr lang="en-US" smtClean="0"/>
              <a:pPr/>
              <a:t>June 23,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2D6A72-EE93-D74A-911B-FA7424C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EBC377-9263-2044-99FA-167FB04E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7377C-AB53-7A1D-57E5-7D1CA2062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2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70560" y="3108959"/>
            <a:ext cx="10850880" cy="164592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5867" b="0" cap="none" spc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0560" y="2331720"/>
            <a:ext cx="10850880" cy="64008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6EECFF-26DB-A645-969C-41E74D46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27F3D3-C254-2949-BCDC-E6EA28C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0995B-9A5A-DB6D-5817-75C004717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 5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70560" y="3108959"/>
            <a:ext cx="10850880" cy="164592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5867" b="0" cap="none" spc="0" baseline="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0560" y="2331720"/>
            <a:ext cx="10850880" cy="64008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62EB05-CB27-8440-947F-E784E41E075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BFCF82-5F4C-2544-944E-652F42A3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949DE-2B71-364F-87AD-7D92574E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5801F-EA6B-CE7C-6DAB-361BB2F95D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33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Solid Background">
    <p:bg bwMode="auto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828800" y="2011680"/>
            <a:ext cx="9144000" cy="3566160"/>
          </a:xfrm>
        </p:spPr>
        <p:txBody>
          <a:bodyPr/>
          <a:lstStyle>
            <a:lvl1pPr algn="l">
              <a:lnSpc>
                <a:spcPct val="90000"/>
              </a:lnSpc>
              <a:defRPr sz="3733" b="0">
                <a:solidFill>
                  <a:schemeClr val="bg1"/>
                </a:solidFill>
                <a:latin typeface="+mn-lt"/>
              </a:defRPr>
            </a:lvl1pPr>
            <a:lvl2pPr marL="1828754" indent="-304792" algn="l">
              <a:spcBef>
                <a:spcPts val="24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quote text</a:t>
            </a:r>
          </a:p>
          <a:p>
            <a:pPr lvl="1"/>
            <a:r>
              <a:rPr lang="en-US" dirty="0"/>
              <a:t>Second level for attribution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0B3A-6CC1-CA4C-AE3F-D20261FDA2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1CC73-1635-B245-BC58-2FCF431E6F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D602B-BC75-786E-3B59-5AE327440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3106739"/>
            <a:ext cx="10850881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2333308"/>
            <a:ext cx="10850881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20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4935539"/>
            <a:ext cx="6461760" cy="640080"/>
          </a:xfrm>
        </p:spPr>
        <p:txBody>
          <a:bodyPr/>
          <a:lstStyle>
            <a:lvl1pPr>
              <a:defRPr sz="1867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6" name="Picture 5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92" y="152401"/>
            <a:ext cx="1828800" cy="1495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7" y="87567"/>
            <a:ext cx="1781155" cy="1936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BA117-17D5-FBC3-414D-117B126063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9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auto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255" y="1608463"/>
            <a:ext cx="3345492" cy="36410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85DA73-4DCE-C4DC-6DD6-EEED7F2F9C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8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 bwMode="auto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25BFE-C141-9744-B07B-AF2EDC446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190" y="1253124"/>
            <a:ext cx="5043620" cy="43517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68DAD4-B88A-36E5-43EF-9F9BC4D8C2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46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B2401FE-F4C2-2F41-96EB-19CCF77CE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1" y="1418928"/>
            <a:ext cx="3670853" cy="39986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E153CB-9C16-265A-9165-A91614C36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losing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55B8B0A-46E6-934B-8DD2-A634F37AB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47" y="524540"/>
            <a:ext cx="6313544" cy="5812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7D6BEB-7068-0254-16CC-D3B04D3F1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3106739"/>
            <a:ext cx="10850881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2333308"/>
            <a:ext cx="1085088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15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4935539"/>
            <a:ext cx="6461760" cy="640080"/>
          </a:xfrm>
        </p:spPr>
        <p:txBody>
          <a:bodyPr/>
          <a:lstStyle>
            <a:lvl1pPr>
              <a:defRPr sz="1867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7" name="Picture 6" descr="A_symbol_wordm_below_w_rgb-01.png">
            <a:extLst>
              <a:ext uri="{FF2B5EF4-FFF2-40B4-BE49-F238E27FC236}">
                <a16:creationId xmlns:a16="http://schemas.microsoft.com/office/drawing/2014/main" id="{9E010671-E31C-9E4C-8544-E8E1B03498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96" y="182880"/>
            <a:ext cx="1584960" cy="1736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79FBF1-6A0A-3662-4C00-9560656C52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87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1844040"/>
            <a:ext cx="10850880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1066800"/>
            <a:ext cx="1085088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15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3657600"/>
            <a:ext cx="6461760" cy="640080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7" name="Picture 6" descr="A_symbol_wordm_below_w_rgb-01.png">
            <a:extLst>
              <a:ext uri="{FF2B5EF4-FFF2-40B4-BE49-F238E27FC236}">
                <a16:creationId xmlns:a16="http://schemas.microsoft.com/office/drawing/2014/main" id="{C94890F9-47AE-8E43-8455-4D2644A592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976" y="4953001"/>
            <a:ext cx="1587403" cy="17351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0FDAF4-86F7-894E-A0A1-D9E352A1325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234644"/>
            <a:ext cx="1126530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44" algn="ctr"/>
                <a:tab pos="10972526" algn="r"/>
              </a:tabLst>
            </a:pP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93FB2-A179-0C65-312C-BF21D5266C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5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0"/>
            <a:ext cx="10850880" cy="476251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0560" y="1462088"/>
            <a:ext cx="10850880" cy="4754880"/>
          </a:xfrm>
        </p:spPr>
        <p:txBody>
          <a:bodyPr/>
          <a:lstStyle>
            <a:lvl2pPr>
              <a:defRPr sz="2133"/>
            </a:lvl2pPr>
            <a:lvl3pPr marL="465655" indent="-237061">
              <a:tabLst/>
              <a:defRPr sz="1867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6D6E74-3911-4251-9210-E9AF0CB46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A22D-E27A-6342-9579-458D556A099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BA602C5-A3CE-EE4B-8E72-2CA1CDB16543}" type="datetime4">
              <a:rPr lang="en-US" smtClean="0"/>
              <a:pPr/>
              <a:t>June 23,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1329-E83B-9D46-8841-038C635C31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92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1" y="800101"/>
            <a:ext cx="10850881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1" y="1463040"/>
            <a:ext cx="10850880" cy="4754880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0D56-912D-7E47-95C7-239C34447C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FDA5-2187-9240-AC5D-A3C5551AA2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96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marL="5035425" indent="0" algn="l">
              <a:tabLst/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5096256" cy="480060"/>
          </a:xfrm>
        </p:spPr>
        <p:txBody>
          <a:bodyPr/>
          <a:lstStyle>
            <a:lvl1pPr>
              <a:defRPr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882589"/>
            <a:ext cx="5096256" cy="4335332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34A722-DA59-6549-A348-DA8EBBE7533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4FB0-7CD0-3140-9378-D7ECA08B0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7271-89D7-3940-BDDA-E8732ED22A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FA5BF-2902-FCD0-A9AD-94654859A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71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  <a:ln>
            <a:noFill/>
          </a:ln>
          <a:effectLst/>
        </p:spPr>
        <p:txBody>
          <a:bodyPr lIns="0" rIns="0" anchor="ctr" anchorCtr="0"/>
          <a:lstStyle>
            <a:lvl1pPr marL="927077" indent="0" algn="l">
              <a:tabLst/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5183" y="800101"/>
            <a:ext cx="4462647" cy="480060"/>
          </a:xfrm>
        </p:spPr>
        <p:txBody>
          <a:bodyPr/>
          <a:lstStyle>
            <a:lvl1pPr>
              <a:defRPr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183" y="1882589"/>
            <a:ext cx="5096256" cy="4335332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5184" y="406185"/>
            <a:ext cx="446264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13AB03-50FB-5F40-BA11-224275C7A13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ACC8A-5A5B-304F-A0A5-2B67278D55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BB76E-8B30-FE41-AC9B-CF9877C091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DD32-B8D1-C4AF-5C98-50D26B6B22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1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1844040"/>
            <a:ext cx="10850881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1066800"/>
            <a:ext cx="10850881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20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3657600"/>
            <a:ext cx="6461760" cy="640080"/>
          </a:xfrm>
        </p:spPr>
        <p:txBody>
          <a:bodyPr/>
          <a:lstStyle>
            <a:lvl1pPr>
              <a:defRPr sz="1867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8" name="Picture 7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976" y="4953001"/>
            <a:ext cx="1587403" cy="1735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6FAFC7-FB4D-F092-630A-F79E26AE09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42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_CALIBRI SUBHEA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10083166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463040"/>
            <a:ext cx="5096256" cy="4754880"/>
          </a:xfrm>
        </p:spPr>
        <p:txBody>
          <a:bodyPr/>
          <a:lstStyle>
            <a:lvl1pPr>
              <a:spcBef>
                <a:spcPts val="600"/>
              </a:spcBef>
              <a:defRPr sz="2400" b="1" cap="all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2133"/>
            </a:lvl2pPr>
            <a:lvl3pPr marL="465655" indent="-237061">
              <a:spcBef>
                <a:spcPts val="600"/>
              </a:spcBef>
              <a:tabLst/>
              <a:defRPr sz="1867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25187" y="1463040"/>
            <a:ext cx="5096256" cy="4754880"/>
          </a:xfrm>
        </p:spPr>
        <p:txBody>
          <a:bodyPr/>
          <a:lstStyle>
            <a:lvl1pPr>
              <a:spcBef>
                <a:spcPts val="600"/>
              </a:spcBef>
              <a:defRPr lang="en-US" sz="2400" b="1" kern="1200" cap="all" baseline="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2133"/>
            </a:lvl2pPr>
            <a:lvl3pPr marL="465655" indent="-237061">
              <a:spcBef>
                <a:spcPts val="600"/>
              </a:spcBef>
              <a:tabLst/>
              <a:defRPr sz="1867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0F3F2-FE81-4CB7-9C3D-901D28455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503B-66AE-7A4F-A065-A53482A0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BBC31-3CC4-5449-A3E5-B3D0BB60A4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5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10111740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2743200"/>
            <a:ext cx="5096256" cy="3474720"/>
          </a:xfrm>
        </p:spPr>
        <p:txBody>
          <a:bodyPr/>
          <a:lstStyle>
            <a:lvl1pPr>
              <a:spcBef>
                <a:spcPts val="600"/>
              </a:spcBef>
              <a:defRPr sz="2133" cap="all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67">
                <a:solidFill>
                  <a:schemeClr val="tx1"/>
                </a:solidFill>
              </a:defRPr>
            </a:lvl2pPr>
            <a:lvl3pPr marL="465655" indent="-237061">
              <a:spcBef>
                <a:spcPts val="600"/>
              </a:spcBef>
              <a:tabLst/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67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25187" y="2743200"/>
            <a:ext cx="5096256" cy="3474720"/>
          </a:xfrm>
        </p:spPr>
        <p:txBody>
          <a:bodyPr/>
          <a:lstStyle>
            <a:lvl1pPr>
              <a:spcBef>
                <a:spcPts val="600"/>
              </a:spcBef>
              <a:defRPr lang="en-US" sz="2133" b="1" kern="1200" cap="all" baseline="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67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67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70560" y="1463040"/>
            <a:ext cx="10850880" cy="1097280"/>
          </a:xfrm>
        </p:spPr>
        <p:txBody>
          <a:bodyPr/>
          <a:lstStyle>
            <a:lvl1pPr>
              <a:defRPr sz="2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103B983-7A78-4387-9FF8-F8E9F50DC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EF054-CD28-3B42-B3D8-A4E23E17D28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3E2E-142C-E94C-81C8-9E5C2744FB8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16A2-96E1-BC4E-9AD9-6A608F2F3B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1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25185" y="0"/>
            <a:ext cx="5766815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5096256" cy="48006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463040"/>
            <a:ext cx="5096256" cy="4617720"/>
          </a:xfrm>
        </p:spPr>
        <p:txBody>
          <a:bodyPr rIns="182880"/>
          <a:lstStyle>
            <a:lvl1pPr>
              <a:spcBef>
                <a:spcPts val="3000"/>
              </a:spcBef>
              <a:defRPr sz="2133" cap="all" baseline="0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333"/>
            </a:lvl4pPr>
            <a:lvl5pPr>
              <a:defRPr sz="1333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EB8D071-B3BE-4FE7-850D-1AD18B8DA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2842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CE1D-EA4C-4043-9A75-EA3AB53841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8EFC-0C8D-E14A-A9D4-A328A84200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19684-E33C-B397-7552-3B7BC7DA0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0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753292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31280" y="800101"/>
            <a:ext cx="5096256" cy="48006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31280" y="1463040"/>
            <a:ext cx="5096256" cy="4617720"/>
          </a:xfrm>
        </p:spPr>
        <p:txBody>
          <a:bodyPr rIns="182880"/>
          <a:lstStyle>
            <a:lvl1pPr>
              <a:spcBef>
                <a:spcPts val="3000"/>
              </a:spcBef>
              <a:defRPr sz="2133" cap="all" baseline="0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333"/>
            </a:lvl4pPr>
            <a:lvl5pPr>
              <a:defRPr sz="1333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4907C1-05C0-432F-88DA-D1192ED2D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31281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BCD0C-E2DE-4C46-9A2A-83999999FEC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EEB1-2560-684C-8508-02FAAF3251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36C00-05EE-124C-BAFE-07A910002B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1" y="800101"/>
            <a:ext cx="10850879" cy="48006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9F1B05F3-90A1-4152-BCA8-1DCF75454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18C7B-2B18-8041-889D-05F338D8332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D8033-0A33-8343-9C5B-F194C05A6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0B57A-7A7C-7F4E-803D-262719565B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8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9AB03-BB9C-094E-AC1F-E3D48393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5A50E-7EC7-4B44-93CD-B406A5E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73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10850880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70560" y="1529815"/>
            <a:ext cx="10850880" cy="63607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</a:defRPr>
            </a:lvl2pPr>
          </a:lstStyle>
          <a:p>
            <a:pPr lvl="0"/>
            <a:r>
              <a:rPr lang="en-US" dirty="0"/>
              <a:t>CLICK TO EDIT CHART TITLE</a:t>
            </a:r>
          </a:p>
          <a:p>
            <a:pPr lvl="1"/>
            <a:r>
              <a:rPr lang="en-US" dirty="0"/>
              <a:t>Second level for chart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670560" y="2286000"/>
            <a:ext cx="10850880" cy="3657600"/>
          </a:xfrm>
        </p:spPr>
        <p:txBody>
          <a:bodyPr rIns="0" anchor="ctr" anchorCtr="1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DAC4C-B8DE-4934-AA43-2F1BF0898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36991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EC28EA1-A6A2-7A48-8BDA-1B314F3C24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60" y="6171250"/>
            <a:ext cx="10850880" cy="212366"/>
          </a:xfr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spcBef>
                <a:spcPts val="267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B77F2-1C82-D84E-A0A2-64D9100C23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4422C4-5FDF-6C44-83B3-AED5C55522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82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70560" y="3108959"/>
            <a:ext cx="10850880" cy="1645920"/>
          </a:xfrm>
        </p:spPr>
        <p:txBody>
          <a:bodyPr wrap="square" rIns="0" bIns="0" anchor="t">
            <a:noAutofit/>
          </a:bodyPr>
          <a:lstStyle>
            <a:lvl1pPr algn="l">
              <a:lnSpc>
                <a:spcPct val="8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0559" y="2331720"/>
            <a:ext cx="10850879" cy="64008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2A7BC7-4931-A945-B82A-275C5A50BD9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542D3-318F-8843-9538-808EF9CE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73C0-F219-B542-85CB-20EAAB0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2B5DF-C867-4FD4-B89E-4A19A966A9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19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Solid Background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828800" y="2011680"/>
            <a:ext cx="9144000" cy="3566160"/>
          </a:xfrm>
        </p:spPr>
        <p:txBody>
          <a:bodyPr/>
          <a:lstStyle>
            <a:lvl1pPr algn="l">
              <a:lnSpc>
                <a:spcPct val="90000"/>
              </a:lnSpc>
              <a:defRPr sz="3733" b="0">
                <a:solidFill>
                  <a:schemeClr val="bg1"/>
                </a:solidFill>
                <a:latin typeface="+mn-lt"/>
              </a:defRPr>
            </a:lvl1pPr>
            <a:lvl2pPr marL="1371566" indent="-228594" algn="l">
              <a:spcBef>
                <a:spcPts val="1800"/>
              </a:spcBef>
              <a:buFont typeface="Arial" panose="020B0604020202020204" pitchFamily="34" charset="0"/>
              <a:buChar char="–"/>
              <a:defRPr sz="2133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quote text</a:t>
            </a:r>
          </a:p>
          <a:p>
            <a:pPr lvl="1"/>
            <a:r>
              <a:rPr lang="en-US" dirty="0"/>
              <a:t>Second level for attribution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4A08ED-97EE-EA4F-81C1-9D6C4165945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BC655-C77D-B84E-BF56-870C5C71F7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FFBE-B758-D745-A1BF-9C35837DC7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1A79C-E809-5AEE-1D87-BC7DF9E5E9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6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symbol_wordm_below_w_rgb-01.png">
            <a:extLst>
              <a:ext uri="{FF2B5EF4-FFF2-40B4-BE49-F238E27FC236}">
                <a16:creationId xmlns:a16="http://schemas.microsoft.com/office/drawing/2014/main" id="{1B77479C-2257-C645-A513-C3B568F381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255" y="1608463"/>
            <a:ext cx="3345492" cy="36410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A06FA1-5DC0-3A91-A429-851393DCC4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Alterna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1844040"/>
            <a:ext cx="10850881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1066800"/>
            <a:ext cx="10850881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20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3657600"/>
            <a:ext cx="6461760" cy="640080"/>
          </a:xfrm>
        </p:spPr>
        <p:txBody>
          <a:bodyPr/>
          <a:lstStyle>
            <a:lvl1pPr>
              <a:defRPr sz="1867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43" y="4847373"/>
            <a:ext cx="1781155" cy="1936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CE3B4D-0964-BE89-526E-3950ECFDA5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7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2D3D06-29DB-6C40-AF16-48BD0327BF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190" y="1253124"/>
            <a:ext cx="5043620" cy="43517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FD171A-B6BE-4829-078C-9DC0F0D5C3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0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3106739"/>
            <a:ext cx="10850881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2333308"/>
            <a:ext cx="1085088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15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4935539"/>
            <a:ext cx="6461760" cy="640080"/>
          </a:xfrm>
        </p:spPr>
        <p:txBody>
          <a:bodyPr/>
          <a:lstStyle>
            <a:lvl1pPr>
              <a:defRPr sz="1867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7" name="Picture 6" descr="A_symbol_wordm_below_w_rgb-01.png">
            <a:extLst>
              <a:ext uri="{FF2B5EF4-FFF2-40B4-BE49-F238E27FC236}">
                <a16:creationId xmlns:a16="http://schemas.microsoft.com/office/drawing/2014/main" id="{9E010671-E31C-9E4C-8544-E8E1B03498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96" y="182880"/>
            <a:ext cx="1584960" cy="1736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0AADAA-9820-8543-97DA-5B711143BBF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234644"/>
            <a:ext cx="1126530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44" algn="ctr"/>
                <a:tab pos="10972526" algn="r"/>
              </a:tabLst>
            </a:pP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D3FF5-BF55-48B3-8CD4-AB7C1F8D0C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1844040"/>
            <a:ext cx="10850880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1066800"/>
            <a:ext cx="1085088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15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3657600"/>
            <a:ext cx="6461760" cy="640080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7" name="Picture 6" descr="A_symbol_wordm_below_w_rgb-01.png">
            <a:extLst>
              <a:ext uri="{FF2B5EF4-FFF2-40B4-BE49-F238E27FC236}">
                <a16:creationId xmlns:a16="http://schemas.microsoft.com/office/drawing/2014/main" id="{C94890F9-47AE-8E43-8455-4D2644A592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976" y="4953001"/>
            <a:ext cx="1587403" cy="17351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0FDAF4-86F7-894E-A0A1-D9E352A1325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234644"/>
            <a:ext cx="1126530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44" algn="ctr"/>
                <a:tab pos="10972526" algn="r"/>
              </a:tabLst>
            </a:pP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0CB5A-8F29-44E4-A2A1-80DCAE35CB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7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0"/>
            <a:ext cx="10850880" cy="476251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0560" y="1462088"/>
            <a:ext cx="10850880" cy="4754880"/>
          </a:xfrm>
        </p:spPr>
        <p:txBody>
          <a:bodyPr/>
          <a:lstStyle>
            <a:lvl2pPr>
              <a:defRPr sz="2133"/>
            </a:lvl2pPr>
            <a:lvl3pPr marL="465655" indent="-237061">
              <a:tabLst/>
              <a:defRPr sz="1867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6D6E74-3911-4251-9210-E9AF0CB46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A22D-E27A-6342-9579-458D556A099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17DF-6927-B041-B327-E0C5FD1380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1329-E83B-9D46-8841-038C635C31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737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1" y="800101"/>
            <a:ext cx="10850881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1" y="1463040"/>
            <a:ext cx="10850880" cy="4754880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917F-0F37-7B4E-B18A-63A5DB6E154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0D56-912D-7E47-95C7-239C34447C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FDA5-2187-9240-AC5D-A3C5551AA2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808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marL="5035425" indent="0" algn="l">
              <a:tabLst/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5096256" cy="480060"/>
          </a:xfrm>
        </p:spPr>
        <p:txBody>
          <a:bodyPr/>
          <a:lstStyle>
            <a:lvl1pPr>
              <a:defRPr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882589"/>
            <a:ext cx="5096256" cy="4335332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34A722-DA59-6549-A348-DA8EBBE7533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EAE6-6DC8-654C-8A40-A5FE90F6FB1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4FB0-7CD0-3140-9378-D7ECA08B0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7271-89D7-3940-BDDA-E8732ED22A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666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  <a:ln>
            <a:noFill/>
          </a:ln>
          <a:effectLst/>
        </p:spPr>
        <p:txBody>
          <a:bodyPr lIns="0" rIns="0" anchor="ctr" anchorCtr="0"/>
          <a:lstStyle>
            <a:lvl1pPr marL="927077" indent="0" algn="l">
              <a:tabLst/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5183" y="800101"/>
            <a:ext cx="5096256" cy="480060"/>
          </a:xfrm>
        </p:spPr>
        <p:txBody>
          <a:bodyPr/>
          <a:lstStyle>
            <a:lvl1pPr>
              <a:defRPr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183" y="1882589"/>
            <a:ext cx="5096256" cy="4335332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5184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13AB03-50FB-5F40-BA11-224275C7A13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EFC9-7A05-D14F-B393-E57FE67BF2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ACC8A-5A5B-304F-A0A5-2B67278D55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BB76E-8B30-FE41-AC9B-CF9877C091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435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_CALIBRI SUBHEA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59" y="800101"/>
            <a:ext cx="10850879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463040"/>
            <a:ext cx="5096256" cy="4754880"/>
          </a:xfrm>
        </p:spPr>
        <p:txBody>
          <a:bodyPr/>
          <a:lstStyle>
            <a:lvl1pPr>
              <a:spcBef>
                <a:spcPts val="600"/>
              </a:spcBef>
              <a:defRPr sz="2400" b="1" cap="all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2133"/>
            </a:lvl2pPr>
            <a:lvl3pPr marL="465655" indent="-237061">
              <a:spcBef>
                <a:spcPts val="600"/>
              </a:spcBef>
              <a:tabLst/>
              <a:defRPr sz="1867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25187" y="1463040"/>
            <a:ext cx="5096256" cy="4754880"/>
          </a:xfrm>
        </p:spPr>
        <p:txBody>
          <a:bodyPr/>
          <a:lstStyle>
            <a:lvl1pPr>
              <a:spcBef>
                <a:spcPts val="600"/>
              </a:spcBef>
              <a:defRPr lang="en-US" sz="2400" b="1" kern="1200" cap="all" baseline="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2133"/>
            </a:lvl2pPr>
            <a:lvl3pPr marL="465655" indent="-237061">
              <a:spcBef>
                <a:spcPts val="600"/>
              </a:spcBef>
              <a:tabLst/>
              <a:defRPr sz="1867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0F3F2-FE81-4CB7-9C3D-901D28455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E88F3-6E69-AE47-9168-43ACBB892E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503B-66AE-7A4F-A065-A53482A0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BBC31-3CC4-5449-A3E5-B3D0BB60A4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311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10850880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2743200"/>
            <a:ext cx="5096256" cy="3474720"/>
          </a:xfrm>
        </p:spPr>
        <p:txBody>
          <a:bodyPr/>
          <a:lstStyle>
            <a:lvl1pPr>
              <a:spcBef>
                <a:spcPts val="600"/>
              </a:spcBef>
              <a:defRPr sz="2133" cap="all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67">
                <a:solidFill>
                  <a:schemeClr val="tx1"/>
                </a:solidFill>
              </a:defRPr>
            </a:lvl2pPr>
            <a:lvl3pPr marL="465655" indent="-237061">
              <a:spcBef>
                <a:spcPts val="600"/>
              </a:spcBef>
              <a:tabLst/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67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25187" y="2743200"/>
            <a:ext cx="5096256" cy="3474720"/>
          </a:xfrm>
        </p:spPr>
        <p:txBody>
          <a:bodyPr/>
          <a:lstStyle>
            <a:lvl1pPr>
              <a:spcBef>
                <a:spcPts val="600"/>
              </a:spcBef>
              <a:defRPr lang="en-US" sz="2133" b="1" kern="1200" cap="all" baseline="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67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67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70560" y="1463040"/>
            <a:ext cx="10850880" cy="1097280"/>
          </a:xfrm>
        </p:spPr>
        <p:txBody>
          <a:bodyPr/>
          <a:lstStyle>
            <a:lvl1pPr>
              <a:defRPr sz="2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103B983-7A78-4387-9FF8-F8E9F50DC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EF054-CD28-3B42-B3D8-A4E23E17D28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3E2E-142C-E94C-81C8-9E5C2744FB8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16A2-96E1-BC4E-9AD9-6A608F2F3B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16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25185" y="0"/>
            <a:ext cx="5766815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5096256" cy="48006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463040"/>
            <a:ext cx="5096256" cy="4617720"/>
          </a:xfrm>
        </p:spPr>
        <p:txBody>
          <a:bodyPr rIns="182880"/>
          <a:lstStyle>
            <a:lvl1pPr>
              <a:spcBef>
                <a:spcPts val="3000"/>
              </a:spcBef>
              <a:defRPr sz="2133" cap="all" baseline="0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333"/>
            </a:lvl4pPr>
            <a:lvl5pPr>
              <a:defRPr sz="1333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EB8D071-B3BE-4FE7-850D-1AD18B8DA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2842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39FF-61BB-B847-AEA3-C43B540AAA4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CE1D-EA4C-4043-9A75-EA3AB53841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8EFC-0C8D-E14A-A9D4-A328A84200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3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361951"/>
            <a:ext cx="10850880" cy="914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0560" y="1750483"/>
            <a:ext cx="10850880" cy="4466484"/>
          </a:xfrm>
        </p:spPr>
        <p:txBody>
          <a:bodyPr/>
          <a:lstStyle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35BA0-9105-4944-8E76-9ECA9C29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2C5A9-94F0-3C41-B6FC-9428074A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753292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31280" y="800101"/>
            <a:ext cx="5096256" cy="48006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31280" y="1463040"/>
            <a:ext cx="5096256" cy="4617720"/>
          </a:xfrm>
        </p:spPr>
        <p:txBody>
          <a:bodyPr rIns="182880"/>
          <a:lstStyle>
            <a:lvl1pPr>
              <a:spcBef>
                <a:spcPts val="3000"/>
              </a:spcBef>
              <a:defRPr sz="2133" cap="all" baseline="0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333"/>
            </a:lvl4pPr>
            <a:lvl5pPr>
              <a:defRPr sz="1333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4907C1-05C0-432F-88DA-D1192ED2D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31281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BCD0C-E2DE-4C46-9A2A-83999999FEC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E3C9-230E-CF47-A897-32DEA177722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EEB1-2560-684C-8508-02FAAF3251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36C00-05EE-124C-BAFE-07A910002B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799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1" y="800101"/>
            <a:ext cx="10850879" cy="48006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9F1B05F3-90A1-4152-BCA8-1DCF75454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18C7B-2B18-8041-889D-05F338D8332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D8033-0A33-8343-9C5B-F194C05A6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0B57A-7A7C-7F4E-803D-262719565B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950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E51F-707E-204E-961D-7F2179A8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9AB03-BB9C-094E-AC1F-E3D48393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5A50E-7EC7-4B44-93CD-B406A5E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86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10850880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70560" y="1529815"/>
            <a:ext cx="10850880" cy="63607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</a:defRPr>
            </a:lvl2pPr>
          </a:lstStyle>
          <a:p>
            <a:pPr lvl="0"/>
            <a:r>
              <a:rPr lang="en-US" dirty="0"/>
              <a:t>CLICK TO EDIT CHART TITLE</a:t>
            </a:r>
          </a:p>
          <a:p>
            <a:pPr lvl="1"/>
            <a:r>
              <a:rPr lang="en-US" dirty="0"/>
              <a:t>Second level for chart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670560" y="2286000"/>
            <a:ext cx="10850880" cy="3657600"/>
          </a:xfrm>
        </p:spPr>
        <p:txBody>
          <a:bodyPr rIns="0" anchor="ctr" anchorCtr="1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DAC4C-B8DE-4934-AA43-2F1BF0898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2" y="436991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EC28EA1-A6A2-7A48-8BDA-1B314F3C24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60" y="6171250"/>
            <a:ext cx="10850880" cy="212366"/>
          </a:xfr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spcBef>
                <a:spcPts val="267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1417B-1458-4548-B351-36479CED060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B77F2-1C82-D84E-A0A2-64D9100C23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4422C4-5FDF-6C44-83B3-AED5C55522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078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70560" y="3108959"/>
            <a:ext cx="10850880" cy="1645920"/>
          </a:xfrm>
        </p:spPr>
        <p:txBody>
          <a:bodyPr wrap="square" rIns="0" bIns="0" anchor="t">
            <a:noAutofit/>
          </a:bodyPr>
          <a:lstStyle>
            <a:lvl1pPr algn="l">
              <a:lnSpc>
                <a:spcPct val="8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0559" y="2331720"/>
            <a:ext cx="10850879" cy="64008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2A7BC7-4931-A945-B82A-275C5A50BD9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B563-C981-3445-B433-C81A0A9A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A602C5-A3CE-EE4B-8E72-2CA1CDB16543}" type="datetime4">
              <a:rPr lang="en-US" smtClean="0"/>
              <a:pPr/>
              <a:t>June 23,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542D3-318F-8843-9538-808EF9CE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73C0-F219-B542-85CB-20EAAB0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C0E6A-CCF4-4ED7-A732-2443C992E8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6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Solid Background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828800" y="2011680"/>
            <a:ext cx="9144000" cy="3566160"/>
          </a:xfrm>
        </p:spPr>
        <p:txBody>
          <a:bodyPr/>
          <a:lstStyle>
            <a:lvl1pPr algn="l">
              <a:lnSpc>
                <a:spcPct val="90000"/>
              </a:lnSpc>
              <a:defRPr sz="3733" b="0">
                <a:solidFill>
                  <a:schemeClr val="bg1"/>
                </a:solidFill>
                <a:latin typeface="+mn-lt"/>
              </a:defRPr>
            </a:lvl1pPr>
            <a:lvl2pPr marL="1371566" indent="-228594" algn="l">
              <a:spcBef>
                <a:spcPts val="1800"/>
              </a:spcBef>
              <a:buFont typeface="Arial" panose="020B0604020202020204" pitchFamily="34" charset="0"/>
              <a:buChar char="–"/>
              <a:defRPr sz="2133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quote text</a:t>
            </a:r>
          </a:p>
          <a:p>
            <a:pPr lvl="1"/>
            <a:r>
              <a:rPr lang="en-US" dirty="0"/>
              <a:t>Second level for attribution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4A08ED-97EE-EA4F-81C1-9D6C4165945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E4795-CE0C-0248-83D8-C8406F17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A602C5-A3CE-EE4B-8E72-2CA1CDB16543}" type="datetime4">
              <a:rPr lang="en-US" smtClean="0"/>
              <a:pPr/>
              <a:t>June 23,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BC655-C77D-B84E-BF56-870C5C71F7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 title via "insert&gt;header and footer&gt;footer" |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FFBE-B758-D745-A1BF-9C35837DC7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F9B50-5A11-4AF0-A430-20371E251E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01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symbol_wordm_below_w_rgb-01.png">
            <a:extLst>
              <a:ext uri="{FF2B5EF4-FFF2-40B4-BE49-F238E27FC236}">
                <a16:creationId xmlns:a16="http://schemas.microsoft.com/office/drawing/2014/main" id="{1B77479C-2257-C645-A513-C3B568F381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255" y="1608463"/>
            <a:ext cx="3345492" cy="3641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69069-312A-452A-BEEC-723369D7C0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70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2D3D06-29DB-6C40-AF16-48BD0327BF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190" y="1253124"/>
            <a:ext cx="5043620" cy="4351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4826E9-8941-4F8C-806B-52496F34DB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38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1" y="3106739"/>
            <a:ext cx="10850881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2333308"/>
            <a:ext cx="1085088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15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4935539"/>
            <a:ext cx="6461760" cy="640080"/>
          </a:xfrm>
        </p:spPr>
        <p:txBody>
          <a:bodyPr/>
          <a:lstStyle>
            <a:lvl1pPr>
              <a:defRPr sz="1867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7" name="Picture 6" descr="A_symbol_wordm_below_w_rgb-01.png">
            <a:extLst>
              <a:ext uri="{FF2B5EF4-FFF2-40B4-BE49-F238E27FC236}">
                <a16:creationId xmlns:a16="http://schemas.microsoft.com/office/drawing/2014/main" id="{9E010671-E31C-9E4C-8544-E8E1B03498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96" y="182880"/>
            <a:ext cx="1584960" cy="1736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0AADAA-9820-8543-97DA-5B711143BBF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2" y="6234645"/>
            <a:ext cx="1126530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04" algn="ctr"/>
                <a:tab pos="10972252" algn="r"/>
              </a:tabLst>
            </a:pP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46233-C85E-4BF2-9EAF-E79049C970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13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560" y="1844040"/>
            <a:ext cx="10850880" cy="1645920"/>
          </a:xfrm>
        </p:spPr>
        <p:txBody>
          <a:bodyPr/>
          <a:lstStyle>
            <a:lvl1pPr algn="l">
              <a:lnSpc>
                <a:spcPct val="90000"/>
              </a:lnSpc>
              <a:defRPr sz="5867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1066800"/>
            <a:ext cx="1085088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2400" b="1" cap="all" spc="15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3657600"/>
            <a:ext cx="6461760" cy="640080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7" name="Picture 6" descr="A_symbol_wordm_below_w_rgb-01.png">
            <a:extLst>
              <a:ext uri="{FF2B5EF4-FFF2-40B4-BE49-F238E27FC236}">
                <a16:creationId xmlns:a16="http://schemas.microsoft.com/office/drawing/2014/main" id="{C94890F9-47AE-8E43-8455-4D2644A592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977" y="4953001"/>
            <a:ext cx="1587403" cy="17351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0FDAF4-86F7-894E-A0A1-D9E352A1325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2" y="6234645"/>
            <a:ext cx="1126530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04" algn="ctr"/>
                <a:tab pos="10972252" algn="r"/>
              </a:tabLst>
            </a:pP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5585D-D580-4017-9264-557C83E259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5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365760"/>
            <a:ext cx="10850883" cy="914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463040"/>
            <a:ext cx="10850881" cy="4754880"/>
          </a:xfrm>
        </p:spPr>
        <p:txBody>
          <a:bodyPr/>
          <a:lstStyle>
            <a:lvl1pPr>
              <a:spcBef>
                <a:spcPts val="24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6635F2-AD79-6145-9189-2B3169AF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4861598-D2E2-A341-8549-A6B67801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62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1"/>
            <a:ext cx="10850880" cy="476251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0560" y="1462088"/>
            <a:ext cx="10850880" cy="4754880"/>
          </a:xfrm>
        </p:spPr>
        <p:txBody>
          <a:bodyPr/>
          <a:lstStyle>
            <a:lvl2pPr>
              <a:defRPr sz="2133"/>
            </a:lvl2pPr>
            <a:lvl3pPr marL="465643" indent="-237055">
              <a:tabLst/>
              <a:defRPr sz="1867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6D6E74-3911-4251-9210-E9AF0CB46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4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A22D-E27A-6342-9579-458D556A099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17DF-6927-B041-B327-E0C5FD1380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1329-E83B-9D46-8841-038C635C31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443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2" y="800102"/>
            <a:ext cx="10850881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1" y="1463040"/>
            <a:ext cx="10850880" cy="4754880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4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917F-0F37-7B4E-B18A-63A5DB6E154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0D56-912D-7E47-95C7-239C34447C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FDA5-2187-9240-AC5D-A3C5551AA2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886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marL="5035299" indent="0" algn="l">
              <a:tabLst/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2"/>
            <a:ext cx="5096256" cy="480060"/>
          </a:xfrm>
        </p:spPr>
        <p:txBody>
          <a:bodyPr/>
          <a:lstStyle>
            <a:lvl1pPr>
              <a:defRPr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882590"/>
            <a:ext cx="5096256" cy="4335332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34A722-DA59-6549-A348-DA8EBBE7533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2" y="6427472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EAE6-6DC8-654C-8A40-A5FE90F6FB1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4FB0-7CD0-3140-9378-D7ECA08B0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7271-89D7-3940-BDDA-E8732ED22A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735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  <a:ln>
            <a:noFill/>
          </a:ln>
          <a:effectLst/>
        </p:spPr>
        <p:txBody>
          <a:bodyPr lIns="0" rIns="0" anchor="ctr" anchorCtr="0"/>
          <a:lstStyle>
            <a:lvl1pPr marL="927054" indent="0" algn="l">
              <a:tabLst/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5183" y="800102"/>
            <a:ext cx="5096256" cy="480060"/>
          </a:xfrm>
        </p:spPr>
        <p:txBody>
          <a:bodyPr/>
          <a:lstStyle>
            <a:lvl1pPr>
              <a:defRPr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183" y="1882590"/>
            <a:ext cx="5096256" cy="4335332"/>
          </a:xfrm>
        </p:spPr>
        <p:txBody>
          <a:bodyPr/>
          <a:lstStyle>
            <a:lvl1pPr>
              <a:spcBef>
                <a:spcPts val="1800"/>
              </a:spcBef>
              <a:defRPr sz="2133" b="0">
                <a:solidFill>
                  <a:schemeClr val="tx1"/>
                </a:solidFill>
                <a:latin typeface="+mn-lt"/>
              </a:defRPr>
            </a:lvl1pPr>
            <a:lvl2pPr>
              <a:defRPr sz="1867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0BB469F-5963-41EE-862C-3D8AFB9BB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5184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13AB03-50FB-5F40-BA11-224275C7A13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2" y="6427472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EFC9-7A05-D14F-B393-E57FE67BF2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ACC8A-5A5B-304F-A0A5-2B67278D55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BB76E-8B30-FE41-AC9B-CF9877C091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626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_CALIBRI SUBHEA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1" y="800102"/>
            <a:ext cx="10850879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463040"/>
            <a:ext cx="5096256" cy="4754880"/>
          </a:xfrm>
        </p:spPr>
        <p:txBody>
          <a:bodyPr/>
          <a:lstStyle>
            <a:lvl1pPr>
              <a:spcBef>
                <a:spcPts val="600"/>
              </a:spcBef>
              <a:defRPr sz="2400" b="1" cap="all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2133"/>
            </a:lvl2pPr>
            <a:lvl3pPr marL="465643" indent="-237055">
              <a:spcBef>
                <a:spcPts val="600"/>
              </a:spcBef>
              <a:tabLst/>
              <a:defRPr sz="1867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25187" y="1463040"/>
            <a:ext cx="5096256" cy="4754880"/>
          </a:xfrm>
        </p:spPr>
        <p:txBody>
          <a:bodyPr/>
          <a:lstStyle>
            <a:lvl1pPr>
              <a:spcBef>
                <a:spcPts val="600"/>
              </a:spcBef>
              <a:defRPr lang="en-US" sz="2400" b="1" kern="1200" cap="all" baseline="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2133"/>
            </a:lvl2pPr>
            <a:lvl3pPr marL="465643" indent="-237055">
              <a:spcBef>
                <a:spcPts val="600"/>
              </a:spcBef>
              <a:tabLst/>
              <a:defRPr sz="1867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0F3F2-FE81-4CB7-9C3D-901D28455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4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E88F3-6E69-AE47-9168-43ACBB892E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503B-66AE-7A4F-A065-A53482A0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BBC31-3CC4-5449-A3E5-B3D0BB60A4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874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2"/>
            <a:ext cx="10850880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2743200"/>
            <a:ext cx="5096256" cy="3474720"/>
          </a:xfrm>
        </p:spPr>
        <p:txBody>
          <a:bodyPr/>
          <a:lstStyle>
            <a:lvl1pPr>
              <a:spcBef>
                <a:spcPts val="600"/>
              </a:spcBef>
              <a:defRPr sz="2133" cap="all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67">
                <a:solidFill>
                  <a:schemeClr val="tx1"/>
                </a:solidFill>
              </a:defRPr>
            </a:lvl2pPr>
            <a:lvl3pPr marL="465643" indent="-237055">
              <a:spcBef>
                <a:spcPts val="600"/>
              </a:spcBef>
              <a:tabLst/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67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25187" y="2743200"/>
            <a:ext cx="5096256" cy="3474720"/>
          </a:xfrm>
        </p:spPr>
        <p:txBody>
          <a:bodyPr/>
          <a:lstStyle>
            <a:lvl1pPr>
              <a:spcBef>
                <a:spcPts val="600"/>
              </a:spcBef>
              <a:defRPr lang="en-US" sz="2133" b="1" kern="1200" cap="all" baseline="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67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67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70560" y="1463040"/>
            <a:ext cx="10850880" cy="1097280"/>
          </a:xfrm>
        </p:spPr>
        <p:txBody>
          <a:bodyPr/>
          <a:lstStyle>
            <a:lvl1pPr>
              <a:defRPr sz="2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103B983-7A78-4387-9FF8-F8E9F50DC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4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EF054-CD28-3B42-B3D8-A4E23E17D28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3E2E-142C-E94C-81C8-9E5C2744FB8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16A2-96E1-BC4E-9AD9-6A608F2F3B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555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25186" y="0"/>
            <a:ext cx="5766815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2"/>
            <a:ext cx="5096256" cy="48006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463040"/>
            <a:ext cx="5096256" cy="4617720"/>
          </a:xfrm>
        </p:spPr>
        <p:txBody>
          <a:bodyPr rIns="182880"/>
          <a:lstStyle>
            <a:lvl1pPr>
              <a:spcBef>
                <a:spcPts val="3000"/>
              </a:spcBef>
              <a:defRPr sz="2133" cap="all" baseline="0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333"/>
            </a:lvl4pPr>
            <a:lvl5pPr>
              <a:defRPr sz="1333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EB8D071-B3BE-4FE7-850D-1AD18B8DA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1" y="428428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39FF-61BB-B847-AEA3-C43B540AAA4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CE1D-EA4C-4043-9A75-EA3AB53841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8EFC-0C8D-E14A-A9D4-A328A84200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228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5753292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31280" y="800102"/>
            <a:ext cx="5096256" cy="48006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31280" y="1463040"/>
            <a:ext cx="5096256" cy="4617720"/>
          </a:xfrm>
        </p:spPr>
        <p:txBody>
          <a:bodyPr rIns="182880"/>
          <a:lstStyle>
            <a:lvl1pPr>
              <a:spcBef>
                <a:spcPts val="3000"/>
              </a:spcBef>
              <a:defRPr sz="2133" cap="all" baseline="0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333"/>
            </a:lvl4pPr>
            <a:lvl5pPr>
              <a:defRPr sz="1333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4907C1-05C0-432F-88DA-D1192ED2D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31281" y="451287"/>
            <a:ext cx="5096256" cy="333489"/>
          </a:xfrm>
        </p:spPr>
        <p:txBody>
          <a:bodyPr wrap="square"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BCD0C-E2DE-4C46-9A2A-83999999FEC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2" y="6427472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E3C9-230E-CF47-A897-32DEA177722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EEB1-2560-684C-8508-02FAAF3251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36C00-05EE-124C-BAFE-07A910002B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631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2" y="800102"/>
            <a:ext cx="10850879" cy="48006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9F1B05F3-90A1-4152-BCA8-1DCF75454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4" y="451287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18C7B-2B18-8041-889D-05F338D8332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D8033-0A33-8343-9C5B-F194C05A6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0B57A-7A7C-7F4E-803D-262719565B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959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E51F-707E-204E-961D-7F2179A8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9AB03-BB9C-094E-AC1F-E3D48393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5A50E-7EC7-4B44-93CD-B406A5E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3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_CALIBRI SUBHEA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365760"/>
            <a:ext cx="10850880" cy="914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750483"/>
            <a:ext cx="5090160" cy="4467436"/>
          </a:xfrm>
        </p:spPr>
        <p:txBody>
          <a:bodyPr/>
          <a:lstStyle>
            <a:lvl1pPr>
              <a:spcBef>
                <a:spcPts val="800"/>
              </a:spcBef>
              <a:defRPr sz="2400" b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800"/>
              </a:spcBef>
              <a:defRPr sz="2133"/>
            </a:lvl2pPr>
            <a:lvl3pPr>
              <a:spcBef>
                <a:spcPts val="800"/>
              </a:spcBef>
              <a:defRPr sz="1867"/>
            </a:lvl3pPr>
            <a:lvl4pPr>
              <a:spcBef>
                <a:spcPts val="800"/>
              </a:spcBef>
              <a:defRPr sz="1600"/>
            </a:lvl4pPr>
            <a:lvl5pPr>
              <a:spcBef>
                <a:spcPts val="800"/>
              </a:spcBef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31280" y="1750483"/>
            <a:ext cx="5090160" cy="4467436"/>
          </a:xfrm>
        </p:spPr>
        <p:txBody>
          <a:bodyPr/>
          <a:lstStyle>
            <a:lvl1pPr>
              <a:spcBef>
                <a:spcPts val="800"/>
              </a:spcBef>
              <a:defRPr lang="en-US" sz="2400" b="1" kern="120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800"/>
              </a:spcBef>
              <a:defRPr sz="2133"/>
            </a:lvl2pPr>
            <a:lvl3pPr>
              <a:spcBef>
                <a:spcPts val="800"/>
              </a:spcBef>
              <a:defRPr sz="1867"/>
            </a:lvl3pPr>
            <a:lvl4pPr>
              <a:spcBef>
                <a:spcPts val="800"/>
              </a:spcBef>
              <a:defRPr sz="1600"/>
            </a:lvl4pPr>
            <a:lvl5pPr>
              <a:spcBef>
                <a:spcPts val="800"/>
              </a:spcBef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0BE62AA-5B56-5247-A32C-D3E58FCC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236FC2FE-D9A6-AF48-AD77-930B68553FD2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E22708-87EE-AD43-9CA0-E38F46F6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55117D-5E67-8746-A38B-A3F6EE90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754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800102"/>
            <a:ext cx="10850880" cy="4800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70560" y="1529815"/>
            <a:ext cx="10850880" cy="63607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+mj-lt"/>
              </a:defRPr>
            </a:lvl2pPr>
          </a:lstStyle>
          <a:p>
            <a:pPr lvl="0"/>
            <a:r>
              <a:rPr lang="en-US" dirty="0"/>
              <a:t>CLICK TO EDIT CHART TITLE</a:t>
            </a:r>
          </a:p>
          <a:p>
            <a:pPr lvl="1"/>
            <a:r>
              <a:rPr lang="en-US" dirty="0"/>
              <a:t>Second level for chart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670560" y="2286000"/>
            <a:ext cx="10850880" cy="3657600"/>
          </a:xfrm>
        </p:spPr>
        <p:txBody>
          <a:bodyPr rIns="0" anchor="ctr" anchorCtr="1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DAC4C-B8DE-4934-AA43-2F1BF0898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4" y="436992"/>
            <a:ext cx="6989233" cy="333489"/>
          </a:xfrm>
        </p:spPr>
        <p:txBody>
          <a:bodyPr>
            <a:spAutoFit/>
          </a:bodyPr>
          <a:lstStyle>
            <a:lvl1pPr>
              <a:defRPr sz="1867" b="0" cap="all" spc="2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EC28EA1-A6A2-7A48-8BDA-1B314F3C24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60" y="6171250"/>
            <a:ext cx="10850880" cy="212366"/>
          </a:xfr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spcBef>
                <a:spcPts val="267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1417B-1458-4548-B351-36479CED060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/>
          <a:lstStyle/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B77F2-1C82-D84E-A0A2-64D9100C23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4422C4-5FDF-6C44-83B3-AED5C55522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280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symbol_wordm_below_w_rgb-01.png">
            <a:extLst>
              <a:ext uri="{FF2B5EF4-FFF2-40B4-BE49-F238E27FC236}">
                <a16:creationId xmlns:a16="http://schemas.microsoft.com/office/drawing/2014/main" id="{1B77479C-2257-C645-A513-C3B568F381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255" y="1608463"/>
            <a:ext cx="3345492" cy="3641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D4392A-D245-40B5-961A-7DBC24AB35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74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2D3D06-29DB-6C40-AF16-48BD0327BF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191" y="1253124"/>
            <a:ext cx="5043620" cy="4351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4E104B-8818-4519-B4E1-20ECC3646F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287655"/>
            <a:ext cx="840874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365760"/>
            <a:ext cx="10838688" cy="914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2743201"/>
            <a:ext cx="5096256" cy="3474719"/>
          </a:xfrm>
        </p:spPr>
        <p:txBody>
          <a:bodyPr/>
          <a:lstStyle>
            <a:lvl1pPr>
              <a:spcBef>
                <a:spcPts val="800"/>
              </a:spcBef>
              <a:defRPr sz="2133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800"/>
              </a:spcBef>
              <a:defRPr sz="1867">
                <a:solidFill>
                  <a:schemeClr val="tx1"/>
                </a:solidFill>
              </a:defRPr>
            </a:lvl2pPr>
            <a:lvl3pPr>
              <a:spcBef>
                <a:spcPts val="8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defRPr sz="14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31280" y="2743201"/>
            <a:ext cx="5077968" cy="3474719"/>
          </a:xfrm>
        </p:spPr>
        <p:txBody>
          <a:bodyPr/>
          <a:lstStyle>
            <a:lvl1pPr>
              <a:spcBef>
                <a:spcPts val="800"/>
              </a:spcBef>
              <a:defRPr lang="en-US" sz="2133" b="1" kern="120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800"/>
              </a:spcBef>
              <a:defRPr sz="1867">
                <a:solidFill>
                  <a:schemeClr val="tx1"/>
                </a:solidFill>
              </a:defRPr>
            </a:lvl2pPr>
            <a:lvl3pPr>
              <a:spcBef>
                <a:spcPts val="8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1467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defRPr sz="14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70560" y="1463040"/>
            <a:ext cx="10838688" cy="1097280"/>
          </a:xfrm>
        </p:spPr>
        <p:txBody>
          <a:bodyPr/>
          <a:lstStyle>
            <a:lvl1pPr>
              <a:defRPr sz="2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760EA4-DDD1-B64D-8E74-E2301F86E80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/>
          <a:lstStyle/>
          <a:p>
            <a:fld id="{236FC2FE-D9A6-AF48-AD77-930B68553FD2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A91DC-78F3-1F4E-8187-553E0616BA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46733B8-5B6E-414B-AB7C-5ADBE5F490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2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25187" y="0"/>
            <a:ext cx="5766813" cy="6858000"/>
          </a:xfr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365760"/>
            <a:ext cx="5096256" cy="91440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0560" y="1463040"/>
            <a:ext cx="5096256" cy="4617720"/>
          </a:xfrm>
        </p:spPr>
        <p:txBody>
          <a:bodyPr rIns="182880"/>
          <a:lstStyle>
            <a:lvl1pPr>
              <a:spcBef>
                <a:spcPts val="4000"/>
              </a:spcBef>
              <a:defRPr sz="2133">
                <a:solidFill>
                  <a:schemeClr val="accent5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AAC58-0DCF-8048-A24A-11043D33993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98C1B-CA24-5048-ACCD-A4B71076C7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F1D04-D7D5-7912-DAA1-7E2C1FD14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7830" y="304494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3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10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59.xml"/><Relationship Id="rId16" Type="http://schemas.openxmlformats.org/officeDocument/2006/relationships/theme" Target="../theme/theme4.xml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3D51116-7573-4201-BB09-6523F232BB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77046229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38" imgH="338" progId="TCLayout.ActiveDocument.1">
                  <p:embed/>
                </p:oleObj>
              </mc:Choice>
              <mc:Fallback>
                <p:oleObj name="think-cell Slide" r:id="rId26" imgW="338" imgH="33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3D51116-7573-4201-BB09-6523F232BB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65760"/>
            <a:ext cx="10850880" cy="914400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750483"/>
            <a:ext cx="10850880" cy="4467436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6591B9-8104-5946-BB22-6A6AD7165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33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Enter title via "insert&gt;header and footer&gt;footer"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03B5B0-CADF-B34F-89F1-D0FF98750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AA176-943E-4F43-9FE3-39E72839D38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356351"/>
            <a:ext cx="3427715" cy="365125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44" algn="ctr"/>
                <a:tab pos="10972526" algn="r"/>
              </a:tabLst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E163-8A1C-9C57-3697-A2E1C4F68B2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5646" y="136524"/>
            <a:ext cx="889551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67" b="0" kern="1200" cap="none" spc="0" baseline="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b="1" kern="1200">
          <a:solidFill>
            <a:schemeClr val="accent5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6478" indent="-226478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533387" indent="-228594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836063" indent="-226478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28594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2D62D93-7E14-42FC-B318-8148A7A905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5863267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38" imgH="338" progId="TCLayout.ActiveDocument.1">
                  <p:embed/>
                </p:oleObj>
              </mc:Choice>
              <mc:Fallback>
                <p:oleObj name="think-cell Slide" r:id="rId20" imgW="338" imgH="33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2D62D93-7E14-42FC-B318-8148A7A90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7652"/>
            <a:ext cx="10850880" cy="488705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3040"/>
            <a:ext cx="10850880" cy="475488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33BDB-AEE9-834D-8A5A-FAC51C9DDC3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26803" y="6295497"/>
            <a:ext cx="342771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44" algn="ctr"/>
                <a:tab pos="10972526" algn="r"/>
              </a:tabLst>
            </a:pPr>
            <a:r>
              <a:rPr lang="en-US" sz="933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AAA23CF-444E-8B43-81FD-9F7A2946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l">
              <a:defRPr sz="1067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BA602C5-A3CE-EE4B-8E72-2CA1CDB16543}" type="datetime4">
              <a:rPr lang="en-US" smtClean="0"/>
              <a:pPr/>
              <a:t>June 23, 2025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E0CB7CA-E571-8348-8A7B-B4EA15FE6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067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6D09D-AF6D-D952-E4D1-AE21D535A52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2983" y="256869"/>
            <a:ext cx="840874" cy="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67" b="0" kern="1200" cap="none" spc="0" baseline="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400" b="1" kern="1200">
          <a:solidFill>
            <a:schemeClr val="accent5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69858" indent="-169858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65655" indent="-237061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627047" indent="-169858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1446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152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pos="30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EB5A52B-31C1-49D0-87CF-1B88168AB1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25478273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530" imgH="531" progId="TCLayout.ActiveDocument.1">
                  <p:embed/>
                </p:oleObj>
              </mc:Choice>
              <mc:Fallback>
                <p:oleObj name="think-cell Slide" r:id="rId21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EB5A52B-31C1-49D0-87CF-1B88168AB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9C5AEC-BA4A-4324-9288-5E7F590DFD11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467" b="0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7652"/>
            <a:ext cx="10850880" cy="488705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3040"/>
            <a:ext cx="10850880" cy="475488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33BDB-AEE9-834D-8A5A-FAC51C9DDC3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234644"/>
            <a:ext cx="342771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44" algn="ctr"/>
                <a:tab pos="10972526" algn="r"/>
              </a:tabLst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AAA23CF-444E-8B43-81FD-9F7A2946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98897" y="6356351"/>
            <a:ext cx="158496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l">
              <a:defRPr sz="133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522F2C1-CE69-224B-BBA7-BA54A65CB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19295" y="6356351"/>
            <a:ext cx="597408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33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Enter title via "insert&gt;header and footer&gt;footer" |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E0CB7CA-E571-8348-8A7B-B4EA15FE6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053" y="6356351"/>
            <a:ext cx="390144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67" b="0" kern="1200" cap="none" spc="0" baseline="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400" b="1" kern="1200">
          <a:solidFill>
            <a:schemeClr val="accent5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69858" indent="-169858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65655" indent="-237061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627047" indent="-169858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1446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152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pos="30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0ED63FC-B270-4125-AFFA-D935CFC840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530" imgH="531" progId="TCLayout.ActiveDocument.1">
                  <p:embed/>
                </p:oleObj>
              </mc:Choice>
              <mc:Fallback>
                <p:oleObj name="think-cell Slide" r:id="rId19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0ED63FC-B270-4125-AFFA-D935CFC840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6838875-EE19-4CC8-AEFD-8A32EACC5B12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467" b="0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7653"/>
            <a:ext cx="10850880" cy="488705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3040"/>
            <a:ext cx="10850880" cy="475488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33BDB-AEE9-834D-8A5A-FAC51C9DDC3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70561" y="6234645"/>
            <a:ext cx="3427715" cy="486833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98004" algn="ctr"/>
                <a:tab pos="10972252" algn="r"/>
              </a:tabLst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 	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AAA23CF-444E-8B43-81FD-9F7A2946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98897" y="6356352"/>
            <a:ext cx="158496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l">
              <a:defRPr sz="133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BA602C5-A3CE-EE4B-8E72-2CA1CDB16543}" type="datetime4">
              <a:rPr lang="en-US" smtClean="0">
                <a:solidFill>
                  <a:srgbClr val="000000"/>
                </a:solidFill>
              </a:rPr>
              <a:t>June 23, 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522F2C1-CE69-224B-BBA7-BA54A65CB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19295" y="6356352"/>
            <a:ext cx="597408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33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Enter title via "insert&gt;header and footer&gt;footer" |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E0CB7CA-E571-8348-8A7B-B4EA15FE6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053" y="6356352"/>
            <a:ext cx="390144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6" r:id="rId14"/>
    <p:sldLayoutId id="2147483737" r:id="rId15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467" b="0" kern="1200" cap="none" spc="0" baseline="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400" b="1" kern="1200">
          <a:solidFill>
            <a:schemeClr val="accent5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69854" indent="-169854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65643" indent="-23705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627031" indent="-169854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08" indent="-171442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152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pos="30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69428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D14EE39-63B3-45BB-8356-AC987CD4C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852918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D14EE39-63B3-45BB-8356-AC987CD4C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670560" y="4935539"/>
            <a:ext cx="6461760" cy="640080"/>
          </a:xfrm>
        </p:spPr>
        <p:txBody>
          <a:bodyPr/>
          <a:lstStyle/>
          <a:p>
            <a:r>
              <a:rPr lang="en-US" dirty="0"/>
              <a:t>Day |  Month |  YY</a:t>
            </a:r>
          </a:p>
          <a:p>
            <a:endParaRPr lang="en-US" dirty="0"/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D4ED17AC-922D-487E-A9F1-2DE57D93E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60" y="3309939"/>
            <a:ext cx="10850881" cy="1645920"/>
          </a:xfrm>
        </p:spPr>
        <p:txBody>
          <a:bodyPr vert="horz"/>
          <a:lstStyle/>
          <a:p>
            <a:r>
              <a:rPr lang="en-US" dirty="0"/>
              <a:t>Basics of Nutrition</a:t>
            </a:r>
          </a:p>
        </p:txBody>
      </p:sp>
      <p:sp>
        <p:nvSpPr>
          <p:cNvPr id="6" name="Subtitle 12">
            <a:extLst>
              <a:ext uri="{FF2B5EF4-FFF2-40B4-BE49-F238E27FC236}">
                <a16:creationId xmlns:a16="http://schemas.microsoft.com/office/drawing/2014/main" id="{4B3A3E23-9B9A-4A14-85C0-44573EA2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2536508"/>
            <a:ext cx="10850880" cy="6400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&amp; MEDICAL AFFAIRS - Induction training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6AAAE13-7BB5-44E3-B529-6ACEB5608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760" y="5138739"/>
            <a:ext cx="6461760" cy="640080"/>
          </a:xfrm>
        </p:spPr>
        <p:txBody>
          <a:bodyPr/>
          <a:lstStyle/>
          <a:p>
            <a:r>
              <a:rPr lang="en-US" dirty="0"/>
              <a:t>Day |  Month |  YY</a:t>
            </a:r>
          </a:p>
        </p:txBody>
      </p:sp>
    </p:spTree>
    <p:extLst>
      <p:ext uri="{BB962C8B-B14F-4D97-AF65-F5344CB8AC3E}">
        <p14:creationId xmlns:p14="http://schemas.microsoft.com/office/powerpoint/2010/main" val="67963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9" y="386929"/>
            <a:ext cx="10141799" cy="1300555"/>
          </a:xfrm>
        </p:spPr>
        <p:txBody>
          <a:bodyPr vert="horz" lIns="121920" tIns="60960" rIns="121920" bIns="60960" rtlCol="0" anchor="b" anchorCtr="0">
            <a:normAutofit fontScale="90000"/>
          </a:bodyPr>
          <a:lstStyle/>
          <a:p>
            <a:r>
              <a:rPr lang="en-US" altLang="en-US" sz="4800" b="1" dirty="0"/>
              <a:t>The digestive system-</a:t>
            </a:r>
            <a:br>
              <a:rPr lang="en-US" altLang="en-US" sz="4800" b="1" dirty="0"/>
            </a:br>
            <a:r>
              <a:rPr lang="en-US" altLang="en-US" sz="4800" b="1" dirty="0"/>
              <a:t>The intestine</a:t>
            </a:r>
            <a:endParaRPr lang="en-US" sz="4800" dirty="0"/>
          </a:p>
        </p:txBody>
      </p:sp>
      <p:pic>
        <p:nvPicPr>
          <p:cNvPr id="37890" name="Picture 2" descr="Image result for prebiotic and probiotic effect in large intest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24138"/>
          <a:stretch/>
        </p:blipFill>
        <p:spPr bwMode="auto">
          <a:xfrm>
            <a:off x="635295" y="208656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D1A57-81FB-4D50-AEE3-8F76F38A5038}"/>
              </a:ext>
            </a:extLst>
          </p:cNvPr>
          <p:cNvSpPr txBox="1"/>
          <p:nvPr/>
        </p:nvSpPr>
        <p:spPr>
          <a:xfrm>
            <a:off x="5873679" y="2161358"/>
            <a:ext cx="5597789" cy="363945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10000"/>
          </a:bodyPr>
          <a:lstStyle/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Colon contains a large amount of good and bad bacteria</a:t>
            </a:r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67" dirty="0"/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Usually there is a balance between these during good health, but can get impacted during illness, antibiotic use, improper diet </a:t>
            </a:r>
            <a:r>
              <a:rPr lang="en-US" sz="1867" dirty="0" err="1"/>
              <a:t>etc</a:t>
            </a:r>
            <a:endParaRPr lang="en-US" sz="1867" dirty="0"/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67" dirty="0"/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Functions of good bacteria;</a:t>
            </a:r>
          </a:p>
          <a:p>
            <a:pPr lvl="1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Prevents attachment and subsequent entry of suspected pathogens into cells. </a:t>
            </a:r>
          </a:p>
          <a:p>
            <a:pPr lvl="1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Competes for available nutrients with bad bacteria</a:t>
            </a:r>
          </a:p>
          <a:p>
            <a:pPr lvl="1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Helps absorption of nutrients and epithelial repair</a:t>
            </a:r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F42-A047-4E28-AC27-80E915DF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Abbott Confidential, For training purpose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1CC6-655F-443E-8E1E-B1C4074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2"/>
          <p:cNvGraphicFramePr>
            <a:graphicFrameLocks noGrp="1"/>
          </p:cNvGraphicFramePr>
          <p:nvPr/>
        </p:nvGraphicFramePr>
        <p:xfrm>
          <a:off x="952237" y="1362789"/>
          <a:ext cx="10337977" cy="413302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{5FD0F851-EC5A-4D38-B0AD-8093EC10F338}</a:tableStyleId>
              </a:tblPr>
              <a:tblGrid>
                <a:gridCol w="430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8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Digestive Juice</a:t>
                      </a:r>
                      <a:endParaRPr kumimoji="0" lang="en-US" sz="2900" b="0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Enzymes</a:t>
                      </a:r>
                      <a:endParaRPr kumimoji="0" lang="en-US" sz="2900" b="0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Acts On</a:t>
                      </a:r>
                      <a:endParaRPr kumimoji="0" lang="en-US" sz="2900" b="0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34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Pancreatic juice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(contains the most potent enzymes)</a:t>
                      </a:r>
                      <a:endParaRPr kumimoji="0" lang="en-US" sz="23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Pancreatic amylase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Pancreatic lipase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Trypsin/ Chymotrypsin</a:t>
                      </a:r>
                      <a:endParaRPr kumimoji="0" lang="en-US" sz="23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CHO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Protein</a:t>
                      </a:r>
                      <a:endParaRPr kumimoji="0" lang="en-US" sz="23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Liver</a:t>
                      </a:r>
                      <a:endParaRPr kumimoji="0" lang="en-US" sz="23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Bile</a:t>
                      </a:r>
                      <a:endParaRPr kumimoji="0" lang="en-US" sz="23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Long-chain saturated fats</a:t>
                      </a:r>
                      <a:endParaRPr kumimoji="0" lang="en-US" sz="23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0885" marR="170885" marT="170885" marB="64081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444862-380E-48BB-BD04-D995868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Abbott Confidential, For training purpose only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2A9FF-D99B-40A1-ABA5-A9B2FF54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B000B-B332-48CF-FD91-5843167A1EA7}"/>
              </a:ext>
            </a:extLst>
          </p:cNvPr>
          <p:cNvSpPr/>
          <p:nvPr/>
        </p:nvSpPr>
        <p:spPr>
          <a:xfrm>
            <a:off x="-1619250" y="0"/>
            <a:ext cx="1866900" cy="1905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Note to SME: </a:t>
            </a:r>
            <a:r>
              <a:rPr lang="en-US" dirty="0">
                <a:solidFill>
                  <a:schemeClr val="tx1"/>
                </a:solidFill>
              </a:rPr>
              <a:t>Need Clarification on how to explain the table.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3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</p:spPr>
        <p:txBody>
          <a:bodyPr vert="horz" lIns="121920" tIns="60960" rIns="121920" bIns="60960" rtlCol="0" anchor="t" anchorCtr="0">
            <a:normAutofit/>
          </a:bodyPr>
          <a:lstStyle/>
          <a:p>
            <a:r>
              <a:rPr lang="en-US" altLang="en-US" b="1" kern="1200">
                <a:latin typeface="+mj-lt"/>
                <a:ea typeface="+mj-ea"/>
                <a:cs typeface="+mj-cs"/>
              </a:rPr>
              <a:t>Summary - What is Digestion?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59965-1833-41A2-AFC7-0B90AC14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/>
              <a:t>Abbott Confidential, For training purpose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CA57C-56B2-4542-A1BB-276ECBA1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fld id="{4FAB73BC-B049-4115-A692-8D63A059BFB8}" type="slidenum">
              <a:rPr lang="en-US" smtClean="0"/>
              <a:pPr>
                <a:spcAft>
                  <a:spcPts val="800"/>
                </a:spcAft>
              </a:pPr>
              <a:t>12</a:t>
            </a:fld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A967CA1-1D8E-4E2D-BC40-71C845004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801905"/>
              </p:ext>
            </p:extLst>
          </p:nvPr>
        </p:nvGraphicFramePr>
        <p:xfrm>
          <a:off x="742949" y="1282105"/>
          <a:ext cx="10810877" cy="4492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1760">
                  <a:extLst>
                    <a:ext uri="{9D8B030D-6E8A-4147-A177-3AD203B41FA5}">
                      <a16:colId xmlns:a16="http://schemas.microsoft.com/office/drawing/2014/main" val="166514642"/>
                    </a:ext>
                  </a:extLst>
                </a:gridCol>
                <a:gridCol w="1437062">
                  <a:extLst>
                    <a:ext uri="{9D8B030D-6E8A-4147-A177-3AD203B41FA5}">
                      <a16:colId xmlns:a16="http://schemas.microsoft.com/office/drawing/2014/main" val="1994392837"/>
                    </a:ext>
                  </a:extLst>
                </a:gridCol>
                <a:gridCol w="1544411">
                  <a:extLst>
                    <a:ext uri="{9D8B030D-6E8A-4147-A177-3AD203B41FA5}">
                      <a16:colId xmlns:a16="http://schemas.microsoft.com/office/drawing/2014/main" val="1749568589"/>
                    </a:ext>
                  </a:extLst>
                </a:gridCol>
                <a:gridCol w="1544411">
                  <a:extLst>
                    <a:ext uri="{9D8B030D-6E8A-4147-A177-3AD203B41FA5}">
                      <a16:colId xmlns:a16="http://schemas.microsoft.com/office/drawing/2014/main" val="4143487906"/>
                    </a:ext>
                  </a:extLst>
                </a:gridCol>
                <a:gridCol w="1544411">
                  <a:extLst>
                    <a:ext uri="{9D8B030D-6E8A-4147-A177-3AD203B41FA5}">
                      <a16:colId xmlns:a16="http://schemas.microsoft.com/office/drawing/2014/main" val="1989167916"/>
                    </a:ext>
                  </a:extLst>
                </a:gridCol>
                <a:gridCol w="1544411">
                  <a:extLst>
                    <a:ext uri="{9D8B030D-6E8A-4147-A177-3AD203B41FA5}">
                      <a16:colId xmlns:a16="http://schemas.microsoft.com/office/drawing/2014/main" val="2751019223"/>
                    </a:ext>
                  </a:extLst>
                </a:gridCol>
                <a:gridCol w="1544411">
                  <a:extLst>
                    <a:ext uri="{9D8B030D-6E8A-4147-A177-3AD203B41FA5}">
                      <a16:colId xmlns:a16="http://schemas.microsoft.com/office/drawing/2014/main" val="3891143215"/>
                    </a:ext>
                  </a:extLst>
                </a:gridCol>
              </a:tblGrid>
              <a:tr h="1070571">
                <a:tc>
                  <a:txBody>
                    <a:bodyPr/>
                    <a:lstStyle/>
                    <a:p>
                      <a:pPr algn="just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Mouth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Esophagus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Stomach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Small intestine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Liver/</a:t>
                      </a:r>
                      <a:r>
                        <a:rPr lang="en-US" sz="1900" b="0" cap="none" spc="0" baseline="0" dirty="0">
                          <a:solidFill>
                            <a:schemeClr val="bg1"/>
                          </a:solidFill>
                        </a:rPr>
                        <a:t> gall bladder/ pancreas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Large intestine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381344"/>
                  </a:ext>
                </a:extLst>
              </a:tr>
              <a:tr h="786091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Mechanical Mixing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892120"/>
                  </a:ext>
                </a:extLst>
              </a:tr>
              <a:tr h="786091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Chemical mixing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+++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822116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Digestion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7146494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Absorption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+++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56233"/>
                  </a:ext>
                </a:extLst>
              </a:tr>
              <a:tr h="786091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Elimination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en-US" sz="1900" cap="none" spc="0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1135" marR="99439" marT="108565" marB="108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3756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F4AD0DB-8AE6-6A0C-5D43-58357481E9C3}"/>
              </a:ext>
            </a:extLst>
          </p:cNvPr>
          <p:cNvSpPr/>
          <p:nvPr/>
        </p:nvSpPr>
        <p:spPr>
          <a:xfrm>
            <a:off x="-1619250" y="0"/>
            <a:ext cx="1866900" cy="1905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Note to SME: </a:t>
            </a:r>
            <a:r>
              <a:rPr lang="en-US" dirty="0">
                <a:solidFill>
                  <a:schemeClr val="tx1"/>
                </a:solidFill>
              </a:rPr>
              <a:t>Need Clarification on how to explain the table.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5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0400" cy="446116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What is digestion?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following components;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– Eating food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Digestion 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food into small enough to simple nutrients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  - Transfer of nutrients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 gastrointestinal (GI) tract into the bloodstream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-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excretion of undigested and unabsorbed food through the feces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B04FE-C30E-4665-A770-A998D191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Abbott Confidential, For training purpose only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A80E-701D-41F1-81AE-3B5C796A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00B0F0"/>
                </a:solidFill>
              </a:rPr>
              <a:t>2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52D5A-473D-3753-EE68-2D46EC5F7B88}"/>
              </a:ext>
            </a:extLst>
          </p:cNvPr>
          <p:cNvSpPr/>
          <p:nvPr/>
        </p:nvSpPr>
        <p:spPr>
          <a:xfrm>
            <a:off x="-2477503" y="88231"/>
            <a:ext cx="1866900" cy="1905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Note to SME: </a:t>
            </a:r>
            <a:r>
              <a:rPr lang="en-US" dirty="0">
                <a:solidFill>
                  <a:schemeClr val="tx1"/>
                </a:solidFill>
              </a:rPr>
              <a:t>Could you please classify on Draw digestive tract</a:t>
            </a:r>
            <a:r>
              <a:rPr lang="en-IN" dirty="0">
                <a:solidFill>
                  <a:schemeClr val="tx1"/>
                </a:solidFill>
              </a:rPr>
              <a:t> and definition of Digestion.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152717"/>
            <a:ext cx="5791200" cy="68548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Digestion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1752600" y="1498601"/>
            <a:ext cx="4648200" cy="42164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40910"/>
                </a:solidFill>
                <a:latin typeface="+mn-lt"/>
              </a:rPr>
              <a:t>Breaking, mixing of food for absorption;</a:t>
            </a:r>
          </a:p>
          <a:p>
            <a:pPr marL="400054" lvl="1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40910"/>
                </a:solidFill>
                <a:latin typeface="+mn-lt"/>
              </a:rPr>
              <a:t>Reduces particle size</a:t>
            </a:r>
          </a:p>
          <a:p>
            <a:pPr marL="400054" lvl="1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40910"/>
                </a:solidFill>
                <a:latin typeface="+mn-lt"/>
              </a:rPr>
              <a:t>Helps to absorb nutrients</a:t>
            </a:r>
          </a:p>
          <a:p>
            <a:pPr marL="400054" lvl="1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40910"/>
                </a:solidFill>
                <a:latin typeface="+mn-lt"/>
              </a:rPr>
              <a:t>A physical &amp; immunologic barrier</a:t>
            </a:r>
          </a:p>
          <a:p>
            <a:pPr indent="-57151">
              <a:lnSpc>
                <a:spcPct val="150000"/>
              </a:lnSpc>
            </a:pPr>
            <a:r>
              <a:rPr lang="en-US" dirty="0">
                <a:solidFill>
                  <a:srgbClr val="040910"/>
                </a:solidFill>
                <a:latin typeface="+mn-lt"/>
              </a:rPr>
              <a:t>Types of digestion:</a:t>
            </a:r>
          </a:p>
          <a:p>
            <a:pPr marL="342902" indent="-342902">
              <a:lnSpc>
                <a:spcPct val="150000"/>
              </a:lnSpc>
            </a:pPr>
            <a:r>
              <a:rPr lang="en-US" b="0" dirty="0">
                <a:solidFill>
                  <a:srgbClr val="040910"/>
                </a:solidFill>
                <a:latin typeface="+mn-lt"/>
              </a:rPr>
              <a:t>Mechanical (chewing etc.)</a:t>
            </a:r>
          </a:p>
          <a:p>
            <a:pPr marL="342902" indent="-342902">
              <a:lnSpc>
                <a:spcPct val="150000"/>
              </a:lnSpc>
            </a:pPr>
            <a:r>
              <a:rPr lang="en-US" b="0" dirty="0">
                <a:solidFill>
                  <a:srgbClr val="040910"/>
                </a:solidFill>
                <a:latin typeface="+mn-lt"/>
              </a:rPr>
              <a:t>Chemical (digestive juices etc.)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2133600" cy="3651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4CEBEC-2832-4872-B8AE-FCC8354F63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70090" y="5271183"/>
            <a:ext cx="8297863" cy="415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 sz="1349"/>
          </a:p>
          <a:p>
            <a:endParaRPr lang="en-US" sz="1349"/>
          </a:p>
        </p:txBody>
      </p:sp>
      <p:pic>
        <p:nvPicPr>
          <p:cNvPr id="2050" name="Picture 2" descr="http://blogs.egusd.net/eettalfonso/files/2014/04/Digestive-System-Diaphragm-1pprbl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1" t="1496" r="5129" b="1"/>
          <a:stretch/>
        </p:blipFill>
        <p:spPr bwMode="auto">
          <a:xfrm>
            <a:off x="6705603" y="116424"/>
            <a:ext cx="3886199" cy="66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965" y="5948068"/>
            <a:ext cx="366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/>
                </a:solidFill>
              </a:rPr>
              <a:t>In Mahan KL et al. Krause’s Food and the Nutrition care process. 13</a:t>
            </a:r>
            <a:r>
              <a:rPr lang="en-US" sz="1200" i="1" baseline="30000" dirty="0">
                <a:solidFill>
                  <a:schemeClr val="tx2"/>
                </a:solidFill>
              </a:rPr>
              <a:t>th</a:t>
            </a:r>
            <a:r>
              <a:rPr lang="en-US" sz="1200" i="1" dirty="0">
                <a:solidFill>
                  <a:schemeClr val="tx2"/>
                </a:solidFill>
              </a:rPr>
              <a:t> Edition; 2012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AF0502-B825-978C-AE30-61C6C0DD2481}"/>
              </a:ext>
            </a:extLst>
          </p:cNvPr>
          <p:cNvSpPr/>
          <p:nvPr/>
        </p:nvSpPr>
        <p:spPr>
          <a:xfrm>
            <a:off x="-2076450" y="0"/>
            <a:ext cx="2324100" cy="2438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Note to SME: </a:t>
            </a:r>
            <a:r>
              <a:rPr lang="en-US" dirty="0">
                <a:solidFill>
                  <a:schemeClr val="tx1"/>
                </a:solidFill>
              </a:rPr>
              <a:t>Explanation of “</a:t>
            </a:r>
            <a:r>
              <a:rPr lang="en-US" dirty="0">
                <a:solidFill>
                  <a:srgbClr val="040910"/>
                </a:solidFill>
                <a:latin typeface="+mn-lt"/>
              </a:rPr>
              <a:t>Types of digestion” should be explained here or on the 5</a:t>
            </a:r>
            <a:r>
              <a:rPr lang="en-US" baseline="30000" dirty="0">
                <a:solidFill>
                  <a:srgbClr val="040910"/>
                </a:solidFill>
                <a:latin typeface="+mn-lt"/>
              </a:rPr>
              <a:t>th</a:t>
            </a:r>
            <a:r>
              <a:rPr lang="en-US" dirty="0">
                <a:solidFill>
                  <a:srgbClr val="040910"/>
                </a:solidFill>
                <a:latin typeface="+mn-lt"/>
              </a:rPr>
              <a:t> slide.</a:t>
            </a:r>
          </a:p>
        </p:txBody>
      </p:sp>
    </p:spTree>
    <p:extLst>
      <p:ext uri="{BB962C8B-B14F-4D97-AF65-F5344CB8AC3E}">
        <p14:creationId xmlns:p14="http://schemas.microsoft.com/office/powerpoint/2010/main" val="41050731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ABCEA-C042-4DCD-80EE-829486B6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/>
              <a:t>Abbott Confidential, For training purpose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626FE-CBAD-4B9F-9A3B-A7D279CE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fld id="{4FAB73BC-B049-4115-A692-8D63A059BFB8}" type="slidenum">
              <a:rPr lang="en-US" smtClean="0"/>
              <a:pPr>
                <a:spcAft>
                  <a:spcPts val="800"/>
                </a:spcAft>
              </a:pPr>
              <a:t>4</a:t>
            </a:fld>
            <a:endParaRPr lang="en-US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15348D45-0319-4CC9-B750-17C683FCD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3" t="1736" r="2418" b="49793"/>
          <a:stretch/>
        </p:blipFill>
        <p:spPr bwMode="auto">
          <a:xfrm>
            <a:off x="752823" y="1600200"/>
            <a:ext cx="10515599" cy="281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B260E5-C347-46BA-9FEE-7469516C3C55}"/>
              </a:ext>
            </a:extLst>
          </p:cNvPr>
          <p:cNvGraphicFramePr>
            <a:graphicFrameLocks noGrp="1"/>
          </p:cNvGraphicFramePr>
          <p:nvPr/>
        </p:nvGraphicFramePr>
        <p:xfrm>
          <a:off x="203197" y="4729480"/>
          <a:ext cx="5283202" cy="154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497">
                  <a:extLst>
                    <a:ext uri="{9D8B030D-6E8A-4147-A177-3AD203B41FA5}">
                      <a16:colId xmlns:a16="http://schemas.microsoft.com/office/drawing/2014/main" val="2372280877"/>
                    </a:ext>
                  </a:extLst>
                </a:gridCol>
                <a:gridCol w="2901705">
                  <a:extLst>
                    <a:ext uri="{9D8B030D-6E8A-4147-A177-3AD203B41FA5}">
                      <a16:colId xmlns:a16="http://schemas.microsoft.com/office/drawing/2014/main" val="2104862659"/>
                    </a:ext>
                  </a:extLst>
                </a:gridCol>
              </a:tblGrid>
              <a:tr h="447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happens in the mouth?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71752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Mechanical - </a:t>
                      </a:r>
                      <a:r>
                        <a:rPr lang="en-US" altLang="en-US" sz="2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Chew, Tear, Grind, Mash, Mix</a:t>
                      </a:r>
                      <a:endParaRPr lang="en-US" altLang="en-US" sz="21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Chemical - </a:t>
                      </a:r>
                      <a:r>
                        <a:rPr lang="en-US" altLang="en-US" sz="2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Enzymes are released to start the digestion process</a:t>
                      </a:r>
                      <a:endParaRPr lang="en-US" sz="2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578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82C178-A600-43E6-BDF3-B1AEF6B6E547}"/>
              </a:ext>
            </a:extLst>
          </p:cNvPr>
          <p:cNvGraphicFramePr>
            <a:graphicFrameLocks noGrp="1"/>
          </p:cNvGraphicFramePr>
          <p:nvPr/>
        </p:nvGraphicFramePr>
        <p:xfrm>
          <a:off x="5686550" y="4749801"/>
          <a:ext cx="6286620" cy="154432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95540">
                  <a:extLst>
                    <a:ext uri="{9D8B030D-6E8A-4147-A177-3AD203B41FA5}">
                      <a16:colId xmlns:a16="http://schemas.microsoft.com/office/drawing/2014/main" val="223859342"/>
                    </a:ext>
                  </a:extLst>
                </a:gridCol>
                <a:gridCol w="2260977">
                  <a:extLst>
                    <a:ext uri="{9D8B030D-6E8A-4147-A177-3AD203B41FA5}">
                      <a16:colId xmlns:a16="http://schemas.microsoft.com/office/drawing/2014/main" val="3057589146"/>
                    </a:ext>
                  </a:extLst>
                </a:gridCol>
                <a:gridCol w="1930103">
                  <a:extLst>
                    <a:ext uri="{9D8B030D-6E8A-4147-A177-3AD203B41FA5}">
                      <a16:colId xmlns:a16="http://schemas.microsoft.com/office/drawing/2014/main" val="59932553"/>
                    </a:ext>
                  </a:extLst>
                </a:gridCol>
              </a:tblGrid>
              <a:tr h="441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Digestive Juice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Enzymes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Acts On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185628272"/>
                  </a:ext>
                </a:extLst>
              </a:tr>
              <a:tr h="44194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9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Saliva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Salivary amylase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CHO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3511952503"/>
                  </a:ext>
                </a:extLst>
              </a:tr>
              <a:tr h="660433"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Ligual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lipase</a:t>
                      </a:r>
                    </a:p>
                  </a:txBody>
                  <a:tcPr marL="121920" marR="1219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Fats</a:t>
                      </a:r>
                    </a:p>
                  </a:txBody>
                  <a:tcPr marL="121920" marR="12192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21180"/>
                  </a:ext>
                </a:extLst>
              </a:tr>
            </a:tbl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:a16="http://schemas.microsoft.com/office/drawing/2014/main" id="{9B2C8C1C-FA88-4AF4-911B-810DF8407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4067"/>
            <a:ext cx="10515600" cy="1327151"/>
          </a:xfrm>
        </p:spPr>
        <p:txBody>
          <a:bodyPr>
            <a:noAutofit/>
          </a:bodyPr>
          <a:lstStyle/>
          <a:p>
            <a:r>
              <a:rPr lang="en-US" altLang="en-US" sz="426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digestive system - mouth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378F8D-D7B2-85A3-33E6-9DAC29A8BCDD}"/>
              </a:ext>
            </a:extLst>
          </p:cNvPr>
          <p:cNvSpPr/>
          <p:nvPr/>
        </p:nvSpPr>
        <p:spPr>
          <a:xfrm>
            <a:off x="-1619250" y="0"/>
            <a:ext cx="1866900" cy="1905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Note to SME:</a:t>
            </a:r>
            <a:r>
              <a:rPr lang="en-US" dirty="0">
                <a:solidFill>
                  <a:schemeClr val="tx1"/>
                </a:solidFill>
              </a:rPr>
              <a:t> Need Clarification on how to explain the table.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2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60274" y="136525"/>
            <a:ext cx="5981279" cy="1684639"/>
          </a:xfrm>
        </p:spPr>
        <p:txBody>
          <a:bodyPr vert="horz" lIns="121920" tIns="60960" rIns="121920" bIns="60960" rtlCol="0" anchor="ctr" anchorCtr="0">
            <a:normAutofit/>
          </a:bodyPr>
          <a:lstStyle/>
          <a:p>
            <a:pPr>
              <a:defRPr/>
            </a:pPr>
            <a:r>
              <a:rPr lang="en-US" altLang="en-US" sz="4000" b="1" dirty="0"/>
              <a:t>The digestive system - </a:t>
            </a:r>
            <a:r>
              <a:rPr lang="en-US" sz="4000" b="1" dirty="0"/>
              <a:t>Stomach</a:t>
            </a:r>
            <a:endParaRPr lang="en-US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3A1E6-F4DE-4F9E-B072-0CD9675E580D}"/>
              </a:ext>
            </a:extLst>
          </p:cNvPr>
          <p:cNvSpPr txBox="1"/>
          <p:nvPr/>
        </p:nvSpPr>
        <p:spPr>
          <a:xfrm>
            <a:off x="805091" y="2113007"/>
            <a:ext cx="5981279" cy="369055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Has Hydrochloric acid that kills any harmful substances ingested and it also activates enzymes</a:t>
            </a:r>
          </a:p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Some water are absorbed here – </a:t>
            </a:r>
            <a:r>
              <a:rPr lang="en-US" altLang="en-US" sz="2000" b="1" u="sng" dirty="0"/>
              <a:t>food is not</a:t>
            </a:r>
          </a:p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The partially digested food is called </a:t>
            </a:r>
            <a:r>
              <a:rPr lang="en-US" altLang="en-US" sz="2000" b="1" i="1" u="sng" dirty="0"/>
              <a:t>chyme</a:t>
            </a:r>
          </a:p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33" dirty="0"/>
              <a:t>Can store about 1.5 </a:t>
            </a:r>
            <a:r>
              <a:rPr lang="en-US" altLang="en-US" sz="2133" dirty="0" err="1"/>
              <a:t>lts</a:t>
            </a:r>
            <a:r>
              <a:rPr lang="en-US" altLang="en-US" sz="2133" dirty="0"/>
              <a:t> of food.</a:t>
            </a:r>
          </a:p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33" dirty="0"/>
              <a:t>Acts as a temporary storage site for food</a:t>
            </a:r>
          </a:p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33" dirty="0"/>
              <a:t>Food usually spends about 3-4 hours</a:t>
            </a:r>
          </a:p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33" dirty="0"/>
              <a:t>Site of initial protein digestion.</a:t>
            </a:r>
          </a:p>
          <a:p>
            <a:pPr marL="76198">
              <a:lnSpc>
                <a:spcPct val="90000"/>
              </a:lnSpc>
              <a:spcAft>
                <a:spcPts val="800"/>
              </a:spcAft>
              <a:defRPr/>
            </a:pPr>
            <a:endParaRPr lang="en-US" altLang="en-US" sz="2000" b="1" i="1" u="sng" dirty="0"/>
          </a:p>
          <a:p>
            <a:pPr indent="-304792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7" descr="GERD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" t="3766" r="6434" b="35694"/>
          <a:stretch/>
        </p:blipFill>
        <p:spPr bwMode="auto">
          <a:xfrm>
            <a:off x="7564532" y="797013"/>
            <a:ext cx="4056856" cy="26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3FBF-F958-4EEB-8F23-EC57A43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121920" tIns="60960" rIns="121920" bIns="60960" rtlCol="0" anchor="ctr" anchorCtr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Abbott Confidential, For training purpose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068A-3183-43A5-BF05-67EA2B6B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121920" tIns="60960" rIns="121920" bIns="6096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fld id="{4FAB73BC-B049-4115-A692-8D63A059BFB8}" type="slidenum">
              <a:rPr lang="en-US" sz="1600"/>
              <a:pPr>
                <a:lnSpc>
                  <a:spcPct val="90000"/>
                </a:lnSpc>
                <a:spcAft>
                  <a:spcPts val="800"/>
                </a:spcAft>
              </a:pPr>
              <a:t>5</a:t>
            </a:fld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4572000" y="586821"/>
            <a:ext cx="3657600" cy="164592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marL="380990"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altLang="en-US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7519" y="3853392"/>
          <a:ext cx="4810874" cy="2115608"/>
        </p:xfrm>
        <a:graphic>
          <a:graphicData uri="http://schemas.openxmlformats.org/drawingml/2006/table">
            <a:tbl>
              <a:tblPr firstRow="1" bandRow="1">
                <a:noFill/>
                <a:tableStyleId>{5FD0F851-EC5A-4D38-B0AD-8093EC10F338}</a:tableStyleId>
              </a:tblPr>
              <a:tblGrid>
                <a:gridCol w="1762825">
                  <a:extLst>
                    <a:ext uri="{9D8B030D-6E8A-4147-A177-3AD203B41FA5}">
                      <a16:colId xmlns:a16="http://schemas.microsoft.com/office/drawing/2014/main" val="707601072"/>
                    </a:ext>
                  </a:extLst>
                </a:gridCol>
                <a:gridCol w="1762824">
                  <a:extLst>
                    <a:ext uri="{9D8B030D-6E8A-4147-A177-3AD203B41FA5}">
                      <a16:colId xmlns:a16="http://schemas.microsoft.com/office/drawing/2014/main" val="593286006"/>
                    </a:ext>
                  </a:extLst>
                </a:gridCol>
                <a:gridCol w="1285225">
                  <a:extLst>
                    <a:ext uri="{9D8B030D-6E8A-4147-A177-3AD203B41FA5}">
                      <a16:colId xmlns:a16="http://schemas.microsoft.com/office/drawing/2014/main" val="3013297338"/>
                    </a:ext>
                  </a:extLst>
                </a:gridCol>
              </a:tblGrid>
              <a:tr h="116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Digestive Juice</a:t>
                      </a:r>
                      <a:endParaRPr kumimoji="0" lang="en-US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14797" marR="188879" marT="188879" marB="18887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Enzymes</a:t>
                      </a:r>
                      <a:endParaRPr kumimoji="0" lang="en-US" sz="25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14797" marR="188879" marT="188879" marB="18887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Acts On</a:t>
                      </a:r>
                      <a:endParaRPr kumimoji="0" lang="en-US" sz="25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14797" marR="188879" marT="188879" marB="18887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212347"/>
                  </a:ext>
                </a:extLst>
              </a:tr>
              <a:tr h="9509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Gastric juices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14797" marR="163695" marT="163695" marB="163695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Pepsin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Gastric lipase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14797" marR="163695" marT="163695" marB="163695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Protein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Fat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14797" marR="163695" marT="163695" marB="163695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2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67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9" y="386929"/>
            <a:ext cx="10141799" cy="1300555"/>
          </a:xfrm>
        </p:spPr>
        <p:txBody>
          <a:bodyPr vert="horz" lIns="121920" tIns="60960" rIns="121920" bIns="60960" rtlCol="0" anchor="b" anchorCtr="0">
            <a:normAutofit fontScale="90000"/>
          </a:bodyPr>
          <a:lstStyle/>
          <a:p>
            <a:r>
              <a:rPr lang="en-US" sz="4800" b="1"/>
              <a:t> </a:t>
            </a:r>
            <a:r>
              <a:rPr lang="en-US" altLang="en-US" sz="4800" b="1"/>
              <a:t>The digestive system </a:t>
            </a:r>
            <a:r>
              <a:rPr lang="en-US" sz="4800" b="1"/>
              <a:t>-The Intestines</a:t>
            </a:r>
          </a:p>
        </p:txBody>
      </p:sp>
      <p:pic>
        <p:nvPicPr>
          <p:cNvPr id="32772" name="Picture 4" descr="hwkb17_007_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2" b="-1"/>
          <a:stretch/>
        </p:blipFill>
        <p:spPr bwMode="auto">
          <a:xfrm>
            <a:off x="635295" y="2153240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197FF-FCFF-4157-AC40-128BB1DFD26C}"/>
              </a:ext>
            </a:extLst>
          </p:cNvPr>
          <p:cNvSpPr txBox="1"/>
          <p:nvPr/>
        </p:nvSpPr>
        <p:spPr>
          <a:xfrm>
            <a:off x="6406430" y="2153240"/>
            <a:ext cx="4976933" cy="363945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20000"/>
          </a:bodyPr>
          <a:lstStyle/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The intestines are named for their diameter, not length hence small intestine</a:t>
            </a:r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67" u="sng" dirty="0"/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u="sng" dirty="0"/>
              <a:t>The small intestine </a:t>
            </a:r>
            <a:r>
              <a:rPr lang="en-US" sz="1867" dirty="0"/>
              <a:t>is up to ~6 m in length but only ~2.5 cm in diameter.</a:t>
            </a:r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67" dirty="0"/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Has 3 parts duodenum, jejunum and ileum</a:t>
            </a:r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67" u="sng" dirty="0"/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u="sng" dirty="0"/>
              <a:t>The large intestine </a:t>
            </a:r>
            <a:r>
              <a:rPr lang="en-US" sz="1867" dirty="0"/>
              <a:t>(</a:t>
            </a:r>
            <a:r>
              <a:rPr lang="en-US" sz="1867" i="1" u="sng" dirty="0"/>
              <a:t>Colon</a:t>
            </a:r>
            <a:r>
              <a:rPr lang="en-US" sz="1867" dirty="0"/>
              <a:t>) is only ~1.5 m in length but ~7.6 cm in diameter. </a:t>
            </a:r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67" dirty="0"/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It receives bile juice and pancreatic juice which contains lots of enzymes for digestion</a:t>
            </a:r>
          </a:p>
          <a:p>
            <a:pPr indent="-304792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E965-F847-49EB-9A9F-75679BFF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Abbott Confidential, For training purpose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22D0-D48A-421B-A4F9-8FE58402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1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9" y="386930"/>
            <a:ext cx="10141799" cy="746546"/>
          </a:xfrm>
        </p:spPr>
        <p:txBody>
          <a:bodyPr anchor="b">
            <a:normAutofit/>
          </a:bodyPr>
          <a:lstStyle/>
          <a:p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digestive system  -The intestine</a:t>
            </a:r>
            <a:endParaRPr 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C5C22-CE52-423F-AB54-C2491347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8" y="2012410"/>
            <a:ext cx="4530899" cy="422655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cs typeface="Times New Roman" panose="02020603050405020304" pitchFamily="18" charset="0"/>
              </a:rPr>
              <a:t>Maximum digestion &amp; absorption of food takes place in small intestine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Absorbs: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~ 80% ingested water             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Vitamins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Minerals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Carbohydrates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Proteins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Lipids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05071"/>
              </p:ext>
            </p:extLst>
          </p:nvPr>
        </p:nvGraphicFramePr>
        <p:xfrm>
          <a:off x="635294" y="2012409"/>
          <a:ext cx="5150279" cy="2856831"/>
        </p:xfrm>
        <a:graphic>
          <a:graphicData uri="http://schemas.openxmlformats.org/drawingml/2006/table">
            <a:tbl>
              <a:tblPr firstRow="1" bandRow="1">
                <a:noFill/>
                <a:tableStyleId>{5FD0F851-EC5A-4D38-B0AD-8093EC10F338}</a:tableStyleId>
              </a:tblPr>
              <a:tblGrid>
                <a:gridCol w="1749920">
                  <a:extLst>
                    <a:ext uri="{9D8B030D-6E8A-4147-A177-3AD203B41FA5}">
                      <a16:colId xmlns:a16="http://schemas.microsoft.com/office/drawing/2014/main" val="4239112996"/>
                    </a:ext>
                  </a:extLst>
                </a:gridCol>
                <a:gridCol w="2125468">
                  <a:extLst>
                    <a:ext uri="{9D8B030D-6E8A-4147-A177-3AD203B41FA5}">
                      <a16:colId xmlns:a16="http://schemas.microsoft.com/office/drawing/2014/main" val="790170604"/>
                    </a:ext>
                  </a:extLst>
                </a:gridCol>
                <a:gridCol w="1274891">
                  <a:extLst>
                    <a:ext uri="{9D8B030D-6E8A-4147-A177-3AD203B41FA5}">
                      <a16:colId xmlns:a16="http://schemas.microsoft.com/office/drawing/2014/main" val="3693385841"/>
                    </a:ext>
                  </a:extLst>
                </a:gridCol>
              </a:tblGrid>
              <a:tr h="99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Digestive Juice</a:t>
                      </a:r>
                      <a:endParaRPr kumimoji="0" lang="en-US" sz="2500" b="0" i="0" u="none" strike="noStrike" cap="none" spc="6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89523" marR="189523" marT="143255" marB="7107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u="none" strike="noStrike" cap="none" spc="6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Enzymes</a:t>
                      </a:r>
                      <a:endParaRPr kumimoji="0" lang="en-US" sz="2500" b="0" i="0" u="none" strike="noStrike" cap="none" spc="6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89523" marR="189523" marT="143255" marB="7107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Acts On</a:t>
                      </a:r>
                      <a:endParaRPr kumimoji="0" lang="en-US" sz="2500" b="0" i="0" u="none" strike="noStrike" cap="none" spc="6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89523" marR="189523" marT="143255" marB="7107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50583"/>
                  </a:ext>
                </a:extLst>
              </a:tr>
              <a:tr h="1859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Intestinal juice</a:t>
                      </a:r>
                      <a:endParaRPr kumimoji="0" lang="en-US" sz="21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89523" marR="189523" marT="143255" marB="7107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Intestinal amylase/ lactase/ sucrase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Intestinal lipase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Trypsin</a:t>
                      </a:r>
                      <a:endParaRPr kumimoji="0" lang="en-US" sz="2100" b="1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89523" marR="189523" marT="143255" marB="7107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CHO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Protein</a:t>
                      </a:r>
                      <a:endParaRPr kumimoji="0" lang="en-US" sz="2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89523" marR="189523" marT="143255" marB="7107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77842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A003C1-619E-4697-8C7F-D3C5B52E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Abbott Confidential, For training purpose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F06CAC-A75D-4EF8-892B-EB128D95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917" y="847828"/>
            <a:ext cx="4709345" cy="1169585"/>
          </a:xfrm>
        </p:spPr>
        <p:txBody>
          <a:bodyPr anchor="b">
            <a:normAutofit/>
          </a:bodyPr>
          <a:lstStyle/>
          <a:p>
            <a:r>
              <a:rPr lang="en-US" altLang="en-US" sz="3733" b="1">
                <a:latin typeface="Times New Roman" panose="02020603050405020304" pitchFamily="18" charset="0"/>
                <a:cs typeface="Times New Roman" panose="02020603050405020304" pitchFamily="18" charset="0"/>
              </a:rPr>
              <a:t>The digestive system  -The intestine</a:t>
            </a:r>
            <a:endParaRPr lang="en-US" sz="3733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https://www.sciencelearn.org.nz/system/images/images/000/002/259/original/Villi-in-the-small-intestine20161028-31233-fb02ab.jpg?1477605294">
            <a:extLst>
              <a:ext uri="{FF2B5EF4-FFF2-40B4-BE49-F238E27FC236}">
                <a16:creationId xmlns:a16="http://schemas.microsoft.com/office/drawing/2014/main" id="{B3F6EF4D-7888-47AF-987F-D358B2BD9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31588" b="5254"/>
          <a:stretch/>
        </p:blipFill>
        <p:spPr bwMode="auto">
          <a:xfrm>
            <a:off x="914400" y="847828"/>
            <a:ext cx="4929099" cy="50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228" y="2508104"/>
            <a:ext cx="4709344" cy="3632493"/>
          </a:xfrm>
        </p:spPr>
        <p:txBody>
          <a:bodyPr anchor="ctr">
            <a:normAutofit/>
          </a:bodyPr>
          <a:lstStyle/>
          <a:p>
            <a:r>
              <a:rPr 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Surface amplification due to microvilli in the colon is ∼6.5 times.</a:t>
            </a:r>
          </a:p>
          <a:p>
            <a:endParaRPr 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477000" y="6544846"/>
            <a:ext cx="5715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https://www.ncbi.nlm.nih.gov/pubmed/24694282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4242" y="2469595"/>
            <a:ext cx="4714959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Villi and microvilli together amplify the small intestinal surface area by 60-120 times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E6143F-D8BF-4DE8-9739-4FB0A2DA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Abbott Confidential, For training purpose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F36541-C73E-4BAF-A6AD-AB5183DD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4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672" y="145344"/>
            <a:ext cx="10141799" cy="1300555"/>
          </a:xfrm>
        </p:spPr>
        <p:txBody>
          <a:bodyPr vert="horz" lIns="121920" tIns="60960" rIns="121920" bIns="60960" rtlCol="0" anchor="b" anchorCtr="0">
            <a:normAutofit fontScale="90000"/>
          </a:bodyPr>
          <a:lstStyle/>
          <a:p>
            <a:r>
              <a:rPr lang="en-US" altLang="en-US" sz="4800" b="1" dirty="0"/>
              <a:t>The digestive system-</a:t>
            </a:r>
            <a:br>
              <a:rPr lang="en-US" altLang="en-US" sz="4800" b="1" dirty="0"/>
            </a:br>
            <a:r>
              <a:rPr lang="en-US" altLang="en-US" sz="4800" b="1" dirty="0"/>
              <a:t>The intestine</a:t>
            </a:r>
            <a:endParaRPr lang="en-US" sz="4800" dirty="0"/>
          </a:p>
        </p:txBody>
      </p:sp>
      <p:pic>
        <p:nvPicPr>
          <p:cNvPr id="35842" name="Picture 2" descr="https://thumbs.dreamstime.com/z/human-anatomy-large-intestine-medical-illustration-463900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 r="2" b="13649"/>
          <a:stretch/>
        </p:blipFill>
        <p:spPr bwMode="auto">
          <a:xfrm>
            <a:off x="635294" y="1803470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89482" y="2784475"/>
            <a:ext cx="5785571" cy="33528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4792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/>
              <a:t>Functions</a:t>
            </a:r>
          </a:p>
          <a:p>
            <a:pPr lvl="1" indent="-304792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Bacterial digestion</a:t>
            </a:r>
          </a:p>
          <a:p>
            <a:pPr lvl="1" indent="-304792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Ferment CHO</a:t>
            </a:r>
          </a:p>
          <a:p>
            <a:pPr lvl="1" indent="-304792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Protein breakdown</a:t>
            </a:r>
          </a:p>
          <a:p>
            <a:pPr lvl="1" indent="-304792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Absorbs more water &amp; conc wastes</a:t>
            </a:r>
          </a:p>
          <a:p>
            <a:pPr lvl="1" indent="-304792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Vitamins K and B are reabsorbed with the water.</a:t>
            </a:r>
          </a:p>
          <a:p>
            <a:pPr lvl="1" indent="-304792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Excretes solid wastes through rectum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75891-FFC9-4083-8174-C9FBAE2728DD}"/>
              </a:ext>
            </a:extLst>
          </p:cNvPr>
          <p:cNvSpPr txBox="1"/>
          <p:nvPr/>
        </p:nvSpPr>
        <p:spPr>
          <a:xfrm>
            <a:off x="5785571" y="1084296"/>
            <a:ext cx="5987329" cy="187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 intestine </a:t>
            </a:r>
            <a:r>
              <a:rPr lang="en-US" sz="18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67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Colon</a:t>
            </a:r>
            <a:r>
              <a:rPr lang="en-US" sz="18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only ~1.5 m in length but ~7.6 cm in diameter. </a:t>
            </a:r>
          </a:p>
          <a:p>
            <a:pPr marL="380990" indent="-38099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parts  Ascending, Transverse, Descending and Sigmoid</a:t>
            </a:r>
          </a:p>
          <a:p>
            <a:endParaRPr lang="en-US" sz="1867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DA7D0-1D13-4F39-AE39-8A6ACC44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Abbott Confidential, For training purpose only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F6EFD-E8C2-40B7-81EE-EBCB14B0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25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FzEotZh9v1YidB46L5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3Ego04vEe8NYJWWh6V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 Basic_White_v5_prophet_edit">
  <a:themeElements>
    <a:clrScheme name="Abbott Brand 2016">
      <a:dk1>
        <a:srgbClr val="000000"/>
      </a:dk1>
      <a:lt1>
        <a:sysClr val="window" lastClr="FFFFFF"/>
      </a:lt1>
      <a:dk2>
        <a:srgbClr val="004F71"/>
      </a:dk2>
      <a:lt2>
        <a:srgbClr val="D9D9D6"/>
      </a:lt2>
      <a:accent1>
        <a:srgbClr val="E4002B"/>
      </a:accent1>
      <a:accent2>
        <a:srgbClr val="470A68"/>
      </a:accent2>
      <a:accent3>
        <a:srgbClr val="64CCC9"/>
      </a:accent3>
      <a:accent4>
        <a:srgbClr val="FFD100"/>
      </a:accent4>
      <a:accent5>
        <a:srgbClr val="009CDE"/>
      </a:accent5>
      <a:accent6>
        <a:srgbClr val="00B140"/>
      </a:accent6>
      <a:hlink>
        <a:srgbClr val="009CDE"/>
      </a:hlink>
      <a:folHlink>
        <a:srgbClr val="63666A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Georgia" panose="02040502050405020303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PT Basic_White_v5_prophet_edit">
  <a:themeElements>
    <a:clrScheme name="Abbott Brand 2016">
      <a:dk1>
        <a:srgbClr val="000000"/>
      </a:dk1>
      <a:lt1>
        <a:sysClr val="window" lastClr="FFFFFF"/>
      </a:lt1>
      <a:dk2>
        <a:srgbClr val="004F71"/>
      </a:dk2>
      <a:lt2>
        <a:srgbClr val="D9D9D6"/>
      </a:lt2>
      <a:accent1>
        <a:srgbClr val="E4002B"/>
      </a:accent1>
      <a:accent2>
        <a:srgbClr val="470A68"/>
      </a:accent2>
      <a:accent3>
        <a:srgbClr val="64CCC9"/>
      </a:accent3>
      <a:accent4>
        <a:srgbClr val="FFD100"/>
      </a:accent4>
      <a:accent5>
        <a:srgbClr val="009CDE"/>
      </a:accent5>
      <a:accent6>
        <a:srgbClr val="00B140"/>
      </a:accent6>
      <a:hlink>
        <a:srgbClr val="009CDE"/>
      </a:hlink>
      <a:folHlink>
        <a:srgbClr val="63666A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Georgia" panose="02040502050405020303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PPT Basic_White_v5_prophet_edit">
  <a:themeElements>
    <a:clrScheme name="Abbott Brand 2016">
      <a:dk1>
        <a:srgbClr val="000000"/>
      </a:dk1>
      <a:lt1>
        <a:sysClr val="window" lastClr="FFFFFF"/>
      </a:lt1>
      <a:dk2>
        <a:srgbClr val="004F71"/>
      </a:dk2>
      <a:lt2>
        <a:srgbClr val="D9D9D6"/>
      </a:lt2>
      <a:accent1>
        <a:srgbClr val="E4002B"/>
      </a:accent1>
      <a:accent2>
        <a:srgbClr val="470A68"/>
      </a:accent2>
      <a:accent3>
        <a:srgbClr val="64CCC9"/>
      </a:accent3>
      <a:accent4>
        <a:srgbClr val="FFD100"/>
      </a:accent4>
      <a:accent5>
        <a:srgbClr val="009CDE"/>
      </a:accent5>
      <a:accent6>
        <a:srgbClr val="00B140"/>
      </a:accent6>
      <a:hlink>
        <a:srgbClr val="009CDE"/>
      </a:hlink>
      <a:folHlink>
        <a:srgbClr val="63666A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Georgia" panose="02040502050405020303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6_PPT Basic_White_v5_prophet_edit">
  <a:themeElements>
    <a:clrScheme name="Abbott Brand 2016">
      <a:dk1>
        <a:srgbClr val="000000"/>
      </a:dk1>
      <a:lt1>
        <a:sysClr val="window" lastClr="FFFFFF"/>
      </a:lt1>
      <a:dk2>
        <a:srgbClr val="004F71"/>
      </a:dk2>
      <a:lt2>
        <a:srgbClr val="D9D9D6"/>
      </a:lt2>
      <a:accent1>
        <a:srgbClr val="E4002B"/>
      </a:accent1>
      <a:accent2>
        <a:srgbClr val="470A68"/>
      </a:accent2>
      <a:accent3>
        <a:srgbClr val="64CCC9"/>
      </a:accent3>
      <a:accent4>
        <a:srgbClr val="FFD100"/>
      </a:accent4>
      <a:accent5>
        <a:srgbClr val="009CDE"/>
      </a:accent5>
      <a:accent6>
        <a:srgbClr val="00B140"/>
      </a:accent6>
      <a:hlink>
        <a:srgbClr val="009CDE"/>
      </a:hlink>
      <a:folHlink>
        <a:srgbClr val="63666A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Georgia" panose="02040502050405020303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801</Words>
  <Application>Microsoft Office PowerPoint</Application>
  <PresentationFormat>Widescreen</PresentationFormat>
  <Paragraphs>186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Narrow</vt:lpstr>
      <vt:lpstr>Calibri</vt:lpstr>
      <vt:lpstr>Georgia</vt:lpstr>
      <vt:lpstr>Times New Roman</vt:lpstr>
      <vt:lpstr>Wingdings</vt:lpstr>
      <vt:lpstr>PPT Basic_White_v5_prophet_edit</vt:lpstr>
      <vt:lpstr>1_PPT Basic_White_v5_prophet_edit</vt:lpstr>
      <vt:lpstr>5_PPT Basic_White_v5_prophet_edit</vt:lpstr>
      <vt:lpstr>6_PPT Basic_White_v5_prophet_edit</vt:lpstr>
      <vt:lpstr>think-cell Slide</vt:lpstr>
      <vt:lpstr>Basics of Nutrition</vt:lpstr>
      <vt:lpstr>What is digestion?</vt:lpstr>
      <vt:lpstr>Digestion</vt:lpstr>
      <vt:lpstr>The digestive system - mouth</vt:lpstr>
      <vt:lpstr>The digestive system - Stomach</vt:lpstr>
      <vt:lpstr> The digestive system -The Intestines</vt:lpstr>
      <vt:lpstr>The digestive system  -The intestine</vt:lpstr>
      <vt:lpstr>The digestive system  -The intestine</vt:lpstr>
      <vt:lpstr>The digestive system- The intestine</vt:lpstr>
      <vt:lpstr>The digestive system- The intestine</vt:lpstr>
      <vt:lpstr>PowerPoint Presentation</vt:lpstr>
      <vt:lpstr>Summary - What is Digestion?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Georgia 44pt regular, 2-line max</dc:title>
  <dc:creator>Saha, Saumen</dc:creator>
  <cp:lastModifiedBy>Sheeba Menon</cp:lastModifiedBy>
  <cp:revision>32</cp:revision>
  <dcterms:created xsi:type="dcterms:W3CDTF">2021-12-16T03:31:04Z</dcterms:created>
  <dcterms:modified xsi:type="dcterms:W3CDTF">2025-06-23T04:59:47Z</dcterms:modified>
</cp:coreProperties>
</file>