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3"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6BE"/>
    <a:srgbClr val="8FB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AF09F3F-4D22-485C-98E6-90983A87A538}"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48846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09F3F-4D22-485C-98E6-90983A87A538}"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209569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09F3F-4D22-485C-98E6-90983A87A538}"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278191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09F3F-4D22-485C-98E6-90983A87A538}"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CFC81-A288-4D4D-9A16-10D952A58A49}"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724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09F3F-4D22-485C-98E6-90983A87A538}"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364581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F09F3F-4D22-485C-98E6-90983A87A538}"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1494719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F09F3F-4D22-485C-98E6-90983A87A538}"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14969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09F3F-4D22-485C-98E6-90983A87A538}"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886603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09F3F-4D22-485C-98E6-90983A87A538}"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233303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09F3F-4D22-485C-98E6-90983A87A538}"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129429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09F3F-4D22-485C-98E6-90983A87A538}"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115533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09F3F-4D22-485C-98E6-90983A87A538}"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382262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09F3F-4D22-485C-98E6-90983A87A538}"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89888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09F3F-4D22-485C-98E6-90983A87A538}"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21539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09F3F-4D22-485C-98E6-90983A87A538}"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335326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09F3F-4D22-485C-98E6-90983A87A538}"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214918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09F3F-4D22-485C-98E6-90983A87A538}"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CFC81-A288-4D4D-9A16-10D952A58A49}" type="slidenum">
              <a:rPr lang="en-IN" smtClean="0"/>
              <a:t>‹#›</a:t>
            </a:fld>
            <a:endParaRPr lang="en-IN"/>
          </a:p>
        </p:txBody>
      </p:sp>
    </p:spTree>
    <p:extLst>
      <p:ext uri="{BB962C8B-B14F-4D97-AF65-F5344CB8AC3E}">
        <p14:creationId xmlns:p14="http://schemas.microsoft.com/office/powerpoint/2010/main" val="240290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AF09F3F-4D22-485C-98E6-90983A87A538}" type="datetimeFigureOut">
              <a:rPr lang="en-IN" smtClean="0"/>
              <a:t>05-10-2024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0CFC81-A288-4D4D-9A16-10D952A58A49}" type="slidenum">
              <a:rPr lang="en-IN" smtClean="0"/>
              <a:t>‹#›</a:t>
            </a:fld>
            <a:endParaRPr lang="en-IN"/>
          </a:p>
        </p:txBody>
      </p:sp>
    </p:spTree>
    <p:extLst>
      <p:ext uri="{BB962C8B-B14F-4D97-AF65-F5344CB8AC3E}">
        <p14:creationId xmlns:p14="http://schemas.microsoft.com/office/powerpoint/2010/main" val="3526325199"/>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 id="2147484305" r:id="rId12"/>
    <p:sldLayoutId id="2147484306" r:id="rId13"/>
    <p:sldLayoutId id="2147484307" r:id="rId14"/>
    <p:sldLayoutId id="2147484308" r:id="rId15"/>
    <p:sldLayoutId id="2147484309" r:id="rId16"/>
    <p:sldLayoutId id="214748431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DA4F-5A3C-4CC8-D62A-FE0CC24920ED}"/>
              </a:ext>
            </a:extLst>
          </p:cNvPr>
          <p:cNvSpPr>
            <a:spLocks noGrp="1"/>
          </p:cNvSpPr>
          <p:nvPr>
            <p:ph type="ctrTitle"/>
          </p:nvPr>
        </p:nvSpPr>
        <p:spPr>
          <a:xfrm>
            <a:off x="1523999" y="1414021"/>
            <a:ext cx="9533641" cy="2601798"/>
          </a:xfrm>
        </p:spPr>
        <p:txBody>
          <a:bodyPr>
            <a:normAutofit fontScale="90000"/>
          </a:bodyPr>
          <a:lstStyle/>
          <a:p>
            <a:r>
              <a:rPr lang="en-IN" b="1" dirty="0"/>
              <a:t>TOPIC</a:t>
            </a:r>
            <a:r>
              <a:rPr lang="en-IN" dirty="0"/>
              <a:t>:</a:t>
            </a:r>
            <a:br>
              <a:rPr lang="en-IN" dirty="0"/>
            </a:br>
            <a:r>
              <a:rPr lang="en-IN" dirty="0"/>
              <a:t>      Tell Us A Climate Story</a:t>
            </a:r>
          </a:p>
        </p:txBody>
      </p:sp>
    </p:spTree>
    <p:extLst>
      <p:ext uri="{BB962C8B-B14F-4D97-AF65-F5344CB8AC3E}">
        <p14:creationId xmlns:p14="http://schemas.microsoft.com/office/powerpoint/2010/main" val="41555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6B01B-2167-E2F5-F859-9A6F0ABCCE5E}"/>
              </a:ext>
            </a:extLst>
          </p:cNvPr>
          <p:cNvSpPr>
            <a:spLocks noGrp="1"/>
          </p:cNvSpPr>
          <p:nvPr>
            <p:ph idx="1"/>
          </p:nvPr>
        </p:nvSpPr>
        <p:spPr>
          <a:xfrm>
            <a:off x="838200" y="320511"/>
            <a:ext cx="10515600" cy="5856452"/>
          </a:xfrm>
        </p:spPr>
        <p:txBody>
          <a:bodyPr>
            <a:normAutofit lnSpcReduction="10000"/>
          </a:bodyPr>
          <a:lstStyle/>
          <a:p>
            <a:pPr marL="0" indent="0">
              <a:buNone/>
            </a:pPr>
            <a:r>
              <a:rPr lang="en-US" sz="2400" b="1" u="sng" dirty="0"/>
              <a:t>Natural Methane Emissions</a:t>
            </a:r>
            <a:r>
              <a:rPr lang="en-US" sz="2400" dirty="0"/>
              <a:t>:</a:t>
            </a:r>
          </a:p>
          <a:p>
            <a:r>
              <a:rPr lang="en-US" sz="2400" dirty="0"/>
              <a:t>GOSAT-based Top-down Total and Natural Methane </a:t>
            </a:r>
            <a:r>
              <a:rPr lang="en-US" sz="2400" dirty="0" err="1"/>
              <a:t>EmissionsTotal</a:t>
            </a:r>
            <a:r>
              <a:rPr lang="en-US" sz="2400" dirty="0"/>
              <a:t> and natural methane emissions derived using the GEOS-Chem global chemistry transport model with inclusion of GOSAT data. Methane emission values for both before and after adding GOSAT to the model are mapped to a 1° resolution grid.</a:t>
            </a:r>
            <a:endParaRPr lang="en-IN" sz="2400" dirty="0"/>
          </a:p>
          <a:p>
            <a:pPr marL="0" indent="0">
              <a:buNone/>
            </a:pPr>
            <a:r>
              <a:rPr lang="en-US" sz="2400" dirty="0"/>
              <a:t>Key sources of natural methane emissions:</a:t>
            </a:r>
          </a:p>
          <a:p>
            <a:r>
              <a:rPr lang="en-US" sz="2400" b="1" dirty="0"/>
              <a:t>Wetlands:</a:t>
            </a:r>
            <a:r>
              <a:rPr lang="en-US" sz="2400" dirty="0"/>
              <a:t> These ecosystems, characterized by waterlogged soils, are significant contributors. Microorganisms in these environments decompose organic matter, producing methane as a byproduct.</a:t>
            </a:r>
          </a:p>
          <a:p>
            <a:r>
              <a:rPr lang="en-US" sz="2400" b="1" dirty="0"/>
              <a:t>Termites:</a:t>
            </a:r>
            <a:r>
              <a:rPr lang="en-US" sz="2400" dirty="0"/>
              <a:t> These insects release methane during their digestive processes. Their activities in tropical and subtropical regions contribute to the global methane budget.</a:t>
            </a:r>
          </a:p>
          <a:p>
            <a:r>
              <a:rPr lang="en-US" sz="2400" b="1" dirty="0"/>
              <a:t>Hydrates:</a:t>
            </a:r>
            <a:r>
              <a:rPr lang="en-US" sz="2400" dirty="0"/>
              <a:t> Methane hydrates are crystalline solids formed under high pressure and low temperature conditions. They are found in deep ocean sediments and permafrost. As temperatures rise, these hydrates can destabilize, releasing methane into the atmosphere.</a:t>
            </a:r>
          </a:p>
        </p:txBody>
      </p:sp>
    </p:spTree>
    <p:extLst>
      <p:ext uri="{BB962C8B-B14F-4D97-AF65-F5344CB8AC3E}">
        <p14:creationId xmlns:p14="http://schemas.microsoft.com/office/powerpoint/2010/main" val="289735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C469F-B492-F354-2E46-1E74E2DB7A2E}"/>
              </a:ext>
            </a:extLst>
          </p:cNvPr>
          <p:cNvSpPr>
            <a:spLocks noGrp="1"/>
          </p:cNvSpPr>
          <p:nvPr>
            <p:ph idx="1"/>
          </p:nvPr>
        </p:nvSpPr>
        <p:spPr>
          <a:xfrm>
            <a:off x="838200" y="254524"/>
            <a:ext cx="10515600" cy="5922439"/>
          </a:xfrm>
        </p:spPr>
        <p:txBody>
          <a:bodyPr>
            <a:normAutofit/>
          </a:bodyPr>
          <a:lstStyle/>
          <a:p>
            <a:pPr marL="0" indent="0">
              <a:buNone/>
            </a:pPr>
            <a:r>
              <a:rPr lang="en-IN" sz="2400" b="1" u="sng" dirty="0"/>
              <a:t>Python code for visual representation of natural methane emissions</a:t>
            </a:r>
            <a:r>
              <a:rPr lang="en-IN" sz="2400" dirty="0"/>
              <a:t>:</a:t>
            </a:r>
          </a:p>
          <a:p>
            <a:pPr marL="0" indent="0">
              <a:buNone/>
            </a:pPr>
            <a:r>
              <a:rPr lang="en-IN" sz="2400" dirty="0"/>
              <a:t>import matplotlib.pyplot as plt</a:t>
            </a:r>
          </a:p>
          <a:p>
            <a:r>
              <a:rPr lang="en-IN" sz="2400" b="1" dirty="0"/>
              <a:t># Sample data</a:t>
            </a:r>
          </a:p>
          <a:p>
            <a:pPr marL="0" indent="0">
              <a:buNone/>
            </a:pPr>
            <a:r>
              <a:rPr lang="en-IN" sz="2400" dirty="0"/>
              <a:t>regions = ['Region1', 'Region2', 'Region3’]</a:t>
            </a:r>
          </a:p>
          <a:p>
            <a:pPr marL="0" indent="0">
              <a:buNone/>
            </a:pPr>
            <a:r>
              <a:rPr lang="en-IN" sz="2400" dirty="0" err="1"/>
              <a:t>bottom_up_emissions</a:t>
            </a:r>
            <a:r>
              <a:rPr lang="en-IN" sz="2400" dirty="0"/>
              <a:t> = [100, 150, 200]</a:t>
            </a:r>
          </a:p>
          <a:p>
            <a:pPr marL="0" indent="0">
              <a:buNone/>
            </a:pPr>
            <a:r>
              <a:rPr lang="en-IN" sz="2400" dirty="0" err="1"/>
              <a:t>top_down_emissions</a:t>
            </a:r>
            <a:r>
              <a:rPr lang="en-IN" sz="2400" dirty="0"/>
              <a:t> = [95, 145, 180]</a:t>
            </a:r>
          </a:p>
          <a:p>
            <a:r>
              <a:rPr lang="en-IN" sz="2400" b="1" dirty="0"/>
              <a:t># Bar width</a:t>
            </a:r>
          </a:p>
          <a:p>
            <a:pPr marL="0" indent="0">
              <a:buNone/>
            </a:pPr>
            <a:r>
              <a:rPr lang="en-IN" sz="2400" dirty="0" err="1"/>
              <a:t>bar_width</a:t>
            </a:r>
            <a:r>
              <a:rPr lang="en-IN" sz="2400" dirty="0"/>
              <a:t> = 0.35</a:t>
            </a:r>
          </a:p>
          <a:p>
            <a:pPr marL="0" indent="0">
              <a:buNone/>
            </a:pPr>
            <a:r>
              <a:rPr lang="en-IN" sz="2400" dirty="0"/>
              <a:t>x = range(</a:t>
            </a:r>
            <a:r>
              <a:rPr lang="en-IN" sz="2400" dirty="0" err="1"/>
              <a:t>len</a:t>
            </a:r>
            <a:r>
              <a:rPr lang="en-IN" sz="2400" dirty="0"/>
              <a:t>(regions))</a:t>
            </a:r>
          </a:p>
          <a:p>
            <a:r>
              <a:rPr lang="en-IN" sz="2400" b="1" dirty="0"/>
              <a:t># Create the bar plot</a:t>
            </a:r>
          </a:p>
          <a:p>
            <a:pPr marL="0" indent="0">
              <a:buNone/>
            </a:pPr>
            <a:r>
              <a:rPr lang="en-IN" sz="2400" dirty="0" err="1"/>
              <a:t>plt.figure</a:t>
            </a:r>
            <a:r>
              <a:rPr lang="en-IN" sz="2400" dirty="0"/>
              <a:t>(figsize=(10, 6))</a:t>
            </a:r>
          </a:p>
        </p:txBody>
      </p:sp>
    </p:spTree>
    <p:extLst>
      <p:ext uri="{BB962C8B-B14F-4D97-AF65-F5344CB8AC3E}">
        <p14:creationId xmlns:p14="http://schemas.microsoft.com/office/powerpoint/2010/main" val="187030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366B3-EE53-55DD-E60C-DFA006BF5F1B}"/>
              </a:ext>
            </a:extLst>
          </p:cNvPr>
          <p:cNvSpPr>
            <a:spLocks noGrp="1"/>
          </p:cNvSpPr>
          <p:nvPr>
            <p:ph idx="1"/>
          </p:nvPr>
        </p:nvSpPr>
        <p:spPr>
          <a:xfrm>
            <a:off x="838200" y="791852"/>
            <a:ext cx="10515600" cy="5385111"/>
          </a:xfrm>
        </p:spPr>
        <p:txBody>
          <a:bodyPr>
            <a:normAutofit fontScale="92500" lnSpcReduction="20000"/>
          </a:bodyPr>
          <a:lstStyle/>
          <a:p>
            <a:r>
              <a:rPr lang="en-IN" sz="2400" b="1" dirty="0"/>
              <a:t># Bottom-up emissions</a:t>
            </a:r>
          </a:p>
          <a:p>
            <a:pPr marL="0" indent="0">
              <a:buNone/>
            </a:pPr>
            <a:r>
              <a:rPr lang="en-IN" sz="2400" dirty="0" err="1"/>
              <a:t>plt.bar</a:t>
            </a:r>
            <a:r>
              <a:rPr lang="en-IN" sz="2400" dirty="0"/>
              <a:t>(x, </a:t>
            </a:r>
            <a:r>
              <a:rPr lang="en-IN" sz="2400" dirty="0" err="1"/>
              <a:t>bottom_up_emissions</a:t>
            </a:r>
            <a:r>
              <a:rPr lang="en-IN" sz="2400" dirty="0"/>
              <a:t>, width=</a:t>
            </a:r>
            <a:r>
              <a:rPr lang="en-IN" sz="2400" dirty="0" err="1"/>
              <a:t>bar_width</a:t>
            </a:r>
            <a:r>
              <a:rPr lang="en-IN" sz="2400" dirty="0"/>
              <a:t>, label='Bottom-Up Emissions', color='b', align='</a:t>
            </a:r>
            <a:r>
              <a:rPr lang="en-IN" sz="2400" dirty="0" err="1"/>
              <a:t>center</a:t>
            </a:r>
            <a:r>
              <a:rPr lang="en-IN" sz="2400" dirty="0"/>
              <a:t>’)</a:t>
            </a:r>
          </a:p>
          <a:p>
            <a:r>
              <a:rPr lang="en-IN" sz="2400" b="1" dirty="0"/>
              <a:t># Top-down emissions</a:t>
            </a:r>
          </a:p>
          <a:p>
            <a:pPr marL="0" indent="0">
              <a:buNone/>
            </a:pPr>
            <a:r>
              <a:rPr lang="en-IN" sz="2400" dirty="0" err="1"/>
              <a:t>plt.bar</a:t>
            </a:r>
            <a:r>
              <a:rPr lang="en-IN" sz="2400" dirty="0"/>
              <a:t>([p + </a:t>
            </a:r>
            <a:r>
              <a:rPr lang="en-IN" sz="2400" dirty="0" err="1"/>
              <a:t>bar_width</a:t>
            </a:r>
            <a:r>
              <a:rPr lang="en-IN" sz="2400" dirty="0"/>
              <a:t> for p in x], </a:t>
            </a:r>
            <a:r>
              <a:rPr lang="en-IN" sz="2400" dirty="0" err="1"/>
              <a:t>top_down_emissions</a:t>
            </a:r>
            <a:r>
              <a:rPr lang="en-IN" sz="2400" dirty="0"/>
              <a:t>, width=</a:t>
            </a:r>
            <a:r>
              <a:rPr lang="en-IN" sz="2400" dirty="0" err="1"/>
              <a:t>bar_width</a:t>
            </a:r>
            <a:r>
              <a:rPr lang="en-IN" sz="2400" dirty="0"/>
              <a:t>, label='Top-Down Emissions', color='r', align='</a:t>
            </a:r>
            <a:r>
              <a:rPr lang="en-IN" sz="2400" dirty="0" err="1"/>
              <a:t>center</a:t>
            </a:r>
            <a:r>
              <a:rPr lang="en-IN" sz="2400" dirty="0"/>
              <a:t>’)</a:t>
            </a:r>
          </a:p>
          <a:p>
            <a:r>
              <a:rPr lang="en-IN" sz="2400" b="1" dirty="0"/>
              <a:t># Add labels and title</a:t>
            </a:r>
          </a:p>
          <a:p>
            <a:pPr marL="0" indent="0">
              <a:buNone/>
            </a:pPr>
            <a:r>
              <a:rPr lang="en-IN" sz="2400" dirty="0" err="1"/>
              <a:t>plt.xlabel</a:t>
            </a:r>
            <a:r>
              <a:rPr lang="en-IN" sz="2400" dirty="0"/>
              <a:t>('Regions’)</a:t>
            </a:r>
          </a:p>
          <a:p>
            <a:pPr marL="0" indent="0">
              <a:buNone/>
            </a:pPr>
            <a:r>
              <a:rPr lang="en-IN" sz="2400" dirty="0" err="1"/>
              <a:t>plt.ylabel</a:t>
            </a:r>
            <a:r>
              <a:rPr lang="en-IN" sz="2400" dirty="0"/>
              <a:t>('Methane Emissions (tons)’)</a:t>
            </a:r>
          </a:p>
          <a:p>
            <a:pPr marL="0" indent="0">
              <a:buNone/>
            </a:pPr>
            <a:r>
              <a:rPr lang="en-IN" sz="2400" dirty="0"/>
              <a:t>plt.title('Comparison of Methane Emissions: Bottom-Up vs. Top-Down’)</a:t>
            </a:r>
          </a:p>
          <a:p>
            <a:pPr marL="0" indent="0">
              <a:buNone/>
            </a:pPr>
            <a:r>
              <a:rPr lang="en-IN" sz="2400" dirty="0" err="1"/>
              <a:t>plt.xticks</a:t>
            </a:r>
            <a:r>
              <a:rPr lang="en-IN" sz="2400" dirty="0"/>
              <a:t>([p + </a:t>
            </a:r>
            <a:r>
              <a:rPr lang="en-IN" sz="2400" dirty="0" err="1"/>
              <a:t>bar_width</a:t>
            </a:r>
            <a:r>
              <a:rPr lang="en-IN" sz="2400" dirty="0"/>
              <a:t> / 2 for p in x], regions)</a:t>
            </a:r>
          </a:p>
          <a:p>
            <a:pPr marL="0" indent="0">
              <a:buNone/>
            </a:pPr>
            <a:r>
              <a:rPr lang="en-IN" sz="2400" dirty="0" err="1"/>
              <a:t>plt.legend</a:t>
            </a:r>
            <a:r>
              <a:rPr lang="en-IN" sz="2400" dirty="0"/>
              <a:t>()</a:t>
            </a:r>
          </a:p>
          <a:p>
            <a:r>
              <a:rPr lang="en-IN" sz="2400" b="1" dirty="0"/>
              <a:t># Show the plot</a:t>
            </a:r>
          </a:p>
          <a:p>
            <a:pPr marL="0" indent="0">
              <a:buNone/>
            </a:pPr>
            <a:r>
              <a:rPr lang="en-IN" sz="2400" dirty="0" err="1"/>
              <a:t>plt.tight_layout</a:t>
            </a:r>
            <a:r>
              <a:rPr lang="en-IN" sz="2400" dirty="0"/>
              <a:t>()</a:t>
            </a:r>
          </a:p>
          <a:p>
            <a:pPr marL="0" indent="0">
              <a:buNone/>
            </a:pPr>
            <a:r>
              <a:rPr lang="en-IN" sz="2400" dirty="0"/>
              <a:t>plt.show()</a:t>
            </a:r>
          </a:p>
        </p:txBody>
      </p:sp>
    </p:spTree>
    <p:extLst>
      <p:ext uri="{BB962C8B-B14F-4D97-AF65-F5344CB8AC3E}">
        <p14:creationId xmlns:p14="http://schemas.microsoft.com/office/powerpoint/2010/main" val="382847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67B90-2B2B-513F-60ED-9542D0FEB1AB}"/>
              </a:ext>
            </a:extLst>
          </p:cNvPr>
          <p:cNvSpPr>
            <a:spLocks noGrp="1"/>
          </p:cNvSpPr>
          <p:nvPr>
            <p:ph idx="1"/>
          </p:nvPr>
        </p:nvSpPr>
        <p:spPr>
          <a:xfrm>
            <a:off x="838200" y="282804"/>
            <a:ext cx="10515600" cy="5894159"/>
          </a:xfrm>
        </p:spPr>
        <p:txBody>
          <a:bodyPr/>
          <a:lstStyle/>
          <a:p>
            <a:pPr marL="0" indent="0">
              <a:buNone/>
            </a:pPr>
            <a:r>
              <a:rPr lang="en-IN" b="1" dirty="0"/>
              <a:t>Output</a:t>
            </a:r>
            <a:r>
              <a:rPr lang="en-IN" dirty="0"/>
              <a:t>:</a:t>
            </a:r>
          </a:p>
          <a:p>
            <a:pPr marL="0" indent="0">
              <a:buNone/>
            </a:pPr>
            <a:endParaRPr lang="en-IN" dirty="0"/>
          </a:p>
        </p:txBody>
      </p:sp>
      <p:pic>
        <p:nvPicPr>
          <p:cNvPr id="5" name="Picture 4">
            <a:extLst>
              <a:ext uri="{FF2B5EF4-FFF2-40B4-BE49-F238E27FC236}">
                <a16:creationId xmlns:a16="http://schemas.microsoft.com/office/drawing/2014/main" id="{3ADCF94C-8FFB-32C5-C9B5-FCF6D099A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15" y="942679"/>
            <a:ext cx="9624766" cy="5234284"/>
          </a:xfrm>
          <a:prstGeom prst="rect">
            <a:avLst/>
          </a:prstGeom>
        </p:spPr>
      </p:pic>
    </p:spTree>
    <p:extLst>
      <p:ext uri="{BB962C8B-B14F-4D97-AF65-F5344CB8AC3E}">
        <p14:creationId xmlns:p14="http://schemas.microsoft.com/office/powerpoint/2010/main" val="130054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415BD9-6382-4BB6-0605-A7D7D8AAA3A3}"/>
              </a:ext>
            </a:extLst>
          </p:cNvPr>
          <p:cNvSpPr>
            <a:spLocks noGrp="1"/>
          </p:cNvSpPr>
          <p:nvPr>
            <p:ph idx="1"/>
          </p:nvPr>
        </p:nvSpPr>
        <p:spPr>
          <a:xfrm>
            <a:off x="677334" y="320511"/>
            <a:ext cx="8596668" cy="5720851"/>
          </a:xfrm>
        </p:spPr>
        <p:txBody>
          <a:bodyPr>
            <a:normAutofit/>
          </a:bodyPr>
          <a:lstStyle/>
          <a:p>
            <a:r>
              <a:rPr lang="en-IN" sz="2000" b="1" u="sng" dirty="0"/>
              <a:t>Mitigation Resources</a:t>
            </a:r>
          </a:p>
          <a:p>
            <a:pPr marL="0" indent="0">
              <a:buNone/>
            </a:pPr>
            <a:r>
              <a:rPr lang="en-IN" sz="2000" dirty="0"/>
              <a:t>IPCC </a:t>
            </a:r>
            <a:r>
              <a:rPr lang="en-IN" sz="2000" dirty="0" err="1"/>
              <a:t>Reports:The</a:t>
            </a:r>
            <a:r>
              <a:rPr lang="en-IN" sz="2000" dirty="0"/>
              <a:t> Intergovernmental Panel on Climate Change (IPCC) provides comprehensive assessments of climate change, including mitigation </a:t>
            </a:r>
            <a:r>
              <a:rPr lang="en-IN" sz="2000" dirty="0" err="1"/>
              <a:t>strategies.IPCC</a:t>
            </a:r>
            <a:r>
              <a:rPr lang="en-IN" sz="2000" dirty="0"/>
              <a:t> Special Reports (e.g., SR15 on limiting global warming to 1.5°C).United Nations Framework Convention on Climate Change (UNFCCC):Offers guidance and resources on climate action, including emissions reduction </a:t>
            </a:r>
            <a:r>
              <a:rPr lang="en-IN" sz="2000" dirty="0" err="1"/>
              <a:t>strategies.UNFCCC</a:t>
            </a:r>
            <a:r>
              <a:rPr lang="en-IN" sz="2000" dirty="0"/>
              <a:t> Mitigation Resources</a:t>
            </a:r>
          </a:p>
          <a:p>
            <a:r>
              <a:rPr lang="en-IN" sz="2000" b="1" dirty="0"/>
              <a:t>Adaptation Resources</a:t>
            </a:r>
          </a:p>
          <a:p>
            <a:pPr marL="0" indent="0">
              <a:buNone/>
            </a:pPr>
            <a:r>
              <a:rPr lang="en-IN" sz="2000" dirty="0"/>
              <a:t>National Adaptation </a:t>
            </a:r>
            <a:r>
              <a:rPr lang="en-IN" sz="2000" dirty="0" err="1"/>
              <a:t>Forum:Focuses</a:t>
            </a:r>
            <a:r>
              <a:rPr lang="en-IN" sz="2000" dirty="0"/>
              <a:t> on sharing information about climate adaptation strategies and </a:t>
            </a:r>
            <a:r>
              <a:rPr lang="en-IN" sz="2000" dirty="0" err="1"/>
              <a:t>practices.National</a:t>
            </a:r>
            <a:r>
              <a:rPr lang="en-IN" sz="2000" dirty="0"/>
              <a:t> Adaptation </a:t>
            </a:r>
            <a:r>
              <a:rPr lang="en-IN" sz="2000" dirty="0" err="1"/>
              <a:t>ForumIPCC</a:t>
            </a:r>
            <a:r>
              <a:rPr lang="en-IN" sz="2000" dirty="0"/>
              <a:t> Adaptation </a:t>
            </a:r>
            <a:r>
              <a:rPr lang="en-IN" sz="2000" dirty="0" err="1"/>
              <a:t>Resources:Similar</a:t>
            </a:r>
            <a:r>
              <a:rPr lang="en-IN" sz="2000" dirty="0"/>
              <a:t> to mitigation, the IPCC provides insights and assessments on adaptation strategies in its </a:t>
            </a:r>
            <a:r>
              <a:rPr lang="en-IN" sz="2000" dirty="0" err="1"/>
              <a:t>reports.IPCC</a:t>
            </a:r>
            <a:r>
              <a:rPr lang="en-IN" sz="2000" dirty="0"/>
              <a:t> Adaptation Reports</a:t>
            </a:r>
          </a:p>
        </p:txBody>
      </p:sp>
    </p:spTree>
    <p:extLst>
      <p:ext uri="{BB962C8B-B14F-4D97-AF65-F5344CB8AC3E}">
        <p14:creationId xmlns:p14="http://schemas.microsoft.com/office/powerpoint/2010/main" val="63185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EB1D9-1A3E-599E-5E36-2F5E9C5E706C}"/>
              </a:ext>
            </a:extLst>
          </p:cNvPr>
          <p:cNvSpPr>
            <a:spLocks noGrp="1"/>
          </p:cNvSpPr>
          <p:nvPr>
            <p:ph idx="1"/>
          </p:nvPr>
        </p:nvSpPr>
        <p:spPr>
          <a:xfrm>
            <a:off x="677334" y="533401"/>
            <a:ext cx="10409766" cy="5507962"/>
          </a:xfrm>
        </p:spPr>
        <p:txBody>
          <a:bodyPr>
            <a:normAutofit/>
          </a:bodyPr>
          <a:lstStyle/>
          <a:p>
            <a:r>
              <a:rPr lang="en-US" sz="2000" b="1" dirty="0"/>
              <a:t>General Resources</a:t>
            </a:r>
          </a:p>
          <a:p>
            <a:pPr marL="0" indent="0">
              <a:buNone/>
            </a:pPr>
            <a:r>
              <a:rPr lang="en-US" sz="2000" dirty="0" err="1"/>
              <a:t>Climate.gov:Provides</a:t>
            </a:r>
            <a:r>
              <a:rPr lang="en-US" sz="2000" dirty="0"/>
              <a:t> a range of educational resources on climate science and impacts, including mitigation and adaptation.Climate.govC40 </a:t>
            </a:r>
            <a:r>
              <a:rPr lang="en-US" sz="2000" dirty="0" err="1"/>
              <a:t>Cities:Focuses</a:t>
            </a:r>
            <a:r>
              <a:rPr lang="en-US" sz="2000" dirty="0"/>
              <a:t> on climate action in cities, offering resources and strategies for urban adaptation and mitigation.C40 Cities Resources</a:t>
            </a:r>
            <a:endParaRPr lang="en-IN" sz="2000" dirty="0"/>
          </a:p>
          <a:p>
            <a:r>
              <a:rPr lang="en-IN" sz="2000" b="1" dirty="0"/>
              <a:t>Academic Journals</a:t>
            </a:r>
          </a:p>
          <a:p>
            <a:pPr marL="0" indent="0">
              <a:buNone/>
            </a:pPr>
            <a:r>
              <a:rPr lang="en-IN" sz="2000" dirty="0"/>
              <a:t>Climate </a:t>
            </a:r>
            <a:r>
              <a:rPr lang="en-IN" sz="2000" dirty="0" err="1"/>
              <a:t>Policy:A</a:t>
            </a:r>
            <a:r>
              <a:rPr lang="en-IN" sz="2000" dirty="0"/>
              <a:t> journal focusing on policy responses to climate change, including mitigation and adaptation </a:t>
            </a:r>
            <a:r>
              <a:rPr lang="en-IN" sz="2000" dirty="0" err="1"/>
              <a:t>strategies.Climate</a:t>
            </a:r>
            <a:r>
              <a:rPr lang="en-IN" sz="2000" dirty="0"/>
              <a:t> Policy </a:t>
            </a:r>
            <a:r>
              <a:rPr lang="en-IN" sz="2000" dirty="0" err="1"/>
              <a:t>JournalGlobal</a:t>
            </a:r>
            <a:r>
              <a:rPr lang="en-IN" sz="2000" dirty="0"/>
              <a:t> Environmental </a:t>
            </a:r>
            <a:r>
              <a:rPr lang="en-IN" sz="2000" dirty="0" err="1"/>
              <a:t>Change:Publishes</a:t>
            </a:r>
            <a:r>
              <a:rPr lang="en-IN" sz="2000" dirty="0"/>
              <a:t> research on the interactions between environmental change and human </a:t>
            </a:r>
            <a:r>
              <a:rPr lang="en-IN" sz="2000" dirty="0" err="1"/>
              <a:t>society.Global</a:t>
            </a:r>
            <a:r>
              <a:rPr lang="en-IN" sz="2000" dirty="0"/>
              <a:t> Environmental Change Journal</a:t>
            </a:r>
          </a:p>
        </p:txBody>
      </p:sp>
    </p:spTree>
    <p:extLst>
      <p:ext uri="{BB962C8B-B14F-4D97-AF65-F5344CB8AC3E}">
        <p14:creationId xmlns:p14="http://schemas.microsoft.com/office/powerpoint/2010/main" val="41852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D1CEA3-BB60-F4F3-E9A7-061E016AA13D}"/>
              </a:ext>
            </a:extLst>
          </p:cNvPr>
          <p:cNvSpPr>
            <a:spLocks noGrp="1"/>
          </p:cNvSpPr>
          <p:nvPr>
            <p:ph idx="1"/>
          </p:nvPr>
        </p:nvSpPr>
        <p:spPr>
          <a:xfrm>
            <a:off x="677334" y="523875"/>
            <a:ext cx="9895416" cy="5517487"/>
          </a:xfrm>
        </p:spPr>
        <p:txBody>
          <a:bodyPr>
            <a:normAutofit fontScale="85000" lnSpcReduction="10000"/>
          </a:bodyPr>
          <a:lstStyle/>
          <a:p>
            <a:r>
              <a:rPr lang="en-IN" b="1" u="sng" dirty="0"/>
              <a:t>Mitigation Solutions</a:t>
            </a:r>
          </a:p>
          <a:p>
            <a:r>
              <a:rPr lang="en-IN" b="1" dirty="0"/>
              <a:t>Transition to Renewable Energy:</a:t>
            </a:r>
          </a:p>
          <a:p>
            <a:pPr marL="0" indent="0">
              <a:buNone/>
            </a:pPr>
            <a:r>
              <a:rPr lang="en-IN" dirty="0"/>
              <a:t>Implementation: Shift from fossil fuels to renewable energy sources like solar, wind, and hydroelectric </a:t>
            </a:r>
            <a:r>
              <a:rPr lang="en-IN" dirty="0" err="1"/>
              <a:t>power.Action</a:t>
            </a:r>
            <a:r>
              <a:rPr lang="en-IN" dirty="0"/>
              <a:t>: Invest in renewable energy infrastructure and incentivize the adoption of clean energy technologies.</a:t>
            </a:r>
          </a:p>
          <a:p>
            <a:r>
              <a:rPr lang="en-IN" b="1" dirty="0"/>
              <a:t>Energy Efficiency Improvements</a:t>
            </a:r>
            <a:r>
              <a:rPr lang="en-IN" dirty="0"/>
              <a:t>:</a:t>
            </a:r>
          </a:p>
          <a:p>
            <a:pPr marL="0" indent="0">
              <a:buNone/>
            </a:pPr>
            <a:r>
              <a:rPr lang="en-IN" dirty="0"/>
              <a:t>Implementation: Enhance energy efficiency in buildings, transportation, and </a:t>
            </a:r>
            <a:r>
              <a:rPr lang="en-IN" dirty="0" err="1"/>
              <a:t>industries.Action</a:t>
            </a:r>
            <a:r>
              <a:rPr lang="en-IN" dirty="0"/>
              <a:t>: Implement energy efficiency standards, promote energy-saving technologies, and provide incentives for energy-efficient appliances.</a:t>
            </a:r>
          </a:p>
          <a:p>
            <a:r>
              <a:rPr lang="en-IN" b="1" dirty="0"/>
              <a:t>Adaptation Solutions</a:t>
            </a:r>
          </a:p>
          <a:p>
            <a:r>
              <a:rPr lang="en-IN" b="1" dirty="0"/>
              <a:t>Climate-Resilient Infrastructure:</a:t>
            </a:r>
          </a:p>
          <a:p>
            <a:pPr marL="0" indent="0">
              <a:buNone/>
            </a:pPr>
            <a:r>
              <a:rPr lang="en-IN" dirty="0"/>
              <a:t>Implementation: Design and build infrastructure that can withstand climate impacts (e.g., flooding, heatwaves).</a:t>
            </a:r>
          </a:p>
          <a:p>
            <a:pPr marL="0" indent="0">
              <a:buNone/>
            </a:pPr>
            <a:r>
              <a:rPr lang="en-IN" dirty="0"/>
              <a:t>Action: Upgrade existing infrastructure and incorporate climate risk assessments in planning.</a:t>
            </a:r>
          </a:p>
        </p:txBody>
      </p:sp>
    </p:spTree>
    <p:extLst>
      <p:ext uri="{BB962C8B-B14F-4D97-AF65-F5344CB8AC3E}">
        <p14:creationId xmlns:p14="http://schemas.microsoft.com/office/powerpoint/2010/main" val="4481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140242-7810-675F-2D63-1D8EC69473C8}"/>
              </a:ext>
            </a:extLst>
          </p:cNvPr>
          <p:cNvSpPr>
            <a:spLocks noGrp="1"/>
          </p:cNvSpPr>
          <p:nvPr>
            <p:ph idx="1"/>
          </p:nvPr>
        </p:nvSpPr>
        <p:spPr>
          <a:xfrm>
            <a:off x="677863" y="466725"/>
            <a:ext cx="10504487" cy="5575300"/>
          </a:xfrm>
        </p:spPr>
        <p:txBody>
          <a:bodyPr>
            <a:normAutofit fontScale="92500" lnSpcReduction="10000"/>
          </a:bodyPr>
          <a:lstStyle/>
          <a:p>
            <a:r>
              <a:rPr lang="en-IN" b="1" dirty="0"/>
              <a:t>Ecosystem Restoration:</a:t>
            </a:r>
          </a:p>
          <a:p>
            <a:pPr marL="0" indent="0">
              <a:buNone/>
            </a:pPr>
            <a:r>
              <a:rPr lang="en-IN" dirty="0"/>
              <a:t>Implementation: Restore degraded ecosystems (e.g., wetlands, forests) to enhance natural </a:t>
            </a:r>
            <a:r>
              <a:rPr lang="en-IN" dirty="0" err="1"/>
              <a:t>resilience.Action</a:t>
            </a:r>
            <a:r>
              <a:rPr lang="en-IN" dirty="0"/>
              <a:t>: Invest in reforestation and wetland restoration projects.</a:t>
            </a:r>
          </a:p>
          <a:p>
            <a:r>
              <a:rPr lang="en-US" b="1" dirty="0"/>
              <a:t>Integrated Solutions</a:t>
            </a:r>
          </a:p>
          <a:p>
            <a:r>
              <a:rPr lang="en-US" b="1" dirty="0"/>
              <a:t>Policy Development</a:t>
            </a:r>
            <a:r>
              <a:rPr lang="en-US" dirty="0"/>
              <a:t>:</a:t>
            </a:r>
          </a:p>
          <a:p>
            <a:pPr marL="0" indent="0">
              <a:buNone/>
            </a:pPr>
            <a:r>
              <a:rPr lang="en-US" dirty="0"/>
              <a:t>Implementation: Develop comprehensive policies that integrate mitigation and adaptation </a:t>
            </a:r>
            <a:r>
              <a:rPr lang="en-US" dirty="0" err="1"/>
              <a:t>strategies.Action</a:t>
            </a:r>
            <a:r>
              <a:rPr lang="en-US" dirty="0"/>
              <a:t>: Create a national or regional climate action plan that includes specific targets and actions for both areas.</a:t>
            </a:r>
          </a:p>
          <a:p>
            <a:r>
              <a:rPr lang="en-US" b="1" dirty="0"/>
              <a:t>Research and Innovation:</a:t>
            </a:r>
          </a:p>
          <a:p>
            <a:pPr marL="0" indent="0">
              <a:buNone/>
            </a:pPr>
            <a:r>
              <a:rPr lang="en-US" dirty="0"/>
              <a:t>Implementation: Invest in research to develop new technologies and practices that support both mitigation and adaptation.</a:t>
            </a:r>
          </a:p>
          <a:p>
            <a:pPr marL="0" indent="0">
              <a:buNone/>
            </a:pPr>
            <a:r>
              <a:rPr lang="en-US" dirty="0"/>
              <a:t>Action: Collaborate with universities, research institutions, and the private sector to advance climate solutions.</a:t>
            </a:r>
            <a:endParaRPr lang="en-IN" dirty="0"/>
          </a:p>
        </p:txBody>
      </p:sp>
    </p:spTree>
    <p:extLst>
      <p:ext uri="{BB962C8B-B14F-4D97-AF65-F5344CB8AC3E}">
        <p14:creationId xmlns:p14="http://schemas.microsoft.com/office/powerpoint/2010/main" val="3011168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15F01-16B9-9447-324D-1E4F99CEA823}"/>
              </a:ext>
            </a:extLst>
          </p:cNvPr>
          <p:cNvSpPr>
            <a:spLocks noGrp="1"/>
          </p:cNvSpPr>
          <p:nvPr>
            <p:ph idx="1"/>
          </p:nvPr>
        </p:nvSpPr>
        <p:spPr>
          <a:xfrm>
            <a:off x="677334" y="466725"/>
            <a:ext cx="10581216" cy="5574637"/>
          </a:xfrm>
        </p:spPr>
        <p:txBody>
          <a:bodyPr>
            <a:normAutofit lnSpcReduction="10000"/>
          </a:bodyPr>
          <a:lstStyle/>
          <a:p>
            <a:r>
              <a:rPr lang="en-IN" sz="2400" b="1" dirty="0"/>
              <a:t>Python code:</a:t>
            </a:r>
          </a:p>
          <a:p>
            <a:pPr marL="0" indent="0">
              <a:buNone/>
            </a:pPr>
            <a:r>
              <a:rPr lang="en-IN" sz="2400" dirty="0"/>
              <a:t>import matplotlib.pyplot as plt</a:t>
            </a:r>
          </a:p>
          <a:p>
            <a:r>
              <a:rPr lang="en-IN" sz="2400" b="1" dirty="0"/>
              <a:t># Define the categories and their corresponding number of solutions</a:t>
            </a:r>
          </a:p>
          <a:p>
            <a:pPr marL="0" indent="0">
              <a:buNone/>
            </a:pPr>
            <a:r>
              <a:rPr lang="en-IN" sz="2400" dirty="0"/>
              <a:t>categories = ['Mitigation', 'Adaptation’]</a:t>
            </a:r>
          </a:p>
          <a:p>
            <a:pPr marL="0" indent="0">
              <a:buNone/>
            </a:pPr>
            <a:r>
              <a:rPr lang="en-IN" sz="2400" dirty="0" err="1"/>
              <a:t>num_solutions</a:t>
            </a:r>
            <a:r>
              <a:rPr lang="en-IN" sz="2400" dirty="0"/>
              <a:t> = [6, 6]  </a:t>
            </a:r>
          </a:p>
          <a:p>
            <a:pPr marL="0" indent="0">
              <a:buNone/>
            </a:pPr>
            <a:r>
              <a:rPr lang="en-IN" sz="2400" dirty="0"/>
              <a:t># Number of solutions in each category</a:t>
            </a:r>
          </a:p>
          <a:p>
            <a:r>
              <a:rPr lang="en-IN" sz="2400" b="1" dirty="0"/>
              <a:t># Create a bar chart</a:t>
            </a:r>
          </a:p>
          <a:p>
            <a:pPr marL="0" indent="0">
              <a:buNone/>
            </a:pPr>
            <a:r>
              <a:rPr lang="en-IN" sz="2400" dirty="0" err="1"/>
              <a:t>plt.figure</a:t>
            </a:r>
            <a:r>
              <a:rPr lang="en-IN" sz="2400" dirty="0"/>
              <a:t>(figsize=(8, 5))</a:t>
            </a:r>
          </a:p>
          <a:p>
            <a:pPr marL="0" indent="0">
              <a:buNone/>
            </a:pPr>
            <a:r>
              <a:rPr lang="en-IN" sz="2400" dirty="0" err="1"/>
              <a:t>plt.bar</a:t>
            </a:r>
            <a:r>
              <a:rPr lang="en-IN" sz="2400" dirty="0"/>
              <a:t>(categories, </a:t>
            </a:r>
            <a:r>
              <a:rPr lang="en-IN" sz="2400" dirty="0" err="1"/>
              <a:t>num_solutions</a:t>
            </a:r>
            <a:r>
              <a:rPr lang="en-IN" sz="2400" dirty="0"/>
              <a:t>, color=['blue', 'green’])</a:t>
            </a:r>
          </a:p>
          <a:p>
            <a:pPr marL="0" indent="0">
              <a:buNone/>
            </a:pPr>
            <a:r>
              <a:rPr lang="en-IN" sz="2400" dirty="0"/>
              <a:t>plt.title('Number of Solutions for Climate Change’)</a:t>
            </a:r>
          </a:p>
          <a:p>
            <a:pPr marL="0" indent="0">
              <a:buNone/>
            </a:pPr>
            <a:r>
              <a:rPr lang="en-IN" sz="2400" dirty="0" err="1"/>
              <a:t>plt.ylabel</a:t>
            </a:r>
            <a:r>
              <a:rPr lang="en-IN" sz="2400" dirty="0"/>
              <a:t>('Number of Solutions’)</a:t>
            </a:r>
          </a:p>
          <a:p>
            <a:pPr marL="0" indent="0">
              <a:buNone/>
            </a:pPr>
            <a:r>
              <a:rPr lang="en-IN" sz="2400" dirty="0" err="1"/>
              <a:t>plt.xlabel</a:t>
            </a:r>
            <a:r>
              <a:rPr lang="en-IN" sz="2400" dirty="0"/>
              <a:t>('Categories’)</a:t>
            </a:r>
          </a:p>
          <a:p>
            <a:pPr marL="0" indent="0">
              <a:buNone/>
            </a:pPr>
            <a:r>
              <a:rPr lang="en-IN" sz="2400" dirty="0" err="1"/>
              <a:t>plt.ylim</a:t>
            </a:r>
            <a:r>
              <a:rPr lang="en-IN" sz="2400" dirty="0"/>
              <a:t>(0, 8)</a:t>
            </a:r>
          </a:p>
        </p:txBody>
      </p:sp>
    </p:spTree>
    <p:extLst>
      <p:ext uri="{BB962C8B-B14F-4D97-AF65-F5344CB8AC3E}">
        <p14:creationId xmlns:p14="http://schemas.microsoft.com/office/powerpoint/2010/main" val="3679767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0D36D-46F2-ED65-9469-6989A8C0C6AC}"/>
              </a:ext>
            </a:extLst>
          </p:cNvPr>
          <p:cNvSpPr>
            <a:spLocks noGrp="1"/>
          </p:cNvSpPr>
          <p:nvPr>
            <p:ph idx="1"/>
          </p:nvPr>
        </p:nvSpPr>
        <p:spPr>
          <a:xfrm>
            <a:off x="838200" y="400050"/>
            <a:ext cx="10515600" cy="5776913"/>
          </a:xfrm>
        </p:spPr>
        <p:txBody>
          <a:bodyPr>
            <a:normAutofit/>
          </a:bodyPr>
          <a:lstStyle/>
          <a:p>
            <a:r>
              <a:rPr lang="en-US" sz="2400" b="1" dirty="0"/>
              <a:t># Display the values on top of the bars</a:t>
            </a:r>
          </a:p>
          <a:p>
            <a:pPr marL="0" indent="0">
              <a:buNone/>
            </a:pPr>
            <a:r>
              <a:rPr lang="en-US" sz="2400" dirty="0"/>
              <a:t>for </a:t>
            </a:r>
            <a:r>
              <a:rPr lang="en-US" sz="2400" dirty="0" err="1"/>
              <a:t>i</a:t>
            </a:r>
            <a:r>
              <a:rPr lang="en-US" sz="2400" dirty="0"/>
              <a:t>, value in enumerate(</a:t>
            </a:r>
            <a:r>
              <a:rPr lang="en-US" sz="2400" dirty="0" err="1"/>
              <a:t>num_solutions</a:t>
            </a:r>
            <a:r>
              <a:rPr lang="en-US" sz="2400" dirty="0"/>
              <a:t>):   </a:t>
            </a:r>
          </a:p>
          <a:p>
            <a:pPr marL="0" indent="0">
              <a:buNone/>
            </a:pPr>
            <a:r>
              <a:rPr lang="en-US" sz="2400" dirty="0" err="1"/>
              <a:t>plt.text</a:t>
            </a:r>
            <a:r>
              <a:rPr lang="en-US" sz="2400" dirty="0"/>
              <a:t>(</a:t>
            </a:r>
            <a:r>
              <a:rPr lang="en-US" sz="2400" dirty="0" err="1"/>
              <a:t>i</a:t>
            </a:r>
            <a:r>
              <a:rPr lang="en-US" sz="2400" dirty="0"/>
              <a:t>, value + 0.1, str(value), ha='center’)</a:t>
            </a:r>
          </a:p>
          <a:p>
            <a:r>
              <a:rPr lang="en-US" sz="2400" b="1" dirty="0"/>
              <a:t># Show the plot</a:t>
            </a:r>
          </a:p>
          <a:p>
            <a:pPr marL="0" indent="0">
              <a:buNone/>
            </a:pPr>
            <a:r>
              <a:rPr lang="en-US" sz="2400" dirty="0" err="1"/>
              <a:t>plt.tight_layout</a:t>
            </a:r>
            <a:r>
              <a:rPr lang="en-US" sz="2400" dirty="0"/>
              <a:t>()</a:t>
            </a:r>
          </a:p>
          <a:p>
            <a:pPr marL="0" indent="0">
              <a:buNone/>
            </a:pPr>
            <a:r>
              <a:rPr lang="en-US" sz="2400" dirty="0" err="1"/>
              <a:t>plt.show</a:t>
            </a:r>
            <a:r>
              <a:rPr lang="en-US" sz="2400" dirty="0"/>
              <a:t>()</a:t>
            </a:r>
          </a:p>
          <a:p>
            <a:r>
              <a:rPr lang="en-US" sz="2400" b="1" dirty="0"/>
              <a:t># Brief summary of solutions</a:t>
            </a:r>
          </a:p>
          <a:p>
            <a:pPr marL="0" indent="0">
              <a:buNone/>
            </a:pPr>
            <a:r>
              <a:rPr lang="en-US" sz="2400" dirty="0"/>
              <a:t>print("Mitigation Solutions (Key Points):")</a:t>
            </a:r>
          </a:p>
          <a:p>
            <a:pPr marL="0" indent="0">
              <a:buNone/>
            </a:pPr>
            <a:r>
              <a:rPr lang="en-US" sz="2400" dirty="0"/>
              <a:t>print("1. Transition to Renewable Energy")</a:t>
            </a:r>
          </a:p>
          <a:p>
            <a:pPr marL="0" indent="0">
              <a:buNone/>
            </a:pPr>
            <a:r>
              <a:rPr lang="en-US" sz="2400" dirty="0"/>
              <a:t>print("2. Energy Efficiency Improvements")</a:t>
            </a:r>
          </a:p>
          <a:p>
            <a:pPr marL="0" indent="0">
              <a:buNone/>
            </a:pPr>
            <a:r>
              <a:rPr lang="en-US" sz="2400" dirty="0"/>
              <a:t>print("3. Sustainable Transportation")</a:t>
            </a:r>
          </a:p>
          <a:p>
            <a:pPr marL="0" indent="0">
              <a:buNone/>
            </a:pPr>
            <a:r>
              <a:rPr lang="en-US" sz="2400" dirty="0"/>
              <a:t>print("4. Agricultural Practices")</a:t>
            </a:r>
            <a:endParaRPr lang="en-IN" sz="2400" dirty="0"/>
          </a:p>
        </p:txBody>
      </p:sp>
    </p:spTree>
    <p:extLst>
      <p:ext uri="{BB962C8B-B14F-4D97-AF65-F5344CB8AC3E}">
        <p14:creationId xmlns:p14="http://schemas.microsoft.com/office/powerpoint/2010/main" val="254562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00E42-639C-B5A3-6026-AA663B5E40E1}"/>
              </a:ext>
            </a:extLst>
          </p:cNvPr>
          <p:cNvSpPr>
            <a:spLocks noGrp="1"/>
          </p:cNvSpPr>
          <p:nvPr>
            <p:ph idx="1"/>
          </p:nvPr>
        </p:nvSpPr>
        <p:spPr>
          <a:xfrm>
            <a:off x="838200" y="771525"/>
            <a:ext cx="10515600" cy="5405438"/>
          </a:xfrm>
        </p:spPr>
        <p:txBody>
          <a:bodyPr/>
          <a:lstStyle/>
          <a:p>
            <a:r>
              <a:rPr lang="en-US" sz="2400" b="1" dirty="0"/>
              <a:t>Raising Awareness</a:t>
            </a:r>
            <a:r>
              <a:rPr lang="en-US" sz="2400" dirty="0"/>
              <a:t>: Hackathons provide a platform to discuss and highlight the urgency of climate change issues, educating participants and the broader community.</a:t>
            </a:r>
          </a:p>
          <a:p>
            <a:r>
              <a:rPr lang="en-US" sz="2400" b="1" dirty="0"/>
              <a:t>Knowledge Sharing</a:t>
            </a:r>
            <a:r>
              <a:rPr lang="en-US" sz="2400" dirty="0"/>
              <a:t>: Participants often learn about new technologies, data sources, and scientific research related to climate change</a:t>
            </a:r>
            <a:r>
              <a:rPr lang="en-US" dirty="0"/>
              <a:t>.</a:t>
            </a:r>
          </a:p>
          <a:p>
            <a:pPr marL="0" indent="0">
              <a:buNone/>
            </a:pPr>
            <a:r>
              <a:rPr lang="en-US" sz="2400" b="1" u="sng" dirty="0"/>
              <a:t>Innovation and Solutions</a:t>
            </a:r>
          </a:p>
          <a:p>
            <a:r>
              <a:rPr lang="en-US" sz="2400" b="1" dirty="0"/>
              <a:t>Creative Problem-Solving</a:t>
            </a:r>
            <a:r>
              <a:rPr lang="en-US" sz="2400" dirty="0"/>
              <a:t>: Hackathons encourage participants to think outside the box and develop innovative solutions to combat climate change.</a:t>
            </a:r>
          </a:p>
          <a:p>
            <a:r>
              <a:rPr lang="en-US" sz="2400" b="1" dirty="0"/>
              <a:t>Prototyping Ideas</a:t>
            </a:r>
            <a:r>
              <a:rPr lang="en-US" sz="2400" dirty="0"/>
              <a:t>: Teams can quickly build prototypes of their solutions, which can lead to viable products or projects that may address climate issues</a:t>
            </a:r>
            <a:endParaRPr lang="en-IN" sz="2400" dirty="0"/>
          </a:p>
        </p:txBody>
      </p:sp>
    </p:spTree>
    <p:extLst>
      <p:ext uri="{BB962C8B-B14F-4D97-AF65-F5344CB8AC3E}">
        <p14:creationId xmlns:p14="http://schemas.microsoft.com/office/powerpoint/2010/main" val="2478495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E1294-F945-858F-702D-E4F3D63BB536}"/>
              </a:ext>
            </a:extLst>
          </p:cNvPr>
          <p:cNvSpPr>
            <a:spLocks noGrp="1"/>
          </p:cNvSpPr>
          <p:nvPr>
            <p:ph idx="1"/>
          </p:nvPr>
        </p:nvSpPr>
        <p:spPr>
          <a:xfrm>
            <a:off x="838200" y="400050"/>
            <a:ext cx="10515600" cy="5776913"/>
          </a:xfrm>
        </p:spPr>
        <p:txBody>
          <a:bodyPr>
            <a:normAutofit/>
          </a:bodyPr>
          <a:lstStyle/>
          <a:p>
            <a:pPr marL="0" indent="0">
              <a:buNone/>
            </a:pPr>
            <a:r>
              <a:rPr lang="en-IN" sz="2400" dirty="0"/>
              <a:t>print("5. Waste Management")</a:t>
            </a:r>
          </a:p>
          <a:p>
            <a:pPr marL="0" indent="0">
              <a:buNone/>
            </a:pPr>
            <a:r>
              <a:rPr lang="en-IN" sz="2400" dirty="0"/>
              <a:t>print("6. Carbon Pricing\n")</a:t>
            </a:r>
          </a:p>
          <a:p>
            <a:endParaRPr lang="en-IN" sz="2400" dirty="0"/>
          </a:p>
          <a:p>
            <a:r>
              <a:rPr lang="en-IN" sz="2400" dirty="0"/>
              <a:t>print("Adaptation Solutions (Key Points):")</a:t>
            </a:r>
          </a:p>
          <a:p>
            <a:pPr marL="0" indent="0">
              <a:buNone/>
            </a:pPr>
            <a:r>
              <a:rPr lang="en-IN" sz="2400" dirty="0"/>
              <a:t>print("1. Climate-Resilient Infrastructure")</a:t>
            </a:r>
          </a:p>
          <a:p>
            <a:pPr marL="0" indent="0">
              <a:buNone/>
            </a:pPr>
            <a:r>
              <a:rPr lang="en-IN" sz="2400" dirty="0"/>
              <a:t>print("2. Ecosystem Restoration")</a:t>
            </a:r>
          </a:p>
          <a:p>
            <a:pPr marL="0" indent="0">
              <a:buNone/>
            </a:pPr>
            <a:r>
              <a:rPr lang="en-IN" sz="2400" dirty="0"/>
              <a:t>print("3. Water Resource Management")</a:t>
            </a:r>
          </a:p>
          <a:p>
            <a:pPr marL="0" indent="0">
              <a:buNone/>
            </a:pPr>
            <a:r>
              <a:rPr lang="en-IN" sz="2400" dirty="0"/>
              <a:t>print("4. Disaster Preparedness and Response")</a:t>
            </a:r>
          </a:p>
          <a:p>
            <a:pPr marL="0" indent="0">
              <a:buNone/>
            </a:pPr>
            <a:r>
              <a:rPr lang="en-IN" sz="2400" dirty="0"/>
              <a:t>print("5. Climate-Smart Agriculture")</a:t>
            </a:r>
          </a:p>
          <a:p>
            <a:pPr marL="0" indent="0">
              <a:buNone/>
            </a:pPr>
            <a:r>
              <a:rPr lang="en-IN" sz="2400" dirty="0"/>
              <a:t>print("6. Community Engagement and Education")</a:t>
            </a:r>
          </a:p>
        </p:txBody>
      </p:sp>
    </p:spTree>
    <p:extLst>
      <p:ext uri="{BB962C8B-B14F-4D97-AF65-F5344CB8AC3E}">
        <p14:creationId xmlns:p14="http://schemas.microsoft.com/office/powerpoint/2010/main" val="290933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C57BD-D046-96AF-1184-6322C58A7BE3}"/>
              </a:ext>
            </a:extLst>
          </p:cNvPr>
          <p:cNvSpPr>
            <a:spLocks noGrp="1"/>
          </p:cNvSpPr>
          <p:nvPr>
            <p:ph idx="1"/>
          </p:nvPr>
        </p:nvSpPr>
        <p:spPr>
          <a:xfrm>
            <a:off x="838200" y="447675"/>
            <a:ext cx="10515600" cy="5729288"/>
          </a:xfrm>
        </p:spPr>
        <p:txBody>
          <a:bodyPr/>
          <a:lstStyle/>
          <a:p>
            <a:pPr marL="0" indent="0">
              <a:buNone/>
            </a:pPr>
            <a:r>
              <a:rPr lang="en-IN" b="1" dirty="0"/>
              <a:t>Output:</a:t>
            </a:r>
          </a:p>
          <a:p>
            <a:pPr marL="0" indent="0">
              <a:buNone/>
            </a:pPr>
            <a:endParaRPr lang="en-IN" b="1" dirty="0"/>
          </a:p>
        </p:txBody>
      </p:sp>
      <p:pic>
        <p:nvPicPr>
          <p:cNvPr id="5" name="Picture 4">
            <a:extLst>
              <a:ext uri="{FF2B5EF4-FFF2-40B4-BE49-F238E27FC236}">
                <a16:creationId xmlns:a16="http://schemas.microsoft.com/office/drawing/2014/main" id="{1DF686AD-46FE-9DE4-2101-7AF802CE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095375"/>
            <a:ext cx="8382000" cy="4838700"/>
          </a:xfrm>
          <a:prstGeom prst="rect">
            <a:avLst/>
          </a:prstGeom>
        </p:spPr>
      </p:pic>
    </p:spTree>
    <p:extLst>
      <p:ext uri="{BB962C8B-B14F-4D97-AF65-F5344CB8AC3E}">
        <p14:creationId xmlns:p14="http://schemas.microsoft.com/office/powerpoint/2010/main" val="424456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A2E1E-B43D-3D16-F0CE-A5DA1856C91D}"/>
              </a:ext>
            </a:extLst>
          </p:cNvPr>
          <p:cNvSpPr>
            <a:spLocks noGrp="1"/>
          </p:cNvSpPr>
          <p:nvPr>
            <p:ph idx="1"/>
          </p:nvPr>
        </p:nvSpPr>
        <p:spPr>
          <a:xfrm>
            <a:off x="1120000" y="329938"/>
            <a:ext cx="10233800" cy="5847025"/>
          </a:xfrm>
        </p:spPr>
        <p:txBody>
          <a:bodyPr>
            <a:normAutofit/>
          </a:bodyPr>
          <a:lstStyle/>
          <a:p>
            <a:r>
              <a:rPr lang="en-IN" sz="2000" dirty="0"/>
              <a:t>import pandas as pd</a:t>
            </a:r>
          </a:p>
          <a:p>
            <a:pPr marL="0" indent="0">
              <a:buNone/>
            </a:pPr>
            <a:r>
              <a:rPr lang="en-IN" sz="2000" dirty="0" err="1"/>
              <a:t>file_path</a:t>
            </a:r>
            <a:r>
              <a:rPr lang="en-IN" sz="2000" dirty="0"/>
              <a:t>=</a:t>
            </a:r>
            <a:r>
              <a:rPr lang="en-IN" sz="2000" dirty="0" err="1"/>
              <a:t>r"C</a:t>
            </a:r>
            <a:r>
              <a:rPr lang="en-IN" sz="2000" dirty="0"/>
              <a:t>:\Users\Ayesha\Downloads\climate_story.csv“</a:t>
            </a:r>
          </a:p>
          <a:p>
            <a:pPr marL="0" indent="0">
              <a:buNone/>
            </a:pPr>
            <a:r>
              <a:rPr lang="en-IN" sz="2000" dirty="0" err="1"/>
              <a:t>df</a:t>
            </a:r>
            <a:r>
              <a:rPr lang="en-IN" sz="2000" dirty="0"/>
              <a:t>=pd.read_csv(file_path)print(</a:t>
            </a:r>
            <a:r>
              <a:rPr lang="en-IN" sz="2000" dirty="0" err="1"/>
              <a:t>df.columns</a:t>
            </a:r>
            <a:r>
              <a:rPr lang="en-IN" sz="2000" dirty="0"/>
              <a:t>)</a:t>
            </a:r>
          </a:p>
          <a:p>
            <a:pPr marL="0" indent="0">
              <a:buNone/>
            </a:pPr>
            <a:r>
              <a:rPr lang="en-US" sz="2000" dirty="0"/>
              <a:t>Index(['Year', '</a:t>
            </a:r>
            <a:r>
              <a:rPr lang="en-US" sz="2000" dirty="0" err="1"/>
              <a:t>Avg_Temperature</a:t>
            </a:r>
            <a:r>
              <a:rPr lang="en-US" sz="2000" dirty="0"/>
              <a:t> (°C)', 'CO2_Level (ppm)',       '</a:t>
            </a:r>
            <a:r>
              <a:rPr lang="en-US" sz="2000" dirty="0" err="1"/>
              <a:t>Sea_Level_Rise</a:t>
            </a:r>
            <a:r>
              <a:rPr lang="en-US" sz="2000" dirty="0"/>
              <a:t> (mm)', '</a:t>
            </a:r>
            <a:r>
              <a:rPr lang="en-US" sz="2000" dirty="0" err="1"/>
              <a:t>Extreme_Events</a:t>
            </a:r>
            <a:r>
              <a:rPr lang="en-US" sz="2000" dirty="0"/>
              <a:t>'],      </a:t>
            </a:r>
            <a:r>
              <a:rPr lang="en-US" sz="2000" dirty="0" err="1"/>
              <a:t>dtype</a:t>
            </a:r>
            <a:r>
              <a:rPr lang="en-US" sz="2000" dirty="0"/>
              <a:t>='object’)</a:t>
            </a:r>
            <a:endParaRPr lang="en-IN" sz="2000" dirty="0"/>
          </a:p>
          <a:p>
            <a:pPr marL="0" indent="0">
              <a:buNone/>
            </a:pPr>
            <a:r>
              <a:rPr lang="en-IN" sz="2000" dirty="0"/>
              <a:t>print(</a:t>
            </a:r>
            <a:r>
              <a:rPr lang="en-IN" sz="2000" dirty="0" err="1"/>
              <a:t>df.describe</a:t>
            </a:r>
            <a:r>
              <a:rPr lang="en-IN" sz="2000" dirty="0"/>
              <a:t>())</a:t>
            </a:r>
          </a:p>
          <a:p>
            <a:pPr marL="0" indent="0">
              <a:buNone/>
            </a:pPr>
            <a:r>
              <a:rPr lang="en-US" sz="2000" dirty="0"/>
              <a:t>Year  </a:t>
            </a:r>
            <a:r>
              <a:rPr lang="en-US" sz="2000" dirty="0" err="1"/>
              <a:t>Avg_Temperature</a:t>
            </a:r>
            <a:r>
              <a:rPr lang="en-US" sz="2000" dirty="0"/>
              <a:t> (°C)  CO2_Level (ppm)  \count     6.000000              6.000000         6.000000   mean   2012.166667             14.916667       395.000000   std       8.841191              0.348807        18.536451   min    2000.000000             14.500000       370.000000   25%    2006.250000             14.650000       382.500000   50%    2012.500000             14.900000       395.000000   75%    2018.750000             15.150000       409.000000   max    2023.000000             15.400000       418.000000          </a:t>
            </a:r>
            <a:r>
              <a:rPr lang="en-US" sz="2000" dirty="0" err="1"/>
              <a:t>Sea_Level_Rise</a:t>
            </a:r>
            <a:r>
              <a:rPr lang="en-US" sz="2000" dirty="0"/>
              <a:t> (mm)  </a:t>
            </a:r>
            <a:r>
              <a:rPr lang="en-US" sz="2000" dirty="0" err="1"/>
              <a:t>Extreme_Events</a:t>
            </a:r>
            <a:r>
              <a:rPr lang="en-US" sz="2000" dirty="0"/>
              <a:t>  count             6.000000        6.000000  mean              3.150000       22.000000  std               0.766159        8.921883  min               2.100000       12.000000  25%               2.625000       15.750000  50%               3.200000       20.000000  75%               3.700000       28.000000  max               4.100000       35.000000</a:t>
            </a:r>
            <a:endParaRPr lang="en-IN" sz="2000" dirty="0"/>
          </a:p>
        </p:txBody>
      </p:sp>
    </p:spTree>
    <p:extLst>
      <p:ext uri="{BB962C8B-B14F-4D97-AF65-F5344CB8AC3E}">
        <p14:creationId xmlns:p14="http://schemas.microsoft.com/office/powerpoint/2010/main" val="29128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5A79A-8376-444A-0A64-961CCEF66C84}"/>
              </a:ext>
            </a:extLst>
          </p:cNvPr>
          <p:cNvSpPr>
            <a:spLocks noGrp="1"/>
          </p:cNvSpPr>
          <p:nvPr>
            <p:ph idx="1"/>
          </p:nvPr>
        </p:nvSpPr>
        <p:spPr>
          <a:xfrm>
            <a:off x="1120000" y="527901"/>
            <a:ext cx="10233800" cy="5649062"/>
          </a:xfrm>
        </p:spPr>
        <p:txBody>
          <a:bodyPr/>
          <a:lstStyle/>
          <a:p>
            <a:r>
              <a:rPr lang="en-IN" dirty="0"/>
              <a:t>import </a:t>
            </a:r>
            <a:r>
              <a:rPr lang="en-IN" dirty="0" err="1"/>
              <a:t>matplotlib.pyplot</a:t>
            </a:r>
            <a:r>
              <a:rPr lang="en-IN" dirty="0"/>
              <a:t> as </a:t>
            </a:r>
            <a:r>
              <a:rPr lang="en-IN" dirty="0" err="1"/>
              <a:t>plt</a:t>
            </a:r>
            <a:endParaRPr lang="en-IN" dirty="0"/>
          </a:p>
          <a:p>
            <a:pPr marL="0" indent="0">
              <a:buNone/>
            </a:pPr>
            <a:r>
              <a:rPr lang="en-IN" dirty="0"/>
              <a:t># Assuming 'Year' and 'CO2_Level (ppm)' columns exist</a:t>
            </a:r>
          </a:p>
          <a:p>
            <a:pPr marL="0" indent="0">
              <a:buNone/>
            </a:pPr>
            <a:r>
              <a:rPr lang="en-IN" dirty="0" err="1"/>
              <a:t>plt.figure</a:t>
            </a:r>
            <a:r>
              <a:rPr lang="en-IN" dirty="0"/>
              <a:t>(</a:t>
            </a:r>
            <a:r>
              <a:rPr lang="en-IN" dirty="0" err="1"/>
              <a:t>figsize</a:t>
            </a:r>
            <a:r>
              <a:rPr lang="en-IN" dirty="0"/>
              <a:t>=(12, 6))</a:t>
            </a:r>
          </a:p>
          <a:p>
            <a:pPr marL="0" indent="0">
              <a:buNone/>
            </a:pPr>
            <a:r>
              <a:rPr lang="en-IN" dirty="0" err="1"/>
              <a:t>plt.plot</a:t>
            </a:r>
            <a:r>
              <a:rPr lang="en-IN" dirty="0"/>
              <a:t>(</a:t>
            </a:r>
            <a:r>
              <a:rPr lang="en-IN" dirty="0" err="1"/>
              <a:t>df</a:t>
            </a:r>
            <a:r>
              <a:rPr lang="en-IN" dirty="0"/>
              <a:t>['Year'], </a:t>
            </a:r>
            <a:r>
              <a:rPr lang="en-IN" dirty="0" err="1"/>
              <a:t>df</a:t>
            </a:r>
            <a:r>
              <a:rPr lang="en-IN" dirty="0"/>
              <a:t>['CO2_Level (ppm)'], marker='o’)</a:t>
            </a:r>
          </a:p>
          <a:p>
            <a:pPr marL="0" indent="0">
              <a:buNone/>
            </a:pPr>
            <a:r>
              <a:rPr lang="en-IN" dirty="0" err="1"/>
              <a:t>plt.title</a:t>
            </a:r>
            <a:r>
              <a:rPr lang="en-IN" dirty="0"/>
              <a:t>('CO2 Levels Over Years’)</a:t>
            </a:r>
          </a:p>
          <a:p>
            <a:pPr marL="0" indent="0">
              <a:buNone/>
            </a:pPr>
            <a:r>
              <a:rPr lang="en-IN" dirty="0" err="1"/>
              <a:t>plt.xlabel</a:t>
            </a:r>
            <a:r>
              <a:rPr lang="en-IN" dirty="0"/>
              <a:t>('Year’)</a:t>
            </a:r>
          </a:p>
          <a:p>
            <a:pPr marL="0" indent="0">
              <a:buNone/>
            </a:pPr>
            <a:r>
              <a:rPr lang="en-IN" dirty="0" err="1"/>
              <a:t>plt.ylabel</a:t>
            </a:r>
            <a:r>
              <a:rPr lang="en-IN" dirty="0"/>
              <a:t>('CO2 Levels (ppm)’)</a:t>
            </a:r>
          </a:p>
          <a:p>
            <a:pPr marL="0" indent="0">
              <a:buNone/>
            </a:pPr>
            <a:r>
              <a:rPr lang="en-IN" dirty="0" err="1"/>
              <a:t>plt.grid</a:t>
            </a:r>
            <a:r>
              <a:rPr lang="en-IN" dirty="0"/>
              <a:t>()</a:t>
            </a:r>
          </a:p>
          <a:p>
            <a:pPr marL="0" indent="0">
              <a:buNone/>
            </a:pPr>
            <a:r>
              <a:rPr lang="en-IN" dirty="0" err="1"/>
              <a:t>plt.show</a:t>
            </a:r>
            <a:r>
              <a:rPr lang="en-IN" dirty="0"/>
              <a:t>()</a:t>
            </a:r>
          </a:p>
        </p:txBody>
      </p:sp>
    </p:spTree>
    <p:extLst>
      <p:ext uri="{BB962C8B-B14F-4D97-AF65-F5344CB8AC3E}">
        <p14:creationId xmlns:p14="http://schemas.microsoft.com/office/powerpoint/2010/main" val="115416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D06C7D-191F-F221-46C0-3CC25265B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690563"/>
            <a:ext cx="9572625" cy="5191125"/>
          </a:xfrm>
        </p:spPr>
      </p:pic>
    </p:spTree>
    <p:extLst>
      <p:ext uri="{BB962C8B-B14F-4D97-AF65-F5344CB8AC3E}">
        <p14:creationId xmlns:p14="http://schemas.microsoft.com/office/powerpoint/2010/main" val="1880364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EDC0B-A230-704F-38F8-7701E56C5E81}"/>
              </a:ext>
            </a:extLst>
          </p:cNvPr>
          <p:cNvSpPr>
            <a:spLocks noGrp="1"/>
          </p:cNvSpPr>
          <p:nvPr>
            <p:ph idx="1"/>
          </p:nvPr>
        </p:nvSpPr>
        <p:spPr>
          <a:xfrm>
            <a:off x="1120000" y="377072"/>
            <a:ext cx="10233800" cy="5799891"/>
          </a:xfrm>
        </p:spPr>
        <p:txBody>
          <a:bodyPr>
            <a:normAutofit/>
          </a:bodyPr>
          <a:lstStyle/>
          <a:p>
            <a:r>
              <a:rPr lang="en-IN" sz="2000" dirty="0"/>
              <a:t>import seaborn as </a:t>
            </a:r>
            <a:r>
              <a:rPr lang="en-IN" sz="2000" dirty="0" err="1"/>
              <a:t>sns</a:t>
            </a:r>
            <a:endParaRPr lang="en-IN" sz="2000" dirty="0"/>
          </a:p>
          <a:p>
            <a:pPr marL="0" indent="0">
              <a:buNone/>
            </a:pPr>
            <a:r>
              <a:rPr lang="en-IN" sz="2000" dirty="0" err="1"/>
              <a:t>plt.figure</a:t>
            </a:r>
            <a:r>
              <a:rPr lang="en-IN" sz="2000" dirty="0"/>
              <a:t>(</a:t>
            </a:r>
            <a:r>
              <a:rPr lang="en-IN" sz="2000" dirty="0" err="1"/>
              <a:t>figsize</a:t>
            </a:r>
            <a:r>
              <a:rPr lang="en-IN" sz="2000" dirty="0"/>
              <a:t>=(10, 8))</a:t>
            </a:r>
          </a:p>
          <a:p>
            <a:pPr marL="0" indent="0">
              <a:buNone/>
            </a:pPr>
            <a:r>
              <a:rPr lang="en-IN" sz="2000" dirty="0" err="1"/>
              <a:t>correlation_matrix</a:t>
            </a:r>
            <a:r>
              <a:rPr lang="en-IN" sz="2000" dirty="0"/>
              <a:t> = </a:t>
            </a:r>
            <a:r>
              <a:rPr lang="en-IN" sz="2000" dirty="0" err="1"/>
              <a:t>df.corr</a:t>
            </a:r>
            <a:r>
              <a:rPr lang="en-IN" sz="2000" dirty="0"/>
              <a:t>()</a:t>
            </a:r>
          </a:p>
          <a:p>
            <a:pPr marL="0" indent="0">
              <a:buNone/>
            </a:pPr>
            <a:r>
              <a:rPr lang="en-IN" sz="2000" dirty="0" err="1"/>
              <a:t>sns.heatmap</a:t>
            </a:r>
            <a:r>
              <a:rPr lang="en-IN" sz="2000" dirty="0"/>
              <a:t>(</a:t>
            </a:r>
            <a:r>
              <a:rPr lang="en-IN" sz="2000" dirty="0" err="1"/>
              <a:t>correlation_matrix</a:t>
            </a:r>
            <a:r>
              <a:rPr lang="en-IN" sz="2000" dirty="0"/>
              <a:t>, </a:t>
            </a:r>
            <a:r>
              <a:rPr lang="en-IN" sz="2000" dirty="0" err="1"/>
              <a:t>annot</a:t>
            </a:r>
            <a:r>
              <a:rPr lang="en-IN" sz="2000" dirty="0"/>
              <a:t>=True, </a:t>
            </a:r>
            <a:r>
              <a:rPr lang="en-IN" sz="2000" dirty="0" err="1"/>
              <a:t>cmap</a:t>
            </a:r>
            <a:r>
              <a:rPr lang="en-IN" sz="2000" dirty="0"/>
              <a:t>='</a:t>
            </a:r>
            <a:r>
              <a:rPr lang="en-IN" sz="2000" dirty="0" err="1"/>
              <a:t>coolwarm</a:t>
            </a:r>
            <a:r>
              <a:rPr lang="en-IN" sz="2000" dirty="0"/>
              <a:t>', </a:t>
            </a:r>
            <a:r>
              <a:rPr lang="en-IN" sz="2000" dirty="0" err="1"/>
              <a:t>fmt</a:t>
            </a:r>
            <a:r>
              <a:rPr lang="en-IN" sz="2000" dirty="0"/>
              <a:t>=".2f")</a:t>
            </a:r>
          </a:p>
          <a:p>
            <a:pPr marL="0" indent="0">
              <a:buNone/>
            </a:pPr>
            <a:r>
              <a:rPr lang="en-IN" sz="2000" dirty="0" err="1"/>
              <a:t>plt.title</a:t>
            </a:r>
            <a:r>
              <a:rPr lang="en-IN" sz="2000" dirty="0"/>
              <a:t>('Correlation Matrix’)</a:t>
            </a:r>
          </a:p>
          <a:p>
            <a:pPr marL="0" indent="0">
              <a:buNone/>
            </a:pPr>
            <a:r>
              <a:rPr lang="en-IN" sz="2000" dirty="0" err="1"/>
              <a:t>plt.show</a:t>
            </a:r>
            <a:r>
              <a:rPr lang="en-IN" sz="2000" dirty="0"/>
              <a:t>()</a:t>
            </a:r>
          </a:p>
        </p:txBody>
      </p:sp>
      <p:pic>
        <p:nvPicPr>
          <p:cNvPr id="5" name="Picture 4">
            <a:extLst>
              <a:ext uri="{FF2B5EF4-FFF2-40B4-BE49-F238E27FC236}">
                <a16:creationId xmlns:a16="http://schemas.microsoft.com/office/drawing/2014/main" id="{5F51DBCF-E013-B86E-BDA7-E44CCEF43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500" y="2337848"/>
            <a:ext cx="6457361" cy="3770722"/>
          </a:xfrm>
          <a:prstGeom prst="rect">
            <a:avLst/>
          </a:prstGeom>
        </p:spPr>
      </p:pic>
    </p:spTree>
    <p:extLst>
      <p:ext uri="{BB962C8B-B14F-4D97-AF65-F5344CB8AC3E}">
        <p14:creationId xmlns:p14="http://schemas.microsoft.com/office/powerpoint/2010/main" val="311620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4E999-8EBF-0C70-F44F-552A53B6B44A}"/>
              </a:ext>
            </a:extLst>
          </p:cNvPr>
          <p:cNvSpPr>
            <a:spLocks noGrp="1"/>
          </p:cNvSpPr>
          <p:nvPr>
            <p:ph idx="1"/>
          </p:nvPr>
        </p:nvSpPr>
        <p:spPr>
          <a:xfrm>
            <a:off x="1120000" y="320511"/>
            <a:ext cx="10233800" cy="5856452"/>
          </a:xfrm>
        </p:spPr>
        <p:txBody>
          <a:bodyPr>
            <a:normAutofit/>
          </a:bodyPr>
          <a:lstStyle/>
          <a:p>
            <a:r>
              <a:rPr lang="en-IN" sz="2000" dirty="0"/>
              <a:t># Assuming you have a 'Year' </a:t>
            </a:r>
            <a:r>
              <a:rPr lang="en-IN" sz="2000" dirty="0" err="1"/>
              <a:t>columnregion_emissions</a:t>
            </a:r>
            <a:r>
              <a:rPr lang="en-IN" sz="2000" dirty="0"/>
              <a:t> = </a:t>
            </a:r>
            <a:r>
              <a:rPr lang="en-IN" sz="2000" dirty="0" err="1"/>
              <a:t>df.groupby</a:t>
            </a:r>
            <a:r>
              <a:rPr lang="en-IN" sz="2000" dirty="0"/>
              <a:t>('Year')['CO2_Level (ppm)'].sum().</a:t>
            </a:r>
            <a:r>
              <a:rPr lang="en-IN" sz="2000" dirty="0" err="1"/>
              <a:t>reset_index</a:t>
            </a:r>
            <a:r>
              <a:rPr lang="en-IN" sz="2000" dirty="0"/>
              <a:t>()</a:t>
            </a:r>
          </a:p>
          <a:p>
            <a:pPr marL="0" indent="0">
              <a:buNone/>
            </a:pPr>
            <a:r>
              <a:rPr lang="en-IN" sz="2000" dirty="0" err="1"/>
              <a:t>plt.figure</a:t>
            </a:r>
            <a:r>
              <a:rPr lang="en-IN" sz="2000" dirty="0"/>
              <a:t>(</a:t>
            </a:r>
            <a:r>
              <a:rPr lang="en-IN" sz="2000" dirty="0" err="1"/>
              <a:t>figsize</a:t>
            </a:r>
            <a:r>
              <a:rPr lang="en-IN" sz="2000" dirty="0"/>
              <a:t>=(12, 6))</a:t>
            </a:r>
          </a:p>
          <a:p>
            <a:pPr marL="0" indent="0">
              <a:buNone/>
            </a:pPr>
            <a:r>
              <a:rPr lang="en-IN" sz="2000" dirty="0" err="1"/>
              <a:t>sns.barplot</a:t>
            </a:r>
            <a:r>
              <a:rPr lang="en-IN" sz="2000" dirty="0"/>
              <a:t>(data=</a:t>
            </a:r>
            <a:r>
              <a:rPr lang="en-IN" sz="2000" dirty="0" err="1"/>
              <a:t>region_emissions</a:t>
            </a:r>
            <a:r>
              <a:rPr lang="en-IN" sz="2000" dirty="0"/>
              <a:t>, x='Year', y='CO2_Level (ppm)’)</a:t>
            </a:r>
          </a:p>
          <a:p>
            <a:pPr marL="0" indent="0">
              <a:buNone/>
            </a:pPr>
            <a:r>
              <a:rPr lang="en-IN" sz="2000" dirty="0" err="1"/>
              <a:t>plt.title</a:t>
            </a:r>
            <a:r>
              <a:rPr lang="en-IN" sz="2000" dirty="0"/>
              <a:t>('CO2 Emissions by Region’)</a:t>
            </a:r>
          </a:p>
          <a:p>
            <a:pPr marL="0" indent="0">
              <a:buNone/>
            </a:pPr>
            <a:r>
              <a:rPr lang="en-IN" sz="2000" dirty="0" err="1"/>
              <a:t>plt.xlabel</a:t>
            </a:r>
            <a:r>
              <a:rPr lang="en-IN" sz="2000" dirty="0"/>
              <a:t>('Year’)</a:t>
            </a:r>
          </a:p>
          <a:p>
            <a:pPr marL="0" indent="0">
              <a:buNone/>
            </a:pPr>
            <a:r>
              <a:rPr lang="en-IN" sz="2000" dirty="0" err="1"/>
              <a:t>plt.ylabel</a:t>
            </a:r>
            <a:r>
              <a:rPr lang="en-IN" sz="2000" dirty="0"/>
              <a:t>('CO2 Levels (ppm)’)</a:t>
            </a:r>
          </a:p>
          <a:p>
            <a:pPr marL="0" indent="0">
              <a:buNone/>
            </a:pPr>
            <a:r>
              <a:rPr lang="en-IN" sz="2000" dirty="0" err="1"/>
              <a:t>plt.xticks</a:t>
            </a:r>
            <a:r>
              <a:rPr lang="en-IN" sz="2000" dirty="0"/>
              <a:t>(rotation=45)</a:t>
            </a:r>
          </a:p>
          <a:p>
            <a:pPr marL="0" indent="0">
              <a:buNone/>
            </a:pPr>
            <a:r>
              <a:rPr lang="en-IN" sz="2000" dirty="0" err="1"/>
              <a:t>plt.show</a:t>
            </a:r>
            <a:r>
              <a:rPr lang="en-IN" sz="2000" dirty="0"/>
              <a:t>()</a:t>
            </a:r>
          </a:p>
        </p:txBody>
      </p:sp>
      <p:pic>
        <p:nvPicPr>
          <p:cNvPr id="5" name="Picture 4">
            <a:extLst>
              <a:ext uri="{FF2B5EF4-FFF2-40B4-BE49-F238E27FC236}">
                <a16:creationId xmlns:a16="http://schemas.microsoft.com/office/drawing/2014/main" id="{5A9AF5EC-08F1-1437-A427-D74FA374E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497" y="1900042"/>
            <a:ext cx="5914386" cy="4276921"/>
          </a:xfrm>
          <a:prstGeom prst="rect">
            <a:avLst/>
          </a:prstGeom>
        </p:spPr>
      </p:pic>
    </p:spTree>
    <p:extLst>
      <p:ext uri="{BB962C8B-B14F-4D97-AF65-F5344CB8AC3E}">
        <p14:creationId xmlns:p14="http://schemas.microsoft.com/office/powerpoint/2010/main" val="2727734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B2B98-11D8-31D7-8930-6AD261061D18}"/>
              </a:ext>
            </a:extLst>
          </p:cNvPr>
          <p:cNvSpPr>
            <a:spLocks noGrp="1"/>
          </p:cNvSpPr>
          <p:nvPr>
            <p:ph idx="1"/>
          </p:nvPr>
        </p:nvSpPr>
        <p:spPr>
          <a:xfrm>
            <a:off x="1120000" y="377072"/>
            <a:ext cx="10233800" cy="5799891"/>
          </a:xfrm>
        </p:spPr>
        <p:txBody>
          <a:bodyPr>
            <a:normAutofit/>
          </a:bodyPr>
          <a:lstStyle/>
          <a:p>
            <a:r>
              <a:rPr lang="en-IN" sz="2000" dirty="0"/>
              <a:t># Assuming you have a 'SEA_LEVEL_RISE' </a:t>
            </a:r>
            <a:r>
              <a:rPr lang="en-IN" sz="2000" dirty="0" err="1"/>
              <a:t>columnregion_emissions</a:t>
            </a:r>
            <a:r>
              <a:rPr lang="en-IN" sz="2000" dirty="0"/>
              <a:t> = </a:t>
            </a:r>
            <a:r>
              <a:rPr lang="en-IN" sz="2000" dirty="0" err="1"/>
              <a:t>df.groupby</a:t>
            </a:r>
            <a:r>
              <a:rPr lang="en-IN" sz="2000" dirty="0"/>
              <a:t>('</a:t>
            </a:r>
            <a:r>
              <a:rPr lang="en-IN" sz="2000" dirty="0" err="1"/>
              <a:t>Sea_Level_Rise</a:t>
            </a:r>
            <a:r>
              <a:rPr lang="en-IN" sz="2000" dirty="0"/>
              <a:t> (mm)')['CO2_Level (ppm)'].sum().</a:t>
            </a:r>
            <a:r>
              <a:rPr lang="en-IN" sz="2000" dirty="0" err="1"/>
              <a:t>reset_index</a:t>
            </a:r>
            <a:r>
              <a:rPr lang="en-IN" sz="2000" dirty="0"/>
              <a:t>()</a:t>
            </a:r>
          </a:p>
          <a:p>
            <a:pPr marL="0" indent="0">
              <a:buNone/>
            </a:pPr>
            <a:r>
              <a:rPr lang="en-IN" sz="2000" dirty="0" err="1"/>
              <a:t>plt.figure</a:t>
            </a:r>
            <a:r>
              <a:rPr lang="en-IN" sz="2000" dirty="0"/>
              <a:t>(</a:t>
            </a:r>
            <a:r>
              <a:rPr lang="en-IN" sz="2000" dirty="0" err="1"/>
              <a:t>figsize</a:t>
            </a:r>
            <a:r>
              <a:rPr lang="en-IN" sz="2000" dirty="0"/>
              <a:t>=(12, 6))</a:t>
            </a:r>
          </a:p>
          <a:p>
            <a:pPr marL="0" indent="0">
              <a:buNone/>
            </a:pPr>
            <a:r>
              <a:rPr lang="en-IN" sz="2000" dirty="0" err="1"/>
              <a:t>sns.barplot</a:t>
            </a:r>
            <a:r>
              <a:rPr lang="en-IN" sz="2000" dirty="0"/>
              <a:t>(data=</a:t>
            </a:r>
            <a:r>
              <a:rPr lang="en-IN" sz="2000" dirty="0" err="1"/>
              <a:t>region_emissions</a:t>
            </a:r>
            <a:r>
              <a:rPr lang="en-IN" sz="2000" dirty="0"/>
              <a:t>, x='</a:t>
            </a:r>
            <a:r>
              <a:rPr lang="en-IN" sz="2000" dirty="0" err="1"/>
              <a:t>Sea_Level_Rise</a:t>
            </a:r>
            <a:r>
              <a:rPr lang="en-IN" sz="2000" dirty="0"/>
              <a:t> (mm)', y='CO2_Level (ppm)’)</a:t>
            </a:r>
          </a:p>
          <a:p>
            <a:pPr marL="0" indent="0">
              <a:buNone/>
            </a:pPr>
            <a:r>
              <a:rPr lang="en-IN" sz="2000" dirty="0" err="1"/>
              <a:t>plt.title</a:t>
            </a:r>
            <a:r>
              <a:rPr lang="en-IN" sz="2000" dirty="0"/>
              <a:t>('CO2 Emissions by Region’)</a:t>
            </a:r>
          </a:p>
          <a:p>
            <a:pPr marL="0" indent="0">
              <a:buNone/>
            </a:pPr>
            <a:r>
              <a:rPr lang="en-IN" sz="2000" dirty="0" err="1"/>
              <a:t>plt.xlabel</a:t>
            </a:r>
            <a:r>
              <a:rPr lang="en-IN" sz="2000" dirty="0"/>
              <a:t>('sea level rise’)</a:t>
            </a:r>
          </a:p>
          <a:p>
            <a:pPr marL="0" indent="0">
              <a:buNone/>
            </a:pPr>
            <a:r>
              <a:rPr lang="en-IN" sz="2000" dirty="0" err="1"/>
              <a:t>plt.ylabel</a:t>
            </a:r>
            <a:r>
              <a:rPr lang="en-IN" sz="2000" dirty="0"/>
              <a:t>('CO2 Levels (ppm)’)</a:t>
            </a:r>
          </a:p>
          <a:p>
            <a:pPr marL="0" indent="0">
              <a:buNone/>
            </a:pPr>
            <a:r>
              <a:rPr lang="en-IN" sz="2000" dirty="0" err="1"/>
              <a:t>plt.xticks</a:t>
            </a:r>
            <a:r>
              <a:rPr lang="en-IN" sz="2000" dirty="0"/>
              <a:t>(rotation=45)</a:t>
            </a:r>
          </a:p>
          <a:p>
            <a:pPr marL="0" indent="0">
              <a:buNone/>
            </a:pPr>
            <a:r>
              <a:rPr lang="en-IN" sz="2000" dirty="0" err="1"/>
              <a:t>plt.show</a:t>
            </a:r>
            <a:r>
              <a:rPr lang="en-IN" sz="2000" dirty="0"/>
              <a:t>()</a:t>
            </a:r>
          </a:p>
        </p:txBody>
      </p:sp>
      <p:pic>
        <p:nvPicPr>
          <p:cNvPr id="5" name="Picture 4">
            <a:extLst>
              <a:ext uri="{FF2B5EF4-FFF2-40B4-BE49-F238E27FC236}">
                <a16:creationId xmlns:a16="http://schemas.microsoft.com/office/drawing/2014/main" id="{D2FA0111-0EEB-7285-B05E-48B2FB6C5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72" y="1979628"/>
            <a:ext cx="6206617" cy="4271766"/>
          </a:xfrm>
          <a:prstGeom prst="rect">
            <a:avLst/>
          </a:prstGeom>
        </p:spPr>
      </p:pic>
    </p:spTree>
    <p:extLst>
      <p:ext uri="{BB962C8B-B14F-4D97-AF65-F5344CB8AC3E}">
        <p14:creationId xmlns:p14="http://schemas.microsoft.com/office/powerpoint/2010/main" val="304371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40930-80C8-3198-9C2C-7D149AF61C0D}"/>
              </a:ext>
            </a:extLst>
          </p:cNvPr>
          <p:cNvSpPr>
            <a:spLocks noGrp="1"/>
          </p:cNvSpPr>
          <p:nvPr>
            <p:ph idx="1"/>
          </p:nvPr>
        </p:nvSpPr>
        <p:spPr>
          <a:xfrm>
            <a:off x="1120000" y="414779"/>
            <a:ext cx="10233800" cy="5762184"/>
          </a:xfrm>
        </p:spPr>
        <p:txBody>
          <a:bodyPr>
            <a:normAutofit/>
          </a:bodyPr>
          <a:lstStyle/>
          <a:p>
            <a:r>
              <a:rPr lang="en-US" sz="2000" dirty="0"/>
              <a:t># Example: Filter years with high CO2 emissions</a:t>
            </a:r>
          </a:p>
          <a:p>
            <a:pPr marL="0" indent="0">
              <a:buNone/>
            </a:pPr>
            <a:r>
              <a:rPr lang="en-US" sz="2000" dirty="0" err="1"/>
              <a:t>high_emissions</a:t>
            </a:r>
            <a:r>
              <a:rPr lang="en-US" sz="2000" dirty="0"/>
              <a:t> = </a:t>
            </a:r>
            <a:r>
              <a:rPr lang="en-US" sz="2000" dirty="0" err="1"/>
              <a:t>df</a:t>
            </a:r>
            <a:r>
              <a:rPr lang="en-US" sz="2000" dirty="0"/>
              <a:t>[</a:t>
            </a:r>
            <a:r>
              <a:rPr lang="en-US" sz="2000" dirty="0" err="1"/>
              <a:t>df</a:t>
            </a:r>
            <a:r>
              <a:rPr lang="en-US" sz="2000" dirty="0"/>
              <a:t>['CO2_Level (ppm)'] &gt; 400]  </a:t>
            </a:r>
          </a:p>
          <a:p>
            <a:pPr marL="0" indent="0">
              <a:buNone/>
            </a:pPr>
            <a:r>
              <a:rPr lang="en-US" sz="2000" dirty="0"/>
              <a:t># Adjust threshold as needed</a:t>
            </a:r>
          </a:p>
          <a:p>
            <a:pPr marL="0" indent="0">
              <a:buNone/>
            </a:pPr>
            <a:r>
              <a:rPr lang="en-US" sz="2000" dirty="0"/>
              <a:t>print(</a:t>
            </a:r>
            <a:r>
              <a:rPr lang="en-US" sz="2000" dirty="0" err="1"/>
              <a:t>high_emissions</a:t>
            </a:r>
            <a:r>
              <a:rPr lang="en-US" sz="2000" dirty="0"/>
              <a:t>)</a:t>
            </a:r>
          </a:p>
          <a:p>
            <a:pPr marL="0" indent="0">
              <a:buNone/>
            </a:pPr>
            <a:r>
              <a:rPr lang="en-US" sz="2000" dirty="0"/>
              <a:t>Year  </a:t>
            </a:r>
            <a:r>
              <a:rPr lang="en-US" sz="2000" dirty="0" err="1"/>
              <a:t>Avg_Temperature</a:t>
            </a:r>
            <a:r>
              <a:rPr lang="en-US" sz="2000" dirty="0"/>
              <a:t> (°C)  CO2_Level (ppm)  </a:t>
            </a:r>
          </a:p>
          <a:p>
            <a:pPr marL="0" indent="0">
              <a:buNone/>
            </a:pPr>
            <a:r>
              <a:rPr lang="en-US" sz="2000" dirty="0" err="1"/>
              <a:t>Sea_Level_Rise</a:t>
            </a:r>
            <a:r>
              <a:rPr lang="en-US" sz="2000" dirty="0"/>
              <a:t> (mm)  \4  2020                  15.2              412                  3.8   5  2023                  15.4              418                  4.1      </a:t>
            </a:r>
            <a:r>
              <a:rPr lang="en-US" sz="2000" dirty="0" err="1"/>
              <a:t>Extreme_Events</a:t>
            </a:r>
            <a:r>
              <a:rPr lang="en-US" sz="2000" dirty="0"/>
              <a:t>  4              30  5              35</a:t>
            </a:r>
          </a:p>
          <a:p>
            <a:pPr marL="0" indent="0">
              <a:buNone/>
            </a:pPr>
            <a:r>
              <a:rPr lang="en-IN" sz="2000" dirty="0"/>
              <a:t>import </a:t>
            </a:r>
            <a:r>
              <a:rPr lang="en-IN" sz="2000" dirty="0" err="1"/>
              <a:t>matplotlib.pyplot</a:t>
            </a:r>
            <a:r>
              <a:rPr lang="en-IN" sz="2000" dirty="0"/>
              <a:t> as </a:t>
            </a:r>
            <a:r>
              <a:rPr lang="en-IN" sz="2000" dirty="0" err="1"/>
              <a:t>plt</a:t>
            </a:r>
            <a:endParaRPr lang="en-IN" sz="2000" dirty="0"/>
          </a:p>
          <a:p>
            <a:pPr marL="0" indent="0">
              <a:buNone/>
            </a:pPr>
            <a:r>
              <a:rPr lang="en-IN" sz="2000" dirty="0"/>
              <a:t># Actions and their corresponding CO2 reduction in metric tons per </a:t>
            </a:r>
            <a:r>
              <a:rPr lang="en-IN" sz="2000" dirty="0" err="1"/>
              <a:t>yearactions</a:t>
            </a:r>
            <a:r>
              <a:rPr lang="en-IN" sz="2000" dirty="0"/>
              <a:t> = ['Using Solar Panels', 'Using Public Transport', 'Energy Efficient Appliances',  'Planting Trees', 'Reducing Meat Consumption’]</a:t>
            </a:r>
          </a:p>
          <a:p>
            <a:pPr marL="0" indent="0">
              <a:buNone/>
            </a:pPr>
            <a:r>
              <a:rPr lang="en-IN" sz="2000" dirty="0"/>
              <a:t>co2_reduction = [2.5, 1.8, 1.0, 0.5, 0.4] </a:t>
            </a:r>
          </a:p>
          <a:p>
            <a:pPr marL="0" indent="0">
              <a:buNone/>
            </a:pPr>
            <a:r>
              <a:rPr lang="en-IN" sz="2000" dirty="0"/>
              <a:t> # Estimated CO2 reduction in metric tons per year</a:t>
            </a:r>
          </a:p>
          <a:p>
            <a:pPr marL="0" indent="0">
              <a:buNone/>
            </a:pPr>
            <a:r>
              <a:rPr lang="en-IN" sz="2000" dirty="0"/>
              <a:t># Create the bar chart</a:t>
            </a:r>
          </a:p>
          <a:p>
            <a:pPr marL="0" indent="0">
              <a:buNone/>
            </a:pPr>
            <a:r>
              <a:rPr lang="en-IN" sz="2000" dirty="0" err="1"/>
              <a:t>plt.bar</a:t>
            </a:r>
            <a:r>
              <a:rPr lang="en-IN" sz="2000" dirty="0"/>
              <a:t>(actions, co2_reduction, </a:t>
            </a:r>
            <a:r>
              <a:rPr lang="en-IN" sz="2000" dirty="0" err="1"/>
              <a:t>color</a:t>
            </a:r>
            <a:r>
              <a:rPr lang="en-IN" sz="2000" dirty="0"/>
              <a:t>=['green', 'blue', 'orange', 'purple', 'red'])</a:t>
            </a:r>
          </a:p>
        </p:txBody>
      </p:sp>
    </p:spTree>
    <p:extLst>
      <p:ext uri="{BB962C8B-B14F-4D97-AF65-F5344CB8AC3E}">
        <p14:creationId xmlns:p14="http://schemas.microsoft.com/office/powerpoint/2010/main" val="247193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67067-CA01-C2E2-2924-2AF984759B4E}"/>
              </a:ext>
            </a:extLst>
          </p:cNvPr>
          <p:cNvSpPr>
            <a:spLocks noGrp="1"/>
          </p:cNvSpPr>
          <p:nvPr>
            <p:ph idx="1"/>
          </p:nvPr>
        </p:nvSpPr>
        <p:spPr>
          <a:xfrm>
            <a:off x="1120000" y="405353"/>
            <a:ext cx="10233800" cy="5771610"/>
          </a:xfrm>
        </p:spPr>
        <p:txBody>
          <a:bodyPr>
            <a:normAutofit/>
          </a:bodyPr>
          <a:lstStyle/>
          <a:p>
            <a:r>
              <a:rPr lang="en-IN" sz="2000" dirty="0"/>
              <a:t># Adding a title and labels</a:t>
            </a:r>
          </a:p>
          <a:p>
            <a:pPr marL="0" indent="0">
              <a:buNone/>
            </a:pPr>
            <a:r>
              <a:rPr lang="en-IN" sz="2000" dirty="0" err="1"/>
              <a:t>plt.title</a:t>
            </a:r>
            <a:r>
              <a:rPr lang="en-IN" sz="2000" dirty="0"/>
              <a:t>('CO2 Reduction from Simple Actions’)</a:t>
            </a:r>
          </a:p>
          <a:p>
            <a:pPr marL="0" indent="0">
              <a:buNone/>
            </a:pPr>
            <a:r>
              <a:rPr lang="en-IN" sz="2000" dirty="0" err="1"/>
              <a:t>plt.xlabel</a:t>
            </a:r>
            <a:r>
              <a:rPr lang="en-IN" sz="2000" dirty="0"/>
              <a:t>('Actions’)</a:t>
            </a:r>
          </a:p>
          <a:p>
            <a:pPr marL="0" indent="0">
              <a:buNone/>
            </a:pPr>
            <a:r>
              <a:rPr lang="en-IN" sz="2000" dirty="0" err="1"/>
              <a:t>plt.ylabel</a:t>
            </a:r>
            <a:r>
              <a:rPr lang="en-IN" sz="2000" dirty="0"/>
              <a:t>('CO2 Reduction (Metric Tons/Year)’)</a:t>
            </a:r>
          </a:p>
          <a:p>
            <a:pPr marL="0" indent="0">
              <a:buNone/>
            </a:pPr>
            <a:r>
              <a:rPr lang="en-IN" sz="2000" dirty="0"/>
              <a:t># Rotate the x-axis labels for better readability</a:t>
            </a:r>
          </a:p>
          <a:p>
            <a:pPr marL="0" indent="0">
              <a:buNone/>
            </a:pPr>
            <a:r>
              <a:rPr lang="en-IN" sz="2000" dirty="0" err="1"/>
              <a:t>plt.xticks</a:t>
            </a:r>
            <a:r>
              <a:rPr lang="en-IN" sz="2000" dirty="0"/>
              <a:t>(rotation=15)</a:t>
            </a:r>
          </a:p>
          <a:p>
            <a:pPr marL="0" indent="0">
              <a:buNone/>
            </a:pPr>
            <a:r>
              <a:rPr lang="en-IN" sz="2000" dirty="0"/>
              <a:t># Display the chart</a:t>
            </a:r>
          </a:p>
          <a:p>
            <a:pPr marL="0" indent="0">
              <a:buNone/>
            </a:pPr>
            <a:r>
              <a:rPr lang="en-IN" sz="2000" dirty="0" err="1"/>
              <a:t>plt.show</a:t>
            </a:r>
            <a:r>
              <a:rPr lang="en-IN" sz="2000" dirty="0"/>
              <a:t>()</a:t>
            </a:r>
          </a:p>
        </p:txBody>
      </p:sp>
      <p:pic>
        <p:nvPicPr>
          <p:cNvPr id="5" name="Picture 4">
            <a:extLst>
              <a:ext uri="{FF2B5EF4-FFF2-40B4-BE49-F238E27FC236}">
                <a16:creationId xmlns:a16="http://schemas.microsoft.com/office/drawing/2014/main" id="{6AAFCC49-4941-8E12-62D0-052808C2E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900" y="1423447"/>
            <a:ext cx="5448693" cy="4633274"/>
          </a:xfrm>
          <a:prstGeom prst="rect">
            <a:avLst/>
          </a:prstGeom>
        </p:spPr>
      </p:pic>
    </p:spTree>
    <p:extLst>
      <p:ext uri="{BB962C8B-B14F-4D97-AF65-F5344CB8AC3E}">
        <p14:creationId xmlns:p14="http://schemas.microsoft.com/office/powerpoint/2010/main" val="246819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3D7A3-EA8D-CF9B-29F0-7757E30ADAF3}"/>
              </a:ext>
            </a:extLst>
          </p:cNvPr>
          <p:cNvSpPr>
            <a:spLocks noGrp="1"/>
          </p:cNvSpPr>
          <p:nvPr>
            <p:ph idx="1"/>
          </p:nvPr>
        </p:nvSpPr>
        <p:spPr>
          <a:xfrm>
            <a:off x="838200" y="904875"/>
            <a:ext cx="10515600" cy="5272088"/>
          </a:xfrm>
        </p:spPr>
        <p:txBody>
          <a:bodyPr>
            <a:normAutofit/>
          </a:bodyPr>
          <a:lstStyle/>
          <a:p>
            <a:pPr marL="0" indent="0">
              <a:buNone/>
            </a:pPr>
            <a:r>
              <a:rPr lang="en-US" sz="2400" b="1" u="sng" dirty="0"/>
              <a:t>Collaboration and Networking</a:t>
            </a:r>
          </a:p>
          <a:p>
            <a:r>
              <a:rPr lang="en-US" sz="2400" b="1" dirty="0"/>
              <a:t>Interdisciplinary Collaboration</a:t>
            </a:r>
            <a:r>
              <a:rPr lang="en-US" sz="2400" dirty="0"/>
              <a:t>: Hackathons bring together diverse groups, including programmers, scientists, designers, and policymakers, fostering collaboration across disciplines. </a:t>
            </a:r>
          </a:p>
          <a:p>
            <a:r>
              <a:rPr lang="en-US" sz="2400" b="1" dirty="0"/>
              <a:t>Networking Opportunities</a:t>
            </a:r>
            <a:r>
              <a:rPr lang="en-US" sz="2400" dirty="0"/>
              <a:t>: Participants can connect with like-minded individuals, organizations, and potential mentors or investors.</a:t>
            </a:r>
          </a:p>
          <a:p>
            <a:pPr marL="0" indent="0">
              <a:buNone/>
            </a:pPr>
            <a:r>
              <a:rPr lang="en-US" sz="2400" b="1" u="sng" dirty="0"/>
              <a:t>Real-World Impact</a:t>
            </a:r>
          </a:p>
          <a:p>
            <a:r>
              <a:rPr lang="en-US" sz="2400" b="1" dirty="0"/>
              <a:t>Tangible Outcomes</a:t>
            </a:r>
            <a:r>
              <a:rPr lang="en-US" sz="2400" dirty="0"/>
              <a:t>: Many projects developed during hackathons can be implemented in real-world scenarios, contributing to local or global climate initiatives.</a:t>
            </a:r>
          </a:p>
          <a:p>
            <a:r>
              <a:rPr lang="en-US" sz="2400" b="1" dirty="0"/>
              <a:t>Scalable Solutions</a:t>
            </a:r>
            <a:r>
              <a:rPr lang="en-US" sz="2400" dirty="0"/>
              <a:t>: Ideas generated can often be scaled up or adapted for broader applications, increasing their potential impact.</a:t>
            </a:r>
            <a:endParaRPr lang="en-IN" sz="2400" dirty="0"/>
          </a:p>
        </p:txBody>
      </p:sp>
    </p:spTree>
    <p:extLst>
      <p:ext uri="{BB962C8B-B14F-4D97-AF65-F5344CB8AC3E}">
        <p14:creationId xmlns:p14="http://schemas.microsoft.com/office/powerpoint/2010/main" val="178586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9F398-CE31-D728-0474-A3A6D7931BB3}"/>
              </a:ext>
            </a:extLst>
          </p:cNvPr>
          <p:cNvSpPr>
            <a:spLocks noGrp="1"/>
          </p:cNvSpPr>
          <p:nvPr>
            <p:ph idx="1"/>
          </p:nvPr>
        </p:nvSpPr>
        <p:spPr>
          <a:xfrm>
            <a:off x="838200" y="273377"/>
            <a:ext cx="10515600" cy="5903586"/>
          </a:xfrm>
        </p:spPr>
        <p:txBody>
          <a:bodyPr>
            <a:normAutofit/>
          </a:bodyPr>
          <a:lstStyle/>
          <a:p>
            <a:pPr marL="0" indent="0">
              <a:buNone/>
            </a:pPr>
            <a:r>
              <a:rPr lang="en-US" sz="2400" b="1" u="sng" dirty="0"/>
              <a:t>Climate Change Overview</a:t>
            </a:r>
          </a:p>
          <a:p>
            <a:pPr marL="0" indent="0">
              <a:buNone/>
            </a:pPr>
            <a:r>
              <a:rPr lang="en-US" sz="2400" dirty="0"/>
              <a:t>Climate Change: refers to long-term shifts in temperatures and weather patterns, primarily caused by human activities like burning fossil fuels, deforestation, and industrial processes.</a:t>
            </a:r>
          </a:p>
          <a:p>
            <a:pPr marL="0" indent="0">
              <a:buNone/>
            </a:pPr>
            <a:r>
              <a:rPr lang="en-US" sz="2400" dirty="0"/>
              <a:t>Key Impacts of Climate Change</a:t>
            </a:r>
            <a:r>
              <a:rPr lang="en-US" sz="2400" b="1" dirty="0"/>
              <a:t>:</a:t>
            </a:r>
          </a:p>
          <a:p>
            <a:r>
              <a:rPr lang="en-US" sz="2400" b="1" dirty="0"/>
              <a:t>Rising Temperatures:</a:t>
            </a:r>
            <a:r>
              <a:rPr lang="en-US" sz="2400" dirty="0"/>
              <a:t> Global average temperatures have been steadily increasing, leading to more frequent and intense heatwaves</a:t>
            </a:r>
            <a:r>
              <a:rPr lang="en-US" dirty="0"/>
              <a:t>.</a:t>
            </a:r>
          </a:p>
          <a:p>
            <a:r>
              <a:rPr lang="en-US" sz="2400" b="1" dirty="0"/>
              <a:t>Extreme Weather Events:</a:t>
            </a:r>
            <a:r>
              <a:rPr lang="en-US" sz="2400" dirty="0"/>
              <a:t> Climate change is making extreme weather events more common and severe, including hurricanes, floods, droughts, and wildfires.</a:t>
            </a:r>
          </a:p>
          <a:p>
            <a:r>
              <a:rPr lang="en-US" sz="2400" b="1" dirty="0"/>
              <a:t>Melting Glaciers and Ice Sheets:</a:t>
            </a:r>
            <a:r>
              <a:rPr lang="en-US" sz="2400" dirty="0"/>
              <a:t> The Earth's ice is melting at an alarming rate, contributing to rising sea levels and affecting coastal communities.</a:t>
            </a:r>
          </a:p>
          <a:p>
            <a:r>
              <a:rPr lang="en-US" sz="2400" b="1" dirty="0"/>
              <a:t>Ocean Acidification:</a:t>
            </a:r>
            <a:r>
              <a:rPr lang="en-US" sz="2400" dirty="0"/>
              <a:t> As CO2 levels increase, the ocean's acidity is rising, threatening marine ecosystems and fisheries.</a:t>
            </a:r>
            <a:endParaRPr lang="en-IN" sz="2400" b="1" u="sng" dirty="0"/>
          </a:p>
        </p:txBody>
      </p:sp>
    </p:spTree>
    <p:extLst>
      <p:ext uri="{BB962C8B-B14F-4D97-AF65-F5344CB8AC3E}">
        <p14:creationId xmlns:p14="http://schemas.microsoft.com/office/powerpoint/2010/main" val="100603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91CB3A-85E3-471C-F84E-34309122CED9}"/>
              </a:ext>
            </a:extLst>
          </p:cNvPr>
          <p:cNvSpPr>
            <a:spLocks noGrp="1"/>
          </p:cNvSpPr>
          <p:nvPr>
            <p:ph idx="1"/>
          </p:nvPr>
        </p:nvSpPr>
        <p:spPr>
          <a:xfrm>
            <a:off x="1007882" y="442618"/>
            <a:ext cx="10515600" cy="5762625"/>
          </a:xfrm>
        </p:spPr>
        <p:txBody>
          <a:bodyPr>
            <a:normAutofit lnSpcReduction="10000"/>
          </a:bodyPr>
          <a:lstStyle/>
          <a:p>
            <a:pPr marL="0" indent="0">
              <a:buNone/>
            </a:pPr>
            <a:r>
              <a:rPr lang="en-IN" sz="2400" b="1" u="sng" dirty="0"/>
              <a:t>Python code for </a:t>
            </a:r>
            <a:r>
              <a:rPr lang="en-US" sz="2400" b="1" u="sng" dirty="0"/>
              <a:t>visual representation of climate change</a:t>
            </a:r>
            <a:r>
              <a:rPr lang="en-US" sz="2400" b="1" dirty="0"/>
              <a:t>:</a:t>
            </a:r>
            <a:endParaRPr lang="en-IN" sz="2400" dirty="0"/>
          </a:p>
          <a:p>
            <a:pPr marL="0" indent="0">
              <a:buNone/>
            </a:pPr>
            <a:r>
              <a:rPr lang="en-IN" sz="2400" dirty="0"/>
              <a:t>import matplotlib.pyplot as plt</a:t>
            </a:r>
          </a:p>
          <a:p>
            <a:r>
              <a:rPr lang="en-IN" sz="2400" b="1" dirty="0"/>
              <a:t># Sample </a:t>
            </a:r>
          </a:p>
          <a:p>
            <a:pPr marL="0" indent="0">
              <a:buNone/>
            </a:pPr>
            <a:r>
              <a:rPr lang="en-IN" sz="2400" dirty="0"/>
              <a:t>datayears = [2000, 2005, 2010, 2015, 2020, 2021]</a:t>
            </a:r>
          </a:p>
          <a:p>
            <a:pPr marL="0" indent="0">
              <a:buNone/>
            </a:pPr>
            <a:r>
              <a:rPr lang="en-IN" sz="2400" dirty="0"/>
              <a:t>average_temperatures = [14.0, 14.2, 14.5, 14.8, 15.1, 15.2]</a:t>
            </a:r>
          </a:p>
          <a:p>
            <a:pPr marL="0" indent="0">
              <a:buNone/>
            </a:pPr>
            <a:r>
              <a:rPr lang="en-IN" sz="2400" dirty="0"/>
              <a:t>co2_levels = [370, 379, 389, 403, 414, 416]</a:t>
            </a:r>
          </a:p>
          <a:p>
            <a:r>
              <a:rPr lang="en-IN" sz="2400" b="1" dirty="0"/>
              <a:t># Create a figure with two y-axes</a:t>
            </a:r>
          </a:p>
          <a:p>
            <a:pPr marL="0" indent="0">
              <a:buNone/>
            </a:pPr>
            <a:r>
              <a:rPr lang="en-IN" sz="2400" dirty="0"/>
              <a:t>fig, ax1 = plt.subplots(figsize=(10, 5))</a:t>
            </a:r>
          </a:p>
          <a:p>
            <a:r>
              <a:rPr lang="en-IN" sz="2400" b="1" dirty="0"/>
              <a:t># Plotting temperature</a:t>
            </a:r>
          </a:p>
          <a:p>
            <a:pPr marL="0" indent="0">
              <a:buNone/>
            </a:pPr>
            <a:r>
              <a:rPr lang="en-IN" sz="2400" dirty="0"/>
              <a:t>ax1.set_xlabel('Year’)</a:t>
            </a:r>
          </a:p>
          <a:p>
            <a:pPr marL="0" indent="0">
              <a:buNone/>
            </a:pPr>
            <a:r>
              <a:rPr lang="en-IN" sz="2400" dirty="0"/>
              <a:t>ax1.set_ylabel('Average Temperature (°C)', color='tab:red’)</a:t>
            </a:r>
          </a:p>
          <a:p>
            <a:pPr marL="0" indent="0">
              <a:buNone/>
            </a:pPr>
            <a:r>
              <a:rPr lang="en-IN" sz="2400" dirty="0"/>
              <a:t>ax1.plot(years, average_temperatures, color='tab:red', marker='o', label='</a:t>
            </a:r>
            <a:r>
              <a:rPr lang="en-IN" sz="2400" dirty="0" err="1"/>
              <a:t>Avg</a:t>
            </a:r>
            <a:r>
              <a:rPr lang="en-IN" sz="2400" dirty="0"/>
              <a:t> Temp’)</a:t>
            </a:r>
          </a:p>
          <a:p>
            <a:pPr marL="0" indent="0">
              <a:buNone/>
            </a:pPr>
            <a:r>
              <a:rPr lang="en-IN" sz="2400" dirty="0"/>
              <a:t>ax1.tick_params(axis='y', labelcolor='tab:red</a:t>
            </a:r>
          </a:p>
        </p:txBody>
      </p:sp>
    </p:spTree>
    <p:extLst>
      <p:ext uri="{BB962C8B-B14F-4D97-AF65-F5344CB8AC3E}">
        <p14:creationId xmlns:p14="http://schemas.microsoft.com/office/powerpoint/2010/main" val="48711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3DB894-8839-5AD7-4898-BB3CC4654325}"/>
              </a:ext>
            </a:extLst>
          </p:cNvPr>
          <p:cNvSpPr>
            <a:spLocks noGrp="1"/>
          </p:cNvSpPr>
          <p:nvPr>
            <p:ph idx="1"/>
          </p:nvPr>
        </p:nvSpPr>
        <p:spPr>
          <a:xfrm>
            <a:off x="838200" y="519113"/>
            <a:ext cx="10515600" cy="5657850"/>
          </a:xfrm>
        </p:spPr>
        <p:txBody>
          <a:bodyPr>
            <a:normAutofit/>
          </a:bodyPr>
          <a:lstStyle/>
          <a:p>
            <a:r>
              <a:rPr lang="en-IN" sz="2400" b="1" dirty="0"/>
              <a:t># Create a second y-axis for CO2 levels</a:t>
            </a:r>
          </a:p>
          <a:p>
            <a:pPr marL="0" indent="0">
              <a:buNone/>
            </a:pPr>
            <a:r>
              <a:rPr lang="en-IN" sz="2400" dirty="0"/>
              <a:t>ax2 = ax1.twinx()  </a:t>
            </a:r>
          </a:p>
          <a:p>
            <a:pPr marL="0" indent="0">
              <a:buNone/>
            </a:pPr>
            <a:r>
              <a:rPr lang="en-IN" sz="2400" dirty="0"/>
              <a:t>ax2.set_ylabel('CO2 Levels (ppm)', color='tab:blue’)  </a:t>
            </a:r>
          </a:p>
          <a:p>
            <a:pPr marL="0" indent="0">
              <a:buNone/>
            </a:pPr>
            <a:r>
              <a:rPr lang="en-IN" sz="2400" dirty="0"/>
              <a:t>ax2.plot(years, co2_levels, color='tab:blue', marker='o', label='CO2 Levels’)</a:t>
            </a:r>
          </a:p>
          <a:p>
            <a:pPr marL="0" indent="0">
              <a:buNone/>
            </a:pPr>
            <a:r>
              <a:rPr lang="en-IN" sz="2400" dirty="0"/>
              <a:t>ax2.tick_params(axis='y', labelcolor='tab:blue’)</a:t>
            </a:r>
          </a:p>
          <a:p>
            <a:r>
              <a:rPr lang="en-IN" sz="2400" b="1" dirty="0"/>
              <a:t># Title and grid</a:t>
            </a:r>
          </a:p>
          <a:p>
            <a:pPr marL="0" indent="0">
              <a:buNone/>
            </a:pPr>
            <a:r>
              <a:rPr lang="en-IN" sz="2400" dirty="0" err="1"/>
              <a:t>plt.title</a:t>
            </a:r>
            <a:r>
              <a:rPr lang="en-IN" sz="2400" dirty="0"/>
              <a:t>('Climate Change Indicators Over Years’)</a:t>
            </a:r>
          </a:p>
          <a:p>
            <a:pPr marL="0" indent="0">
              <a:buNone/>
            </a:pPr>
            <a:r>
              <a:rPr lang="en-IN" sz="2400" dirty="0" err="1"/>
              <a:t>plt.grid</a:t>
            </a:r>
            <a:r>
              <a:rPr lang="en-IN" sz="2400" dirty="0"/>
              <a:t>()</a:t>
            </a:r>
          </a:p>
          <a:p>
            <a:pPr marL="0" indent="0">
              <a:buNone/>
            </a:pPr>
            <a:r>
              <a:rPr lang="en-IN" sz="2400" dirty="0" err="1"/>
              <a:t>plt.show</a:t>
            </a:r>
            <a:r>
              <a:rPr lang="en-IN" sz="2400" dirty="0"/>
              <a:t>()</a:t>
            </a:r>
          </a:p>
        </p:txBody>
      </p:sp>
    </p:spTree>
    <p:extLst>
      <p:ext uri="{BB962C8B-B14F-4D97-AF65-F5344CB8AC3E}">
        <p14:creationId xmlns:p14="http://schemas.microsoft.com/office/powerpoint/2010/main" val="294950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BBB27-661B-D2C7-8C28-F388A73763E7}"/>
              </a:ext>
            </a:extLst>
          </p:cNvPr>
          <p:cNvSpPr>
            <a:spLocks noGrp="1"/>
          </p:cNvSpPr>
          <p:nvPr>
            <p:ph idx="1"/>
          </p:nvPr>
        </p:nvSpPr>
        <p:spPr>
          <a:xfrm>
            <a:off x="838200" y="480767"/>
            <a:ext cx="10515600" cy="5696196"/>
          </a:xfrm>
        </p:spPr>
        <p:txBody>
          <a:bodyPr/>
          <a:lstStyle/>
          <a:p>
            <a:pPr marL="0" indent="0">
              <a:buNone/>
            </a:pPr>
            <a:r>
              <a:rPr lang="en-IN" b="1" dirty="0"/>
              <a:t>Output</a:t>
            </a:r>
            <a:r>
              <a:rPr lang="en-IN" dirty="0"/>
              <a:t>:</a:t>
            </a:r>
          </a:p>
          <a:p>
            <a:pPr marL="0" indent="0">
              <a:buNone/>
            </a:pPr>
            <a:endParaRPr lang="en-IN" dirty="0"/>
          </a:p>
        </p:txBody>
      </p:sp>
      <p:pic>
        <p:nvPicPr>
          <p:cNvPr id="5" name="Picture 4">
            <a:extLst>
              <a:ext uri="{FF2B5EF4-FFF2-40B4-BE49-F238E27FC236}">
                <a16:creationId xmlns:a16="http://schemas.microsoft.com/office/drawing/2014/main" id="{87AA4DE8-0924-828A-BDFD-FA445D841FD5}"/>
              </a:ext>
            </a:extLst>
          </p:cNvPr>
          <p:cNvPicPr>
            <a:picLocks noChangeAspect="1"/>
          </p:cNvPicPr>
          <p:nvPr/>
        </p:nvPicPr>
        <p:blipFill>
          <a:blip r:embed="rId2">
            <a:extLst>
              <a:ext uri="{28A0092B-C50C-407E-A947-70E740481C1C}">
                <a14:useLocalDpi xmlns:a14="http://schemas.microsoft.com/office/drawing/2010/main" val="0"/>
              </a:ext>
            </a:extLst>
          </a:blip>
          <a:srcRect t="7582" b="3430"/>
          <a:stretch/>
        </p:blipFill>
        <p:spPr>
          <a:xfrm>
            <a:off x="499621" y="1112363"/>
            <a:ext cx="11274457" cy="4769964"/>
          </a:xfrm>
          <a:prstGeom prst="rect">
            <a:avLst/>
          </a:prstGeom>
        </p:spPr>
      </p:pic>
    </p:spTree>
    <p:extLst>
      <p:ext uri="{BB962C8B-B14F-4D97-AF65-F5344CB8AC3E}">
        <p14:creationId xmlns:p14="http://schemas.microsoft.com/office/powerpoint/2010/main" val="236584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0778D-4C87-DD36-62F1-EF6D6CBB1926}"/>
              </a:ext>
            </a:extLst>
          </p:cNvPr>
          <p:cNvSpPr>
            <a:spLocks noGrp="1"/>
          </p:cNvSpPr>
          <p:nvPr>
            <p:ph idx="1"/>
          </p:nvPr>
        </p:nvSpPr>
        <p:spPr>
          <a:xfrm>
            <a:off x="838200" y="273377"/>
            <a:ext cx="10515600" cy="5903586"/>
          </a:xfrm>
        </p:spPr>
        <p:txBody>
          <a:bodyPr>
            <a:normAutofit/>
          </a:bodyPr>
          <a:lstStyle/>
          <a:p>
            <a:pPr marL="0" indent="0">
              <a:buNone/>
            </a:pPr>
            <a:r>
              <a:rPr lang="en-US" sz="2400" dirty="0"/>
              <a:t>Sample Dataset</a:t>
            </a:r>
          </a:p>
          <a:p>
            <a:pPr marL="0" indent="0">
              <a:buNone/>
            </a:pPr>
            <a:r>
              <a:rPr lang="en-US" sz="2400" dirty="0"/>
              <a:t>Here's a small, simplified dataset showing global average temperatures and CO2 levels over a few selected years:</a:t>
            </a:r>
          </a:p>
          <a:p>
            <a:pPr marL="0" indent="0">
              <a:buNone/>
            </a:pPr>
            <a:r>
              <a:rPr lang="en-US" sz="2400" dirty="0"/>
              <a:t>| Year | Average Temperature (°C) | CO2 Levels (ppm) |</a:t>
            </a:r>
          </a:p>
          <a:p>
            <a:pPr marL="0" indent="0">
              <a:buNone/>
            </a:pPr>
            <a:r>
              <a:rPr lang="en-US" sz="2400" dirty="0"/>
              <a:t>|------|--------------------------|-------------------|</a:t>
            </a:r>
          </a:p>
          <a:p>
            <a:pPr marL="0" indent="0">
              <a:buNone/>
            </a:pPr>
            <a:r>
              <a:rPr lang="en-US" sz="2400" dirty="0"/>
              <a:t>| 2000 | 14.0                     | 370               |</a:t>
            </a:r>
          </a:p>
          <a:p>
            <a:pPr marL="0" indent="0">
              <a:buNone/>
            </a:pPr>
            <a:r>
              <a:rPr lang="en-US" sz="2400" dirty="0"/>
              <a:t>| 2005 | 14.2                     | 379               |</a:t>
            </a:r>
          </a:p>
          <a:p>
            <a:pPr marL="0" indent="0">
              <a:buNone/>
            </a:pPr>
            <a:r>
              <a:rPr lang="en-US" sz="2400" dirty="0"/>
              <a:t>| 2010 | 14.5                     | 389               |</a:t>
            </a:r>
          </a:p>
          <a:p>
            <a:pPr marL="0" indent="0">
              <a:buNone/>
            </a:pPr>
            <a:r>
              <a:rPr lang="en-US" sz="2400" dirty="0"/>
              <a:t>| 2015 | 14.8                     | 403               |</a:t>
            </a:r>
          </a:p>
          <a:p>
            <a:pPr marL="0" indent="0">
              <a:buNone/>
            </a:pPr>
            <a:r>
              <a:rPr lang="en-US" sz="2400" dirty="0"/>
              <a:t>| 2020 | 15.1                     | 414               |</a:t>
            </a:r>
          </a:p>
          <a:p>
            <a:pPr marL="0" indent="0">
              <a:buNone/>
            </a:pPr>
            <a:r>
              <a:rPr lang="en-US" sz="2400" dirty="0"/>
              <a:t>| 2021 | 15.2                     | 416               |</a:t>
            </a:r>
            <a:endParaRPr lang="en-IN" sz="2400" dirty="0"/>
          </a:p>
        </p:txBody>
      </p:sp>
    </p:spTree>
    <p:extLst>
      <p:ext uri="{BB962C8B-B14F-4D97-AF65-F5344CB8AC3E}">
        <p14:creationId xmlns:p14="http://schemas.microsoft.com/office/powerpoint/2010/main" val="399381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4CDBDC-CCC7-689D-CD4C-9253D281AD5A}"/>
              </a:ext>
            </a:extLst>
          </p:cNvPr>
          <p:cNvSpPr>
            <a:spLocks noGrp="1"/>
          </p:cNvSpPr>
          <p:nvPr>
            <p:ph idx="1"/>
          </p:nvPr>
        </p:nvSpPr>
        <p:spPr>
          <a:xfrm>
            <a:off x="838200" y="358775"/>
            <a:ext cx="10515600" cy="5818188"/>
          </a:xfrm>
        </p:spPr>
        <p:txBody>
          <a:bodyPr>
            <a:normAutofit/>
          </a:bodyPr>
          <a:lstStyle/>
          <a:p>
            <a:pPr marL="0" indent="0">
              <a:buNone/>
            </a:pPr>
            <a:r>
              <a:rPr lang="en-US" sz="2400" dirty="0"/>
              <a:t>Simple Explanation of the Data</a:t>
            </a:r>
          </a:p>
          <a:p>
            <a:r>
              <a:rPr lang="en-US" sz="2400" b="1" dirty="0"/>
              <a:t>Year</a:t>
            </a:r>
            <a:r>
              <a:rPr lang="en-US" sz="2400" dirty="0"/>
              <a:t>: The specific year for the measurements. </a:t>
            </a:r>
          </a:p>
          <a:p>
            <a:r>
              <a:rPr lang="en-US" sz="2400" b="1" dirty="0"/>
              <a:t>Average Temperature</a:t>
            </a:r>
            <a:r>
              <a:rPr lang="en-US" sz="2400" dirty="0"/>
              <a:t>: This is the global average temperature, showing a trend of increasing warmth.</a:t>
            </a:r>
          </a:p>
          <a:p>
            <a:r>
              <a:rPr lang="en-US" sz="2400" b="1" dirty="0"/>
              <a:t>CO2 Levels</a:t>
            </a:r>
            <a:r>
              <a:rPr lang="en-US" sz="2400" dirty="0"/>
              <a:t>: This represents the concentration of carbon dioxide in the atmosphere, measured in parts per million (ppm). An increase in CO2 levels correlates with rising temperatures.</a:t>
            </a:r>
            <a:endParaRPr lang="en-IN" sz="2400" dirty="0"/>
          </a:p>
        </p:txBody>
      </p:sp>
    </p:spTree>
    <p:extLst>
      <p:ext uri="{BB962C8B-B14F-4D97-AF65-F5344CB8AC3E}">
        <p14:creationId xmlns:p14="http://schemas.microsoft.com/office/powerpoint/2010/main" val="89691469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180</TotalTime>
  <Words>2541</Words>
  <Application>Microsoft Office PowerPoint</Application>
  <PresentationFormat>Widescreen</PresentationFormat>
  <Paragraphs>205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Corbel</vt:lpstr>
      <vt:lpstr>Depth</vt:lpstr>
      <vt:lpstr>TOPIC:       Tell Us A Climate 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shahid adnan khan</dc:creator>
  <cp:lastModifiedBy>shahid adnan khan</cp:lastModifiedBy>
  <cp:revision>2</cp:revision>
  <dcterms:created xsi:type="dcterms:W3CDTF">2024-10-04T14:51:53Z</dcterms:created>
  <dcterms:modified xsi:type="dcterms:W3CDTF">2024-10-05T17:10:16Z</dcterms:modified>
</cp:coreProperties>
</file>