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963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885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9484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300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519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1888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4206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0100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8583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930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495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24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679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056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432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344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27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96260428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1365991" y="283663"/>
            <a:ext cx="10323782" cy="866759"/>
          </a:xfrm>
        </p:spPr>
        <p:txBody>
          <a:bodyPr>
            <a:normAutofit/>
          </a:bodyPr>
          <a:lstStyle/>
          <a:p>
            <a:r>
              <a:rPr lang="en-US" sz="4400" b="1" dirty="0">
                <a:solidFill>
                  <a:schemeClr val="accent4">
                    <a:lumMod val="50000"/>
                  </a:schemeClr>
                </a:solidFill>
              </a:rPr>
              <a:t>Employee data analysis using Excel</a:t>
            </a:r>
            <a:r>
              <a:rPr lang="en-US" sz="4400" b="1" dirty="0">
                <a:solidFill>
                  <a:srgbClr val="00B0F0"/>
                </a:solidFill>
              </a:rPr>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745502" y="1459676"/>
            <a:ext cx="11219707" cy="4891148"/>
          </a:xfrm>
        </p:spPr>
        <p:txBody>
          <a:bodyPr>
            <a:normAutofit fontScale="85000" lnSpcReduction="20000"/>
          </a:bodyPr>
          <a:lstStyle/>
          <a:p>
            <a:pPr algn="l"/>
            <a:r>
              <a:rPr lang="en-US" sz="3200" b="1" dirty="0">
                <a:solidFill>
                  <a:srgbClr val="FFFF00"/>
                </a:solidFill>
              </a:rPr>
              <a:t>   </a:t>
            </a:r>
            <a:r>
              <a:rPr lang="en-GB" sz="3200" b="1" dirty="0">
                <a:solidFill>
                  <a:srgbClr val="FFFF00"/>
                </a:solidFill>
              </a:rPr>
              <a:t> </a:t>
            </a:r>
            <a:r>
              <a:rPr lang="en-US" sz="3200" b="1" dirty="0">
                <a:solidFill>
                  <a:srgbClr val="FFFF00"/>
                </a:solidFill>
              </a:rPr>
              <a:t>Student name: </a:t>
            </a:r>
            <a:r>
              <a:rPr lang="en-GB" sz="3200" b="1" dirty="0">
                <a:solidFill>
                  <a:srgbClr val="FFFF00"/>
                </a:solidFill>
              </a:rPr>
              <a:t>SHEEBA.s </a:t>
            </a:r>
          </a:p>
          <a:p>
            <a:pPr algn="l"/>
            <a:endParaRPr lang="en-US" sz="3200" b="1" dirty="0">
              <a:solidFill>
                <a:srgbClr val="FFFF00"/>
              </a:solidFill>
            </a:endParaRPr>
          </a:p>
          <a:p>
            <a:pPr algn="l"/>
            <a:r>
              <a:rPr lang="en-US" sz="3200" b="1" dirty="0">
                <a:solidFill>
                  <a:srgbClr val="FFFF00"/>
                </a:solidFill>
              </a:rPr>
              <a:t>    Register number: 42220051</a:t>
            </a:r>
            <a:r>
              <a:rPr lang="en-GB" sz="3200" b="1" dirty="0">
                <a:solidFill>
                  <a:srgbClr val="FFFF00"/>
                </a:solidFill>
              </a:rPr>
              <a:t>5</a:t>
            </a:r>
          </a:p>
          <a:p>
            <a:pPr algn="l"/>
            <a:endParaRPr lang="en-US" sz="3200" b="1" dirty="0">
              <a:solidFill>
                <a:srgbClr val="FFFF00"/>
              </a:solidFill>
            </a:endParaRPr>
          </a:p>
          <a:p>
            <a:pPr algn="l"/>
            <a:r>
              <a:rPr lang="en-US" sz="3200" b="1" dirty="0">
                <a:solidFill>
                  <a:srgbClr val="FFFF00"/>
                </a:solidFill>
              </a:rPr>
              <a:t>    </a:t>
            </a:r>
            <a:r>
              <a:rPr lang="en-GB" sz="3200" b="1" dirty="0">
                <a:solidFill>
                  <a:srgbClr val="FFFF00"/>
                </a:solidFill>
              </a:rPr>
              <a:t>NM ID: 2C6AD55126E9D5BB8ED4F6804C8A38A0 </a:t>
            </a:r>
          </a:p>
          <a:p>
            <a:pPr algn="l"/>
            <a:endParaRPr lang="en-GB" sz="3200" b="1" dirty="0">
              <a:solidFill>
                <a:srgbClr val="FFFF00"/>
              </a:solidFill>
            </a:endParaRPr>
          </a:p>
          <a:p>
            <a:pPr algn="l"/>
            <a:r>
              <a:rPr lang="en-GB" sz="3200" b="1" dirty="0">
                <a:solidFill>
                  <a:srgbClr val="FFFF00"/>
                </a:solidFill>
              </a:rPr>
              <a:t>   </a:t>
            </a:r>
            <a:r>
              <a:rPr lang="en-US" sz="3200" b="1" dirty="0">
                <a:solidFill>
                  <a:srgbClr val="FFFF00"/>
                </a:solidFill>
              </a:rPr>
              <a:t> Department: b.com(ism)</a:t>
            </a:r>
            <a:endParaRPr lang="en-GB" sz="3200" b="1" dirty="0">
              <a:solidFill>
                <a:srgbClr val="FFFF00"/>
              </a:solidFill>
            </a:endParaRPr>
          </a:p>
          <a:p>
            <a:pPr algn="l"/>
            <a:endParaRPr lang="en-US" sz="3200" b="1" dirty="0">
              <a:solidFill>
                <a:srgbClr val="FFFF00"/>
              </a:solidFill>
            </a:endParaRPr>
          </a:p>
          <a:p>
            <a:pPr algn="l"/>
            <a:r>
              <a:rPr lang="en-US" sz="3200" b="1" dirty="0">
                <a:solidFill>
                  <a:srgbClr val="FFFF00"/>
                </a:solidFill>
              </a:rPr>
              <a:t>  </a:t>
            </a:r>
            <a:r>
              <a:rPr lang="en-GB" sz="3200" b="1" dirty="0">
                <a:solidFill>
                  <a:srgbClr val="FFFF00"/>
                </a:solidFill>
              </a:rPr>
              <a:t>  </a:t>
            </a:r>
            <a:r>
              <a:rPr lang="en-US" sz="3200" b="1" dirty="0">
                <a:solidFill>
                  <a:srgbClr val="FFFF00"/>
                </a:solidFill>
              </a:rPr>
              <a:t>College Name: valliammal college for women </a:t>
            </a:r>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395458" y="-402801"/>
            <a:ext cx="9905998" cy="1905000"/>
          </a:xfrm>
        </p:spPr>
        <p:txBody>
          <a:bodyPr>
            <a:normAutofit/>
          </a:bodyPr>
          <a:lstStyle/>
          <a:p>
            <a:r>
              <a:rPr lang="en-US" sz="4400" b="1" dirty="0">
                <a:solidFill>
                  <a:schemeClr val="tx1">
                    <a:lumMod val="10000"/>
                  </a:schemeClr>
                </a:solidFill>
              </a:rPr>
              <a:t>Modeling</a:t>
            </a:r>
            <a:r>
              <a:rPr lang="en-US" sz="4400" dirty="0">
                <a:solidFill>
                  <a:schemeClr val="tx1">
                    <a:lumMod val="10000"/>
                  </a:schemeClr>
                </a:solidFill>
              </a:rPr>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3492937" y="371568"/>
            <a:ext cx="7330927" cy="6357783"/>
          </a:xfrm>
          <a:solidFill>
            <a:schemeClr val="tx2">
              <a:lumMod val="20000"/>
              <a:lumOff val="80000"/>
            </a:schemeClr>
          </a:solidFill>
        </p:spPr>
        <p:txBody>
          <a:bodyPr>
            <a:noAutofit/>
          </a:bodyPr>
          <a:lstStyle/>
          <a:p>
            <a:pPr marL="0" indent="0">
              <a:buNone/>
            </a:pPr>
            <a:r>
              <a:rPr lang="en-US" sz="3200" b="1" i="1" dirty="0">
                <a:solidFill>
                  <a:srgbClr val="002060"/>
                </a:solidFill>
              </a:rPr>
              <a:t>Data collection</a:t>
            </a:r>
            <a:r>
              <a:rPr lang="en-US" sz="3200" i="1" dirty="0">
                <a:solidFill>
                  <a:srgbClr val="002060"/>
                </a:solidFill>
              </a:rPr>
              <a:t> </a:t>
            </a:r>
          </a:p>
          <a:p>
            <a:r>
              <a:rPr lang="en-US" sz="3200" i="1" dirty="0">
                <a:solidFill>
                  <a:srgbClr val="002060"/>
                </a:solidFill>
              </a:rPr>
              <a:t>Nan mudhalvan </a:t>
            </a:r>
          </a:p>
          <a:p>
            <a:r>
              <a:rPr lang="en-US" sz="3200" i="1" dirty="0">
                <a:solidFill>
                  <a:srgbClr val="002060"/>
                </a:solidFill>
              </a:rPr>
              <a:t>Edunet dashboard </a:t>
            </a:r>
          </a:p>
          <a:p>
            <a:pPr marL="0" indent="0">
              <a:buNone/>
            </a:pPr>
            <a:r>
              <a:rPr lang="en-US" sz="3200" b="1" i="1" dirty="0">
                <a:solidFill>
                  <a:srgbClr val="002060"/>
                </a:solidFill>
              </a:rPr>
              <a:t>Feature selection</a:t>
            </a:r>
            <a:r>
              <a:rPr lang="en-US" sz="3200" i="1" dirty="0">
                <a:solidFill>
                  <a:srgbClr val="002060"/>
                </a:solidFill>
              </a:rPr>
              <a:t> </a:t>
            </a:r>
          </a:p>
          <a:p>
            <a:r>
              <a:rPr lang="en-US" sz="3200" i="1" dirty="0">
                <a:solidFill>
                  <a:srgbClr val="002060"/>
                </a:solidFill>
              </a:rPr>
              <a:t>26 features </a:t>
            </a:r>
          </a:p>
          <a:p>
            <a:r>
              <a:rPr lang="en-US" sz="3200" i="1" dirty="0">
                <a:solidFill>
                  <a:srgbClr val="002060"/>
                </a:solidFill>
              </a:rPr>
              <a:t>9 features </a:t>
            </a:r>
          </a:p>
          <a:p>
            <a:pPr marL="0" indent="0">
              <a:buNone/>
            </a:pPr>
            <a:r>
              <a:rPr lang="en-US" sz="3200" b="1" i="1" dirty="0">
                <a:solidFill>
                  <a:srgbClr val="002060"/>
                </a:solidFill>
              </a:rPr>
              <a:t>Data Cleaning</a:t>
            </a:r>
            <a:r>
              <a:rPr lang="en-US" sz="3200" i="1" dirty="0">
                <a:solidFill>
                  <a:srgbClr val="002060"/>
                </a:solidFill>
              </a:rPr>
              <a:t> </a:t>
            </a:r>
          </a:p>
          <a:p>
            <a:r>
              <a:rPr lang="en-US" sz="3200" i="1" dirty="0">
                <a:solidFill>
                  <a:srgbClr val="002060"/>
                </a:solidFill>
              </a:rPr>
              <a:t>Colour blank values </a:t>
            </a:r>
          </a:p>
          <a:p>
            <a:r>
              <a:rPr lang="en-US" sz="3200" i="1" dirty="0">
                <a:solidFill>
                  <a:srgbClr val="002060"/>
                </a:solidFill>
              </a:rPr>
              <a:t>Filter – remove blank values </a:t>
            </a:r>
          </a:p>
          <a:p>
            <a:pPr marL="0" indent="0">
              <a:buNone/>
            </a:pPr>
            <a:endParaRPr lang="en-US" sz="3200" i="1" dirty="0">
              <a:solidFill>
                <a:srgbClr val="002060"/>
              </a:solidFill>
            </a:endParaRPr>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162793" y="194906"/>
            <a:ext cx="9586849" cy="6522075"/>
          </a:xfrm>
          <a:solidFill>
            <a:schemeClr val="accent4">
              <a:lumMod val="50000"/>
            </a:schemeClr>
          </a:solidFill>
        </p:spPr>
        <p:txBody>
          <a:bodyPr>
            <a:noAutofit/>
          </a:bodyPr>
          <a:lstStyle/>
          <a:p>
            <a:pPr marL="0" indent="0" algn="ctr">
              <a:buNone/>
            </a:pPr>
            <a:r>
              <a:rPr lang="en-US" sz="2000" b="1" dirty="0"/>
              <a:t>Salary level </a:t>
            </a:r>
          </a:p>
          <a:p>
            <a:pPr algn="ctr"/>
            <a:r>
              <a:rPr lang="en-US" sz="2000" b="1" dirty="0"/>
              <a:t>Very high </a:t>
            </a:r>
          </a:p>
          <a:p>
            <a:pPr algn="ctr"/>
            <a:r>
              <a:rPr lang="en-US" sz="2000" b="1" dirty="0"/>
              <a:t>High </a:t>
            </a:r>
          </a:p>
          <a:p>
            <a:pPr algn="ctr"/>
            <a:r>
              <a:rPr lang="en-US" sz="2000" b="1" dirty="0"/>
              <a:t>Medium </a:t>
            </a:r>
          </a:p>
          <a:p>
            <a:pPr algn="ctr"/>
            <a:r>
              <a:rPr lang="en-US" sz="2000" b="1" dirty="0"/>
              <a:t>Low </a:t>
            </a:r>
          </a:p>
          <a:p>
            <a:pPr marL="0" indent="0" algn="ctr">
              <a:buNone/>
            </a:pPr>
            <a:r>
              <a:rPr lang="en-US" sz="2000" b="1" dirty="0"/>
              <a:t>Pivot table </a:t>
            </a:r>
          </a:p>
          <a:p>
            <a:pPr algn="ctr"/>
            <a:r>
              <a:rPr lang="en-US" sz="2000" b="1" dirty="0"/>
              <a:t>Employee id </a:t>
            </a:r>
          </a:p>
          <a:p>
            <a:pPr algn="ctr"/>
            <a:r>
              <a:rPr lang="en-US" sz="2000" b="1" dirty="0"/>
              <a:t>Name</a:t>
            </a:r>
          </a:p>
          <a:p>
            <a:pPr algn="ctr"/>
            <a:r>
              <a:rPr lang="en-US" sz="2000" b="1" dirty="0"/>
              <a:t>Gender </a:t>
            </a:r>
          </a:p>
          <a:p>
            <a:pPr algn="ctr"/>
            <a:r>
              <a:rPr lang="en-US" sz="2000" b="1" dirty="0"/>
              <a:t>Salary </a:t>
            </a:r>
          </a:p>
          <a:p>
            <a:pPr algn="ctr"/>
            <a:r>
              <a:rPr lang="en-US" sz="2000" b="1" dirty="0"/>
              <a:t>Salary level </a:t>
            </a:r>
          </a:p>
          <a:p>
            <a:pPr algn="ctr"/>
            <a:r>
              <a:rPr lang="en-US" sz="2000" b="1" dirty="0"/>
              <a:t>Start date </a:t>
            </a:r>
          </a:p>
          <a:p>
            <a:pPr algn="ctr"/>
            <a:r>
              <a:rPr lang="en-US" sz="2000" b="1" dirty="0"/>
              <a:t>Employee type </a:t>
            </a:r>
          </a:p>
          <a:p>
            <a:pPr algn="ctr"/>
            <a:endParaRPr lang="en-US" sz="2000" b="1"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742210" y="396462"/>
            <a:ext cx="10032174" cy="6065075"/>
          </a:xfrm>
          <a:solidFill>
            <a:schemeClr val="bg1"/>
          </a:solidFill>
        </p:spPr>
        <p:txBody>
          <a:bodyPr>
            <a:noAutofit/>
          </a:bodyPr>
          <a:lstStyle/>
          <a:p>
            <a:pPr marL="0" indent="0" algn="ctr">
              <a:buNone/>
            </a:pPr>
            <a:r>
              <a:rPr lang="en-US" sz="2800" b="1" dirty="0"/>
              <a:t>Chart</a:t>
            </a:r>
          </a:p>
          <a:p>
            <a:pPr algn="ctr"/>
            <a:r>
              <a:rPr lang="en-US" sz="2800" dirty="0"/>
              <a:t>Employee id </a:t>
            </a:r>
          </a:p>
          <a:p>
            <a:pPr algn="ctr"/>
            <a:r>
              <a:rPr lang="en-US" sz="2800" dirty="0"/>
              <a:t>Name</a:t>
            </a:r>
          </a:p>
          <a:p>
            <a:pPr algn="ctr"/>
            <a:r>
              <a:rPr lang="en-US" sz="2800" dirty="0"/>
              <a:t>Gender </a:t>
            </a:r>
          </a:p>
          <a:p>
            <a:pPr algn="ctr"/>
            <a:r>
              <a:rPr lang="en-US" sz="2800" dirty="0"/>
              <a:t>Salary </a:t>
            </a:r>
          </a:p>
          <a:p>
            <a:pPr algn="ctr"/>
            <a:r>
              <a:rPr lang="en-US" sz="2800" dirty="0"/>
              <a:t>Salary level</a:t>
            </a:r>
          </a:p>
          <a:p>
            <a:pPr algn="ctr"/>
            <a:r>
              <a:rPr lang="en-US" sz="2800" dirty="0"/>
              <a:t>Start date </a:t>
            </a:r>
          </a:p>
          <a:p>
            <a:pPr algn="ctr"/>
            <a:r>
              <a:rPr lang="en-US" sz="2800" dirty="0"/>
              <a:t>Employee type </a:t>
            </a:r>
          </a:p>
          <a:p>
            <a:pPr algn="ctr"/>
            <a:r>
              <a:rPr lang="en-US" sz="28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3438EE6C-25BC-4896-A124-3E83D96C5F1D}"/>
              </a:ext>
            </a:extLst>
          </p:cNvPr>
          <p:cNvPicPr>
            <a:picLocks noChangeAspect="1"/>
          </p:cNvPicPr>
          <p:nvPr/>
        </p:nvPicPr>
        <p:blipFill>
          <a:blip r:embed="rId2"/>
          <a:stretch>
            <a:fillRect/>
          </a:stretch>
        </p:blipFill>
        <p:spPr>
          <a:xfrm>
            <a:off x="2078181" y="1335974"/>
            <a:ext cx="8325097" cy="5183585"/>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4011806" y="218608"/>
            <a:ext cx="4168387" cy="1353016"/>
          </a:xfrm>
          <a:solidFill>
            <a:schemeClr val="bg1"/>
          </a:solidFill>
        </p:spPr>
        <p:txBody>
          <a:bodyPr>
            <a:normAutofit/>
          </a:bodyPr>
          <a:lstStyle/>
          <a:p>
            <a:r>
              <a:rPr lang="en-US" sz="4800" b="1" dirty="0">
                <a:solidFill>
                  <a:srgbClr val="FF0000"/>
                </a:solidFill>
              </a:rPr>
              <a:t>Conclusion</a:t>
            </a:r>
            <a:r>
              <a:rPr lang="en-US" sz="4800" dirty="0">
                <a:solidFill>
                  <a:srgbClr val="FF0000"/>
                </a:solidFill>
              </a:rPr>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127769" y="2255214"/>
            <a:ext cx="9672239" cy="3575448"/>
          </a:xfrm>
          <a:solidFill>
            <a:schemeClr val="accent4">
              <a:lumMod val="20000"/>
              <a:lumOff val="80000"/>
            </a:schemeClr>
          </a:solidFill>
        </p:spPr>
        <p:txBody>
          <a:bodyPr>
            <a:normAutofit/>
          </a:bodyPr>
          <a:lstStyle/>
          <a:p>
            <a:r>
              <a:rPr lang="en-US" sz="3600" b="1" dirty="0">
                <a:solidFill>
                  <a:schemeClr val="accent4">
                    <a:lumMod val="50000"/>
                  </a:schemeClr>
                </a:solidFill>
              </a:rPr>
              <a:t>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3822947" y="163781"/>
            <a:ext cx="9905998" cy="1905000"/>
          </a:xfrm>
        </p:spPr>
        <p:txBody>
          <a:bodyPr>
            <a:normAutofit/>
          </a:bodyPr>
          <a:lstStyle/>
          <a:p>
            <a:r>
              <a:rPr lang="en-US" sz="4800" b="1" u="sng" dirty="0">
                <a:solidFill>
                  <a:srgbClr val="FFC000"/>
                </a:solidFill>
              </a:rPr>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1161006" y="2709393"/>
            <a:ext cx="9424664" cy="2510802"/>
          </a:xfrm>
        </p:spPr>
        <p:txBody>
          <a:bodyPr>
            <a:normAutofit/>
          </a:bodyPr>
          <a:lstStyle/>
          <a:p>
            <a:pPr marL="0" indent="0">
              <a:buNone/>
            </a:pPr>
            <a:r>
              <a:rPr lang="en-US" sz="4400" b="1" dirty="0">
                <a:solidFill>
                  <a:schemeClr val="accent4">
                    <a:lumMod val="50000"/>
                  </a:schemeClr>
                </a:solidFill>
              </a:rPr>
              <a:t>E</a:t>
            </a:r>
            <a:r>
              <a:rPr lang="en-GB" sz="4400" b="1" dirty="0">
                <a:solidFill>
                  <a:schemeClr val="accent4">
                    <a:lumMod val="50000"/>
                  </a:schemeClr>
                </a:solidFill>
              </a:rPr>
              <a:t>MPLOYEE PERFORMANCE ANALYSIS </a:t>
            </a:r>
          </a:p>
          <a:p>
            <a:pPr marL="0" indent="0">
              <a:buNone/>
            </a:pPr>
            <a:r>
              <a:rPr lang="en-GB" sz="4400" b="1" dirty="0">
                <a:solidFill>
                  <a:schemeClr val="accent4">
                    <a:lumMod val="50000"/>
                  </a:schemeClr>
                </a:solidFill>
              </a:rPr>
              <a:t>                        USING EXCEL </a:t>
            </a:r>
            <a:endParaRPr lang="en-US" sz="4400" b="1" dirty="0">
              <a:solidFill>
                <a:schemeClr val="accent4">
                  <a:lumMod val="50000"/>
                </a:schemeClr>
              </a:solidFill>
            </a:endParaRP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565273" y="-98961"/>
            <a:ext cx="9905998" cy="1046451"/>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3581505" y="311727"/>
            <a:ext cx="7848495" cy="5863442"/>
          </a:xfrm>
        </p:spPr>
        <p:txBody>
          <a:bodyPr>
            <a:noAutofit/>
          </a:bodyPr>
          <a:lstStyle/>
          <a:p>
            <a:r>
              <a:rPr lang="en-US" sz="3600" dirty="0"/>
              <a:t>Problem statement </a:t>
            </a:r>
          </a:p>
          <a:p>
            <a:r>
              <a:rPr lang="en-US" sz="3600" dirty="0"/>
              <a:t>Project overview </a:t>
            </a:r>
          </a:p>
          <a:p>
            <a:r>
              <a:rPr lang="en-US" sz="3600" dirty="0"/>
              <a:t>End users </a:t>
            </a:r>
          </a:p>
          <a:p>
            <a:r>
              <a:rPr lang="en-US" sz="3600" dirty="0"/>
              <a:t>Our solution and Proposition </a:t>
            </a:r>
          </a:p>
          <a:p>
            <a:r>
              <a:rPr lang="en-US" sz="3600" dirty="0"/>
              <a:t>Data description </a:t>
            </a:r>
          </a:p>
          <a:p>
            <a:r>
              <a:rPr lang="en-US" sz="3600" dirty="0"/>
              <a:t>Modeling approach </a:t>
            </a:r>
          </a:p>
          <a:p>
            <a:r>
              <a:rPr lang="en-US" sz="3600" dirty="0"/>
              <a:t>Results and discussion </a:t>
            </a:r>
          </a:p>
          <a:p>
            <a:r>
              <a:rPr lang="en-US" sz="36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2553308" y="0"/>
            <a:ext cx="9905998" cy="1905000"/>
          </a:xfrm>
        </p:spPr>
        <p:txBody>
          <a:bodyPr>
            <a:normAutofit/>
          </a:bodyPr>
          <a:lstStyle/>
          <a:p>
            <a:r>
              <a:rPr lang="en-US" sz="4800" b="1" dirty="0">
                <a:solidFill>
                  <a:schemeClr val="accent4"/>
                </a:solidFill>
              </a:rPr>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fontScale="92500"/>
          </a:bodyPr>
          <a:lstStyle/>
          <a:p>
            <a:r>
              <a:rPr lang="en-US" sz="4000" b="1" dirty="0">
                <a:solidFill>
                  <a:srgbClr val="FFFF00"/>
                </a:solidFill>
              </a:rPr>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034275" y="-163842"/>
            <a:ext cx="9905998" cy="1905000"/>
          </a:xfrm>
        </p:spPr>
        <p:txBody>
          <a:bodyPr>
            <a:normAutofit/>
          </a:bodyPr>
          <a:lstStyle/>
          <a:p>
            <a:r>
              <a:rPr lang="en-US" sz="4800" b="1" u="sng" dirty="0">
                <a:solidFill>
                  <a:schemeClr val="accent1">
                    <a:lumMod val="50000"/>
                  </a:schemeClr>
                </a:solidFill>
              </a:rPr>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143001" y="1928255"/>
            <a:ext cx="9905998" cy="3675414"/>
          </a:xfrm>
          <a:solidFill>
            <a:schemeClr val="accent2">
              <a:lumMod val="20000"/>
              <a:lumOff val="80000"/>
            </a:schemeClr>
          </a:solidFill>
        </p:spPr>
        <p:txBody>
          <a:bodyPr>
            <a:noAutofit/>
          </a:bodyPr>
          <a:lstStyle/>
          <a:p>
            <a:pPr marL="0" indent="0">
              <a:buNone/>
            </a:pPr>
            <a:r>
              <a:rPr lang="en-US" sz="3600" b="1" dirty="0">
                <a:solidFill>
                  <a:srgbClr val="002060"/>
                </a:solidFill>
              </a:rPr>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3" name="Picture 2">
            <a:extLst>
              <a:ext uri="{FF2B5EF4-FFF2-40B4-BE49-F238E27FC236}">
                <a16:creationId xmlns:a16="http://schemas.microsoft.com/office/drawing/2014/main" id="{ABE6062E-F33F-BD3F-A025-AAF2E85E943D}"/>
              </a:ext>
            </a:extLst>
          </p:cNvPr>
          <p:cNvPicPr>
            <a:picLocks noChangeAspect="1"/>
          </p:cNvPicPr>
          <p:nvPr/>
        </p:nvPicPr>
        <p:blipFill>
          <a:blip r:embed="rId2"/>
          <a:stretch>
            <a:fillRect/>
          </a:stretch>
        </p:blipFill>
        <p:spPr>
          <a:xfrm>
            <a:off x="563459" y="2041071"/>
            <a:ext cx="5532541" cy="4292435"/>
          </a:xfrm>
          <a:prstGeom prst="rect">
            <a:avLst/>
          </a:prstGeom>
        </p:spPr>
      </p:pic>
      <p:pic>
        <p:nvPicPr>
          <p:cNvPr id="7" name="Picture 6">
            <a:extLst>
              <a:ext uri="{FF2B5EF4-FFF2-40B4-BE49-F238E27FC236}">
                <a16:creationId xmlns:a16="http://schemas.microsoft.com/office/drawing/2014/main" id="{76A2A9C5-4384-E63E-5F3C-C3B7E6FCFF29}"/>
              </a:ext>
            </a:extLst>
          </p:cNvPr>
          <p:cNvPicPr>
            <a:picLocks noChangeAspect="1"/>
          </p:cNvPicPr>
          <p:nvPr/>
        </p:nvPicPr>
        <p:blipFill>
          <a:blip r:embed="rId3"/>
          <a:stretch>
            <a:fillRect/>
          </a:stretch>
        </p:blipFill>
        <p:spPr>
          <a:xfrm>
            <a:off x="6673684" y="2300844"/>
            <a:ext cx="4731576" cy="4032663"/>
          </a:xfrm>
          <a:prstGeom prst="rect">
            <a:avLst/>
          </a:prstGeom>
        </p:spPr>
      </p:pic>
      <p:sp>
        <p:nvSpPr>
          <p:cNvPr id="8" name="TextBox 7">
            <a:extLst>
              <a:ext uri="{FF2B5EF4-FFF2-40B4-BE49-F238E27FC236}">
                <a16:creationId xmlns:a16="http://schemas.microsoft.com/office/drawing/2014/main" id="{739E0FE9-C56F-2C41-8A61-E76FBE40C399}"/>
              </a:ext>
            </a:extLst>
          </p:cNvPr>
          <p:cNvSpPr txBox="1"/>
          <p:nvPr/>
        </p:nvSpPr>
        <p:spPr>
          <a:xfrm>
            <a:off x="7906266" y="1456296"/>
            <a:ext cx="2486396" cy="584775"/>
          </a:xfrm>
          <a:prstGeom prst="rect">
            <a:avLst/>
          </a:prstGeom>
          <a:noFill/>
        </p:spPr>
        <p:txBody>
          <a:bodyPr wrap="square" rtlCol="0">
            <a:spAutoFit/>
          </a:bodyPr>
          <a:lstStyle/>
          <a:p>
            <a:pPr algn="l"/>
            <a:r>
              <a:rPr lang="en-GB" sz="3200" dirty="0"/>
              <a:t>Employees </a:t>
            </a:r>
            <a:endParaRPr lang="en-US" sz="3200" dirty="0"/>
          </a:p>
        </p:txBody>
      </p:sp>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432955" y="149680"/>
            <a:ext cx="11553701" cy="1804801"/>
          </a:xfrm>
          <a:solidFill>
            <a:schemeClr val="accent1">
              <a:lumMod val="40000"/>
              <a:lumOff val="60000"/>
            </a:schemeClr>
          </a:solidFill>
        </p:spPr>
        <p:txBody>
          <a:bodyPr>
            <a:normAutofit/>
          </a:bodyPr>
          <a:lstStyle/>
          <a:p>
            <a:r>
              <a:rPr lang="en-US" sz="4400" b="1" dirty="0">
                <a:solidFill>
                  <a:schemeClr val="bg2">
                    <a:lumMod val="75000"/>
                  </a:schemeClr>
                </a:solidFill>
              </a:rPr>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a:solidFill>
            <a:schemeClr val="accent2">
              <a:lumMod val="20000"/>
              <a:lumOff val="80000"/>
            </a:schemeClr>
          </a:solidFill>
        </p:spPr>
        <p:txBody>
          <a:bodyPr>
            <a:normAutofit/>
          </a:bodyPr>
          <a:lstStyle/>
          <a:p>
            <a:r>
              <a:rPr lang="en-US" sz="3600" b="1" dirty="0">
                <a:solidFill>
                  <a:schemeClr val="accent4">
                    <a:lumMod val="50000"/>
                  </a:schemeClr>
                </a:solidFill>
              </a:rPr>
              <a:t>Conditional formatting – missing </a:t>
            </a:r>
          </a:p>
          <a:p>
            <a:r>
              <a:rPr lang="en-US" sz="3600" b="1" dirty="0">
                <a:solidFill>
                  <a:schemeClr val="accent4">
                    <a:lumMod val="50000"/>
                  </a:schemeClr>
                </a:solidFill>
              </a:rPr>
              <a:t>Filter – Remove </a:t>
            </a:r>
          </a:p>
          <a:p>
            <a:r>
              <a:rPr lang="en-US" sz="3600" b="1" dirty="0">
                <a:solidFill>
                  <a:schemeClr val="accent4">
                    <a:lumMod val="50000"/>
                  </a:schemeClr>
                </a:solidFill>
              </a:rPr>
              <a:t>Formula – performance level </a:t>
            </a:r>
          </a:p>
          <a:p>
            <a:r>
              <a:rPr lang="en-US" sz="3600" b="1" dirty="0">
                <a:solidFill>
                  <a:schemeClr val="accent4">
                    <a:lumMod val="50000"/>
                  </a:schemeClr>
                </a:solidFill>
              </a:rPr>
              <a:t>Pivot – summary </a:t>
            </a:r>
          </a:p>
          <a:p>
            <a:r>
              <a:rPr lang="en-US" sz="3600" b="1" dirty="0">
                <a:solidFill>
                  <a:schemeClr val="accent4">
                    <a:lumMod val="50000"/>
                  </a:schemeClr>
                </a:solidFill>
              </a:rPr>
              <a:t>Graph – data visualization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3055150" y="-434594"/>
            <a:ext cx="9905998" cy="1905000"/>
          </a:xfrm>
        </p:spPr>
        <p:txBody>
          <a:bodyPr>
            <a:normAutofit/>
          </a:bodyPr>
          <a:lstStyle/>
          <a:p>
            <a:r>
              <a:rPr lang="en-US" sz="4800" b="1" u="sng" dirty="0">
                <a:solidFill>
                  <a:srgbClr val="FFFF00"/>
                </a:solidFill>
              </a:rPr>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143001" y="965449"/>
            <a:ext cx="9905998" cy="5706999"/>
          </a:xfrm>
          <a:solidFill>
            <a:schemeClr val="accent4">
              <a:lumMod val="20000"/>
              <a:lumOff val="80000"/>
            </a:schemeClr>
          </a:solidFill>
        </p:spPr>
        <p:txBody>
          <a:bodyPr>
            <a:noAutofit/>
          </a:bodyPr>
          <a:lstStyle/>
          <a:p>
            <a:r>
              <a:rPr lang="en-US" sz="3200" b="1" dirty="0">
                <a:solidFill>
                  <a:srgbClr val="FF0000"/>
                </a:solidFill>
              </a:rPr>
              <a:t>Employee dataset – edunet dashboard </a:t>
            </a:r>
          </a:p>
          <a:p>
            <a:r>
              <a:rPr lang="en-US" sz="3200" b="1" dirty="0">
                <a:solidFill>
                  <a:srgbClr val="FF0000"/>
                </a:solidFill>
              </a:rPr>
              <a:t>26 - features </a:t>
            </a:r>
          </a:p>
          <a:p>
            <a:r>
              <a:rPr lang="en-US" sz="3200" b="1" dirty="0">
                <a:solidFill>
                  <a:srgbClr val="FF0000"/>
                </a:solidFill>
              </a:rPr>
              <a:t>9 – features</a:t>
            </a:r>
          </a:p>
          <a:p>
            <a:r>
              <a:rPr lang="en-US" sz="3200" b="1" dirty="0">
                <a:solidFill>
                  <a:srgbClr val="FF0000"/>
                </a:solidFill>
              </a:rPr>
              <a:t>Employee id – numerical value </a:t>
            </a:r>
          </a:p>
          <a:p>
            <a:r>
              <a:rPr lang="en-US" sz="3200" b="1" dirty="0">
                <a:solidFill>
                  <a:srgbClr val="FF0000"/>
                </a:solidFill>
              </a:rPr>
              <a:t>Name – text</a:t>
            </a:r>
          </a:p>
          <a:p>
            <a:r>
              <a:rPr lang="en-US" sz="3200" b="1" dirty="0">
                <a:solidFill>
                  <a:srgbClr val="FF0000"/>
                </a:solidFill>
              </a:rPr>
              <a:t>Gender – text</a:t>
            </a:r>
          </a:p>
          <a:p>
            <a:r>
              <a:rPr lang="en-US" sz="3200" b="1" dirty="0">
                <a:solidFill>
                  <a:srgbClr val="FF0000"/>
                </a:solidFill>
              </a:rPr>
              <a:t>Salary – numerical value </a:t>
            </a:r>
          </a:p>
          <a:p>
            <a:r>
              <a:rPr lang="en-US" sz="3200" b="1" dirty="0">
                <a:solidFill>
                  <a:srgbClr val="FF0000"/>
                </a:solidFill>
              </a:rPr>
              <a:t>Start date – numerical value </a:t>
            </a:r>
          </a:p>
          <a:p>
            <a:endParaRPr lang="en-US" sz="3200" b="1" dirty="0">
              <a:solidFill>
                <a:srgbClr val="FF0000"/>
              </a:solidFill>
            </a:endParaRPr>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1445022" y="120670"/>
            <a:ext cx="9905998" cy="1905000"/>
          </a:xfrm>
          <a:solidFill>
            <a:schemeClr val="accent4">
              <a:lumMod val="20000"/>
              <a:lumOff val="80000"/>
            </a:schemeClr>
          </a:solidFill>
        </p:spPr>
        <p:txBody>
          <a:bodyPr>
            <a:normAutofit/>
          </a:bodyPr>
          <a:lstStyle/>
          <a:p>
            <a:r>
              <a:rPr lang="en-US" sz="4800" b="1" dirty="0">
                <a:solidFill>
                  <a:schemeClr val="accent4">
                    <a:lumMod val="50000"/>
                  </a:schemeClr>
                </a:solidFill>
              </a:rPr>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581396" y="2172628"/>
            <a:ext cx="10930435" cy="3826885"/>
          </a:xfrm>
          <a:solidFill>
            <a:schemeClr val="accent5">
              <a:lumMod val="20000"/>
              <a:lumOff val="80000"/>
            </a:schemeClr>
          </a:solidFill>
        </p:spPr>
        <p:txBody>
          <a:bodyPr>
            <a:noAutofit/>
          </a:bodyPr>
          <a:lstStyle/>
          <a:p>
            <a:r>
              <a:rPr lang="en-US" sz="4400" b="1" dirty="0">
                <a:solidFill>
                  <a:schemeClr val="bg1"/>
                </a:solidFill>
              </a:rPr>
              <a:t>We use  this formula </a:t>
            </a:r>
          </a:p>
          <a:p>
            <a:r>
              <a:rPr lang="en-US" sz="4400" b="1" dirty="0">
                <a:solidFill>
                  <a:schemeClr val="bg1"/>
                </a:solidFill>
              </a:rPr>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sheeran srinivasan</cp:lastModifiedBy>
  <cp:revision>6</cp:revision>
  <dcterms:created xsi:type="dcterms:W3CDTF">2024-08-26T11:46:03Z</dcterms:created>
  <dcterms:modified xsi:type="dcterms:W3CDTF">2024-08-28T03:47:06Z</dcterms:modified>
</cp:coreProperties>
</file>