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9632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8885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39484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300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35190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91888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4206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0100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8583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4930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2495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4241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679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056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432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344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27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96260428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5DF-EDD8-9AED-B0BE-AC61064BA5B3}"/>
              </a:ext>
            </a:extLst>
          </p:cNvPr>
          <p:cNvSpPr>
            <a:spLocks noGrp="1"/>
          </p:cNvSpPr>
          <p:nvPr>
            <p:ph type="ctrTitle"/>
          </p:nvPr>
        </p:nvSpPr>
        <p:spPr>
          <a:xfrm>
            <a:off x="1365991" y="283663"/>
            <a:ext cx="10323782" cy="866759"/>
          </a:xfrm>
        </p:spPr>
        <p:txBody>
          <a:bodyPr>
            <a:normAutofit/>
          </a:bodyPr>
          <a:lstStyle/>
          <a:p>
            <a:r>
              <a:rPr lang="en-US" sz="4400" b="1" dirty="0">
                <a:solidFill>
                  <a:schemeClr val="accent4">
                    <a:lumMod val="50000"/>
                  </a:schemeClr>
                </a:solidFill>
              </a:rPr>
              <a:t>Employee data analysis using Excel</a:t>
            </a:r>
            <a:r>
              <a:rPr lang="en-US" sz="4400" b="1" dirty="0">
                <a:solidFill>
                  <a:srgbClr val="00B0F0"/>
                </a:solidFill>
              </a:rPr>
              <a:t> </a:t>
            </a:r>
          </a:p>
        </p:txBody>
      </p:sp>
      <p:sp>
        <p:nvSpPr>
          <p:cNvPr id="3" name="Subtitle 2">
            <a:extLst>
              <a:ext uri="{FF2B5EF4-FFF2-40B4-BE49-F238E27FC236}">
                <a16:creationId xmlns:a16="http://schemas.microsoft.com/office/drawing/2014/main" id="{E27951C6-781E-1FFA-1C0A-547645EC860F}"/>
              </a:ext>
            </a:extLst>
          </p:cNvPr>
          <p:cNvSpPr>
            <a:spLocks noGrp="1"/>
          </p:cNvSpPr>
          <p:nvPr>
            <p:ph type="subTitle" idx="1"/>
          </p:nvPr>
        </p:nvSpPr>
        <p:spPr>
          <a:xfrm>
            <a:off x="745502" y="1459676"/>
            <a:ext cx="11219707" cy="4891148"/>
          </a:xfrm>
        </p:spPr>
        <p:txBody>
          <a:bodyPr>
            <a:normAutofit fontScale="85000" lnSpcReduction="20000"/>
          </a:bodyPr>
          <a:lstStyle/>
          <a:p>
            <a:pPr algn="l"/>
            <a:r>
              <a:rPr lang="en-US" sz="3200" b="1" dirty="0">
                <a:solidFill>
                  <a:srgbClr val="FFFF00"/>
                </a:solidFill>
              </a:rPr>
              <a:t>   </a:t>
            </a:r>
            <a:r>
              <a:rPr lang="en-GB" sz="3200" b="1" dirty="0">
                <a:solidFill>
                  <a:srgbClr val="FFFF00"/>
                </a:solidFill>
              </a:rPr>
              <a:t> </a:t>
            </a:r>
            <a:r>
              <a:rPr lang="en-US" sz="3200" b="1" dirty="0">
                <a:solidFill>
                  <a:srgbClr val="FFFF00"/>
                </a:solidFill>
              </a:rPr>
              <a:t>Student name: </a:t>
            </a:r>
            <a:r>
              <a:rPr lang="en-GB" sz="3200" b="1" dirty="0">
                <a:solidFill>
                  <a:srgbClr val="FFFF00"/>
                </a:solidFill>
              </a:rPr>
              <a:t>SHEEBA.s </a:t>
            </a:r>
          </a:p>
          <a:p>
            <a:pPr algn="l"/>
            <a:endParaRPr lang="en-US" sz="3200" b="1" dirty="0">
              <a:solidFill>
                <a:srgbClr val="FFFF00"/>
              </a:solidFill>
            </a:endParaRPr>
          </a:p>
          <a:p>
            <a:pPr algn="l"/>
            <a:r>
              <a:rPr lang="en-US" sz="3200" b="1" dirty="0">
                <a:solidFill>
                  <a:srgbClr val="FFFF00"/>
                </a:solidFill>
              </a:rPr>
              <a:t>    Register number: 42220051</a:t>
            </a:r>
            <a:r>
              <a:rPr lang="en-GB" sz="3200" b="1" dirty="0">
                <a:solidFill>
                  <a:srgbClr val="FFFF00"/>
                </a:solidFill>
              </a:rPr>
              <a:t>5</a:t>
            </a:r>
          </a:p>
          <a:p>
            <a:pPr algn="l"/>
            <a:endParaRPr lang="en-US" sz="3200" b="1" dirty="0">
              <a:solidFill>
                <a:srgbClr val="FFFF00"/>
              </a:solidFill>
            </a:endParaRPr>
          </a:p>
          <a:p>
            <a:pPr algn="l"/>
            <a:r>
              <a:rPr lang="en-US" sz="3200" b="1" dirty="0">
                <a:solidFill>
                  <a:srgbClr val="FFFF00"/>
                </a:solidFill>
              </a:rPr>
              <a:t>    </a:t>
            </a:r>
            <a:r>
              <a:rPr lang="en-GB" sz="3200" b="1" dirty="0">
                <a:solidFill>
                  <a:srgbClr val="FFFF00"/>
                </a:solidFill>
              </a:rPr>
              <a:t>NM ID: 2C6AD55126E9D5BB8ED4F6804C8A38A0 </a:t>
            </a:r>
          </a:p>
          <a:p>
            <a:pPr algn="l"/>
            <a:endParaRPr lang="en-GB" sz="3200" b="1" dirty="0">
              <a:solidFill>
                <a:srgbClr val="FFFF00"/>
              </a:solidFill>
            </a:endParaRPr>
          </a:p>
          <a:p>
            <a:pPr algn="l"/>
            <a:r>
              <a:rPr lang="en-GB" sz="3200" b="1" dirty="0">
                <a:solidFill>
                  <a:srgbClr val="FFFF00"/>
                </a:solidFill>
              </a:rPr>
              <a:t>   </a:t>
            </a:r>
            <a:r>
              <a:rPr lang="en-US" sz="3200" b="1" dirty="0">
                <a:solidFill>
                  <a:srgbClr val="FFFF00"/>
                </a:solidFill>
              </a:rPr>
              <a:t> Department: b.com(ism)</a:t>
            </a:r>
            <a:endParaRPr lang="en-GB" sz="3200" b="1" dirty="0">
              <a:solidFill>
                <a:srgbClr val="FFFF00"/>
              </a:solidFill>
            </a:endParaRPr>
          </a:p>
          <a:p>
            <a:pPr algn="l"/>
            <a:endParaRPr lang="en-US" sz="3200" b="1" dirty="0">
              <a:solidFill>
                <a:srgbClr val="FFFF00"/>
              </a:solidFill>
            </a:endParaRPr>
          </a:p>
          <a:p>
            <a:pPr algn="l"/>
            <a:r>
              <a:rPr lang="en-US" sz="3200" b="1" dirty="0">
                <a:solidFill>
                  <a:srgbClr val="FFFF00"/>
                </a:solidFill>
              </a:rPr>
              <a:t>  </a:t>
            </a:r>
            <a:r>
              <a:rPr lang="en-GB" sz="3200" b="1" dirty="0">
                <a:solidFill>
                  <a:srgbClr val="FFFF00"/>
                </a:solidFill>
              </a:rPr>
              <a:t>  </a:t>
            </a:r>
            <a:r>
              <a:rPr lang="en-US" sz="3200" b="1" dirty="0">
                <a:solidFill>
                  <a:srgbClr val="FFFF00"/>
                </a:solidFill>
              </a:rPr>
              <a:t>College Name: valliammal college for women </a:t>
            </a:r>
          </a:p>
        </p:txBody>
      </p:sp>
    </p:spTree>
    <p:extLst>
      <p:ext uri="{BB962C8B-B14F-4D97-AF65-F5344CB8AC3E}">
        <p14:creationId xmlns:p14="http://schemas.microsoft.com/office/powerpoint/2010/main" val="2629903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94A-1E3B-9064-916D-6884E0BEF70A}"/>
              </a:ext>
            </a:extLst>
          </p:cNvPr>
          <p:cNvSpPr>
            <a:spLocks noGrp="1"/>
          </p:cNvSpPr>
          <p:nvPr>
            <p:ph type="title"/>
          </p:nvPr>
        </p:nvSpPr>
        <p:spPr>
          <a:xfrm>
            <a:off x="395458" y="-402801"/>
            <a:ext cx="9905998" cy="1905000"/>
          </a:xfrm>
        </p:spPr>
        <p:txBody>
          <a:bodyPr>
            <a:normAutofit/>
          </a:bodyPr>
          <a:lstStyle/>
          <a:p>
            <a:r>
              <a:rPr lang="en-US" sz="4400" b="1" dirty="0">
                <a:solidFill>
                  <a:schemeClr val="tx1">
                    <a:lumMod val="10000"/>
                  </a:schemeClr>
                </a:solidFill>
              </a:rPr>
              <a:t>Modeling</a:t>
            </a:r>
            <a:r>
              <a:rPr lang="en-US" sz="4400" dirty="0">
                <a:solidFill>
                  <a:schemeClr val="tx1">
                    <a:lumMod val="10000"/>
                  </a:schemeClr>
                </a:solidFill>
              </a:rPr>
              <a:t> </a:t>
            </a:r>
          </a:p>
        </p:txBody>
      </p:sp>
      <p:sp>
        <p:nvSpPr>
          <p:cNvPr id="3" name="Content Placeholder 2">
            <a:extLst>
              <a:ext uri="{FF2B5EF4-FFF2-40B4-BE49-F238E27FC236}">
                <a16:creationId xmlns:a16="http://schemas.microsoft.com/office/drawing/2014/main" id="{F5A5FFA8-8E95-67A3-CCCF-A1269124A9C5}"/>
              </a:ext>
            </a:extLst>
          </p:cNvPr>
          <p:cNvSpPr>
            <a:spLocks noGrp="1"/>
          </p:cNvSpPr>
          <p:nvPr>
            <p:ph idx="1"/>
          </p:nvPr>
        </p:nvSpPr>
        <p:spPr>
          <a:xfrm>
            <a:off x="3492937" y="371568"/>
            <a:ext cx="7330927" cy="6357783"/>
          </a:xfrm>
          <a:solidFill>
            <a:schemeClr val="tx2">
              <a:lumMod val="20000"/>
              <a:lumOff val="80000"/>
            </a:schemeClr>
          </a:solidFill>
        </p:spPr>
        <p:txBody>
          <a:bodyPr>
            <a:noAutofit/>
          </a:bodyPr>
          <a:lstStyle/>
          <a:p>
            <a:pPr marL="0" indent="0">
              <a:buNone/>
            </a:pPr>
            <a:r>
              <a:rPr lang="en-US" sz="3200" b="1" i="1" dirty="0">
                <a:solidFill>
                  <a:srgbClr val="002060"/>
                </a:solidFill>
              </a:rPr>
              <a:t>Data collection</a:t>
            </a:r>
            <a:r>
              <a:rPr lang="en-US" sz="3200" i="1" dirty="0">
                <a:solidFill>
                  <a:srgbClr val="002060"/>
                </a:solidFill>
              </a:rPr>
              <a:t> </a:t>
            </a:r>
          </a:p>
          <a:p>
            <a:r>
              <a:rPr lang="en-US" sz="3200" i="1" dirty="0">
                <a:solidFill>
                  <a:srgbClr val="002060"/>
                </a:solidFill>
              </a:rPr>
              <a:t>Nan mudhalvan </a:t>
            </a:r>
          </a:p>
          <a:p>
            <a:r>
              <a:rPr lang="en-US" sz="3200" i="1" dirty="0">
                <a:solidFill>
                  <a:srgbClr val="002060"/>
                </a:solidFill>
              </a:rPr>
              <a:t>Edunet dashboard </a:t>
            </a:r>
          </a:p>
          <a:p>
            <a:pPr marL="0" indent="0">
              <a:buNone/>
            </a:pPr>
            <a:r>
              <a:rPr lang="en-US" sz="3200" b="1" i="1" dirty="0">
                <a:solidFill>
                  <a:srgbClr val="002060"/>
                </a:solidFill>
              </a:rPr>
              <a:t>Feature selection</a:t>
            </a:r>
            <a:r>
              <a:rPr lang="en-US" sz="3200" i="1" dirty="0">
                <a:solidFill>
                  <a:srgbClr val="002060"/>
                </a:solidFill>
              </a:rPr>
              <a:t> </a:t>
            </a:r>
          </a:p>
          <a:p>
            <a:r>
              <a:rPr lang="en-US" sz="3200" i="1" dirty="0">
                <a:solidFill>
                  <a:srgbClr val="002060"/>
                </a:solidFill>
              </a:rPr>
              <a:t>26 features </a:t>
            </a:r>
          </a:p>
          <a:p>
            <a:r>
              <a:rPr lang="en-US" sz="3200" i="1" dirty="0">
                <a:solidFill>
                  <a:srgbClr val="002060"/>
                </a:solidFill>
              </a:rPr>
              <a:t>9 features </a:t>
            </a:r>
          </a:p>
          <a:p>
            <a:pPr marL="0" indent="0">
              <a:buNone/>
            </a:pPr>
            <a:r>
              <a:rPr lang="en-US" sz="3200" b="1" i="1" dirty="0">
                <a:solidFill>
                  <a:srgbClr val="002060"/>
                </a:solidFill>
              </a:rPr>
              <a:t>Data Cleaning</a:t>
            </a:r>
            <a:r>
              <a:rPr lang="en-US" sz="3200" i="1" dirty="0">
                <a:solidFill>
                  <a:srgbClr val="002060"/>
                </a:solidFill>
              </a:rPr>
              <a:t> </a:t>
            </a:r>
          </a:p>
          <a:p>
            <a:r>
              <a:rPr lang="en-US" sz="3200" i="1" dirty="0">
                <a:solidFill>
                  <a:srgbClr val="002060"/>
                </a:solidFill>
              </a:rPr>
              <a:t>Colour blank values </a:t>
            </a:r>
          </a:p>
          <a:p>
            <a:r>
              <a:rPr lang="en-US" sz="3200" i="1" dirty="0">
                <a:solidFill>
                  <a:srgbClr val="002060"/>
                </a:solidFill>
              </a:rPr>
              <a:t>Filter – remove blank values </a:t>
            </a:r>
          </a:p>
          <a:p>
            <a:pPr marL="0" indent="0">
              <a:buNone/>
            </a:pPr>
            <a:endParaRPr lang="en-US" sz="3200" i="1" dirty="0">
              <a:solidFill>
                <a:srgbClr val="002060"/>
              </a:solidFill>
            </a:endParaRPr>
          </a:p>
        </p:txBody>
      </p:sp>
    </p:spTree>
    <p:extLst>
      <p:ext uri="{BB962C8B-B14F-4D97-AF65-F5344CB8AC3E}">
        <p14:creationId xmlns:p14="http://schemas.microsoft.com/office/powerpoint/2010/main" val="12970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38146-9F7E-692D-2BD0-11DFFB15DD30}"/>
              </a:ext>
            </a:extLst>
          </p:cNvPr>
          <p:cNvSpPr>
            <a:spLocks noGrp="1"/>
          </p:cNvSpPr>
          <p:nvPr>
            <p:ph idx="1"/>
          </p:nvPr>
        </p:nvSpPr>
        <p:spPr>
          <a:xfrm>
            <a:off x="1162793" y="194906"/>
            <a:ext cx="9586849" cy="6522075"/>
          </a:xfrm>
          <a:solidFill>
            <a:schemeClr val="accent4">
              <a:lumMod val="50000"/>
            </a:schemeClr>
          </a:solidFill>
        </p:spPr>
        <p:txBody>
          <a:bodyPr>
            <a:noAutofit/>
          </a:bodyPr>
          <a:lstStyle/>
          <a:p>
            <a:pPr marL="0" indent="0" algn="ctr">
              <a:buNone/>
            </a:pPr>
            <a:r>
              <a:rPr lang="en-US" sz="2000" b="1" dirty="0"/>
              <a:t>Salary level </a:t>
            </a:r>
          </a:p>
          <a:p>
            <a:pPr algn="ctr"/>
            <a:r>
              <a:rPr lang="en-US" sz="2000" b="1" dirty="0"/>
              <a:t>Very high </a:t>
            </a:r>
          </a:p>
          <a:p>
            <a:pPr algn="ctr"/>
            <a:r>
              <a:rPr lang="en-US" sz="2000" b="1" dirty="0"/>
              <a:t>High </a:t>
            </a:r>
          </a:p>
          <a:p>
            <a:pPr algn="ctr"/>
            <a:r>
              <a:rPr lang="en-US" sz="2000" b="1" dirty="0"/>
              <a:t>Medium </a:t>
            </a:r>
          </a:p>
          <a:p>
            <a:pPr algn="ctr"/>
            <a:r>
              <a:rPr lang="en-US" sz="2000" b="1" dirty="0"/>
              <a:t>Low </a:t>
            </a:r>
          </a:p>
          <a:p>
            <a:pPr marL="0" indent="0" algn="ctr">
              <a:buNone/>
            </a:pPr>
            <a:r>
              <a:rPr lang="en-US" sz="2000" b="1" dirty="0"/>
              <a:t>Pivot table </a:t>
            </a:r>
          </a:p>
          <a:p>
            <a:pPr algn="ctr"/>
            <a:r>
              <a:rPr lang="en-US" sz="2000" b="1" dirty="0"/>
              <a:t>Employee id </a:t>
            </a:r>
          </a:p>
          <a:p>
            <a:pPr algn="ctr"/>
            <a:r>
              <a:rPr lang="en-US" sz="2000" b="1" dirty="0"/>
              <a:t>Name</a:t>
            </a:r>
          </a:p>
          <a:p>
            <a:pPr algn="ctr"/>
            <a:r>
              <a:rPr lang="en-US" sz="2000" b="1" dirty="0"/>
              <a:t>Gender </a:t>
            </a:r>
          </a:p>
          <a:p>
            <a:pPr algn="ctr"/>
            <a:r>
              <a:rPr lang="en-US" sz="2000" b="1" dirty="0"/>
              <a:t>Salary </a:t>
            </a:r>
          </a:p>
          <a:p>
            <a:pPr algn="ctr"/>
            <a:r>
              <a:rPr lang="en-US" sz="2000" b="1" dirty="0"/>
              <a:t>Salary level </a:t>
            </a:r>
          </a:p>
          <a:p>
            <a:pPr algn="ctr"/>
            <a:r>
              <a:rPr lang="en-US" sz="2000" b="1" dirty="0"/>
              <a:t>Start date </a:t>
            </a:r>
          </a:p>
          <a:p>
            <a:pPr algn="ctr"/>
            <a:r>
              <a:rPr lang="en-US" sz="2000" b="1" dirty="0"/>
              <a:t>Employee type </a:t>
            </a:r>
          </a:p>
          <a:p>
            <a:pPr algn="ctr"/>
            <a:endParaRPr lang="en-US" sz="2000" b="1" dirty="0"/>
          </a:p>
        </p:txBody>
      </p:sp>
    </p:spTree>
    <p:extLst>
      <p:ext uri="{BB962C8B-B14F-4D97-AF65-F5344CB8AC3E}">
        <p14:creationId xmlns:p14="http://schemas.microsoft.com/office/powerpoint/2010/main" val="21571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1957E-3539-3BE5-098E-B75DE794E98E}"/>
              </a:ext>
            </a:extLst>
          </p:cNvPr>
          <p:cNvSpPr>
            <a:spLocks noGrp="1"/>
          </p:cNvSpPr>
          <p:nvPr>
            <p:ph idx="1"/>
          </p:nvPr>
        </p:nvSpPr>
        <p:spPr>
          <a:xfrm>
            <a:off x="742210" y="396462"/>
            <a:ext cx="10032174" cy="6065075"/>
          </a:xfrm>
          <a:solidFill>
            <a:schemeClr val="bg1"/>
          </a:solidFill>
        </p:spPr>
        <p:txBody>
          <a:bodyPr>
            <a:noAutofit/>
          </a:bodyPr>
          <a:lstStyle/>
          <a:p>
            <a:pPr marL="0" indent="0" algn="ctr">
              <a:buNone/>
            </a:pPr>
            <a:r>
              <a:rPr lang="en-US" sz="2800" b="1" dirty="0"/>
              <a:t>Chart</a:t>
            </a:r>
          </a:p>
          <a:p>
            <a:pPr algn="ctr"/>
            <a:r>
              <a:rPr lang="en-US" sz="2800" dirty="0"/>
              <a:t>Employee id </a:t>
            </a:r>
          </a:p>
          <a:p>
            <a:pPr algn="ctr"/>
            <a:r>
              <a:rPr lang="en-US" sz="2800" dirty="0"/>
              <a:t>Name</a:t>
            </a:r>
          </a:p>
          <a:p>
            <a:pPr algn="ctr"/>
            <a:r>
              <a:rPr lang="en-US" sz="2800" dirty="0"/>
              <a:t>Gender </a:t>
            </a:r>
          </a:p>
          <a:p>
            <a:pPr algn="ctr"/>
            <a:r>
              <a:rPr lang="en-US" sz="2800" dirty="0"/>
              <a:t>Salary </a:t>
            </a:r>
          </a:p>
          <a:p>
            <a:pPr algn="ctr"/>
            <a:r>
              <a:rPr lang="en-US" sz="2800" dirty="0"/>
              <a:t>Salary level</a:t>
            </a:r>
          </a:p>
          <a:p>
            <a:pPr algn="ctr"/>
            <a:r>
              <a:rPr lang="en-US" sz="2800" dirty="0"/>
              <a:t>Start date </a:t>
            </a:r>
          </a:p>
          <a:p>
            <a:pPr algn="ctr"/>
            <a:r>
              <a:rPr lang="en-US" sz="2800" dirty="0"/>
              <a:t>Employee type </a:t>
            </a:r>
          </a:p>
          <a:p>
            <a:pPr algn="ctr"/>
            <a:r>
              <a:rPr lang="en-US" sz="2800" dirty="0"/>
              <a:t>Data visualization </a:t>
            </a:r>
          </a:p>
        </p:txBody>
      </p:sp>
    </p:spTree>
    <p:extLst>
      <p:ext uri="{BB962C8B-B14F-4D97-AF65-F5344CB8AC3E}">
        <p14:creationId xmlns:p14="http://schemas.microsoft.com/office/powerpoint/2010/main" val="3963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53B0-BAE1-56FF-32E6-1AD4F704AA6A}"/>
              </a:ext>
            </a:extLst>
          </p:cNvPr>
          <p:cNvSpPr>
            <a:spLocks noGrp="1"/>
          </p:cNvSpPr>
          <p:nvPr>
            <p:ph type="title"/>
          </p:nvPr>
        </p:nvSpPr>
        <p:spPr>
          <a:xfrm>
            <a:off x="4820444" y="-196453"/>
            <a:ext cx="9905998" cy="1905000"/>
          </a:xfrm>
        </p:spPr>
        <p:txBody>
          <a:bodyPr/>
          <a:lstStyle/>
          <a:p>
            <a:r>
              <a:rPr lang="en-US" sz="4400" b="1" dirty="0"/>
              <a:t>Results</a:t>
            </a:r>
            <a:r>
              <a:rPr lang="en-US" dirty="0"/>
              <a:t> </a:t>
            </a:r>
          </a:p>
        </p:txBody>
      </p:sp>
      <p:pic>
        <p:nvPicPr>
          <p:cNvPr id="4" name="Picture 3">
            <a:extLst>
              <a:ext uri="{FF2B5EF4-FFF2-40B4-BE49-F238E27FC236}">
                <a16:creationId xmlns:a16="http://schemas.microsoft.com/office/drawing/2014/main" id="{3438EE6C-25BC-4896-A124-3E83D96C5F1D}"/>
              </a:ext>
            </a:extLst>
          </p:cNvPr>
          <p:cNvPicPr>
            <a:picLocks noChangeAspect="1"/>
          </p:cNvPicPr>
          <p:nvPr/>
        </p:nvPicPr>
        <p:blipFill>
          <a:blip r:embed="rId2"/>
          <a:stretch>
            <a:fillRect/>
          </a:stretch>
        </p:blipFill>
        <p:spPr>
          <a:xfrm>
            <a:off x="2078181" y="1335974"/>
            <a:ext cx="8325097" cy="5183585"/>
          </a:xfrm>
          <a:prstGeom prst="rect">
            <a:avLst/>
          </a:prstGeom>
        </p:spPr>
      </p:pic>
    </p:spTree>
    <p:extLst>
      <p:ext uri="{BB962C8B-B14F-4D97-AF65-F5344CB8AC3E}">
        <p14:creationId xmlns:p14="http://schemas.microsoft.com/office/powerpoint/2010/main" val="125834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8252-EE94-4290-E97C-E1CD6A76541C}"/>
              </a:ext>
            </a:extLst>
          </p:cNvPr>
          <p:cNvSpPr>
            <a:spLocks noGrp="1"/>
          </p:cNvSpPr>
          <p:nvPr>
            <p:ph type="title"/>
          </p:nvPr>
        </p:nvSpPr>
        <p:spPr>
          <a:xfrm>
            <a:off x="4011806" y="218608"/>
            <a:ext cx="4168387" cy="1353016"/>
          </a:xfrm>
          <a:solidFill>
            <a:schemeClr val="bg1"/>
          </a:solidFill>
        </p:spPr>
        <p:txBody>
          <a:bodyPr>
            <a:normAutofit/>
          </a:bodyPr>
          <a:lstStyle/>
          <a:p>
            <a:r>
              <a:rPr lang="en-US" sz="4800" b="1" dirty="0">
                <a:solidFill>
                  <a:srgbClr val="FF0000"/>
                </a:solidFill>
              </a:rPr>
              <a:t>Conclusion</a:t>
            </a:r>
            <a:r>
              <a:rPr lang="en-US" sz="4800" dirty="0">
                <a:solidFill>
                  <a:srgbClr val="FF0000"/>
                </a:solidFill>
              </a:rPr>
              <a:t> </a:t>
            </a:r>
          </a:p>
        </p:txBody>
      </p:sp>
      <p:sp>
        <p:nvSpPr>
          <p:cNvPr id="3" name="Content Placeholder 2">
            <a:extLst>
              <a:ext uri="{FF2B5EF4-FFF2-40B4-BE49-F238E27FC236}">
                <a16:creationId xmlns:a16="http://schemas.microsoft.com/office/drawing/2014/main" id="{9762C9C9-31BA-6159-6576-6C7C7E391787}"/>
              </a:ext>
            </a:extLst>
          </p:cNvPr>
          <p:cNvSpPr>
            <a:spLocks noGrp="1"/>
          </p:cNvSpPr>
          <p:nvPr>
            <p:ph idx="1"/>
          </p:nvPr>
        </p:nvSpPr>
        <p:spPr>
          <a:xfrm>
            <a:off x="1127769" y="2255214"/>
            <a:ext cx="9672239" cy="3575448"/>
          </a:xfrm>
          <a:solidFill>
            <a:schemeClr val="accent4">
              <a:lumMod val="20000"/>
              <a:lumOff val="80000"/>
            </a:schemeClr>
          </a:solidFill>
        </p:spPr>
        <p:txBody>
          <a:bodyPr>
            <a:normAutofit/>
          </a:bodyPr>
          <a:lstStyle/>
          <a:p>
            <a:r>
              <a:rPr lang="en-US" sz="3600" b="1" dirty="0">
                <a:solidFill>
                  <a:schemeClr val="accent4">
                    <a:lumMod val="50000"/>
                  </a:schemeClr>
                </a:solidFill>
              </a:rPr>
              <a:t>While comparing The salary level Of the employee , the employees are getting Their salary According to Their Employee type and start date.</a:t>
            </a:r>
          </a:p>
        </p:txBody>
      </p:sp>
    </p:spTree>
    <p:extLst>
      <p:ext uri="{BB962C8B-B14F-4D97-AF65-F5344CB8AC3E}">
        <p14:creationId xmlns:p14="http://schemas.microsoft.com/office/powerpoint/2010/main" val="240881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B3F7-8FE8-2CEB-60F9-A2FD806AA1E5}"/>
              </a:ext>
            </a:extLst>
          </p:cNvPr>
          <p:cNvSpPr>
            <a:spLocks noGrp="1"/>
          </p:cNvSpPr>
          <p:nvPr>
            <p:ph type="title"/>
          </p:nvPr>
        </p:nvSpPr>
        <p:spPr>
          <a:xfrm>
            <a:off x="3822947" y="163781"/>
            <a:ext cx="9905998" cy="1905000"/>
          </a:xfrm>
        </p:spPr>
        <p:txBody>
          <a:bodyPr>
            <a:normAutofit/>
          </a:bodyPr>
          <a:lstStyle/>
          <a:p>
            <a:r>
              <a:rPr lang="en-US" sz="4800" b="1" u="sng" dirty="0">
                <a:solidFill>
                  <a:srgbClr val="FFC000"/>
                </a:solidFill>
              </a:rPr>
              <a:t>Project tittle </a:t>
            </a:r>
          </a:p>
        </p:txBody>
      </p:sp>
      <p:sp>
        <p:nvSpPr>
          <p:cNvPr id="3" name="Content Placeholder 2">
            <a:extLst>
              <a:ext uri="{FF2B5EF4-FFF2-40B4-BE49-F238E27FC236}">
                <a16:creationId xmlns:a16="http://schemas.microsoft.com/office/drawing/2014/main" id="{2C30A087-8185-89D4-2F30-7C9E9AAF28E2}"/>
              </a:ext>
            </a:extLst>
          </p:cNvPr>
          <p:cNvSpPr>
            <a:spLocks noGrp="1"/>
          </p:cNvSpPr>
          <p:nvPr>
            <p:ph idx="1"/>
          </p:nvPr>
        </p:nvSpPr>
        <p:spPr>
          <a:xfrm>
            <a:off x="1161006" y="2709393"/>
            <a:ext cx="9424664" cy="2510802"/>
          </a:xfrm>
        </p:spPr>
        <p:txBody>
          <a:bodyPr>
            <a:normAutofit/>
          </a:bodyPr>
          <a:lstStyle/>
          <a:p>
            <a:pPr marL="0" indent="0">
              <a:buNone/>
            </a:pPr>
            <a:r>
              <a:rPr lang="en-US" sz="4400" b="1" dirty="0">
                <a:solidFill>
                  <a:schemeClr val="accent4">
                    <a:lumMod val="50000"/>
                  </a:schemeClr>
                </a:solidFill>
              </a:rPr>
              <a:t>E</a:t>
            </a:r>
            <a:r>
              <a:rPr lang="en-GB" sz="4400" b="1" dirty="0">
                <a:solidFill>
                  <a:schemeClr val="accent4">
                    <a:lumMod val="50000"/>
                  </a:schemeClr>
                </a:solidFill>
              </a:rPr>
              <a:t>MPLOYEE PERFORMANCE ANALYSIS </a:t>
            </a:r>
          </a:p>
          <a:p>
            <a:pPr marL="0" indent="0">
              <a:buNone/>
            </a:pPr>
            <a:r>
              <a:rPr lang="en-GB" sz="4400" b="1" dirty="0">
                <a:solidFill>
                  <a:schemeClr val="accent4">
                    <a:lumMod val="50000"/>
                  </a:schemeClr>
                </a:solidFill>
              </a:rPr>
              <a:t>                        USING EXCEL </a:t>
            </a:r>
            <a:endParaRPr lang="en-US" sz="4400" b="1" dirty="0">
              <a:solidFill>
                <a:schemeClr val="accent4">
                  <a:lumMod val="50000"/>
                </a:schemeClr>
              </a:solidFill>
            </a:endParaRPr>
          </a:p>
        </p:txBody>
      </p:sp>
    </p:spTree>
    <p:extLst>
      <p:ext uri="{BB962C8B-B14F-4D97-AF65-F5344CB8AC3E}">
        <p14:creationId xmlns:p14="http://schemas.microsoft.com/office/powerpoint/2010/main" val="50391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4B24-2B3E-D8A1-7522-839403A2926C}"/>
              </a:ext>
            </a:extLst>
          </p:cNvPr>
          <p:cNvSpPr>
            <a:spLocks noGrp="1"/>
          </p:cNvSpPr>
          <p:nvPr>
            <p:ph type="title"/>
          </p:nvPr>
        </p:nvSpPr>
        <p:spPr>
          <a:xfrm>
            <a:off x="565273" y="-98961"/>
            <a:ext cx="9905998" cy="1046451"/>
          </a:xfrm>
        </p:spPr>
        <p:txBody>
          <a:bodyPr>
            <a:normAutofit/>
          </a:bodyPr>
          <a:lstStyle/>
          <a:p>
            <a:r>
              <a:rPr lang="en-US" sz="4400" b="1" dirty="0"/>
              <a:t>Agenda</a:t>
            </a:r>
          </a:p>
        </p:txBody>
      </p:sp>
      <p:sp>
        <p:nvSpPr>
          <p:cNvPr id="3" name="Content Placeholder 2">
            <a:extLst>
              <a:ext uri="{FF2B5EF4-FFF2-40B4-BE49-F238E27FC236}">
                <a16:creationId xmlns:a16="http://schemas.microsoft.com/office/drawing/2014/main" id="{4FADFC9B-844E-30C6-056D-89DE410540FA}"/>
              </a:ext>
            </a:extLst>
          </p:cNvPr>
          <p:cNvSpPr>
            <a:spLocks noGrp="1"/>
          </p:cNvSpPr>
          <p:nvPr>
            <p:ph idx="1"/>
          </p:nvPr>
        </p:nvSpPr>
        <p:spPr>
          <a:xfrm>
            <a:off x="3581505" y="311727"/>
            <a:ext cx="7848495" cy="5863442"/>
          </a:xfrm>
        </p:spPr>
        <p:txBody>
          <a:bodyPr>
            <a:noAutofit/>
          </a:bodyPr>
          <a:lstStyle/>
          <a:p>
            <a:r>
              <a:rPr lang="en-US" sz="3600" dirty="0"/>
              <a:t>Problem statement </a:t>
            </a:r>
          </a:p>
          <a:p>
            <a:r>
              <a:rPr lang="en-US" sz="3600" dirty="0"/>
              <a:t>Project overview </a:t>
            </a:r>
          </a:p>
          <a:p>
            <a:r>
              <a:rPr lang="en-US" sz="3600" dirty="0"/>
              <a:t>End users </a:t>
            </a:r>
          </a:p>
          <a:p>
            <a:r>
              <a:rPr lang="en-US" sz="3600" dirty="0"/>
              <a:t>Our solution and Proposition </a:t>
            </a:r>
          </a:p>
          <a:p>
            <a:r>
              <a:rPr lang="en-US" sz="3600" dirty="0"/>
              <a:t>Data description </a:t>
            </a:r>
          </a:p>
          <a:p>
            <a:r>
              <a:rPr lang="en-US" sz="3600" dirty="0"/>
              <a:t>Modeling approach </a:t>
            </a:r>
          </a:p>
          <a:p>
            <a:r>
              <a:rPr lang="en-US" sz="3600" dirty="0"/>
              <a:t>Results and discussion </a:t>
            </a:r>
          </a:p>
          <a:p>
            <a:r>
              <a:rPr lang="en-US" sz="3600" dirty="0"/>
              <a:t>Conclusion </a:t>
            </a:r>
          </a:p>
        </p:txBody>
      </p:sp>
    </p:spTree>
    <p:extLst>
      <p:ext uri="{BB962C8B-B14F-4D97-AF65-F5344CB8AC3E}">
        <p14:creationId xmlns:p14="http://schemas.microsoft.com/office/powerpoint/2010/main" val="235588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4CBE-DD4A-F6B4-BE53-38E4B110C192}"/>
              </a:ext>
            </a:extLst>
          </p:cNvPr>
          <p:cNvSpPr>
            <a:spLocks noGrp="1"/>
          </p:cNvSpPr>
          <p:nvPr>
            <p:ph type="title"/>
          </p:nvPr>
        </p:nvSpPr>
        <p:spPr>
          <a:xfrm>
            <a:off x="2553308" y="0"/>
            <a:ext cx="9905998" cy="1905000"/>
          </a:xfrm>
        </p:spPr>
        <p:txBody>
          <a:bodyPr>
            <a:normAutofit/>
          </a:bodyPr>
          <a:lstStyle/>
          <a:p>
            <a:r>
              <a:rPr lang="en-US" sz="4800" b="1" dirty="0">
                <a:solidFill>
                  <a:schemeClr val="accent4"/>
                </a:solidFill>
              </a:rPr>
              <a:t>Problem statement </a:t>
            </a:r>
          </a:p>
        </p:txBody>
      </p:sp>
      <p:sp>
        <p:nvSpPr>
          <p:cNvPr id="3" name="Content Placeholder 2">
            <a:extLst>
              <a:ext uri="{FF2B5EF4-FFF2-40B4-BE49-F238E27FC236}">
                <a16:creationId xmlns:a16="http://schemas.microsoft.com/office/drawing/2014/main" id="{85C4982A-5921-EB19-CDE2-6DBEB2EC945A}"/>
              </a:ext>
            </a:extLst>
          </p:cNvPr>
          <p:cNvSpPr>
            <a:spLocks noGrp="1"/>
          </p:cNvSpPr>
          <p:nvPr>
            <p:ph idx="1"/>
          </p:nvPr>
        </p:nvSpPr>
        <p:spPr>
          <a:xfrm>
            <a:off x="1498601" y="2143125"/>
            <a:ext cx="9905998" cy="2986088"/>
          </a:xfrm>
        </p:spPr>
        <p:txBody>
          <a:bodyPr>
            <a:normAutofit fontScale="92500"/>
          </a:bodyPr>
          <a:lstStyle/>
          <a:p>
            <a:r>
              <a:rPr lang="en-US" sz="4000" b="1" dirty="0">
                <a:solidFill>
                  <a:srgbClr val="FFFF00"/>
                </a:solidFill>
              </a:rPr>
              <a:t>Analysing employee performance enables organizations to optimize productivity by ensuring that employees are working efficiently and effectively towards their goals.</a:t>
            </a:r>
          </a:p>
        </p:txBody>
      </p:sp>
    </p:spTree>
    <p:extLst>
      <p:ext uri="{BB962C8B-B14F-4D97-AF65-F5344CB8AC3E}">
        <p14:creationId xmlns:p14="http://schemas.microsoft.com/office/powerpoint/2010/main" val="9242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9029-E29C-346D-5383-1C4A0CAECDC7}"/>
              </a:ext>
            </a:extLst>
          </p:cNvPr>
          <p:cNvSpPr>
            <a:spLocks noGrp="1"/>
          </p:cNvSpPr>
          <p:nvPr>
            <p:ph type="title"/>
          </p:nvPr>
        </p:nvSpPr>
        <p:spPr>
          <a:xfrm>
            <a:off x="3034275" y="-163842"/>
            <a:ext cx="9905998" cy="1905000"/>
          </a:xfrm>
        </p:spPr>
        <p:txBody>
          <a:bodyPr>
            <a:normAutofit/>
          </a:bodyPr>
          <a:lstStyle/>
          <a:p>
            <a:r>
              <a:rPr lang="en-US" sz="4800" b="1" u="sng" dirty="0">
                <a:solidFill>
                  <a:schemeClr val="accent1">
                    <a:lumMod val="50000"/>
                  </a:schemeClr>
                </a:solidFill>
              </a:rPr>
              <a:t>Project overview </a:t>
            </a:r>
          </a:p>
        </p:txBody>
      </p:sp>
      <p:sp>
        <p:nvSpPr>
          <p:cNvPr id="3" name="Content Placeholder 2">
            <a:extLst>
              <a:ext uri="{FF2B5EF4-FFF2-40B4-BE49-F238E27FC236}">
                <a16:creationId xmlns:a16="http://schemas.microsoft.com/office/drawing/2014/main" id="{6E3EA5A7-B8D5-4989-898B-08DB9D3598DC}"/>
              </a:ext>
            </a:extLst>
          </p:cNvPr>
          <p:cNvSpPr>
            <a:spLocks noGrp="1"/>
          </p:cNvSpPr>
          <p:nvPr>
            <p:ph idx="1"/>
          </p:nvPr>
        </p:nvSpPr>
        <p:spPr>
          <a:xfrm>
            <a:off x="1143001" y="1928255"/>
            <a:ext cx="9905998" cy="3675414"/>
          </a:xfrm>
          <a:solidFill>
            <a:schemeClr val="accent2">
              <a:lumMod val="20000"/>
              <a:lumOff val="80000"/>
            </a:schemeClr>
          </a:solidFill>
        </p:spPr>
        <p:txBody>
          <a:bodyPr>
            <a:noAutofit/>
          </a:bodyPr>
          <a:lstStyle/>
          <a:p>
            <a:pPr marL="0" indent="0">
              <a:buNone/>
            </a:pPr>
            <a:r>
              <a:rPr lang="en-US" sz="3600" b="1" dirty="0">
                <a:solidFill>
                  <a:srgbClr val="002060"/>
                </a:solidFill>
              </a:rPr>
              <a:t>Analyze the Salary of the employee By considering various factors like Gender, employee ID, Start date, employee type, department etc. Different categories of employee salary like Very high, high, medium and low .</a:t>
            </a:r>
          </a:p>
        </p:txBody>
      </p:sp>
    </p:spTree>
    <p:extLst>
      <p:ext uri="{BB962C8B-B14F-4D97-AF65-F5344CB8AC3E}">
        <p14:creationId xmlns:p14="http://schemas.microsoft.com/office/powerpoint/2010/main" val="12366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77F8-5064-4076-ED0C-F7E49E25AD8D}"/>
              </a:ext>
            </a:extLst>
          </p:cNvPr>
          <p:cNvSpPr>
            <a:spLocks noGrp="1"/>
          </p:cNvSpPr>
          <p:nvPr>
            <p:ph type="title"/>
          </p:nvPr>
        </p:nvSpPr>
        <p:spPr>
          <a:xfrm>
            <a:off x="2570163" y="-194072"/>
            <a:ext cx="9905998" cy="1905000"/>
          </a:xfrm>
        </p:spPr>
        <p:txBody>
          <a:bodyPr/>
          <a:lstStyle/>
          <a:p>
            <a:r>
              <a:rPr lang="en-US" sz="4400" b="1" dirty="0"/>
              <a:t>Who are the end users?</a:t>
            </a:r>
            <a:r>
              <a:rPr lang="en-US" dirty="0"/>
              <a:t> </a:t>
            </a:r>
          </a:p>
        </p:txBody>
      </p:sp>
      <p:pic>
        <p:nvPicPr>
          <p:cNvPr id="3" name="Picture 2">
            <a:extLst>
              <a:ext uri="{FF2B5EF4-FFF2-40B4-BE49-F238E27FC236}">
                <a16:creationId xmlns:a16="http://schemas.microsoft.com/office/drawing/2014/main" id="{ABE6062E-F33F-BD3F-A025-AAF2E85E943D}"/>
              </a:ext>
            </a:extLst>
          </p:cNvPr>
          <p:cNvPicPr>
            <a:picLocks noChangeAspect="1"/>
          </p:cNvPicPr>
          <p:nvPr/>
        </p:nvPicPr>
        <p:blipFill>
          <a:blip r:embed="rId2"/>
          <a:stretch>
            <a:fillRect/>
          </a:stretch>
        </p:blipFill>
        <p:spPr>
          <a:xfrm>
            <a:off x="563459" y="2041071"/>
            <a:ext cx="5532541" cy="4292435"/>
          </a:xfrm>
          <a:prstGeom prst="rect">
            <a:avLst/>
          </a:prstGeom>
        </p:spPr>
      </p:pic>
      <p:pic>
        <p:nvPicPr>
          <p:cNvPr id="7" name="Picture 6">
            <a:extLst>
              <a:ext uri="{FF2B5EF4-FFF2-40B4-BE49-F238E27FC236}">
                <a16:creationId xmlns:a16="http://schemas.microsoft.com/office/drawing/2014/main" id="{76A2A9C5-4384-E63E-5F3C-C3B7E6FCFF29}"/>
              </a:ext>
            </a:extLst>
          </p:cNvPr>
          <p:cNvPicPr>
            <a:picLocks noChangeAspect="1"/>
          </p:cNvPicPr>
          <p:nvPr/>
        </p:nvPicPr>
        <p:blipFill>
          <a:blip r:embed="rId3"/>
          <a:stretch>
            <a:fillRect/>
          </a:stretch>
        </p:blipFill>
        <p:spPr>
          <a:xfrm>
            <a:off x="6673684" y="2300844"/>
            <a:ext cx="4731576" cy="4032663"/>
          </a:xfrm>
          <a:prstGeom prst="rect">
            <a:avLst/>
          </a:prstGeom>
        </p:spPr>
      </p:pic>
      <p:sp>
        <p:nvSpPr>
          <p:cNvPr id="8" name="TextBox 7">
            <a:extLst>
              <a:ext uri="{FF2B5EF4-FFF2-40B4-BE49-F238E27FC236}">
                <a16:creationId xmlns:a16="http://schemas.microsoft.com/office/drawing/2014/main" id="{739E0FE9-C56F-2C41-8A61-E76FBE40C399}"/>
              </a:ext>
            </a:extLst>
          </p:cNvPr>
          <p:cNvSpPr txBox="1"/>
          <p:nvPr/>
        </p:nvSpPr>
        <p:spPr>
          <a:xfrm>
            <a:off x="7906266" y="1456296"/>
            <a:ext cx="2486396" cy="584775"/>
          </a:xfrm>
          <a:prstGeom prst="rect">
            <a:avLst/>
          </a:prstGeom>
          <a:noFill/>
        </p:spPr>
        <p:txBody>
          <a:bodyPr wrap="square" rtlCol="0">
            <a:spAutoFit/>
          </a:bodyPr>
          <a:lstStyle/>
          <a:p>
            <a:pPr algn="l"/>
            <a:r>
              <a:rPr lang="en-GB" sz="3200" dirty="0"/>
              <a:t>Employees </a:t>
            </a:r>
            <a:endParaRPr lang="en-US" sz="3200" dirty="0"/>
          </a:p>
        </p:txBody>
      </p:sp>
    </p:spTree>
    <p:extLst>
      <p:ext uri="{BB962C8B-B14F-4D97-AF65-F5344CB8AC3E}">
        <p14:creationId xmlns:p14="http://schemas.microsoft.com/office/powerpoint/2010/main" val="222113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935E-75C0-FA9B-EA3E-369B97F23929}"/>
              </a:ext>
            </a:extLst>
          </p:cNvPr>
          <p:cNvSpPr>
            <a:spLocks noGrp="1"/>
          </p:cNvSpPr>
          <p:nvPr>
            <p:ph type="title"/>
          </p:nvPr>
        </p:nvSpPr>
        <p:spPr>
          <a:xfrm>
            <a:off x="432955" y="149680"/>
            <a:ext cx="11553701" cy="1804801"/>
          </a:xfrm>
          <a:solidFill>
            <a:schemeClr val="accent1">
              <a:lumMod val="40000"/>
              <a:lumOff val="60000"/>
            </a:schemeClr>
          </a:solidFill>
        </p:spPr>
        <p:txBody>
          <a:bodyPr>
            <a:normAutofit/>
          </a:bodyPr>
          <a:lstStyle/>
          <a:p>
            <a:r>
              <a:rPr lang="en-US" sz="4400" b="1" dirty="0">
                <a:solidFill>
                  <a:schemeClr val="bg2">
                    <a:lumMod val="75000"/>
                  </a:schemeClr>
                </a:solidFill>
              </a:rPr>
              <a:t>Our solution and It’s value proposition </a:t>
            </a:r>
          </a:p>
        </p:txBody>
      </p:sp>
      <p:sp>
        <p:nvSpPr>
          <p:cNvPr id="3" name="Content Placeholder 2">
            <a:extLst>
              <a:ext uri="{FF2B5EF4-FFF2-40B4-BE49-F238E27FC236}">
                <a16:creationId xmlns:a16="http://schemas.microsoft.com/office/drawing/2014/main" id="{48CAEB03-7470-5640-B391-3E5F57CE4490}"/>
              </a:ext>
            </a:extLst>
          </p:cNvPr>
          <p:cNvSpPr>
            <a:spLocks noGrp="1"/>
          </p:cNvSpPr>
          <p:nvPr>
            <p:ph idx="1"/>
          </p:nvPr>
        </p:nvSpPr>
        <p:spPr>
          <a:xfrm>
            <a:off x="1384896" y="2286000"/>
            <a:ext cx="9422208" cy="4286249"/>
          </a:xfrm>
          <a:solidFill>
            <a:schemeClr val="accent2">
              <a:lumMod val="20000"/>
              <a:lumOff val="80000"/>
            </a:schemeClr>
          </a:solidFill>
        </p:spPr>
        <p:txBody>
          <a:bodyPr>
            <a:normAutofit/>
          </a:bodyPr>
          <a:lstStyle/>
          <a:p>
            <a:r>
              <a:rPr lang="en-US" sz="3600" b="1" dirty="0">
                <a:solidFill>
                  <a:schemeClr val="accent4">
                    <a:lumMod val="50000"/>
                  </a:schemeClr>
                </a:solidFill>
              </a:rPr>
              <a:t>Conditional formatting – missing </a:t>
            </a:r>
          </a:p>
          <a:p>
            <a:r>
              <a:rPr lang="en-US" sz="3600" b="1" dirty="0">
                <a:solidFill>
                  <a:schemeClr val="accent4">
                    <a:lumMod val="50000"/>
                  </a:schemeClr>
                </a:solidFill>
              </a:rPr>
              <a:t>Filter – Remove </a:t>
            </a:r>
          </a:p>
          <a:p>
            <a:r>
              <a:rPr lang="en-US" sz="3600" b="1" dirty="0">
                <a:solidFill>
                  <a:schemeClr val="accent4">
                    <a:lumMod val="50000"/>
                  </a:schemeClr>
                </a:solidFill>
              </a:rPr>
              <a:t>Formula – performance level </a:t>
            </a:r>
          </a:p>
          <a:p>
            <a:r>
              <a:rPr lang="en-US" sz="3600" b="1" dirty="0">
                <a:solidFill>
                  <a:schemeClr val="accent4">
                    <a:lumMod val="50000"/>
                  </a:schemeClr>
                </a:solidFill>
              </a:rPr>
              <a:t>Pivot – summary </a:t>
            </a:r>
          </a:p>
          <a:p>
            <a:r>
              <a:rPr lang="en-US" sz="3600" b="1" dirty="0">
                <a:solidFill>
                  <a:schemeClr val="accent4">
                    <a:lumMod val="50000"/>
                  </a:schemeClr>
                </a:solidFill>
              </a:rPr>
              <a:t>Graph – data visualization </a:t>
            </a:r>
          </a:p>
        </p:txBody>
      </p:sp>
    </p:spTree>
    <p:extLst>
      <p:ext uri="{BB962C8B-B14F-4D97-AF65-F5344CB8AC3E}">
        <p14:creationId xmlns:p14="http://schemas.microsoft.com/office/powerpoint/2010/main" val="856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C0D-C95A-DDA5-4FBC-67CBBE7B8E47}"/>
              </a:ext>
            </a:extLst>
          </p:cNvPr>
          <p:cNvSpPr>
            <a:spLocks noGrp="1"/>
          </p:cNvSpPr>
          <p:nvPr>
            <p:ph type="title"/>
          </p:nvPr>
        </p:nvSpPr>
        <p:spPr>
          <a:xfrm>
            <a:off x="3055150" y="-434594"/>
            <a:ext cx="9905998" cy="1905000"/>
          </a:xfrm>
        </p:spPr>
        <p:txBody>
          <a:bodyPr>
            <a:normAutofit/>
          </a:bodyPr>
          <a:lstStyle/>
          <a:p>
            <a:r>
              <a:rPr lang="en-US" sz="4800" b="1" u="sng" dirty="0">
                <a:solidFill>
                  <a:srgbClr val="FFFF00"/>
                </a:solidFill>
              </a:rPr>
              <a:t>Dataset description </a:t>
            </a:r>
          </a:p>
        </p:txBody>
      </p:sp>
      <p:sp>
        <p:nvSpPr>
          <p:cNvPr id="3" name="Content Placeholder 2">
            <a:extLst>
              <a:ext uri="{FF2B5EF4-FFF2-40B4-BE49-F238E27FC236}">
                <a16:creationId xmlns:a16="http://schemas.microsoft.com/office/drawing/2014/main" id="{ED41E18C-B93A-6832-8049-F6B9E6C6A897}"/>
              </a:ext>
            </a:extLst>
          </p:cNvPr>
          <p:cNvSpPr>
            <a:spLocks noGrp="1"/>
          </p:cNvSpPr>
          <p:nvPr>
            <p:ph idx="1"/>
          </p:nvPr>
        </p:nvSpPr>
        <p:spPr>
          <a:xfrm>
            <a:off x="1143001" y="965449"/>
            <a:ext cx="9905998" cy="5706999"/>
          </a:xfrm>
          <a:solidFill>
            <a:schemeClr val="accent4">
              <a:lumMod val="20000"/>
              <a:lumOff val="80000"/>
            </a:schemeClr>
          </a:solidFill>
        </p:spPr>
        <p:txBody>
          <a:bodyPr>
            <a:noAutofit/>
          </a:bodyPr>
          <a:lstStyle/>
          <a:p>
            <a:r>
              <a:rPr lang="en-US" sz="3200" b="1" dirty="0">
                <a:solidFill>
                  <a:srgbClr val="FF0000"/>
                </a:solidFill>
              </a:rPr>
              <a:t>Employee dataset – edunet dashboard </a:t>
            </a:r>
          </a:p>
          <a:p>
            <a:r>
              <a:rPr lang="en-US" sz="3200" b="1" dirty="0">
                <a:solidFill>
                  <a:srgbClr val="FF0000"/>
                </a:solidFill>
              </a:rPr>
              <a:t>26 - features </a:t>
            </a:r>
          </a:p>
          <a:p>
            <a:r>
              <a:rPr lang="en-US" sz="3200" b="1" dirty="0">
                <a:solidFill>
                  <a:srgbClr val="FF0000"/>
                </a:solidFill>
              </a:rPr>
              <a:t>9 – features</a:t>
            </a:r>
          </a:p>
          <a:p>
            <a:r>
              <a:rPr lang="en-US" sz="3200" b="1" dirty="0">
                <a:solidFill>
                  <a:srgbClr val="FF0000"/>
                </a:solidFill>
              </a:rPr>
              <a:t>Employee id – numerical value </a:t>
            </a:r>
          </a:p>
          <a:p>
            <a:r>
              <a:rPr lang="en-US" sz="3200" b="1" dirty="0">
                <a:solidFill>
                  <a:srgbClr val="FF0000"/>
                </a:solidFill>
              </a:rPr>
              <a:t>Name – text</a:t>
            </a:r>
          </a:p>
          <a:p>
            <a:r>
              <a:rPr lang="en-US" sz="3200" b="1" dirty="0">
                <a:solidFill>
                  <a:srgbClr val="FF0000"/>
                </a:solidFill>
              </a:rPr>
              <a:t>Gender – text</a:t>
            </a:r>
          </a:p>
          <a:p>
            <a:r>
              <a:rPr lang="en-US" sz="3200" b="1" dirty="0">
                <a:solidFill>
                  <a:srgbClr val="FF0000"/>
                </a:solidFill>
              </a:rPr>
              <a:t>Salary – numerical value </a:t>
            </a:r>
          </a:p>
          <a:p>
            <a:r>
              <a:rPr lang="en-US" sz="3200" b="1" dirty="0">
                <a:solidFill>
                  <a:srgbClr val="FF0000"/>
                </a:solidFill>
              </a:rPr>
              <a:t>Start date – numerical value </a:t>
            </a:r>
          </a:p>
          <a:p>
            <a:endParaRPr lang="en-US" sz="3200" b="1" dirty="0">
              <a:solidFill>
                <a:srgbClr val="FF0000"/>
              </a:solidFill>
            </a:endParaRPr>
          </a:p>
        </p:txBody>
      </p:sp>
    </p:spTree>
    <p:extLst>
      <p:ext uri="{BB962C8B-B14F-4D97-AF65-F5344CB8AC3E}">
        <p14:creationId xmlns:p14="http://schemas.microsoft.com/office/powerpoint/2010/main" val="262884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4E73-323D-7CD0-F88C-3BA8D5DDC839}"/>
              </a:ext>
            </a:extLst>
          </p:cNvPr>
          <p:cNvSpPr>
            <a:spLocks noGrp="1"/>
          </p:cNvSpPr>
          <p:nvPr>
            <p:ph type="title"/>
          </p:nvPr>
        </p:nvSpPr>
        <p:spPr>
          <a:xfrm>
            <a:off x="1445022" y="120670"/>
            <a:ext cx="9905998" cy="1905000"/>
          </a:xfrm>
          <a:solidFill>
            <a:schemeClr val="accent4">
              <a:lumMod val="20000"/>
              <a:lumOff val="80000"/>
            </a:schemeClr>
          </a:solidFill>
        </p:spPr>
        <p:txBody>
          <a:bodyPr>
            <a:normAutofit/>
          </a:bodyPr>
          <a:lstStyle/>
          <a:p>
            <a:r>
              <a:rPr lang="en-US" sz="4800" b="1" dirty="0">
                <a:solidFill>
                  <a:schemeClr val="accent4">
                    <a:lumMod val="50000"/>
                  </a:schemeClr>
                </a:solidFill>
              </a:rPr>
              <a:t>The “wow” in our solution </a:t>
            </a:r>
          </a:p>
        </p:txBody>
      </p:sp>
      <p:sp>
        <p:nvSpPr>
          <p:cNvPr id="3" name="Content Placeholder 2">
            <a:extLst>
              <a:ext uri="{FF2B5EF4-FFF2-40B4-BE49-F238E27FC236}">
                <a16:creationId xmlns:a16="http://schemas.microsoft.com/office/drawing/2014/main" id="{3082CD19-A35A-0BE5-972D-755881A5FEE7}"/>
              </a:ext>
            </a:extLst>
          </p:cNvPr>
          <p:cNvSpPr>
            <a:spLocks noGrp="1"/>
          </p:cNvSpPr>
          <p:nvPr>
            <p:ph idx="1"/>
          </p:nvPr>
        </p:nvSpPr>
        <p:spPr>
          <a:xfrm>
            <a:off x="581396" y="2172628"/>
            <a:ext cx="10930435" cy="3826885"/>
          </a:xfrm>
          <a:solidFill>
            <a:schemeClr val="accent5">
              <a:lumMod val="20000"/>
              <a:lumOff val="80000"/>
            </a:schemeClr>
          </a:solidFill>
        </p:spPr>
        <p:txBody>
          <a:bodyPr>
            <a:noAutofit/>
          </a:bodyPr>
          <a:lstStyle/>
          <a:p>
            <a:r>
              <a:rPr lang="en-US" sz="4400" b="1" dirty="0">
                <a:solidFill>
                  <a:schemeClr val="bg1"/>
                </a:solidFill>
              </a:rPr>
              <a:t>We use  this formula </a:t>
            </a:r>
          </a:p>
          <a:p>
            <a:r>
              <a:rPr lang="en-US" sz="4400" b="1" dirty="0">
                <a:solidFill>
                  <a:schemeClr val="bg1"/>
                </a:solidFill>
              </a:rPr>
              <a:t>Ifs(z8&gt;=5,”very high”,Z8&gt;=4,”high”,z8&gt;=3,”med”, true”, low”)</a:t>
            </a:r>
          </a:p>
        </p:txBody>
      </p:sp>
    </p:spTree>
    <p:extLst>
      <p:ext uri="{BB962C8B-B14F-4D97-AF65-F5344CB8AC3E}">
        <p14:creationId xmlns:p14="http://schemas.microsoft.com/office/powerpoint/2010/main" val="1266344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Employee data analysis using Excel </vt:lpstr>
      <vt:lpstr>Project tittle </vt:lpstr>
      <vt:lpstr>Agenda</vt:lpstr>
      <vt:lpstr>Problem statement </vt:lpstr>
      <vt:lpstr>Project overview </vt:lpstr>
      <vt:lpstr>Who are the end users? </vt:lpstr>
      <vt:lpstr>Our solution and It’s value proposition </vt:lpstr>
      <vt:lpstr>Dataset description </vt:lpstr>
      <vt:lpstr>The “wow” in our solution </vt:lpstr>
      <vt:lpstr>Modeling </vt:lpstr>
      <vt:lpstr>PowerPoint Presentation</vt:lpstr>
      <vt:lpstr>PowerPoint Presentation</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sheeran srinivasan</cp:lastModifiedBy>
  <cp:revision>6</cp:revision>
  <dcterms:created xsi:type="dcterms:W3CDTF">2024-08-26T11:46:03Z</dcterms:created>
  <dcterms:modified xsi:type="dcterms:W3CDTF">2024-08-28T03:50:45Z</dcterms:modified>
</cp:coreProperties>
</file>