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E547A-9265-4783-A894-1E0696D7B34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296D5E-157B-43CB-B426-954FE6766ABF}">
      <dgm:prSet/>
      <dgm:spPr/>
      <dgm:t>
        <a:bodyPr/>
        <a:lstStyle/>
        <a:p>
          <a:r>
            <a:rPr lang="en-US" b="1"/>
            <a:t>Raise Furniture margins</a:t>
          </a:r>
          <a:endParaRPr lang="en-US"/>
        </a:p>
      </dgm:t>
    </dgm:pt>
    <dgm:pt modelId="{3F157F9E-1D77-4481-8EE3-B2DF8A65BAE4}" type="parTrans" cxnId="{23023087-7DC5-4C56-A840-EF285E4A6326}">
      <dgm:prSet/>
      <dgm:spPr/>
      <dgm:t>
        <a:bodyPr/>
        <a:lstStyle/>
        <a:p>
          <a:endParaRPr lang="en-US"/>
        </a:p>
      </dgm:t>
    </dgm:pt>
    <dgm:pt modelId="{9D993D63-62E1-4548-80BF-8FA7929DC423}" type="sibTrans" cxnId="{23023087-7DC5-4C56-A840-EF285E4A632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85E0C1E-5845-4C43-87D4-ECAD645155F8}">
      <dgm:prSet/>
      <dgm:spPr/>
      <dgm:t>
        <a:bodyPr/>
        <a:lstStyle/>
        <a:p>
          <a:r>
            <a:rPr lang="en-US"/>
            <a:t>Review supplier contracts and cost structure.</a:t>
          </a:r>
        </a:p>
      </dgm:t>
    </dgm:pt>
    <dgm:pt modelId="{3401FAD1-586D-4DD7-91B5-7FD973A3AA1A}" type="parTrans" cxnId="{C5D325A6-0F83-4DBE-82D0-E15B0A78D5DC}">
      <dgm:prSet/>
      <dgm:spPr/>
      <dgm:t>
        <a:bodyPr/>
        <a:lstStyle/>
        <a:p>
          <a:endParaRPr lang="en-US"/>
        </a:p>
      </dgm:t>
    </dgm:pt>
    <dgm:pt modelId="{B086E429-FC8F-419B-883F-3A57E978237D}" type="sibTrans" cxnId="{C5D325A6-0F83-4DBE-82D0-E15B0A78D5DC}">
      <dgm:prSet/>
      <dgm:spPr/>
      <dgm:t>
        <a:bodyPr/>
        <a:lstStyle/>
        <a:p>
          <a:endParaRPr lang="en-US"/>
        </a:p>
      </dgm:t>
    </dgm:pt>
    <dgm:pt modelId="{AAC87D22-F3D1-4F2C-BA86-0B31CC965CF6}">
      <dgm:prSet/>
      <dgm:spPr/>
      <dgm:t>
        <a:bodyPr/>
        <a:lstStyle/>
        <a:p>
          <a:r>
            <a:rPr lang="en-US"/>
            <a:t>Pilot a ~5 % price increase on loss‑making sub‑categories (e.g., Tables, Bookcases).</a:t>
          </a:r>
        </a:p>
      </dgm:t>
    </dgm:pt>
    <dgm:pt modelId="{5F4A909A-FDB8-4EE0-A7F3-9025E8395784}" type="parTrans" cxnId="{FEB38DB1-FAD8-4583-A79E-FAFFEF3221AC}">
      <dgm:prSet/>
      <dgm:spPr/>
      <dgm:t>
        <a:bodyPr/>
        <a:lstStyle/>
        <a:p>
          <a:endParaRPr lang="en-US"/>
        </a:p>
      </dgm:t>
    </dgm:pt>
    <dgm:pt modelId="{B068C844-5F22-4B35-8AA0-F357544C9B44}" type="sibTrans" cxnId="{FEB38DB1-FAD8-4583-A79E-FAFFEF3221AC}">
      <dgm:prSet/>
      <dgm:spPr/>
      <dgm:t>
        <a:bodyPr/>
        <a:lstStyle/>
        <a:p>
          <a:endParaRPr lang="en-US"/>
        </a:p>
      </dgm:t>
    </dgm:pt>
    <dgm:pt modelId="{5E2FFFF5-1F9E-48BE-86F1-3D0D9F0AC8EF}">
      <dgm:prSet/>
      <dgm:spPr/>
      <dgm:t>
        <a:bodyPr/>
        <a:lstStyle/>
        <a:p>
          <a:r>
            <a:rPr lang="en-IN" b="1"/>
            <a:t>2. </a:t>
          </a:r>
          <a:r>
            <a:rPr lang="en-US" b="1"/>
            <a:t>Share regional best practices</a:t>
          </a:r>
          <a:endParaRPr lang="en-US"/>
        </a:p>
      </dgm:t>
    </dgm:pt>
    <dgm:pt modelId="{9007239E-8E70-4952-98E3-96AB3F86B437}" type="parTrans" cxnId="{8B24B383-776F-41C0-BF48-E7D2805BD722}">
      <dgm:prSet/>
      <dgm:spPr/>
      <dgm:t>
        <a:bodyPr/>
        <a:lstStyle/>
        <a:p>
          <a:endParaRPr lang="en-US"/>
        </a:p>
      </dgm:t>
    </dgm:pt>
    <dgm:pt modelId="{31249C97-7F76-4D9C-A748-9607D8917B38}" type="sibTrans" cxnId="{8B24B383-776F-41C0-BF48-E7D2805BD72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D02AD7E-D524-4EAD-A653-F978966FC4DB}">
      <dgm:prSet/>
      <dgm:spPr/>
      <dgm:t>
        <a:bodyPr/>
        <a:lstStyle/>
        <a:p>
          <a:r>
            <a:rPr lang="en-US"/>
            <a:t>Use West‑region playbook to coach Central sales teams.</a:t>
          </a:r>
        </a:p>
      </dgm:t>
    </dgm:pt>
    <dgm:pt modelId="{C737FF50-5A21-49F2-A3BC-025FE8E740FE}" type="parTrans" cxnId="{5F378167-5726-449A-9AF3-8055FDEA7BBD}">
      <dgm:prSet/>
      <dgm:spPr/>
      <dgm:t>
        <a:bodyPr/>
        <a:lstStyle/>
        <a:p>
          <a:endParaRPr lang="en-US"/>
        </a:p>
      </dgm:t>
    </dgm:pt>
    <dgm:pt modelId="{F4779FF3-199C-43BC-A28F-7D11ED4D6162}" type="sibTrans" cxnId="{5F378167-5726-449A-9AF3-8055FDEA7BBD}">
      <dgm:prSet/>
      <dgm:spPr/>
      <dgm:t>
        <a:bodyPr/>
        <a:lstStyle/>
        <a:p>
          <a:endParaRPr lang="en-US"/>
        </a:p>
      </dgm:t>
    </dgm:pt>
    <dgm:pt modelId="{C60387E3-31E9-4C67-85E7-A340DD949D51}">
      <dgm:prSet/>
      <dgm:spPr/>
      <dgm:t>
        <a:bodyPr/>
        <a:lstStyle/>
        <a:p>
          <a:r>
            <a:rPr lang="en-US"/>
            <a:t>Set quarterly profit‑improvement targets and track in the dashboard.</a:t>
          </a:r>
        </a:p>
      </dgm:t>
    </dgm:pt>
    <dgm:pt modelId="{9DD4622E-1AB9-4E24-9403-75A06E4DE937}" type="parTrans" cxnId="{B1027439-83ED-4207-87FF-67AFAF1D40BB}">
      <dgm:prSet/>
      <dgm:spPr/>
      <dgm:t>
        <a:bodyPr/>
        <a:lstStyle/>
        <a:p>
          <a:endParaRPr lang="en-US"/>
        </a:p>
      </dgm:t>
    </dgm:pt>
    <dgm:pt modelId="{D5232B4B-4654-4B7F-AC7C-E5050DBD55EF}" type="sibTrans" cxnId="{B1027439-83ED-4207-87FF-67AFAF1D40BB}">
      <dgm:prSet/>
      <dgm:spPr/>
      <dgm:t>
        <a:bodyPr/>
        <a:lstStyle/>
        <a:p>
          <a:endParaRPr lang="en-US"/>
        </a:p>
      </dgm:t>
    </dgm:pt>
    <dgm:pt modelId="{0AD62A6D-EA60-49B5-AB50-DE53F7C5F003}">
      <dgm:prSet/>
      <dgm:spPr/>
      <dgm:t>
        <a:bodyPr/>
        <a:lstStyle/>
        <a:p>
          <a:r>
            <a:rPr lang="en-IN" b="1"/>
            <a:t>3. Configure alerts</a:t>
          </a:r>
          <a:r>
            <a:rPr lang="en-IN"/>
            <a:t> for sudden margin drops or outlier discounts. </a:t>
          </a:r>
          <a:endParaRPr lang="en-US"/>
        </a:p>
      </dgm:t>
    </dgm:pt>
    <dgm:pt modelId="{63656E9A-6693-4870-BE52-21941ADC6316}" type="parTrans" cxnId="{56B7B995-89E2-40F3-B63E-990FB45E6719}">
      <dgm:prSet/>
      <dgm:spPr/>
      <dgm:t>
        <a:bodyPr/>
        <a:lstStyle/>
        <a:p>
          <a:endParaRPr lang="en-US"/>
        </a:p>
      </dgm:t>
    </dgm:pt>
    <dgm:pt modelId="{79C06928-CC39-4820-B836-9DE6FBAFFFC4}" type="sibTrans" cxnId="{56B7B995-89E2-40F3-B63E-990FB45E671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8BAA928-026F-4BBF-9AA9-C2813D5D0585}" type="pres">
      <dgm:prSet presAssocID="{B16E547A-9265-4783-A894-1E0696D7B34D}" presName="Name0" presStyleCnt="0">
        <dgm:presLayoutVars>
          <dgm:animLvl val="lvl"/>
          <dgm:resizeHandles val="exact"/>
        </dgm:presLayoutVars>
      </dgm:prSet>
      <dgm:spPr/>
    </dgm:pt>
    <dgm:pt modelId="{1BA27A5D-F666-4FB2-8432-D1355A5EF088}" type="pres">
      <dgm:prSet presAssocID="{42296D5E-157B-43CB-B426-954FE6766ABF}" presName="compositeNode" presStyleCnt="0">
        <dgm:presLayoutVars>
          <dgm:bulletEnabled val="1"/>
        </dgm:presLayoutVars>
      </dgm:prSet>
      <dgm:spPr/>
    </dgm:pt>
    <dgm:pt modelId="{2F8C1139-02E9-4B45-BDCA-0333F7D0B4AB}" type="pres">
      <dgm:prSet presAssocID="{42296D5E-157B-43CB-B426-954FE6766ABF}" presName="bgRect" presStyleLbl="bgAccFollowNode1" presStyleIdx="0" presStyleCnt="3"/>
      <dgm:spPr/>
    </dgm:pt>
    <dgm:pt modelId="{F0E0831B-C259-4F23-B213-3223C91FA28A}" type="pres">
      <dgm:prSet presAssocID="{9D993D63-62E1-4548-80BF-8FA7929DC42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8A5EB50-017C-4E13-AEB1-B17B55E05591}" type="pres">
      <dgm:prSet presAssocID="{42296D5E-157B-43CB-B426-954FE6766ABF}" presName="bottomLine" presStyleLbl="alignNode1" presStyleIdx="1" presStyleCnt="6">
        <dgm:presLayoutVars/>
      </dgm:prSet>
      <dgm:spPr/>
    </dgm:pt>
    <dgm:pt modelId="{06CE3DCE-B978-4CE3-9E74-6B0FA884C676}" type="pres">
      <dgm:prSet presAssocID="{42296D5E-157B-43CB-B426-954FE6766ABF}" presName="nodeText" presStyleLbl="bgAccFollowNode1" presStyleIdx="0" presStyleCnt="3">
        <dgm:presLayoutVars>
          <dgm:bulletEnabled val="1"/>
        </dgm:presLayoutVars>
      </dgm:prSet>
      <dgm:spPr/>
    </dgm:pt>
    <dgm:pt modelId="{897242DC-27DE-42A5-A4E6-BF328A82FC5D}" type="pres">
      <dgm:prSet presAssocID="{9D993D63-62E1-4548-80BF-8FA7929DC423}" presName="sibTrans" presStyleCnt="0"/>
      <dgm:spPr/>
    </dgm:pt>
    <dgm:pt modelId="{4D1903DC-9D47-4475-9A33-873E2A71EB35}" type="pres">
      <dgm:prSet presAssocID="{5E2FFFF5-1F9E-48BE-86F1-3D0D9F0AC8EF}" presName="compositeNode" presStyleCnt="0">
        <dgm:presLayoutVars>
          <dgm:bulletEnabled val="1"/>
        </dgm:presLayoutVars>
      </dgm:prSet>
      <dgm:spPr/>
    </dgm:pt>
    <dgm:pt modelId="{4EEB8269-207C-4228-95C3-ABB1C5D8380C}" type="pres">
      <dgm:prSet presAssocID="{5E2FFFF5-1F9E-48BE-86F1-3D0D9F0AC8EF}" presName="bgRect" presStyleLbl="bgAccFollowNode1" presStyleIdx="1" presStyleCnt="3"/>
      <dgm:spPr/>
    </dgm:pt>
    <dgm:pt modelId="{C91B0406-F9A4-45D1-8942-836BB71CAE66}" type="pres">
      <dgm:prSet presAssocID="{31249C97-7F76-4D9C-A748-9607D8917B3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CA90363-A3E6-449C-A3FC-80880C685A6B}" type="pres">
      <dgm:prSet presAssocID="{5E2FFFF5-1F9E-48BE-86F1-3D0D9F0AC8EF}" presName="bottomLine" presStyleLbl="alignNode1" presStyleIdx="3" presStyleCnt="6">
        <dgm:presLayoutVars/>
      </dgm:prSet>
      <dgm:spPr/>
    </dgm:pt>
    <dgm:pt modelId="{F89D8945-E6C7-4B85-9396-7C9CD6002B41}" type="pres">
      <dgm:prSet presAssocID="{5E2FFFF5-1F9E-48BE-86F1-3D0D9F0AC8EF}" presName="nodeText" presStyleLbl="bgAccFollowNode1" presStyleIdx="1" presStyleCnt="3">
        <dgm:presLayoutVars>
          <dgm:bulletEnabled val="1"/>
        </dgm:presLayoutVars>
      </dgm:prSet>
      <dgm:spPr/>
    </dgm:pt>
    <dgm:pt modelId="{ED924B88-F15C-4265-8A3C-62551DD442FA}" type="pres">
      <dgm:prSet presAssocID="{31249C97-7F76-4D9C-A748-9607D8917B38}" presName="sibTrans" presStyleCnt="0"/>
      <dgm:spPr/>
    </dgm:pt>
    <dgm:pt modelId="{15F53AFB-4A08-4CF7-BD00-ED626C2CE7A2}" type="pres">
      <dgm:prSet presAssocID="{0AD62A6D-EA60-49B5-AB50-DE53F7C5F003}" presName="compositeNode" presStyleCnt="0">
        <dgm:presLayoutVars>
          <dgm:bulletEnabled val="1"/>
        </dgm:presLayoutVars>
      </dgm:prSet>
      <dgm:spPr/>
    </dgm:pt>
    <dgm:pt modelId="{41752077-E467-43EC-B558-D66E1A23DD61}" type="pres">
      <dgm:prSet presAssocID="{0AD62A6D-EA60-49B5-AB50-DE53F7C5F003}" presName="bgRect" presStyleLbl="bgAccFollowNode1" presStyleIdx="2" presStyleCnt="3"/>
      <dgm:spPr/>
    </dgm:pt>
    <dgm:pt modelId="{4C80DE0E-FFDC-407F-9ED0-AD7E0CF455CF}" type="pres">
      <dgm:prSet presAssocID="{79C06928-CC39-4820-B836-9DE6FBAFFFC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902DC10-89BA-474B-8721-1CC187E905D4}" type="pres">
      <dgm:prSet presAssocID="{0AD62A6D-EA60-49B5-AB50-DE53F7C5F003}" presName="bottomLine" presStyleLbl="alignNode1" presStyleIdx="5" presStyleCnt="6">
        <dgm:presLayoutVars/>
      </dgm:prSet>
      <dgm:spPr/>
    </dgm:pt>
    <dgm:pt modelId="{1225ABA3-CF57-43F2-95D8-F06E722590B4}" type="pres">
      <dgm:prSet presAssocID="{0AD62A6D-EA60-49B5-AB50-DE53F7C5F00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7458004-D5BD-4273-8883-6C796350649F}" type="presOf" srcId="{0AD62A6D-EA60-49B5-AB50-DE53F7C5F003}" destId="{1225ABA3-CF57-43F2-95D8-F06E722590B4}" srcOrd="1" destOrd="0" presId="urn:microsoft.com/office/officeart/2016/7/layout/BasicLinearProcessNumbered"/>
    <dgm:cxn modelId="{5814FB36-EDA6-4483-958C-58F3CF2D09F6}" type="presOf" srcId="{5E2FFFF5-1F9E-48BE-86F1-3D0D9F0AC8EF}" destId="{F89D8945-E6C7-4B85-9396-7C9CD6002B41}" srcOrd="1" destOrd="0" presId="urn:microsoft.com/office/officeart/2016/7/layout/BasicLinearProcessNumbered"/>
    <dgm:cxn modelId="{B1027439-83ED-4207-87FF-67AFAF1D40BB}" srcId="{5E2FFFF5-1F9E-48BE-86F1-3D0D9F0AC8EF}" destId="{C60387E3-31E9-4C67-85E7-A340DD949D51}" srcOrd="1" destOrd="0" parTransId="{9DD4622E-1AB9-4E24-9403-75A06E4DE937}" sibTransId="{D5232B4B-4654-4B7F-AC7C-E5050DBD55EF}"/>
    <dgm:cxn modelId="{30AF955B-04B6-44D9-A9D3-A7808B0C712D}" type="presOf" srcId="{0AD62A6D-EA60-49B5-AB50-DE53F7C5F003}" destId="{41752077-E467-43EC-B558-D66E1A23DD61}" srcOrd="0" destOrd="0" presId="urn:microsoft.com/office/officeart/2016/7/layout/BasicLinearProcessNumbered"/>
    <dgm:cxn modelId="{61649F5D-ADE7-4E67-A9AC-6FA29C7D41C4}" type="presOf" srcId="{5E2FFFF5-1F9E-48BE-86F1-3D0D9F0AC8EF}" destId="{4EEB8269-207C-4228-95C3-ABB1C5D8380C}" srcOrd="0" destOrd="0" presId="urn:microsoft.com/office/officeart/2016/7/layout/BasicLinearProcessNumbered"/>
    <dgm:cxn modelId="{5F378167-5726-449A-9AF3-8055FDEA7BBD}" srcId="{5E2FFFF5-1F9E-48BE-86F1-3D0D9F0AC8EF}" destId="{5D02AD7E-D524-4EAD-A653-F978966FC4DB}" srcOrd="0" destOrd="0" parTransId="{C737FF50-5A21-49F2-A3BC-025FE8E740FE}" sibTransId="{F4779FF3-199C-43BC-A28F-7D11ED4D6162}"/>
    <dgm:cxn modelId="{FD037D6A-BA9F-40A9-B6B4-8B47C7325CAB}" type="presOf" srcId="{42296D5E-157B-43CB-B426-954FE6766ABF}" destId="{06CE3DCE-B978-4CE3-9E74-6B0FA884C676}" srcOrd="1" destOrd="0" presId="urn:microsoft.com/office/officeart/2016/7/layout/BasicLinearProcessNumbered"/>
    <dgm:cxn modelId="{2259D64B-7206-471F-A589-3B2E96439E91}" type="presOf" srcId="{B16E547A-9265-4783-A894-1E0696D7B34D}" destId="{08BAA928-026F-4BBF-9AA9-C2813D5D0585}" srcOrd="0" destOrd="0" presId="urn:microsoft.com/office/officeart/2016/7/layout/BasicLinearProcessNumbered"/>
    <dgm:cxn modelId="{5B1A664E-3FA3-4AFD-8E7A-0212272B70C3}" type="presOf" srcId="{42296D5E-157B-43CB-B426-954FE6766ABF}" destId="{2F8C1139-02E9-4B45-BDCA-0333F7D0B4AB}" srcOrd="0" destOrd="0" presId="urn:microsoft.com/office/officeart/2016/7/layout/BasicLinearProcessNumbered"/>
    <dgm:cxn modelId="{5DB91B7D-21BE-4A99-88F7-1B253B0EDABB}" type="presOf" srcId="{B85E0C1E-5845-4C43-87D4-ECAD645155F8}" destId="{06CE3DCE-B978-4CE3-9E74-6B0FA884C676}" srcOrd="0" destOrd="1" presId="urn:microsoft.com/office/officeart/2016/7/layout/BasicLinearProcessNumbered"/>
    <dgm:cxn modelId="{8B24B383-776F-41C0-BF48-E7D2805BD722}" srcId="{B16E547A-9265-4783-A894-1E0696D7B34D}" destId="{5E2FFFF5-1F9E-48BE-86F1-3D0D9F0AC8EF}" srcOrd="1" destOrd="0" parTransId="{9007239E-8E70-4952-98E3-96AB3F86B437}" sibTransId="{31249C97-7F76-4D9C-A748-9607D8917B38}"/>
    <dgm:cxn modelId="{23023087-7DC5-4C56-A840-EF285E4A6326}" srcId="{B16E547A-9265-4783-A894-1E0696D7B34D}" destId="{42296D5E-157B-43CB-B426-954FE6766ABF}" srcOrd="0" destOrd="0" parTransId="{3F157F9E-1D77-4481-8EE3-B2DF8A65BAE4}" sibTransId="{9D993D63-62E1-4548-80BF-8FA7929DC423}"/>
    <dgm:cxn modelId="{56B7B995-89E2-40F3-B63E-990FB45E6719}" srcId="{B16E547A-9265-4783-A894-1E0696D7B34D}" destId="{0AD62A6D-EA60-49B5-AB50-DE53F7C5F003}" srcOrd="2" destOrd="0" parTransId="{63656E9A-6693-4870-BE52-21941ADC6316}" sibTransId="{79C06928-CC39-4820-B836-9DE6FBAFFFC4}"/>
    <dgm:cxn modelId="{C5D325A6-0F83-4DBE-82D0-E15B0A78D5DC}" srcId="{42296D5E-157B-43CB-B426-954FE6766ABF}" destId="{B85E0C1E-5845-4C43-87D4-ECAD645155F8}" srcOrd="0" destOrd="0" parTransId="{3401FAD1-586D-4DD7-91B5-7FD973A3AA1A}" sibTransId="{B086E429-FC8F-419B-883F-3A57E978237D}"/>
    <dgm:cxn modelId="{FEB38DB1-FAD8-4583-A79E-FAFFEF3221AC}" srcId="{42296D5E-157B-43CB-B426-954FE6766ABF}" destId="{AAC87D22-F3D1-4F2C-BA86-0B31CC965CF6}" srcOrd="1" destOrd="0" parTransId="{5F4A909A-FDB8-4EE0-A7F3-9025E8395784}" sibTransId="{B068C844-5F22-4B35-8AA0-F357544C9B44}"/>
    <dgm:cxn modelId="{B28DBCB9-C84C-4041-8D03-91D637BBE1EB}" type="presOf" srcId="{5D02AD7E-D524-4EAD-A653-F978966FC4DB}" destId="{F89D8945-E6C7-4B85-9396-7C9CD6002B41}" srcOrd="0" destOrd="1" presId="urn:microsoft.com/office/officeart/2016/7/layout/BasicLinearProcessNumbered"/>
    <dgm:cxn modelId="{6BEF51DF-C080-4D16-947C-3BE4D566430B}" type="presOf" srcId="{31249C97-7F76-4D9C-A748-9607D8917B38}" destId="{C91B0406-F9A4-45D1-8942-836BB71CAE66}" srcOrd="0" destOrd="0" presId="urn:microsoft.com/office/officeart/2016/7/layout/BasicLinearProcessNumbered"/>
    <dgm:cxn modelId="{FE7E84DF-CE15-47D6-A436-3DCAC843353E}" type="presOf" srcId="{9D993D63-62E1-4548-80BF-8FA7929DC423}" destId="{F0E0831B-C259-4F23-B213-3223C91FA28A}" srcOrd="0" destOrd="0" presId="urn:microsoft.com/office/officeart/2016/7/layout/BasicLinearProcessNumbered"/>
    <dgm:cxn modelId="{3C50B6E1-F0F9-4081-9516-5BB02E642630}" type="presOf" srcId="{79C06928-CC39-4820-B836-9DE6FBAFFFC4}" destId="{4C80DE0E-FFDC-407F-9ED0-AD7E0CF455CF}" srcOrd="0" destOrd="0" presId="urn:microsoft.com/office/officeart/2016/7/layout/BasicLinearProcessNumbered"/>
    <dgm:cxn modelId="{50B09DEA-4356-4523-9A0B-8860085DB3F5}" type="presOf" srcId="{C60387E3-31E9-4C67-85E7-A340DD949D51}" destId="{F89D8945-E6C7-4B85-9396-7C9CD6002B41}" srcOrd="0" destOrd="2" presId="urn:microsoft.com/office/officeart/2016/7/layout/BasicLinearProcessNumbered"/>
    <dgm:cxn modelId="{0F7C9EF6-FA18-41C5-8831-4CCE60235C52}" type="presOf" srcId="{AAC87D22-F3D1-4F2C-BA86-0B31CC965CF6}" destId="{06CE3DCE-B978-4CE3-9E74-6B0FA884C676}" srcOrd="0" destOrd="2" presId="urn:microsoft.com/office/officeart/2016/7/layout/BasicLinearProcessNumbered"/>
    <dgm:cxn modelId="{F8D1A72E-EA87-4B73-8980-00DF14ECEA44}" type="presParOf" srcId="{08BAA928-026F-4BBF-9AA9-C2813D5D0585}" destId="{1BA27A5D-F666-4FB2-8432-D1355A5EF088}" srcOrd="0" destOrd="0" presId="urn:microsoft.com/office/officeart/2016/7/layout/BasicLinearProcessNumbered"/>
    <dgm:cxn modelId="{703F375F-40CB-47AD-837B-DEEBDD7DC5FE}" type="presParOf" srcId="{1BA27A5D-F666-4FB2-8432-D1355A5EF088}" destId="{2F8C1139-02E9-4B45-BDCA-0333F7D0B4AB}" srcOrd="0" destOrd="0" presId="urn:microsoft.com/office/officeart/2016/7/layout/BasicLinearProcessNumbered"/>
    <dgm:cxn modelId="{49EFB2AE-AD47-47FE-8947-3075A7584CEB}" type="presParOf" srcId="{1BA27A5D-F666-4FB2-8432-D1355A5EF088}" destId="{F0E0831B-C259-4F23-B213-3223C91FA28A}" srcOrd="1" destOrd="0" presId="urn:microsoft.com/office/officeart/2016/7/layout/BasicLinearProcessNumbered"/>
    <dgm:cxn modelId="{DD1E6F57-986C-45FA-ABEB-A04EE0129F47}" type="presParOf" srcId="{1BA27A5D-F666-4FB2-8432-D1355A5EF088}" destId="{E8A5EB50-017C-4E13-AEB1-B17B55E05591}" srcOrd="2" destOrd="0" presId="urn:microsoft.com/office/officeart/2016/7/layout/BasicLinearProcessNumbered"/>
    <dgm:cxn modelId="{C9E89561-2A11-4A60-97DA-8CB38183A7DB}" type="presParOf" srcId="{1BA27A5D-F666-4FB2-8432-D1355A5EF088}" destId="{06CE3DCE-B978-4CE3-9E74-6B0FA884C676}" srcOrd="3" destOrd="0" presId="urn:microsoft.com/office/officeart/2016/7/layout/BasicLinearProcessNumbered"/>
    <dgm:cxn modelId="{F590F01F-C8D7-4F23-9F47-7B44E04EE3B4}" type="presParOf" srcId="{08BAA928-026F-4BBF-9AA9-C2813D5D0585}" destId="{897242DC-27DE-42A5-A4E6-BF328A82FC5D}" srcOrd="1" destOrd="0" presId="urn:microsoft.com/office/officeart/2016/7/layout/BasicLinearProcessNumbered"/>
    <dgm:cxn modelId="{E4B6BE03-E572-4C19-AE24-8EB8175E39E3}" type="presParOf" srcId="{08BAA928-026F-4BBF-9AA9-C2813D5D0585}" destId="{4D1903DC-9D47-4475-9A33-873E2A71EB35}" srcOrd="2" destOrd="0" presId="urn:microsoft.com/office/officeart/2016/7/layout/BasicLinearProcessNumbered"/>
    <dgm:cxn modelId="{E43088AC-90CA-4834-8A59-5427404E4742}" type="presParOf" srcId="{4D1903DC-9D47-4475-9A33-873E2A71EB35}" destId="{4EEB8269-207C-4228-95C3-ABB1C5D8380C}" srcOrd="0" destOrd="0" presId="urn:microsoft.com/office/officeart/2016/7/layout/BasicLinearProcessNumbered"/>
    <dgm:cxn modelId="{E6E7C776-83B0-4ECE-99AB-4CB6F00ED6C8}" type="presParOf" srcId="{4D1903DC-9D47-4475-9A33-873E2A71EB35}" destId="{C91B0406-F9A4-45D1-8942-836BB71CAE66}" srcOrd="1" destOrd="0" presId="urn:microsoft.com/office/officeart/2016/7/layout/BasicLinearProcessNumbered"/>
    <dgm:cxn modelId="{74BFAFA7-1E47-4A61-BD87-80DE5400A670}" type="presParOf" srcId="{4D1903DC-9D47-4475-9A33-873E2A71EB35}" destId="{5CA90363-A3E6-449C-A3FC-80880C685A6B}" srcOrd="2" destOrd="0" presId="urn:microsoft.com/office/officeart/2016/7/layout/BasicLinearProcessNumbered"/>
    <dgm:cxn modelId="{F3821A9D-B06E-4832-9874-75C29E64579B}" type="presParOf" srcId="{4D1903DC-9D47-4475-9A33-873E2A71EB35}" destId="{F89D8945-E6C7-4B85-9396-7C9CD6002B41}" srcOrd="3" destOrd="0" presId="urn:microsoft.com/office/officeart/2016/7/layout/BasicLinearProcessNumbered"/>
    <dgm:cxn modelId="{92A56F4B-A013-4AB7-89EE-12BBD31412CF}" type="presParOf" srcId="{08BAA928-026F-4BBF-9AA9-C2813D5D0585}" destId="{ED924B88-F15C-4265-8A3C-62551DD442FA}" srcOrd="3" destOrd="0" presId="urn:microsoft.com/office/officeart/2016/7/layout/BasicLinearProcessNumbered"/>
    <dgm:cxn modelId="{0A273C1A-BB28-4ADB-9433-D81C260F409B}" type="presParOf" srcId="{08BAA928-026F-4BBF-9AA9-C2813D5D0585}" destId="{15F53AFB-4A08-4CF7-BD00-ED626C2CE7A2}" srcOrd="4" destOrd="0" presId="urn:microsoft.com/office/officeart/2016/7/layout/BasicLinearProcessNumbered"/>
    <dgm:cxn modelId="{FB8382EF-5F66-49C1-8D40-12FDF3C3A1C4}" type="presParOf" srcId="{15F53AFB-4A08-4CF7-BD00-ED626C2CE7A2}" destId="{41752077-E467-43EC-B558-D66E1A23DD61}" srcOrd="0" destOrd="0" presId="urn:microsoft.com/office/officeart/2016/7/layout/BasicLinearProcessNumbered"/>
    <dgm:cxn modelId="{36FDC191-856F-4466-A052-D8787AF8E264}" type="presParOf" srcId="{15F53AFB-4A08-4CF7-BD00-ED626C2CE7A2}" destId="{4C80DE0E-FFDC-407F-9ED0-AD7E0CF455CF}" srcOrd="1" destOrd="0" presId="urn:microsoft.com/office/officeart/2016/7/layout/BasicLinearProcessNumbered"/>
    <dgm:cxn modelId="{3E3C5F8F-4AC7-48DE-A299-A399ABF14D88}" type="presParOf" srcId="{15F53AFB-4A08-4CF7-BD00-ED626C2CE7A2}" destId="{D902DC10-89BA-474B-8721-1CC187E905D4}" srcOrd="2" destOrd="0" presId="urn:microsoft.com/office/officeart/2016/7/layout/BasicLinearProcessNumbered"/>
    <dgm:cxn modelId="{6E6CC18D-9A43-4247-871D-8E895B081292}" type="presParOf" srcId="{15F53AFB-4A08-4CF7-BD00-ED626C2CE7A2}" destId="{1225ABA3-CF57-43F2-95D8-F06E722590B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C1139-02E9-4B45-BDCA-0333F7D0B4AB}">
      <dsp:nvSpPr>
        <dsp:cNvPr id="0" name=""/>
        <dsp:cNvSpPr/>
      </dsp:nvSpPr>
      <dsp:spPr>
        <a:xfrm>
          <a:off x="0" y="0"/>
          <a:ext cx="3486546" cy="37671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825" tIns="330200" rIns="2718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Raise Furniture margins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Review supplier contracts and cost structure.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Pilot a ~5 % price increase on loss‑making sub‑categories (e.g., Tables, Bookcases).</a:t>
          </a:r>
        </a:p>
      </dsp:txBody>
      <dsp:txXfrm>
        <a:off x="0" y="1431512"/>
        <a:ext cx="3486546" cy="2260282"/>
      </dsp:txXfrm>
    </dsp:sp>
    <dsp:sp modelId="{F0E0831B-C259-4F23-B213-3223C91FA28A}">
      <dsp:nvSpPr>
        <dsp:cNvPr id="0" name=""/>
        <dsp:cNvSpPr/>
      </dsp:nvSpPr>
      <dsp:spPr>
        <a:xfrm>
          <a:off x="1178202" y="376713"/>
          <a:ext cx="1130141" cy="1130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3707" y="542218"/>
        <a:ext cx="799131" cy="799131"/>
      </dsp:txXfrm>
    </dsp:sp>
    <dsp:sp modelId="{E8A5EB50-017C-4E13-AEB1-B17B55E05591}">
      <dsp:nvSpPr>
        <dsp:cNvPr id="0" name=""/>
        <dsp:cNvSpPr/>
      </dsp:nvSpPr>
      <dsp:spPr>
        <a:xfrm>
          <a:off x="0" y="3767066"/>
          <a:ext cx="3486546" cy="72"/>
        </a:xfrm>
        <a:prstGeom prst="rect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9050" cap="flat" cmpd="sng" algn="ctr">
          <a:solidFill>
            <a:schemeClr val="accent2">
              <a:hueOff val="-2073801"/>
              <a:satOff val="-408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B8269-207C-4228-95C3-ABB1C5D8380C}">
      <dsp:nvSpPr>
        <dsp:cNvPr id="0" name=""/>
        <dsp:cNvSpPr/>
      </dsp:nvSpPr>
      <dsp:spPr>
        <a:xfrm>
          <a:off x="3835201" y="0"/>
          <a:ext cx="3486546" cy="3767138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825" tIns="330200" rIns="2718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2. </a:t>
          </a:r>
          <a:r>
            <a:rPr lang="en-US" sz="1800" b="1" kern="1200"/>
            <a:t>Share regional best practices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West‑region playbook to coach Central sales teams.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Set quarterly profit‑improvement targets and track in the dashboard.</a:t>
          </a:r>
        </a:p>
      </dsp:txBody>
      <dsp:txXfrm>
        <a:off x="3835201" y="1431512"/>
        <a:ext cx="3486546" cy="2260282"/>
      </dsp:txXfrm>
    </dsp:sp>
    <dsp:sp modelId="{C91B0406-F9A4-45D1-8942-836BB71CAE66}">
      <dsp:nvSpPr>
        <dsp:cNvPr id="0" name=""/>
        <dsp:cNvSpPr/>
      </dsp:nvSpPr>
      <dsp:spPr>
        <a:xfrm>
          <a:off x="5013404" y="376713"/>
          <a:ext cx="1130141" cy="1130141"/>
        </a:xfrm>
        <a:prstGeom prst="ellipse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9050" cap="flat" cmpd="sng" algn="ctr">
          <a:solidFill>
            <a:schemeClr val="accent2">
              <a:hueOff val="-4147603"/>
              <a:satOff val="-8163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78909" y="542218"/>
        <a:ext cx="799131" cy="799131"/>
      </dsp:txXfrm>
    </dsp:sp>
    <dsp:sp modelId="{5CA90363-A3E6-449C-A3FC-80880C685A6B}">
      <dsp:nvSpPr>
        <dsp:cNvPr id="0" name=""/>
        <dsp:cNvSpPr/>
      </dsp:nvSpPr>
      <dsp:spPr>
        <a:xfrm>
          <a:off x="3835201" y="3767066"/>
          <a:ext cx="3486546" cy="72"/>
        </a:xfrm>
        <a:prstGeom prst="rect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9050" cap="flat" cmpd="sng" algn="ctr">
          <a:solidFill>
            <a:schemeClr val="accent2">
              <a:hueOff val="-6221405"/>
              <a:satOff val="-12245"/>
              <a:lumOff val="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52077-E467-43EC-B558-D66E1A23DD61}">
      <dsp:nvSpPr>
        <dsp:cNvPr id="0" name=""/>
        <dsp:cNvSpPr/>
      </dsp:nvSpPr>
      <dsp:spPr>
        <a:xfrm>
          <a:off x="7670403" y="0"/>
          <a:ext cx="3486546" cy="3767138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825" tIns="330200" rIns="2718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3. Configure alerts</a:t>
          </a:r>
          <a:r>
            <a:rPr lang="en-IN" sz="1800" kern="1200"/>
            <a:t> for sudden margin drops or outlier discounts. </a:t>
          </a:r>
          <a:endParaRPr lang="en-US" sz="1800" kern="1200"/>
        </a:p>
      </dsp:txBody>
      <dsp:txXfrm>
        <a:off x="7670403" y="1431512"/>
        <a:ext cx="3486546" cy="2260282"/>
      </dsp:txXfrm>
    </dsp:sp>
    <dsp:sp modelId="{4C80DE0E-FFDC-407F-9ED0-AD7E0CF455CF}">
      <dsp:nvSpPr>
        <dsp:cNvPr id="0" name=""/>
        <dsp:cNvSpPr/>
      </dsp:nvSpPr>
      <dsp:spPr>
        <a:xfrm>
          <a:off x="8848605" y="376713"/>
          <a:ext cx="1130141" cy="1130141"/>
        </a:xfrm>
        <a:prstGeom prst="ellipse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9050" cap="flat" cmpd="sng" algn="ctr">
          <a:solidFill>
            <a:schemeClr val="accent2">
              <a:hueOff val="-8295206"/>
              <a:satOff val="-16326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014110" y="542218"/>
        <a:ext cx="799131" cy="799131"/>
      </dsp:txXfrm>
    </dsp:sp>
    <dsp:sp modelId="{D902DC10-89BA-474B-8721-1CC187E905D4}">
      <dsp:nvSpPr>
        <dsp:cNvPr id="0" name=""/>
        <dsp:cNvSpPr/>
      </dsp:nvSpPr>
      <dsp:spPr>
        <a:xfrm>
          <a:off x="7670403" y="3767066"/>
          <a:ext cx="3486546" cy="72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6CBF59E1-DAE2-221A-2939-6B856FF6DD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6BB6F-F792-F74C-BB19-693F88B8D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IN" sz="5600">
                <a:solidFill>
                  <a:srgbClr val="FFFFFF"/>
                </a:solidFill>
              </a:rPr>
              <a:t>Superstore Data Analysis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EAA7D-4035-62E1-A25D-A3EB07ED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Created by: Sheehan Mathur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AEDA5-A884-FD21-3787-746A834B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IN" dirty="0"/>
              <a:t>Objectives of the Project</a:t>
            </a:r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A6997869-43D2-992F-3732-DA50C835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43C2-A46F-0150-42AB-8E0643C7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r>
              <a:rPr lang="en-IN" b="1" dirty="0"/>
              <a:t>Purpose</a:t>
            </a:r>
            <a:r>
              <a:rPr lang="en-IN" dirty="0"/>
              <a:t>- </a:t>
            </a:r>
            <a:r>
              <a:rPr lang="en-US" dirty="0"/>
              <a:t>Give business stakeholders a single, interactive view of </a:t>
            </a:r>
            <a:r>
              <a:rPr lang="en-US" b="1" dirty="0"/>
              <a:t>Sales, Profit and Growth</a:t>
            </a:r>
            <a:r>
              <a:rPr lang="en-US" dirty="0"/>
              <a:t> so they can spot margin pressure, high‑performing segments and emerging trends.</a:t>
            </a:r>
          </a:p>
          <a:p>
            <a:r>
              <a:rPr lang="en-US" b="1" dirty="0"/>
              <a:t>Scope:</a:t>
            </a:r>
            <a:r>
              <a:rPr lang="en-US" dirty="0"/>
              <a:t> Superstore order data (2011‑2014, ≈10 k rows) sliced by time, product category, customer segment and region.</a:t>
            </a:r>
          </a:p>
          <a:p>
            <a:r>
              <a:rPr lang="en-IN" b="1" dirty="0"/>
              <a:t>Deliverables</a:t>
            </a:r>
            <a:r>
              <a:rPr lang="en-IN" dirty="0"/>
              <a:t>: </a:t>
            </a:r>
            <a:r>
              <a:rPr lang="en-US" dirty="0"/>
              <a:t>Power BI dashboard (with KPI cards, time‑series, drill‑downs &amp; synced slicers) + a five‑slide summary deck, satisfying every requirement in the task brief 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7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A04E-0973-9151-404F-DB9822F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556377"/>
            <a:ext cx="11155680" cy="742237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Snapshot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63832A-FA6E-91EE-367B-7329E1DE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298615"/>
            <a:ext cx="11155680" cy="5559386"/>
          </a:xfrm>
        </p:spPr>
      </p:pic>
    </p:spTree>
    <p:extLst>
      <p:ext uri="{BB962C8B-B14F-4D97-AF65-F5344CB8AC3E}">
        <p14:creationId xmlns:p14="http://schemas.microsoft.com/office/powerpoint/2010/main" val="75633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D1BA9-DFFB-BA58-9F6E-3F92F301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IN" dirty="0"/>
              <a:t>Key Insights 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E3DD86DD-C400-41C6-042F-D7B6C00E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BF19-56F9-3F8D-9A9F-AF64852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1848897"/>
            <a:ext cx="5513832" cy="44970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b="1" dirty="0"/>
              <a:t>Sales is not always profit</a:t>
            </a:r>
            <a:r>
              <a:rPr lang="en-IN" sz="1600" dirty="0"/>
              <a:t>: </a:t>
            </a:r>
            <a:r>
              <a:rPr lang="en-US" sz="1600" dirty="0"/>
              <a:t>Furniture contributes almost a third of revenue yet only </a:t>
            </a:r>
            <a:r>
              <a:rPr lang="en-US" sz="1600" b="1" dirty="0"/>
              <a:t>≈ 8 % of total profit</a:t>
            </a:r>
            <a:r>
              <a:rPr lang="en-US" sz="1600" dirty="0"/>
              <a:t>, indicating thin or negative margins in several sub‑categories. 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High‑margin winners:</a:t>
            </a:r>
            <a:r>
              <a:rPr lang="en-US" sz="1600" dirty="0"/>
              <a:t> </a:t>
            </a:r>
            <a:r>
              <a:rPr lang="en-US" sz="1600" i="1" dirty="0"/>
              <a:t>Technology</a:t>
            </a:r>
            <a:r>
              <a:rPr lang="en-US" sz="1600" dirty="0"/>
              <a:t> and </a:t>
            </a:r>
            <a:r>
              <a:rPr lang="en-US" sz="1600" i="1" dirty="0"/>
              <a:t>Home‑Office</a:t>
            </a:r>
            <a:r>
              <a:rPr lang="en-US" sz="1600" dirty="0"/>
              <a:t> products show the healthiest profit ratios, consistently out‑earning their share of sales. 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Regional story:</a:t>
            </a:r>
            <a:r>
              <a:rPr lang="en-US" sz="1600" dirty="0"/>
              <a:t> The </a:t>
            </a:r>
            <a:r>
              <a:rPr lang="en-US" sz="1600" b="1" dirty="0"/>
              <a:t>West</a:t>
            </a:r>
            <a:r>
              <a:rPr lang="en-US" sz="1600" dirty="0"/>
              <a:t> region delivers the largest absolute profit, while Central lags despite comparable sales volumes</a:t>
            </a:r>
            <a:r>
              <a:rPr lang="en-IN" sz="16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Shipping costs bite:</a:t>
            </a:r>
            <a:r>
              <a:rPr lang="en-US" sz="1600" dirty="0"/>
              <a:t> </a:t>
            </a:r>
            <a:r>
              <a:rPr lang="en-US" sz="1600" i="1" dirty="0"/>
              <a:t>Standard Class</a:t>
            </a:r>
            <a:r>
              <a:rPr lang="en-US" sz="1600" dirty="0"/>
              <a:t> remains the dominant ship mode, but its profit margin has slipped in the most recent year, hinting at rising fulfilment costs. 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Star sub‑categories:</a:t>
            </a:r>
            <a:r>
              <a:rPr lang="en-US" sz="1600" dirty="0"/>
              <a:t> </a:t>
            </a:r>
            <a:r>
              <a:rPr lang="en-US" sz="1600" i="1" dirty="0"/>
              <a:t>Phones, Copiers and Accessories</a:t>
            </a:r>
            <a:r>
              <a:rPr lang="en-US" sz="1600" dirty="0"/>
              <a:t> top both sales and profit leader‑boards, whereas </a:t>
            </a:r>
            <a:r>
              <a:rPr lang="en-US" sz="1600" i="1" dirty="0"/>
              <a:t>Tables and Bookcases</a:t>
            </a:r>
            <a:r>
              <a:rPr lang="en-US" sz="1600" dirty="0"/>
              <a:t> often run at a loss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3637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8FB41-D44D-C570-3473-6B67082D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21FD60E-B5A1-DE84-23EC-A159BA90D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31755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E184-EE3B-A60F-147D-E29E452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969A-0646-2F9E-3495-A181609A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1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605694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Superstore Data Analysis using Power BI</vt:lpstr>
      <vt:lpstr>Objectives of the Project</vt:lpstr>
      <vt:lpstr>Dashboard Snapshot</vt:lpstr>
      <vt:lpstr>Key Insights </vt:lpstr>
      <vt:lpstr>Recommendations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sheehan mathur</dc:creator>
  <cp:lastModifiedBy>sheehan mathur</cp:lastModifiedBy>
  <cp:revision>4</cp:revision>
  <dcterms:created xsi:type="dcterms:W3CDTF">2025-04-11T18:07:51Z</dcterms:created>
  <dcterms:modified xsi:type="dcterms:W3CDTF">2025-04-11T18:45:54Z</dcterms:modified>
</cp:coreProperties>
</file>