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7569200" cy="10699750"/>
  <p:notesSz cx="75692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9775"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7838" y="0"/>
            <a:ext cx="3279775" cy="536575"/>
          </a:xfrm>
          <a:prstGeom prst="rect">
            <a:avLst/>
          </a:prstGeom>
        </p:spPr>
        <p:txBody>
          <a:bodyPr vert="horz" lIns="91440" tIns="45720" rIns="91440" bIns="45720" rtlCol="0"/>
          <a:lstStyle>
            <a:lvl1pPr algn="r">
              <a:defRPr sz="1200"/>
            </a:lvl1pPr>
          </a:lstStyle>
          <a:p>
            <a:fld id="{8EE3C4C6-4D19-5E44-A6D7-7CDF1C2033E9}" type="datetimeFigureOut">
              <a:rPr lang="en-US" smtClean="0"/>
              <a:t>10/12/2023</a:t>
            </a:fld>
            <a:endParaRPr lang="en-US"/>
          </a:p>
        </p:txBody>
      </p:sp>
      <p:sp>
        <p:nvSpPr>
          <p:cNvPr id="4" name="Slide Image Placeholder 3"/>
          <p:cNvSpPr>
            <a:spLocks noGrp="1" noRot="1" noChangeAspect="1"/>
          </p:cNvSpPr>
          <p:nvPr>
            <p:ph type="sldImg" idx="2"/>
          </p:nvPr>
        </p:nvSpPr>
        <p:spPr>
          <a:xfrm>
            <a:off x="2508250" y="1338263"/>
            <a:ext cx="2552700" cy="3609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7238" y="5149850"/>
            <a:ext cx="6054725" cy="4213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63175"/>
            <a:ext cx="3279775"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7838" y="10163175"/>
            <a:ext cx="3279775" cy="536575"/>
          </a:xfrm>
          <a:prstGeom prst="rect">
            <a:avLst/>
          </a:prstGeom>
        </p:spPr>
        <p:txBody>
          <a:bodyPr vert="horz" lIns="91440" tIns="45720" rIns="91440" bIns="45720" rtlCol="0" anchor="b"/>
          <a:lstStyle>
            <a:lvl1pPr algn="r">
              <a:defRPr sz="1200"/>
            </a:lvl1pPr>
          </a:lstStyle>
          <a:p>
            <a:fld id="{38D18A0C-03A7-8848-A7FF-C702EDA66778}" type="slidenum">
              <a:rPr lang="en-US" smtClean="0"/>
              <a:t>‹#›</a:t>
            </a:fld>
            <a:endParaRPr lang="en-US"/>
          </a:p>
        </p:txBody>
      </p:sp>
    </p:spTree>
    <p:extLst>
      <p:ext uri="{BB962C8B-B14F-4D97-AF65-F5344CB8AC3E}">
        <p14:creationId xmlns:p14="http://schemas.microsoft.com/office/powerpoint/2010/main" val="161005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8A0C-03A7-8848-A7FF-C702EDA66778}" type="slidenum">
              <a:rPr lang="en-US" smtClean="0"/>
              <a:t>1</a:t>
            </a:fld>
            <a:endParaRPr lang="en-US"/>
          </a:p>
        </p:txBody>
      </p:sp>
    </p:spTree>
    <p:extLst>
      <p:ext uri="{BB962C8B-B14F-4D97-AF65-F5344CB8AC3E}">
        <p14:creationId xmlns:p14="http://schemas.microsoft.com/office/powerpoint/2010/main" val="27553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8620" y="435609"/>
            <a:ext cx="6783070" cy="0"/>
          </a:xfrm>
          <a:custGeom>
            <a:avLst/>
            <a:gdLst/>
            <a:ahLst/>
            <a:cxnLst/>
            <a:rect l="l" t="t" r="r" b="b"/>
            <a:pathLst>
              <a:path w="6783070">
                <a:moveTo>
                  <a:pt x="0" y="0"/>
                </a:moveTo>
                <a:lnTo>
                  <a:pt x="6783070" y="0"/>
                </a:lnTo>
              </a:path>
            </a:pathLst>
          </a:custGeom>
          <a:ln w="18288">
            <a:solidFill>
              <a:srgbClr val="000000"/>
            </a:solidFill>
          </a:ln>
        </p:spPr>
        <p:txBody>
          <a:bodyPr wrap="square" lIns="0" tIns="0" rIns="0" bIns="0" rtlCol="0"/>
          <a:lstStyle/>
          <a:p>
            <a:endParaRPr/>
          </a:p>
        </p:txBody>
      </p:sp>
      <p:sp>
        <p:nvSpPr>
          <p:cNvPr id="17" name="bg object 17"/>
          <p:cNvSpPr/>
          <p:nvPr/>
        </p:nvSpPr>
        <p:spPr>
          <a:xfrm>
            <a:off x="388620" y="426719"/>
            <a:ext cx="6783070" cy="9840595"/>
          </a:xfrm>
          <a:custGeom>
            <a:avLst/>
            <a:gdLst/>
            <a:ahLst/>
            <a:cxnLst/>
            <a:rect l="l" t="t" r="r" b="b"/>
            <a:pathLst>
              <a:path w="6783070" h="9840595">
                <a:moveTo>
                  <a:pt x="0" y="9831070"/>
                </a:moveTo>
                <a:lnTo>
                  <a:pt x="6783070" y="9831070"/>
                </a:lnTo>
              </a:path>
              <a:path w="6783070" h="9840595">
                <a:moveTo>
                  <a:pt x="8889" y="0"/>
                </a:moveTo>
                <a:lnTo>
                  <a:pt x="8889" y="9840595"/>
                </a:lnTo>
              </a:path>
              <a:path w="6783070" h="9840595">
                <a:moveTo>
                  <a:pt x="6774180" y="18415"/>
                </a:moveTo>
                <a:lnTo>
                  <a:pt x="6774180" y="9840595"/>
                </a:lnTo>
              </a:path>
            </a:pathLst>
          </a:custGeom>
          <a:ln w="18288">
            <a:solidFill>
              <a:srgbClr val="000000"/>
            </a:solidFill>
          </a:ln>
        </p:spPr>
        <p:txBody>
          <a:bodyPr wrap="square" lIns="0" tIns="0" rIns="0" bIns="0" rtlCol="0"/>
          <a:lstStyle/>
          <a:p>
            <a:endParaRPr/>
          </a:p>
        </p:txBody>
      </p:sp>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0768"/>
            <a:ext cx="2422144"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a:xfrm>
            <a:off x="5449824" y="9950768"/>
            <a:ext cx="1740916"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3290" y="992810"/>
            <a:ext cx="6080386" cy="258404"/>
          </a:xfrm>
          <a:prstGeom prst="rect">
            <a:avLst/>
          </a:prstGeom>
          <a:solidFill>
            <a:schemeClr val="tx2"/>
          </a:solidFill>
          <a:ln>
            <a:solidFill>
              <a:schemeClr val="bg1"/>
            </a:solidFill>
          </a:ln>
        </p:spPr>
        <p:txBody>
          <a:bodyPr vert="horz" wrap="square" lIns="0" tIns="12065" rIns="0" bIns="0" rtlCol="0" anchor="ctr">
            <a:spAutoFit/>
          </a:bodyPr>
          <a:lstStyle/>
          <a:p>
            <a:pPr marL="12700" algn="ctr" rtl="1">
              <a:lnSpc>
                <a:spcPct val="100000"/>
              </a:lnSpc>
              <a:spcBef>
                <a:spcPts val="95"/>
              </a:spcBef>
            </a:pPr>
            <a:r>
              <a:rPr lang="en-US" sz="1600">
                <a:latin typeface="Times New Roman"/>
                <a:cs typeface="Times New Roman"/>
              </a:rPr>
              <a:t>TRAFFIC MANAGEMENT</a:t>
            </a:r>
            <a:endParaRPr sz="1600">
              <a:latin typeface="Times New Roman"/>
              <a:cs typeface="Times New Roman"/>
            </a:endParaRPr>
          </a:p>
        </p:txBody>
      </p:sp>
      <p:sp>
        <p:nvSpPr>
          <p:cNvPr id="3" name="object 3"/>
          <p:cNvSpPr txBox="1"/>
          <p:nvPr/>
        </p:nvSpPr>
        <p:spPr>
          <a:xfrm>
            <a:off x="-349863" y="1429385"/>
            <a:ext cx="6423451" cy="1025281"/>
          </a:xfrm>
          <a:prstGeom prst="rect">
            <a:avLst/>
          </a:prstGeom>
        </p:spPr>
        <p:txBody>
          <a:bodyPr vert="horz" wrap="square" lIns="0" tIns="12065" rIns="0" bIns="0" rtlCol="0" anchor="ctr">
            <a:spAutoFit/>
          </a:bodyPr>
          <a:lstStyle/>
          <a:p>
            <a:pPr marL="1541780" algn="ctr">
              <a:lnSpc>
                <a:spcPts val="1864"/>
              </a:lnSpc>
              <a:spcBef>
                <a:spcPts val="95"/>
              </a:spcBef>
            </a:pPr>
            <a:r>
              <a:rPr lang="en-US" sz="1600" b="1" dirty="0" err="1">
                <a:latin typeface="Times New Roman"/>
                <a:cs typeface="Times New Roman"/>
              </a:rPr>
              <a:t>Shibina.SS</a:t>
            </a:r>
            <a:endParaRPr lang="en-US" sz="1600" b="1" dirty="0">
              <a:latin typeface="Times New Roman"/>
              <a:cs typeface="Times New Roman"/>
            </a:endParaRPr>
          </a:p>
          <a:p>
            <a:pPr marL="1541780" algn="ctr">
              <a:lnSpc>
                <a:spcPts val="1864"/>
              </a:lnSpc>
              <a:spcBef>
                <a:spcPts val="95"/>
              </a:spcBef>
            </a:pPr>
            <a:r>
              <a:rPr lang="en-US" sz="1600" b="1" dirty="0">
                <a:latin typeface="Times New Roman"/>
                <a:cs typeface="Times New Roman"/>
              </a:rPr>
              <a:t>Phase 2 Submission Document</a:t>
            </a:r>
          </a:p>
          <a:p>
            <a:pPr marL="1541780" algn="ctr">
              <a:lnSpc>
                <a:spcPts val="1864"/>
              </a:lnSpc>
              <a:spcBef>
                <a:spcPts val="95"/>
              </a:spcBef>
            </a:pPr>
            <a:r>
              <a:rPr lang="en-US" sz="1600" b="1" dirty="0">
                <a:latin typeface="Times New Roman"/>
                <a:cs typeface="Times New Roman"/>
              </a:rPr>
              <a:t>Project: Traffic Management</a:t>
            </a:r>
          </a:p>
          <a:p>
            <a:pPr marL="1541780" algn="ctr">
              <a:lnSpc>
                <a:spcPts val="1864"/>
              </a:lnSpc>
              <a:spcBef>
                <a:spcPts val="95"/>
              </a:spcBef>
            </a:pPr>
            <a:endParaRPr lang="en-US" sz="1600" dirty="0">
              <a:latin typeface="Times New Roman"/>
              <a:cs typeface="Times New Roman"/>
            </a:endParaRPr>
          </a:p>
        </p:txBody>
      </p:sp>
      <p:pic>
        <p:nvPicPr>
          <p:cNvPr id="6" name="Picture 5">
            <a:extLst>
              <a:ext uri="{FF2B5EF4-FFF2-40B4-BE49-F238E27FC236}">
                <a16:creationId xmlns:a16="http://schemas.microsoft.com/office/drawing/2014/main" id="{328A1987-8E0F-ADD6-10B2-FB01A0C66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650290" y="2790264"/>
            <a:ext cx="6218666" cy="4112559"/>
          </a:xfrm>
          <a:prstGeom prst="rect">
            <a:avLst/>
          </a:prstGeom>
          <a:effectLst/>
        </p:spPr>
      </p:pic>
      <p:sp>
        <p:nvSpPr>
          <p:cNvPr id="10" name="TextBox 9">
            <a:extLst>
              <a:ext uri="{FF2B5EF4-FFF2-40B4-BE49-F238E27FC236}">
                <a16:creationId xmlns:a16="http://schemas.microsoft.com/office/drawing/2014/main" id="{71A46589-2651-76F9-6AF1-F97796CA8BCC}"/>
              </a:ext>
            </a:extLst>
          </p:cNvPr>
          <p:cNvSpPr txBox="1"/>
          <p:nvPr/>
        </p:nvSpPr>
        <p:spPr>
          <a:xfrm>
            <a:off x="546607" y="7238422"/>
            <a:ext cx="6218667" cy="2862322"/>
          </a:xfrm>
          <a:prstGeom prst="rect">
            <a:avLst/>
          </a:prstGeom>
          <a:noFill/>
        </p:spPr>
        <p:txBody>
          <a:bodyPr wrap="square">
            <a:spAutoFit/>
          </a:bodyPr>
          <a:lstStyle/>
          <a:p>
            <a:r>
              <a:rPr lang="en-US" b="1" u="sng" dirty="0"/>
              <a:t>Introduction</a:t>
            </a:r>
          </a:p>
          <a:p>
            <a:r>
              <a:rPr lang="en-US" dirty="0"/>
              <a:t> Traffic management is the </a:t>
            </a:r>
            <a:r>
              <a:rPr lang="en-US" dirty="0" err="1"/>
              <a:t>organisation</a:t>
            </a:r>
            <a:r>
              <a:rPr lang="en-US" dirty="0"/>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 This book is an introduction to traffic management, written in laypersons' language, and assuming no background knowledge of the subject.</a:t>
            </a:r>
          </a:p>
        </p:txBody>
      </p:sp>
      <p:sp>
        <p:nvSpPr>
          <p:cNvPr id="5" name="Rectangle 4">
            <a:extLst>
              <a:ext uri="{FF2B5EF4-FFF2-40B4-BE49-F238E27FC236}">
                <a16:creationId xmlns:a16="http://schemas.microsoft.com/office/drawing/2014/main" id="{CA376CCF-46A1-F7BB-C661-85C38F5D9A4E}"/>
              </a:ext>
            </a:extLst>
          </p:cNvPr>
          <p:cNvSpPr/>
          <p:nvPr/>
        </p:nvSpPr>
        <p:spPr>
          <a:xfrm>
            <a:off x="785008" y="666706"/>
            <a:ext cx="6218668" cy="584508"/>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TRAFFIC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0466" y="949197"/>
            <a:ext cx="370141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Comparing</a:t>
            </a:r>
            <a:r>
              <a:rPr sz="2000" b="1" spc="-15" dirty="0">
                <a:latin typeface="Times New Roman"/>
                <a:cs typeface="Times New Roman"/>
              </a:rPr>
              <a:t> </a:t>
            </a:r>
            <a:r>
              <a:rPr sz="2000" b="1" spc="-5" dirty="0">
                <a:latin typeface="Times New Roman"/>
                <a:cs typeface="Times New Roman"/>
              </a:rPr>
              <a:t>All</a:t>
            </a:r>
            <a:r>
              <a:rPr sz="2000" b="1" spc="-15" dirty="0">
                <a:latin typeface="Times New Roman"/>
                <a:cs typeface="Times New Roman"/>
              </a:rPr>
              <a:t> </a:t>
            </a:r>
            <a:r>
              <a:rPr sz="2000" b="1" dirty="0">
                <a:latin typeface="Times New Roman"/>
                <a:cs typeface="Times New Roman"/>
              </a:rPr>
              <a:t>Prediction</a:t>
            </a:r>
            <a:r>
              <a:rPr sz="2000" b="1" spc="-30" dirty="0">
                <a:latin typeface="Times New Roman"/>
                <a:cs typeface="Times New Roman"/>
              </a:rPr>
              <a:t> </a:t>
            </a:r>
            <a:r>
              <a:rPr sz="2000" b="1" dirty="0">
                <a:latin typeface="Times New Roman"/>
                <a:cs typeface="Times New Roman"/>
              </a:rPr>
              <a:t>Models</a:t>
            </a:r>
            <a:endParaRPr sz="2000">
              <a:latin typeface="Times New Roman"/>
              <a:cs typeface="Times New Roman"/>
            </a:endParaRPr>
          </a:p>
        </p:txBody>
      </p:sp>
      <p:sp>
        <p:nvSpPr>
          <p:cNvPr id="3" name="object 3"/>
          <p:cNvSpPr txBox="1"/>
          <p:nvPr/>
        </p:nvSpPr>
        <p:spPr>
          <a:xfrm>
            <a:off x="368300" y="1907793"/>
            <a:ext cx="5982335" cy="7922895"/>
          </a:xfrm>
          <a:prstGeom prst="rect">
            <a:avLst/>
          </a:prstGeom>
        </p:spPr>
        <p:txBody>
          <a:bodyPr vert="horz" wrap="square" lIns="0" tIns="12700" rIns="0" bIns="0" rtlCol="0">
            <a:spAutoFit/>
          </a:bodyPr>
          <a:lstStyle/>
          <a:p>
            <a:pPr marL="12700">
              <a:lnSpc>
                <a:spcPts val="1764"/>
              </a:lnSpc>
              <a:spcBef>
                <a:spcPts val="100"/>
              </a:spcBef>
            </a:pPr>
            <a:r>
              <a:rPr sz="1500" b="1" spc="-5" dirty="0">
                <a:latin typeface="Times New Roman"/>
                <a:cs typeface="Times New Roman"/>
              </a:rPr>
              <a:t>In[]:</a:t>
            </a:r>
            <a:r>
              <a:rPr sz="1500" spc="-5" dirty="0">
                <a:latin typeface="Times New Roman"/>
                <a:cs typeface="Times New Roman"/>
              </a:rPr>
              <a:t>models</a:t>
            </a:r>
            <a:r>
              <a:rPr sz="1500" spc="-20" dirty="0">
                <a:latin typeface="Times New Roman"/>
                <a:cs typeface="Times New Roman"/>
              </a:rPr>
              <a:t> </a:t>
            </a:r>
            <a:r>
              <a:rPr sz="1500" dirty="0">
                <a:latin typeface="Times New Roman"/>
                <a:cs typeface="Times New Roman"/>
              </a:rPr>
              <a:t>=</a:t>
            </a:r>
            <a:r>
              <a:rPr sz="1500" spc="-10" dirty="0">
                <a:latin typeface="Times New Roman"/>
                <a:cs typeface="Times New Roman"/>
              </a:rPr>
              <a:t> []</a:t>
            </a:r>
            <a:endParaRPr sz="1500">
              <a:latin typeface="Times New Roman"/>
              <a:cs typeface="Times New Roman"/>
            </a:endParaRPr>
          </a:p>
          <a:p>
            <a:pPr marL="12700" marR="1868805">
              <a:lnSpc>
                <a:spcPct val="95700"/>
              </a:lnSpc>
              <a:spcBef>
                <a:spcPts val="40"/>
              </a:spcBef>
            </a:pPr>
            <a:r>
              <a:rPr sz="1500" dirty="0">
                <a:latin typeface="Times New Roman"/>
                <a:cs typeface="Times New Roman"/>
              </a:rPr>
              <a:t>from</a:t>
            </a:r>
            <a:r>
              <a:rPr sz="1500" spc="5" dirty="0">
                <a:latin typeface="Times New Roman"/>
                <a:cs typeface="Times New Roman"/>
              </a:rPr>
              <a:t> </a:t>
            </a:r>
            <a:r>
              <a:rPr sz="1500" spc="-5" dirty="0">
                <a:latin typeface="Times New Roman"/>
                <a:cs typeface="Times New Roman"/>
              </a:rPr>
              <a:t>sklearn.neighbors</a:t>
            </a:r>
            <a:r>
              <a:rPr sz="1500" spc="15"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sklearn.tree</a:t>
            </a:r>
            <a:r>
              <a:rPr sz="1500"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DecisionTreeClassifier</a:t>
            </a:r>
            <a:endParaRPr sz="1500">
              <a:latin typeface="Times New Roman"/>
              <a:cs typeface="Times New Roman"/>
            </a:endParaRPr>
          </a:p>
          <a:p>
            <a:pPr marL="12700">
              <a:lnSpc>
                <a:spcPts val="1695"/>
              </a:lnSpc>
            </a:pP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sklearn.svm</a:t>
            </a:r>
            <a:r>
              <a:rPr sz="1500" spc="-10"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SVC</a:t>
            </a:r>
            <a:endParaRPr sz="1500">
              <a:latin typeface="Times New Roman"/>
              <a:cs typeface="Times New Roman"/>
            </a:endParaRPr>
          </a:p>
          <a:p>
            <a:pPr marL="12700" marR="1773555">
              <a:lnSpc>
                <a:spcPct val="95800"/>
              </a:lnSpc>
              <a:spcBef>
                <a:spcPts val="40"/>
              </a:spcBef>
            </a:pP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a:t>
            </a:r>
            <a:r>
              <a:rPr sz="1500" spc="-5" dirty="0">
                <a:latin typeface="Times New Roman"/>
                <a:cs typeface="Times New Roman"/>
              </a:rPr>
              <a:t>models.append(('KNN', KNeighborsClassifier())) </a:t>
            </a:r>
            <a:r>
              <a:rPr sz="1500" dirty="0">
                <a:latin typeface="Times New Roman"/>
                <a:cs typeface="Times New Roman"/>
              </a:rPr>
              <a:t> </a:t>
            </a:r>
            <a:r>
              <a:rPr sz="1500" spc="-5" dirty="0">
                <a:latin typeface="Times New Roman"/>
                <a:cs typeface="Times New Roman"/>
              </a:rPr>
              <a:t>models.append(('LR', LogisticRegression())) </a:t>
            </a:r>
            <a:r>
              <a:rPr sz="1500" dirty="0">
                <a:latin typeface="Times New Roman"/>
                <a:cs typeface="Times New Roman"/>
              </a:rPr>
              <a:t> </a:t>
            </a:r>
            <a:r>
              <a:rPr sz="1500" spc="-5" dirty="0">
                <a:latin typeface="Times New Roman"/>
                <a:cs typeface="Times New Roman"/>
              </a:rPr>
              <a:t>models.append(('DT', DecisionTreeClassifier())) </a:t>
            </a:r>
            <a:r>
              <a:rPr sz="1500" dirty="0">
                <a:latin typeface="Times New Roman"/>
                <a:cs typeface="Times New Roman"/>
              </a:rPr>
              <a:t> </a:t>
            </a:r>
            <a:r>
              <a:rPr sz="1500" spc="-5" dirty="0">
                <a:latin typeface="Times New Roman"/>
                <a:cs typeface="Times New Roman"/>
              </a:rPr>
              <a:t>models.append(('RF', RandomForestClassifier())) </a:t>
            </a:r>
            <a:r>
              <a:rPr sz="1500" dirty="0">
                <a:latin typeface="Times New Roman"/>
                <a:cs typeface="Times New Roman"/>
              </a:rPr>
              <a:t> </a:t>
            </a:r>
            <a:r>
              <a:rPr sz="1500" spc="-5" dirty="0">
                <a:latin typeface="Times New Roman"/>
                <a:cs typeface="Times New Roman"/>
              </a:rPr>
              <a:t>models.append(('EL',</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01295" marR="1443355">
              <a:lnSpc>
                <a:spcPts val="1730"/>
              </a:lnSpc>
              <a:spcBef>
                <a:spcPts val="45"/>
              </a:spcBef>
            </a:pPr>
            <a:r>
              <a:rPr sz="1500" spc="-5" dirty="0">
                <a:latin typeface="Times New Roman"/>
                <a:cs typeface="Times New Roman"/>
              </a:rPr>
              <a:t>estimators=[('lr',</a:t>
            </a:r>
            <a:r>
              <a:rPr sz="1500" spc="10"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10"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50">
              <a:latin typeface="Times New Roman"/>
              <a:cs typeface="Times New Roman"/>
            </a:endParaRPr>
          </a:p>
          <a:p>
            <a:pPr marL="12700" marR="5144135">
              <a:lnSpc>
                <a:spcPts val="1730"/>
              </a:lnSpc>
            </a:pPr>
            <a:r>
              <a:rPr sz="1500" spc="-5" dirty="0">
                <a:latin typeface="Times New Roman"/>
                <a:cs typeface="Times New Roman"/>
              </a:rPr>
              <a:t>names</a:t>
            </a:r>
            <a:r>
              <a:rPr sz="1500" spc="-4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scores</a:t>
            </a:r>
            <a:r>
              <a:rPr sz="1500" spc="-3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a:t>
            </a:r>
            <a:endParaRPr sz="1500">
              <a:latin typeface="Times New Roman"/>
              <a:cs typeface="Times New Roman"/>
            </a:endParaRPr>
          </a:p>
          <a:p>
            <a:pPr marL="12700">
              <a:lnSpc>
                <a:spcPts val="1630"/>
              </a:lnSpc>
            </a:pPr>
            <a:r>
              <a:rPr sz="1500" dirty="0">
                <a:latin typeface="Times New Roman"/>
                <a:cs typeface="Times New Roman"/>
              </a:rPr>
              <a:t>for</a:t>
            </a:r>
            <a:r>
              <a:rPr sz="1500" spc="-15" dirty="0">
                <a:latin typeface="Times New Roman"/>
                <a:cs typeface="Times New Roman"/>
              </a:rPr>
              <a:t> </a:t>
            </a:r>
            <a:r>
              <a:rPr sz="1500" spc="-5" dirty="0">
                <a:latin typeface="Times New Roman"/>
                <a:cs typeface="Times New Roman"/>
              </a:rPr>
              <a:t>name,</a:t>
            </a:r>
            <a:r>
              <a:rPr sz="1500" spc="-15" dirty="0">
                <a:latin typeface="Times New Roman"/>
                <a:cs typeface="Times New Roman"/>
              </a:rPr>
              <a:t> </a:t>
            </a:r>
            <a:r>
              <a:rPr sz="1500" spc="-5" dirty="0">
                <a:latin typeface="Times New Roman"/>
                <a:cs typeface="Times New Roman"/>
              </a:rPr>
              <a:t>model</a:t>
            </a:r>
            <a:r>
              <a:rPr sz="1500" spc="-10" dirty="0">
                <a:latin typeface="Times New Roman"/>
                <a:cs typeface="Times New Roman"/>
              </a:rPr>
              <a:t> </a:t>
            </a:r>
            <a:r>
              <a:rPr sz="1500" spc="-5" dirty="0">
                <a:latin typeface="Times New Roman"/>
                <a:cs typeface="Times New Roman"/>
              </a:rPr>
              <a:t>in</a:t>
            </a:r>
            <a:r>
              <a:rPr sz="1500" spc="-30" dirty="0">
                <a:latin typeface="Times New Roman"/>
                <a:cs typeface="Times New Roman"/>
              </a:rPr>
              <a:t> </a:t>
            </a:r>
            <a:r>
              <a:rPr sz="1500" dirty="0">
                <a:latin typeface="Times New Roman"/>
                <a:cs typeface="Times New Roman"/>
              </a:rPr>
              <a:t>models:</a:t>
            </a:r>
            <a:endParaRPr sz="1500">
              <a:latin typeface="Times New Roman"/>
              <a:cs typeface="Times New Roman"/>
            </a:endParaRPr>
          </a:p>
          <a:p>
            <a:pPr marL="201295" marR="3406775">
              <a:lnSpc>
                <a:spcPts val="1730"/>
              </a:lnSpc>
              <a:spcBef>
                <a:spcPts val="80"/>
              </a:spcBef>
            </a:pPr>
            <a:r>
              <a:rPr sz="1500" dirty="0">
                <a:latin typeface="Times New Roman"/>
                <a:cs typeface="Times New Roman"/>
              </a:rPr>
              <a:t>model.fit(x_train, </a:t>
            </a:r>
            <a:r>
              <a:rPr sz="1500" spc="-5" dirty="0">
                <a:latin typeface="Times New Roman"/>
                <a:cs typeface="Times New Roman"/>
              </a:rPr>
              <a:t>y_train) </a:t>
            </a:r>
            <a:r>
              <a:rPr sz="1500" dirty="0">
                <a:latin typeface="Times New Roman"/>
                <a:cs typeface="Times New Roman"/>
              </a:rPr>
              <a:t> y_pred</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model.predict(x_test)</a:t>
            </a:r>
            <a:endParaRPr sz="1500">
              <a:latin typeface="Times New Roman"/>
              <a:cs typeface="Times New Roman"/>
            </a:endParaRPr>
          </a:p>
          <a:p>
            <a:pPr marL="12700" marR="2192655" indent="188595">
              <a:lnSpc>
                <a:spcPts val="1720"/>
              </a:lnSpc>
              <a:spcBef>
                <a:spcPts val="5"/>
              </a:spcBef>
            </a:pPr>
            <a:r>
              <a:rPr sz="1500" spc="-5" dirty="0">
                <a:latin typeface="Times New Roman"/>
                <a:cs typeface="Times New Roman"/>
              </a:rPr>
              <a:t>scores.append(accuracy_score(y_test, y_pred)) </a:t>
            </a:r>
            <a:r>
              <a:rPr sz="1500" spc="-360" dirty="0">
                <a:latin typeface="Times New Roman"/>
                <a:cs typeface="Times New Roman"/>
              </a:rPr>
              <a:t> </a:t>
            </a:r>
            <a:r>
              <a:rPr sz="1500" spc="-5" dirty="0">
                <a:latin typeface="Times New Roman"/>
                <a:cs typeface="Times New Roman"/>
              </a:rPr>
              <a:t>names.append(name)</a:t>
            </a:r>
            <a:endParaRPr sz="1500">
              <a:latin typeface="Times New Roman"/>
              <a:cs typeface="Times New Roman"/>
            </a:endParaRPr>
          </a:p>
          <a:p>
            <a:pPr marL="12700">
              <a:lnSpc>
                <a:spcPts val="1645"/>
              </a:lnSpc>
            </a:pP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pd.DataFrame({'Name':</a:t>
            </a:r>
            <a:r>
              <a:rPr sz="1500" spc="5" dirty="0">
                <a:latin typeface="Times New Roman"/>
                <a:cs typeface="Times New Roman"/>
              </a:rPr>
              <a:t> </a:t>
            </a:r>
            <a:r>
              <a:rPr sz="1500" spc="-5" dirty="0">
                <a:latin typeface="Times New Roman"/>
                <a:cs typeface="Times New Roman"/>
              </a:rPr>
              <a:t>names,</a:t>
            </a:r>
            <a:r>
              <a:rPr sz="1500" spc="5" dirty="0">
                <a:latin typeface="Times New Roman"/>
                <a:cs typeface="Times New Roman"/>
              </a:rPr>
              <a:t> </a:t>
            </a:r>
            <a:r>
              <a:rPr sz="1500" spc="-5" dirty="0">
                <a:latin typeface="Times New Roman"/>
                <a:cs typeface="Times New Roman"/>
              </a:rPr>
              <a:t>'Score':</a:t>
            </a:r>
            <a:r>
              <a:rPr sz="1500" spc="-10" dirty="0">
                <a:latin typeface="Times New Roman"/>
                <a:cs typeface="Times New Roman"/>
              </a:rPr>
              <a:t> </a:t>
            </a:r>
            <a:r>
              <a:rPr sz="1500" spc="-5" dirty="0">
                <a:latin typeface="Times New Roman"/>
                <a:cs typeface="Times New Roman"/>
              </a:rPr>
              <a:t>scores})</a:t>
            </a:r>
            <a:endParaRPr sz="1500">
              <a:latin typeface="Times New Roman"/>
              <a:cs typeface="Times New Roman"/>
            </a:endParaRPr>
          </a:p>
          <a:p>
            <a:pPr marL="12700">
              <a:lnSpc>
                <a:spcPts val="1764"/>
              </a:lnSpc>
            </a:pPr>
            <a:r>
              <a:rPr sz="1500" spc="-5" dirty="0">
                <a:latin typeface="Times New Roman"/>
                <a:cs typeface="Times New Roman"/>
              </a:rPr>
              <a:t>print(tr_split)</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300">
              <a:latin typeface="Times New Roman"/>
              <a:cs typeface="Times New Roman"/>
            </a:endParaRPr>
          </a:p>
          <a:p>
            <a:pPr marL="59690">
              <a:lnSpc>
                <a:spcPts val="1764"/>
              </a:lnSpc>
              <a:tabLst>
                <a:tab pos="751840" algn="l"/>
              </a:tabLst>
            </a:pPr>
            <a:r>
              <a:rPr sz="1500" spc="-5" dirty="0">
                <a:latin typeface="Times New Roman"/>
                <a:cs typeface="Times New Roman"/>
              </a:rPr>
              <a:t>Name	</a:t>
            </a:r>
            <a:r>
              <a:rPr sz="1500" dirty="0">
                <a:latin typeface="Times New Roman"/>
                <a:cs typeface="Times New Roman"/>
              </a:rPr>
              <a:t>Score</a:t>
            </a:r>
            <a:endParaRPr sz="1500">
              <a:latin typeface="Times New Roman"/>
              <a:cs typeface="Times New Roman"/>
            </a:endParaRPr>
          </a:p>
          <a:p>
            <a:pPr marL="12700">
              <a:lnSpc>
                <a:spcPts val="1720"/>
              </a:lnSpc>
            </a:pPr>
            <a:r>
              <a:rPr sz="1500" dirty="0">
                <a:latin typeface="Times New Roman"/>
                <a:cs typeface="Times New Roman"/>
              </a:rPr>
              <a:t>0</a:t>
            </a:r>
            <a:r>
              <a:rPr sz="1500" spc="345" dirty="0">
                <a:latin typeface="Times New Roman"/>
                <a:cs typeface="Times New Roman"/>
              </a:rPr>
              <a:t> </a:t>
            </a:r>
            <a:r>
              <a:rPr sz="1500" spc="-5" dirty="0">
                <a:latin typeface="Times New Roman"/>
                <a:cs typeface="Times New Roman"/>
              </a:rPr>
              <a:t>KNN</a:t>
            </a:r>
            <a:r>
              <a:rPr sz="1500" spc="34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1	</a:t>
            </a:r>
            <a:r>
              <a:rPr sz="1500" spc="-5" dirty="0">
                <a:latin typeface="Times New Roman"/>
                <a:cs typeface="Times New Roman"/>
              </a:rPr>
              <a:t>LR</a:t>
            </a:r>
            <a:r>
              <a:rPr sz="1500" spc="295" dirty="0">
                <a:latin typeface="Times New Roman"/>
                <a:cs typeface="Times New Roman"/>
              </a:rPr>
              <a:t> </a:t>
            </a:r>
            <a:r>
              <a:rPr sz="1500" spc="-5" dirty="0">
                <a:latin typeface="Times New Roman"/>
                <a:cs typeface="Times New Roman"/>
              </a:rPr>
              <a:t>0.958333</a:t>
            </a:r>
            <a:endParaRPr sz="1500">
              <a:latin typeface="Times New Roman"/>
              <a:cs typeface="Times New Roman"/>
            </a:endParaRPr>
          </a:p>
          <a:p>
            <a:pPr marL="12700">
              <a:lnSpc>
                <a:spcPts val="1730"/>
              </a:lnSpc>
              <a:tabLst>
                <a:tab pos="250190" algn="l"/>
              </a:tabLst>
            </a:pPr>
            <a:r>
              <a:rPr sz="1500" dirty="0">
                <a:latin typeface="Times New Roman"/>
                <a:cs typeface="Times New Roman"/>
              </a:rPr>
              <a:t>2	</a:t>
            </a:r>
            <a:r>
              <a:rPr sz="1500" spc="-10" dirty="0">
                <a:latin typeface="Times New Roman"/>
                <a:cs typeface="Times New Roman"/>
              </a:rPr>
              <a:t>DT</a:t>
            </a:r>
            <a:r>
              <a:rPr sz="1500" spc="300" dirty="0">
                <a:latin typeface="Times New Roman"/>
                <a:cs typeface="Times New Roman"/>
              </a:rPr>
              <a:t> </a:t>
            </a:r>
            <a:r>
              <a:rPr sz="1500" spc="-5" dirty="0">
                <a:latin typeface="Times New Roman"/>
                <a:cs typeface="Times New Roman"/>
              </a:rPr>
              <a:t>0.750000</a:t>
            </a:r>
            <a:endParaRPr sz="1500">
              <a:latin typeface="Times New Roman"/>
              <a:cs typeface="Times New Roman"/>
            </a:endParaRPr>
          </a:p>
          <a:p>
            <a:pPr marL="12700">
              <a:lnSpc>
                <a:spcPts val="1730"/>
              </a:lnSpc>
              <a:tabLst>
                <a:tab pos="250190" algn="l"/>
              </a:tabLst>
            </a:pPr>
            <a:r>
              <a:rPr sz="1500" dirty="0">
                <a:latin typeface="Times New Roman"/>
                <a:cs typeface="Times New Roman"/>
              </a:rPr>
              <a:t>3	</a:t>
            </a:r>
            <a:r>
              <a:rPr sz="1500" spc="-10" dirty="0">
                <a:latin typeface="Times New Roman"/>
                <a:cs typeface="Times New Roman"/>
              </a:rPr>
              <a:t>RF</a:t>
            </a:r>
            <a:r>
              <a:rPr sz="1500" spc="30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4	</a:t>
            </a:r>
            <a:r>
              <a:rPr sz="1500" spc="-5" dirty="0">
                <a:latin typeface="Times New Roman"/>
                <a:cs typeface="Times New Roman"/>
              </a:rPr>
              <a:t>EL</a:t>
            </a:r>
            <a:r>
              <a:rPr sz="1500" spc="295"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marR="5080">
              <a:lnSpc>
                <a:spcPts val="1730"/>
              </a:lnSpc>
              <a:spcBef>
                <a:spcPts val="75"/>
              </a:spcBef>
            </a:pPr>
            <a:r>
              <a:rPr sz="1500" spc="-5" dirty="0">
                <a:latin typeface="Times New Roman"/>
                <a:cs typeface="Times New Roman"/>
              </a:rPr>
              <a:t>/opt/conda/lib/python3.7/site-packages/sklearn/linear_model/_logistic.py:764: </a:t>
            </a:r>
            <a:r>
              <a:rPr sz="1500" spc="-360" dirty="0">
                <a:latin typeface="Times New Roman"/>
                <a:cs typeface="Times New Roman"/>
              </a:rPr>
              <a:t> </a:t>
            </a:r>
            <a:r>
              <a:rPr sz="1500" spc="-5" dirty="0">
                <a:latin typeface="Times New Roman"/>
                <a:cs typeface="Times New Roman"/>
              </a:rPr>
              <a:t>ConvergenceWarning:</a:t>
            </a:r>
            <a:r>
              <a:rPr sz="1500" dirty="0">
                <a:latin typeface="Times New Roman"/>
                <a:cs typeface="Times New Roman"/>
              </a:rPr>
              <a:t> </a:t>
            </a:r>
            <a:r>
              <a:rPr sz="1500" spc="-5" dirty="0">
                <a:latin typeface="Times New Roman"/>
                <a:cs typeface="Times New Roman"/>
              </a:rPr>
              <a:t>lbfgs</a:t>
            </a:r>
            <a:r>
              <a:rPr sz="1500" dirty="0">
                <a:latin typeface="Times New Roman"/>
                <a:cs typeface="Times New Roman"/>
              </a:rPr>
              <a:t> </a:t>
            </a:r>
            <a:r>
              <a:rPr sz="1500" spc="-5" dirty="0">
                <a:latin typeface="Times New Roman"/>
                <a:cs typeface="Times New Roman"/>
              </a:rPr>
              <a:t>failed</a:t>
            </a:r>
            <a:r>
              <a:rPr sz="1500" dirty="0">
                <a:latin typeface="Times New Roman"/>
                <a:cs typeface="Times New Roman"/>
              </a:rPr>
              <a:t> </a:t>
            </a:r>
            <a:r>
              <a:rPr sz="1500" spc="-10" dirty="0">
                <a:latin typeface="Times New Roman"/>
                <a:cs typeface="Times New Roman"/>
              </a:rPr>
              <a:t>to</a:t>
            </a:r>
            <a:r>
              <a:rPr sz="1500" spc="-5" dirty="0">
                <a:latin typeface="Times New Roman"/>
                <a:cs typeface="Times New Roman"/>
              </a:rPr>
              <a:t> converge</a:t>
            </a:r>
            <a:r>
              <a:rPr sz="1500" dirty="0">
                <a:latin typeface="Times New Roman"/>
                <a:cs typeface="Times New Roman"/>
              </a:rPr>
              <a:t> </a:t>
            </a:r>
            <a:r>
              <a:rPr sz="1500" spc="-5" dirty="0">
                <a:latin typeface="Times New Roman"/>
                <a:cs typeface="Times New Roman"/>
              </a:rPr>
              <a:t>(status=1):</a:t>
            </a:r>
            <a:endParaRPr sz="1500">
              <a:latin typeface="Times New Roman"/>
              <a:cs typeface="Times New Roman"/>
            </a:endParaRPr>
          </a:p>
          <a:p>
            <a:pPr marL="12700">
              <a:lnSpc>
                <a:spcPts val="1680"/>
              </a:lnSpc>
            </a:pPr>
            <a:r>
              <a:rPr sz="1500" spc="-5" dirty="0">
                <a:latin typeface="Times New Roman"/>
                <a:cs typeface="Times New Roman"/>
              </a:rPr>
              <a:t>STOP: TOTAL</a:t>
            </a:r>
            <a:r>
              <a:rPr sz="1500" dirty="0">
                <a:latin typeface="Times New Roman"/>
                <a:cs typeface="Times New Roman"/>
              </a:rPr>
              <a:t> </a:t>
            </a:r>
            <a:r>
              <a:rPr sz="1500" spc="-5" dirty="0">
                <a:latin typeface="Times New Roman"/>
                <a:cs typeface="Times New Roman"/>
              </a:rPr>
              <a:t>NO.</a:t>
            </a:r>
            <a:r>
              <a:rPr sz="1500" spc="-10" dirty="0">
                <a:latin typeface="Times New Roman"/>
                <a:cs typeface="Times New Roman"/>
              </a:rPr>
              <a:t> </a:t>
            </a:r>
            <a:r>
              <a:rPr sz="1500" dirty="0">
                <a:latin typeface="Times New Roman"/>
                <a:cs typeface="Times New Roman"/>
              </a:rPr>
              <a:t>of </a:t>
            </a:r>
            <a:r>
              <a:rPr sz="1500" spc="-5" dirty="0">
                <a:latin typeface="Times New Roman"/>
                <a:cs typeface="Times New Roman"/>
              </a:rPr>
              <a:t>ITERATIONS</a:t>
            </a:r>
            <a:r>
              <a:rPr sz="1500" spc="5" dirty="0">
                <a:latin typeface="Times New Roman"/>
                <a:cs typeface="Times New Roman"/>
              </a:rPr>
              <a:t> </a:t>
            </a:r>
            <a:r>
              <a:rPr sz="1500" spc="-5" dirty="0">
                <a:latin typeface="Times New Roman"/>
                <a:cs typeface="Times New Roman"/>
              </a:rPr>
              <a:t>REACHED</a:t>
            </a:r>
            <a:r>
              <a:rPr sz="1500" spc="5" dirty="0">
                <a:latin typeface="Times New Roman"/>
                <a:cs typeface="Times New Roman"/>
              </a:rPr>
              <a:t> </a:t>
            </a:r>
            <a:r>
              <a:rPr sz="1500" spc="-5" dirty="0">
                <a:latin typeface="Times New Roman"/>
                <a:cs typeface="Times New Roman"/>
              </a:rPr>
              <a:t>LIMIT.</a:t>
            </a:r>
            <a:endParaRPr sz="1500">
              <a:latin typeface="Times New Roman"/>
              <a:cs typeface="Times New Roman"/>
            </a:endParaRPr>
          </a:p>
        </p:txBody>
      </p:sp>
      <p:sp>
        <p:nvSpPr>
          <p:cNvPr id="4" name="object 4"/>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3597"/>
            <a:ext cx="6101080" cy="2823210"/>
          </a:xfrm>
          <a:prstGeom prst="rect">
            <a:avLst/>
          </a:prstGeom>
        </p:spPr>
        <p:txBody>
          <a:bodyPr vert="horz" wrap="square" lIns="0" tIns="41910" rIns="0" bIns="0" rtlCol="0">
            <a:spAutoFit/>
          </a:bodyPr>
          <a:lstStyle/>
          <a:p>
            <a:pPr marL="12700">
              <a:lnSpc>
                <a:spcPct val="100000"/>
              </a:lnSpc>
              <a:spcBef>
                <a:spcPts val="330"/>
              </a:spcBef>
            </a:pPr>
            <a:r>
              <a:rPr sz="1400" b="1" spc="-5" dirty="0">
                <a:latin typeface="Times New Roman"/>
                <a:cs typeface="Times New Roman"/>
              </a:rPr>
              <a:t>In[]:</a:t>
            </a:r>
            <a:r>
              <a:rPr sz="1500" spc="-5" dirty="0">
                <a:latin typeface="Times New Roman"/>
                <a:cs typeface="Times New Roman"/>
              </a:rPr>
              <a:t>import seaborn</a:t>
            </a:r>
            <a:r>
              <a:rPr sz="1500" spc="-15" dirty="0">
                <a:latin typeface="Times New Roman"/>
                <a:cs typeface="Times New Roman"/>
              </a:rPr>
              <a:t> </a:t>
            </a:r>
            <a:r>
              <a:rPr sz="1500" spc="-5" dirty="0">
                <a:latin typeface="Times New Roman"/>
                <a:cs typeface="Times New Roman"/>
              </a:rPr>
              <a:t>as sns</a:t>
            </a:r>
            <a:endParaRPr sz="1500">
              <a:latin typeface="Times New Roman"/>
              <a:cs typeface="Times New Roman"/>
            </a:endParaRPr>
          </a:p>
          <a:p>
            <a:pPr marL="12700" marR="1744345">
              <a:lnSpc>
                <a:spcPct val="112700"/>
              </a:lnSpc>
            </a:pPr>
            <a:r>
              <a:rPr sz="1500" spc="-5" dirty="0">
                <a:latin typeface="Times New Roman"/>
                <a:cs typeface="Times New Roman"/>
              </a:rPr>
              <a:t>axis</a:t>
            </a:r>
            <a:r>
              <a:rPr sz="1500" spc="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sns.barplot(x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'Name', </a:t>
            </a:r>
            <a:r>
              <a:rPr sz="1500" dirty="0">
                <a:latin typeface="Times New Roman"/>
                <a:cs typeface="Times New Roman"/>
              </a:rPr>
              <a:t>y</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10" dirty="0">
                <a:latin typeface="Times New Roman"/>
                <a:cs typeface="Times New Roman"/>
              </a:rPr>
              <a:t>'Score',</a:t>
            </a:r>
            <a:r>
              <a:rPr sz="1500" spc="-5" dirty="0">
                <a:latin typeface="Times New Roman"/>
                <a:cs typeface="Times New Roman"/>
              </a:rPr>
              <a:t> data</a:t>
            </a:r>
            <a:r>
              <a:rPr sz="1500" spc="5" dirty="0">
                <a:latin typeface="Times New Roman"/>
                <a:cs typeface="Times New Roman"/>
              </a:rPr>
              <a:t> </a:t>
            </a: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axis.set(xlabel='Classifier',</a:t>
            </a:r>
            <a:r>
              <a:rPr sz="1500" spc="-10" dirty="0">
                <a:latin typeface="Times New Roman"/>
                <a:cs typeface="Times New Roman"/>
              </a:rPr>
              <a:t> </a:t>
            </a:r>
            <a:r>
              <a:rPr sz="1500" spc="-5" dirty="0">
                <a:latin typeface="Times New Roman"/>
                <a:cs typeface="Times New Roman"/>
              </a:rPr>
              <a:t>ylabel='Accuracy')</a:t>
            </a:r>
            <a:endParaRPr sz="1500">
              <a:latin typeface="Times New Roman"/>
              <a:cs typeface="Times New Roman"/>
            </a:endParaRPr>
          </a:p>
          <a:p>
            <a:pPr marL="201295" marR="4137660" indent="-189230">
              <a:lnSpc>
                <a:spcPts val="2039"/>
              </a:lnSpc>
              <a:spcBef>
                <a:spcPts val="95"/>
              </a:spcBef>
            </a:pPr>
            <a:r>
              <a:rPr sz="1500" dirty="0">
                <a:latin typeface="Times New Roman"/>
                <a:cs typeface="Times New Roman"/>
              </a:rPr>
              <a:t>for p </a:t>
            </a:r>
            <a:r>
              <a:rPr sz="1500" spc="-10" dirty="0">
                <a:latin typeface="Times New Roman"/>
                <a:cs typeface="Times New Roman"/>
              </a:rPr>
              <a:t>in </a:t>
            </a:r>
            <a:r>
              <a:rPr sz="1500" spc="-5" dirty="0">
                <a:latin typeface="Times New Roman"/>
                <a:cs typeface="Times New Roman"/>
              </a:rPr>
              <a:t>axis.patches: </a:t>
            </a:r>
            <a:r>
              <a:rPr sz="1500" dirty="0">
                <a:latin typeface="Times New Roman"/>
                <a:cs typeface="Times New Roman"/>
              </a:rPr>
              <a:t> </a:t>
            </a:r>
            <a:r>
              <a:rPr sz="1500" spc="-5" dirty="0">
                <a:latin typeface="Times New Roman"/>
                <a:cs typeface="Times New Roman"/>
              </a:rPr>
              <a:t>height</a:t>
            </a:r>
            <a:r>
              <a:rPr sz="1500" spc="-2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p.get_height()</a:t>
            </a:r>
            <a:endParaRPr sz="1500">
              <a:latin typeface="Times New Roman"/>
              <a:cs typeface="Times New Roman"/>
            </a:endParaRPr>
          </a:p>
          <a:p>
            <a:pPr marL="12700" marR="5080" indent="188595">
              <a:lnSpc>
                <a:spcPts val="1730"/>
              </a:lnSpc>
              <a:spcBef>
                <a:spcPts val="235"/>
              </a:spcBef>
            </a:pPr>
            <a:r>
              <a:rPr sz="1500" spc="-5" dirty="0">
                <a:latin typeface="Times New Roman"/>
                <a:cs typeface="Times New Roman"/>
              </a:rPr>
              <a:t>axis.text(p.get_x()</a:t>
            </a:r>
            <a:r>
              <a:rPr sz="1500" spc="1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p.get_width()/2,</a:t>
            </a:r>
            <a:r>
              <a:rPr sz="1500" dirty="0">
                <a:latin typeface="Times New Roman"/>
                <a:cs typeface="Times New Roman"/>
              </a:rPr>
              <a:t> </a:t>
            </a:r>
            <a:r>
              <a:rPr sz="1500" spc="-5" dirty="0">
                <a:latin typeface="Times New Roman"/>
                <a:cs typeface="Times New Roman"/>
              </a:rPr>
              <a:t>height</a:t>
            </a:r>
            <a:r>
              <a:rPr sz="1500" spc="1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0.005,</a:t>
            </a:r>
            <a:r>
              <a:rPr sz="1500" spc="10" dirty="0">
                <a:latin typeface="Times New Roman"/>
                <a:cs typeface="Times New Roman"/>
              </a:rPr>
              <a:t> </a:t>
            </a:r>
            <a:r>
              <a:rPr sz="1500" spc="-5" dirty="0">
                <a:latin typeface="Times New Roman"/>
                <a:cs typeface="Times New Roman"/>
              </a:rPr>
              <a:t>'{:1.4f}'.format(height), </a:t>
            </a:r>
            <a:r>
              <a:rPr sz="1500" spc="-360" dirty="0">
                <a:latin typeface="Times New Roman"/>
                <a:cs typeface="Times New Roman"/>
              </a:rPr>
              <a:t> </a:t>
            </a:r>
            <a:r>
              <a:rPr sz="1500" spc="-5" dirty="0">
                <a:latin typeface="Times New Roman"/>
                <a:cs typeface="Times New Roman"/>
              </a:rPr>
              <a:t>ha="center")</a:t>
            </a:r>
            <a:endParaRPr sz="1500">
              <a:latin typeface="Times New Roman"/>
              <a:cs typeface="Times New Roman"/>
            </a:endParaRPr>
          </a:p>
          <a:p>
            <a:pPr marL="12700" marR="5302885">
              <a:lnSpc>
                <a:spcPts val="4060"/>
              </a:lnSpc>
              <a:spcBef>
                <a:spcPts val="260"/>
              </a:spcBef>
            </a:pPr>
            <a:r>
              <a:rPr sz="1500" dirty="0">
                <a:latin typeface="Times New Roman"/>
                <a:cs typeface="Times New Roman"/>
              </a:rPr>
              <a:t>plt</a:t>
            </a:r>
            <a:r>
              <a:rPr sz="1500" spc="-5" dirty="0">
                <a:latin typeface="Times New Roman"/>
                <a:cs typeface="Times New Roman"/>
              </a:rPr>
              <a:t>.</a:t>
            </a:r>
            <a:r>
              <a:rPr sz="1500" spc="-20" dirty="0">
                <a:latin typeface="Times New Roman"/>
                <a:cs typeface="Times New Roman"/>
              </a:rPr>
              <a:t>s</a:t>
            </a:r>
            <a:r>
              <a:rPr sz="1500" dirty="0">
                <a:latin typeface="Times New Roman"/>
                <a:cs typeface="Times New Roman"/>
              </a:rPr>
              <a:t>ho</a:t>
            </a:r>
            <a:r>
              <a:rPr sz="1500" spc="-5" dirty="0">
                <a:latin typeface="Times New Roman"/>
                <a:cs typeface="Times New Roman"/>
              </a:rPr>
              <a:t>w</a:t>
            </a:r>
            <a:r>
              <a:rPr sz="1500" spc="-20" dirty="0">
                <a:latin typeface="Times New Roman"/>
                <a:cs typeface="Times New Roman"/>
              </a:rPr>
              <a:t>(</a:t>
            </a:r>
            <a:r>
              <a:rPr sz="1500" dirty="0">
                <a:latin typeface="Times New Roman"/>
                <a:cs typeface="Times New Roman"/>
              </a:rPr>
              <a:t>)  </a:t>
            </a:r>
            <a:r>
              <a:rPr sz="1500" spc="-5" dirty="0">
                <a:latin typeface="Times New Roman"/>
                <a:cs typeface="Times New Roman"/>
              </a:rPr>
              <a:t>Output:</a:t>
            </a:r>
            <a:endParaRPr sz="1500">
              <a:latin typeface="Times New Roman"/>
              <a:cs typeface="Times New Roman"/>
            </a:endParaRPr>
          </a:p>
        </p:txBody>
      </p:sp>
      <p:pic>
        <p:nvPicPr>
          <p:cNvPr id="3" name="object 3"/>
          <p:cNvPicPr/>
          <p:nvPr/>
        </p:nvPicPr>
        <p:blipFill>
          <a:blip r:embed="rId2" cstate="print"/>
          <a:stretch>
            <a:fillRect/>
          </a:stretch>
        </p:blipFill>
        <p:spPr>
          <a:xfrm>
            <a:off x="381000" y="3557015"/>
            <a:ext cx="3676650" cy="2523744"/>
          </a:xfrm>
          <a:prstGeom prst="rect">
            <a:avLst/>
          </a:prstGeom>
        </p:spPr>
      </p:pic>
      <p:sp>
        <p:nvSpPr>
          <p:cNvPr id="5" name="TextBox 4">
            <a:extLst>
              <a:ext uri="{FF2B5EF4-FFF2-40B4-BE49-F238E27FC236}">
                <a16:creationId xmlns:a16="http://schemas.microsoft.com/office/drawing/2014/main" id="{4161CD8B-4ED5-B651-55A0-7F2D937A4B43}"/>
              </a:ext>
            </a:extLst>
          </p:cNvPr>
          <p:cNvSpPr txBox="1"/>
          <p:nvPr/>
        </p:nvSpPr>
        <p:spPr>
          <a:xfrm>
            <a:off x="381000" y="5959475"/>
            <a:ext cx="6908800" cy="4001444"/>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Conclusion and future Work(Phase 2):</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Project Conclusion:</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Flood monitoring systems are indispensable tools for mitigating the devastating impacts of floods.</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By continuously collecting and analyzing data, issuing early warnings, and facilitating coordinated responses, these systems play a crucial role in safeguarding lives and property.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Future Work:</a:t>
            </a:r>
            <a:r>
              <a:rPr lang="en-US" sz="1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work in flood monitoring systems should aim to provide more accurate and timely information, improve the resilience of communities and infrastructure, and enhance our ability to mitigate the impact of floods in an era of changing climate patterns.</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533690" y="720890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4" name="object 4"/>
          <p:cNvSpPr txBox="1"/>
          <p:nvPr/>
        </p:nvSpPr>
        <p:spPr>
          <a:xfrm>
            <a:off x="7533690" y="780668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5" name="object 5"/>
          <p:cNvSpPr txBox="1"/>
          <p:nvPr/>
        </p:nvSpPr>
        <p:spPr>
          <a:xfrm>
            <a:off x="7533690" y="840562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6" name="object 6"/>
          <p:cNvSpPr txBox="1"/>
          <p:nvPr/>
        </p:nvSpPr>
        <p:spPr>
          <a:xfrm>
            <a:off x="7533690" y="900302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8" name="object 8"/>
          <p:cNvSpPr txBox="1"/>
          <p:nvPr/>
        </p:nvSpPr>
        <p:spPr>
          <a:xfrm>
            <a:off x="7533690" y="9602215"/>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10" name="TextBox 9">
            <a:extLst>
              <a:ext uri="{FF2B5EF4-FFF2-40B4-BE49-F238E27FC236}">
                <a16:creationId xmlns:a16="http://schemas.microsoft.com/office/drawing/2014/main" id="{841EAF4F-5984-E4CF-ECF5-22CDAAF479E9}"/>
              </a:ext>
            </a:extLst>
          </p:cNvPr>
          <p:cNvSpPr txBox="1"/>
          <p:nvPr/>
        </p:nvSpPr>
        <p:spPr>
          <a:xfrm>
            <a:off x="414618" y="526795"/>
            <a:ext cx="6364941" cy="10064294"/>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r>
              <a:rPr lang="en-US" dirty="0"/>
              <a:t>Various basic traffic characteristics relating to road users, vehicles and roads, and traffic regulation and control, are discussed, including some traffic volume and traffic flow considerations relevant to traffic management. For effective traffic management, it is essential that the practitioner works from factual information. Road inventory and statistical methods, and the more common types of traffic studies, including traffic volume and composition, origin and destination, speed, travel time and delay, accidents and parking are described. "Before and after" studies, and estimation of future traffic are also covered. As a basis for logically applying traffic management techniques it is necessary to develop a classification or hierarchy of all roads to ensure that the primary purpose of each of them is defined, agreed and understood. A functional classification of roads suitable for traffic management purposes, and a process for developing such a system is described. Several chapters go on to discuss various aspects of traffic management, including signing and delineation, pedestrian facilities, bicycle facilities, intersections, traffic signals, road capacity, parking, roadside safety and roadway lighting. The objectives of local area traffic management schemes, and a systematic process for developing them are described, and the various techniques that may be used and the principles of design of traffic management devices are </a:t>
            </a:r>
            <a:r>
              <a:rPr lang="en-US" dirty="0" err="1"/>
              <a:t>summarised</a:t>
            </a:r>
            <a:r>
              <a:rPr lang="en-US" dirty="0"/>
              <a:t>. The application of traffic management techniques to rural and urban arterial roads respectively is discussed, </a:t>
            </a:r>
            <a:r>
              <a:rPr lang="en-US" dirty="0" err="1"/>
              <a:t>emphasising</a:t>
            </a:r>
            <a:r>
              <a:rPr lang="en-US" dirty="0"/>
              <a:t> the desirability of treating routes or networks as a whole rather than simply </a:t>
            </a:r>
            <a:r>
              <a:rPr lang="en-US" dirty="0" err="1"/>
              <a:t>focussing</a:t>
            </a:r>
            <a:r>
              <a:rPr lang="en-US" dirty="0"/>
              <a:t> on isolated problem spots. Past and likely future trends in road travel, and various techniques for travel demand management are described. While these sorts of techniques are well known, and their use should be encouraged, they are unlikely to have much effect on travel in Australia at least for the foreseeable future. The important area of traffic enforcement and the associated aspects of education and encouragement are considered. Unless traffic management is logically applied and consistently enforced, it will not be effective. Enforcement must be considered an integral part of traffic management. (TRRL)</a:t>
            </a:r>
          </a:p>
        </p:txBody>
      </p:sp>
      <p:sp>
        <p:nvSpPr>
          <p:cNvPr id="2" name="TextBox 1">
            <a:extLst>
              <a:ext uri="{FF2B5EF4-FFF2-40B4-BE49-F238E27FC236}">
                <a16:creationId xmlns:a16="http://schemas.microsoft.com/office/drawing/2014/main" id="{30605A77-F414-0BF9-7ECE-EF4F7D92F44D}"/>
              </a:ext>
            </a:extLst>
          </p:cNvPr>
          <p:cNvSpPr txBox="1"/>
          <p:nvPr/>
        </p:nvSpPr>
        <p:spPr>
          <a:xfrm>
            <a:off x="2912409" y="443640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19858-E545-4C8D-41EF-33C89881B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1" y="1389529"/>
            <a:ext cx="5939117" cy="4359089"/>
          </a:xfrm>
          <a:prstGeom prst="rect">
            <a:avLst/>
          </a:prstGeom>
        </p:spPr>
      </p:pic>
      <p:sp>
        <p:nvSpPr>
          <p:cNvPr id="4" name="TextBox 3">
            <a:extLst>
              <a:ext uri="{FF2B5EF4-FFF2-40B4-BE49-F238E27FC236}">
                <a16:creationId xmlns:a16="http://schemas.microsoft.com/office/drawing/2014/main" id="{CD08EB95-F524-CA2D-73EB-8E1084C9F1BA}"/>
              </a:ext>
            </a:extLst>
          </p:cNvPr>
          <p:cNvSpPr txBox="1"/>
          <p:nvPr/>
        </p:nvSpPr>
        <p:spPr>
          <a:xfrm>
            <a:off x="694765" y="571500"/>
            <a:ext cx="5703793" cy="369332"/>
          </a:xfrm>
          <a:prstGeom prst="rect">
            <a:avLst/>
          </a:prstGeom>
          <a:noFill/>
        </p:spPr>
        <p:txBody>
          <a:bodyPr wrap="square">
            <a:spAutoFit/>
          </a:bodyPr>
          <a:lstStyle/>
          <a:p>
            <a:r>
              <a:rPr lang="en-US" b="1" u="sng" dirty="0"/>
              <a:t>Block Diagram</a:t>
            </a:r>
          </a:p>
        </p:txBody>
      </p:sp>
      <p:sp>
        <p:nvSpPr>
          <p:cNvPr id="2" name="TextBox 1">
            <a:extLst>
              <a:ext uri="{FF2B5EF4-FFF2-40B4-BE49-F238E27FC236}">
                <a16:creationId xmlns:a16="http://schemas.microsoft.com/office/drawing/2014/main" id="{49B8A914-88F7-B0B8-DE79-A4F2C0072A04}"/>
              </a:ext>
            </a:extLst>
          </p:cNvPr>
          <p:cNvSpPr txBox="1"/>
          <p:nvPr/>
        </p:nvSpPr>
        <p:spPr>
          <a:xfrm>
            <a:off x="694765" y="5534585"/>
            <a:ext cx="6275294" cy="3970318"/>
          </a:xfrm>
          <a:prstGeom prst="rect">
            <a:avLst/>
          </a:prstGeom>
          <a:noFill/>
        </p:spPr>
        <p:txBody>
          <a:bodyPr wrap="square" rtlCol="0">
            <a:spAutoFit/>
          </a:bodyPr>
          <a:lstStyle/>
          <a:p>
            <a:pPr algn="l"/>
            <a:r>
              <a:rPr lang="en-US" dirty="0"/>
              <a:t>Power Supply : </a:t>
            </a:r>
          </a:p>
          <a:p>
            <a:pPr algn="l"/>
            <a:r>
              <a:rPr lang="en-US" dirty="0"/>
              <a:t> Some of the key components are small </a:t>
            </a:r>
            <a:r>
              <a:rPr lang="en-US" dirty="0" err="1"/>
              <a:t>IoT</a:t>
            </a:r>
            <a:r>
              <a:rPr lang="en-US" dirty="0"/>
              <a:t> power supplies, </a:t>
            </a:r>
          </a:p>
          <a:p>
            <a:pPr algn="l"/>
            <a:r>
              <a:rPr lang="en-US" dirty="0"/>
              <a:t>usually in the 1-20W category, that provide power at the required voltage </a:t>
            </a:r>
          </a:p>
          <a:p>
            <a:pPr algn="l"/>
            <a:r>
              <a:rPr lang="en-US" dirty="0"/>
              <a:t>for the electronic system that handles sensor input and data transfer to the </a:t>
            </a:r>
          </a:p>
          <a:p>
            <a:pPr algn="l"/>
            <a:r>
              <a:rPr lang="en-US" dirty="0"/>
              <a:t>internet. </a:t>
            </a:r>
          </a:p>
          <a:p>
            <a:pPr algn="l"/>
            <a:r>
              <a:rPr lang="en-US" dirty="0"/>
              <a:t> </a:t>
            </a:r>
          </a:p>
          <a:p>
            <a:pPr algn="l"/>
            <a:r>
              <a:rPr lang="en-US" dirty="0"/>
              <a:t>Rectifier: </a:t>
            </a:r>
          </a:p>
          <a:p>
            <a:pPr algn="l"/>
            <a:r>
              <a:rPr lang="en-US" dirty="0"/>
              <a:t> The rectifier is a device that is used to convert the AC signal into the DC </a:t>
            </a:r>
          </a:p>
          <a:p>
            <a:pPr algn="l"/>
            <a:r>
              <a:rPr lang="en-US" dirty="0"/>
              <a:t>signal. in the AC signal, we will get two-phase one is positive and the other is </a:t>
            </a:r>
          </a:p>
          <a:p>
            <a:pPr algn="l"/>
            <a:r>
              <a:rPr lang="en-US" dirty="0"/>
              <a:t>negative.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88B2B-03C0-0E5C-7FD4-C36D0DCBA64C}"/>
              </a:ext>
            </a:extLst>
          </p:cNvPr>
          <p:cNvSpPr txBox="1"/>
          <p:nvPr/>
        </p:nvSpPr>
        <p:spPr>
          <a:xfrm>
            <a:off x="719791" y="805703"/>
            <a:ext cx="6286500" cy="3139321"/>
          </a:xfrm>
          <a:prstGeom prst="rect">
            <a:avLst/>
          </a:prstGeom>
          <a:noFill/>
        </p:spPr>
        <p:txBody>
          <a:bodyPr wrap="square" rtlCol="0">
            <a:spAutoFit/>
          </a:bodyPr>
          <a:lstStyle/>
          <a:p>
            <a:pPr algn="l"/>
            <a:r>
              <a:rPr lang="en-US" dirty="0"/>
              <a:t>Regulator: </a:t>
            </a:r>
          </a:p>
          <a:p>
            <a:pPr algn="l"/>
            <a:endParaRPr lang="en-US" dirty="0"/>
          </a:p>
          <a:p>
            <a:pPr algn="l"/>
            <a:r>
              <a:rPr lang="en-US" dirty="0"/>
              <a:t> Voltage Regulators for </a:t>
            </a:r>
            <a:r>
              <a:rPr lang="en-US" dirty="0" err="1"/>
              <a:t>IoT</a:t>
            </a:r>
            <a:r>
              <a:rPr lang="en-US" dirty="0"/>
              <a:t> and Mobile Devices. Power supplies and </a:t>
            </a:r>
          </a:p>
          <a:p>
            <a:pPr algn="l"/>
            <a:r>
              <a:rPr lang="en-US" dirty="0"/>
              <a:t>power management systems play a critical role in extending a mobile device's </a:t>
            </a:r>
          </a:p>
          <a:p>
            <a:pPr algn="l"/>
            <a:r>
              <a:rPr lang="en-US" dirty="0"/>
              <a:t>battery life and performance. As a critical part of these systems, a voltage </a:t>
            </a:r>
          </a:p>
          <a:p>
            <a:pPr algn="l"/>
            <a:r>
              <a:rPr lang="en-US" dirty="0"/>
              <a:t>regulator is designed to maintain the output voltage from a power supply at a </a:t>
            </a:r>
          </a:p>
          <a:p>
            <a:pPr algn="l"/>
            <a:r>
              <a:rPr lang="en-US" dirty="0"/>
              <a:t>constant value.</a:t>
            </a:r>
          </a:p>
        </p:txBody>
      </p:sp>
      <p:sp>
        <p:nvSpPr>
          <p:cNvPr id="5" name="TextBox 4">
            <a:extLst>
              <a:ext uri="{FF2B5EF4-FFF2-40B4-BE49-F238E27FC236}">
                <a16:creationId xmlns:a16="http://schemas.microsoft.com/office/drawing/2014/main" id="{A3AC9AE5-87B6-60B0-E6DB-B3BC862F39F8}"/>
              </a:ext>
            </a:extLst>
          </p:cNvPr>
          <p:cNvSpPr txBox="1"/>
          <p:nvPr/>
        </p:nvSpPr>
        <p:spPr>
          <a:xfrm>
            <a:off x="719791" y="4156263"/>
            <a:ext cx="6286500" cy="5632311"/>
          </a:xfrm>
          <a:prstGeom prst="rect">
            <a:avLst/>
          </a:prstGeom>
          <a:noFill/>
        </p:spPr>
        <p:txBody>
          <a:bodyPr wrap="square" rtlCol="0">
            <a:spAutoFit/>
          </a:bodyPr>
          <a:lstStyle/>
          <a:p>
            <a:pPr algn="l"/>
            <a:r>
              <a:rPr lang="en-US" dirty="0"/>
              <a:t>WIFI Module: </a:t>
            </a:r>
          </a:p>
          <a:p>
            <a:pPr algn="l"/>
            <a:endParaRPr lang="en-US" dirty="0"/>
          </a:p>
          <a:p>
            <a:pPr algn="l"/>
            <a:r>
              <a:rPr lang="en-US" dirty="0"/>
              <a:t> </a:t>
            </a:r>
            <a:r>
              <a:rPr lang="en-US" dirty="0" err="1"/>
              <a:t>Wifi</a:t>
            </a:r>
            <a:r>
              <a:rPr lang="en-US" dirty="0"/>
              <a:t> modules or </a:t>
            </a:r>
            <a:r>
              <a:rPr lang="en-US" dirty="0" err="1"/>
              <a:t>wifi</a:t>
            </a:r>
            <a:r>
              <a:rPr lang="en-US" dirty="0"/>
              <a:t> microcontrollers are used to send and </a:t>
            </a:r>
            <a:r>
              <a:rPr lang="en-US" dirty="0" err="1"/>
              <a:t>recieve</a:t>
            </a:r>
            <a:r>
              <a:rPr lang="en-US" dirty="0"/>
              <a:t> </a:t>
            </a:r>
          </a:p>
          <a:p>
            <a:pPr algn="l"/>
            <a:r>
              <a:rPr lang="en-US" dirty="0"/>
              <a:t>data over Wi-Fi. They can also accept commands over the Wi-Fi. Wi-Fi modules </a:t>
            </a:r>
          </a:p>
          <a:p>
            <a:pPr algn="l"/>
            <a:r>
              <a:rPr lang="en-US" dirty="0"/>
              <a:t>are used for communications </a:t>
            </a:r>
            <a:r>
              <a:rPr lang="en-US" dirty="0" err="1"/>
              <a:t>bewtween</a:t>
            </a:r>
            <a:r>
              <a:rPr lang="en-US" dirty="0"/>
              <a:t> devices. They are most commonly </a:t>
            </a:r>
          </a:p>
          <a:p>
            <a:pPr algn="l"/>
            <a:r>
              <a:rPr lang="en-US" dirty="0"/>
              <a:t>used in the field of Internet of </a:t>
            </a:r>
            <a:r>
              <a:rPr lang="en-US" dirty="0" err="1"/>
              <a:t>Thnigs</a:t>
            </a:r>
            <a:r>
              <a:rPr lang="en-US" dirty="0"/>
              <a:t>. </a:t>
            </a:r>
          </a:p>
          <a:p>
            <a:pPr algn="l"/>
            <a:r>
              <a:rPr lang="en-US" dirty="0"/>
              <a:t>Mic </a:t>
            </a:r>
            <a:r>
              <a:rPr lang="en-US" dirty="0" err="1"/>
              <a:t>Conrtoller</a:t>
            </a:r>
            <a:r>
              <a:rPr lang="en-US" dirty="0"/>
              <a:t>: </a:t>
            </a:r>
          </a:p>
          <a:p>
            <a:pPr algn="l"/>
            <a:r>
              <a:rPr lang="en-US" dirty="0"/>
              <a:t> Microcontrollers are ideal for use in Internet of Things (</a:t>
            </a:r>
            <a:r>
              <a:rPr lang="en-US" dirty="0" err="1"/>
              <a:t>IoT</a:t>
            </a:r>
            <a:r>
              <a:rPr lang="en-US" dirty="0"/>
              <a:t>) </a:t>
            </a:r>
          </a:p>
          <a:p>
            <a:pPr algn="l"/>
            <a:r>
              <a:rPr lang="en-US" dirty="0"/>
              <a:t>systems because of their small size, low cost, and low energy consumption. </a:t>
            </a:r>
          </a:p>
          <a:p>
            <a:pPr algn="l"/>
            <a:r>
              <a:rPr lang="en-US" dirty="0"/>
              <a:t>They can be programmed to do many different tasks, making them suitable for </a:t>
            </a:r>
          </a:p>
          <a:p>
            <a:pPr algn="l"/>
            <a:r>
              <a:rPr lang="en-US" dirty="0"/>
              <a:t>many IOT applications. They are also great for </a:t>
            </a:r>
            <a:r>
              <a:rPr lang="en-US" dirty="0" err="1"/>
              <a:t>batterypowered</a:t>
            </a:r>
            <a:r>
              <a:rPr lang="en-US" dirty="0"/>
              <a:t> devices as they </a:t>
            </a:r>
          </a:p>
          <a:p>
            <a:pPr algn="l"/>
            <a:r>
              <a:rPr lang="en-US" dirty="0"/>
              <a:t>use less energy. </a:t>
            </a:r>
          </a:p>
          <a:p>
            <a:pPr algn="l"/>
            <a:endParaRPr lang="en-US" dirty="0"/>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4734" y="546861"/>
            <a:ext cx="6957695" cy="9104630"/>
            <a:chOff x="284734" y="546861"/>
            <a:chExt cx="6957695" cy="9104630"/>
          </a:xfrm>
        </p:grpSpPr>
        <p:sp>
          <p:nvSpPr>
            <p:cNvPr id="3" name="object 3"/>
            <p:cNvSpPr/>
            <p:nvPr/>
          </p:nvSpPr>
          <p:spPr>
            <a:xfrm>
              <a:off x="284988" y="560831"/>
              <a:ext cx="6929755" cy="27940"/>
            </a:xfrm>
            <a:custGeom>
              <a:avLst/>
              <a:gdLst/>
              <a:ahLst/>
              <a:cxnLst/>
              <a:rect l="l" t="t" r="r" b="b"/>
              <a:pathLst>
                <a:path w="6929755" h="27940">
                  <a:moveTo>
                    <a:pt x="6929628" y="0"/>
                  </a:moveTo>
                  <a:lnTo>
                    <a:pt x="27432" y="0"/>
                  </a:lnTo>
                  <a:lnTo>
                    <a:pt x="0" y="0"/>
                  </a:lnTo>
                  <a:lnTo>
                    <a:pt x="0" y="27432"/>
                  </a:lnTo>
                  <a:lnTo>
                    <a:pt x="27432" y="27432"/>
                  </a:lnTo>
                  <a:lnTo>
                    <a:pt x="6929628" y="27432"/>
                  </a:lnTo>
                  <a:lnTo>
                    <a:pt x="6929628" y="0"/>
                  </a:lnTo>
                  <a:close/>
                </a:path>
              </a:pathLst>
            </a:custGeom>
            <a:solidFill>
              <a:srgbClr val="000000"/>
            </a:solidFill>
          </p:spPr>
          <p:txBody>
            <a:bodyPr wrap="square" lIns="0" tIns="0" rIns="0" bIns="0" rtlCol="0"/>
            <a:lstStyle/>
            <a:p>
              <a:endParaRPr/>
            </a:p>
          </p:txBody>
        </p:sp>
        <p:sp>
          <p:nvSpPr>
            <p:cNvPr id="4" name="object 4"/>
            <p:cNvSpPr/>
            <p:nvPr/>
          </p:nvSpPr>
          <p:spPr>
            <a:xfrm>
              <a:off x="7228331" y="560831"/>
              <a:ext cx="0" cy="7601584"/>
            </a:xfrm>
            <a:custGeom>
              <a:avLst/>
              <a:gdLst/>
              <a:ahLst/>
              <a:cxnLst/>
              <a:rect l="l" t="t" r="r" b="b"/>
              <a:pathLst>
                <a:path h="7601584">
                  <a:moveTo>
                    <a:pt x="0" y="0"/>
                  </a:moveTo>
                  <a:lnTo>
                    <a:pt x="0" y="7601458"/>
                  </a:lnTo>
                </a:path>
              </a:pathLst>
            </a:custGeom>
            <a:ln w="27431">
              <a:solidFill>
                <a:srgbClr val="000000"/>
              </a:solidFill>
            </a:ln>
          </p:spPr>
          <p:txBody>
            <a:bodyPr wrap="square" lIns="0" tIns="0" rIns="0" bIns="0" rtlCol="0"/>
            <a:lstStyle/>
            <a:p>
              <a:endParaRPr/>
            </a:p>
          </p:txBody>
        </p:sp>
        <p:sp>
          <p:nvSpPr>
            <p:cNvPr id="5" name="object 5"/>
            <p:cNvSpPr/>
            <p:nvPr/>
          </p:nvSpPr>
          <p:spPr>
            <a:xfrm>
              <a:off x="298704" y="588263"/>
              <a:ext cx="0" cy="7574280"/>
            </a:xfrm>
            <a:custGeom>
              <a:avLst/>
              <a:gdLst/>
              <a:ahLst/>
              <a:cxnLst/>
              <a:rect l="l" t="t" r="r" b="b"/>
              <a:pathLst>
                <a:path h="7574280">
                  <a:moveTo>
                    <a:pt x="0" y="0"/>
                  </a:moveTo>
                  <a:lnTo>
                    <a:pt x="0" y="7574025"/>
                  </a:lnTo>
                </a:path>
              </a:pathLst>
            </a:custGeom>
            <a:ln w="27432">
              <a:solidFill>
                <a:srgbClr val="000000"/>
              </a:solidFill>
            </a:ln>
          </p:spPr>
          <p:txBody>
            <a:bodyPr wrap="square" lIns="0" tIns="0" rIns="0" bIns="0" rtlCol="0"/>
            <a:lstStyle/>
            <a:p>
              <a:endParaRPr/>
            </a:p>
          </p:txBody>
        </p:sp>
        <p:sp>
          <p:nvSpPr>
            <p:cNvPr id="6" name="object 6"/>
            <p:cNvSpPr/>
            <p:nvPr/>
          </p:nvSpPr>
          <p:spPr>
            <a:xfrm>
              <a:off x="284988" y="8162289"/>
              <a:ext cx="6957059" cy="1489710"/>
            </a:xfrm>
            <a:custGeom>
              <a:avLst/>
              <a:gdLst/>
              <a:ahLst/>
              <a:cxnLst/>
              <a:rect l="l" t="t" r="r" b="b"/>
              <a:pathLst>
                <a:path w="6957059" h="1489709">
                  <a:moveTo>
                    <a:pt x="27432" y="0"/>
                  </a:moveTo>
                  <a:lnTo>
                    <a:pt x="0" y="0"/>
                  </a:lnTo>
                  <a:lnTo>
                    <a:pt x="0" y="297180"/>
                  </a:lnTo>
                  <a:lnTo>
                    <a:pt x="0" y="594360"/>
                  </a:lnTo>
                  <a:lnTo>
                    <a:pt x="0" y="893064"/>
                  </a:lnTo>
                  <a:lnTo>
                    <a:pt x="0" y="1190193"/>
                  </a:lnTo>
                  <a:lnTo>
                    <a:pt x="0" y="1489202"/>
                  </a:lnTo>
                  <a:lnTo>
                    <a:pt x="27432" y="1489202"/>
                  </a:lnTo>
                  <a:lnTo>
                    <a:pt x="27432" y="297180"/>
                  </a:lnTo>
                  <a:lnTo>
                    <a:pt x="27432" y="0"/>
                  </a:lnTo>
                  <a:close/>
                </a:path>
                <a:path w="6957059" h="1489709">
                  <a:moveTo>
                    <a:pt x="6957060" y="0"/>
                  </a:moveTo>
                  <a:lnTo>
                    <a:pt x="6929628" y="0"/>
                  </a:lnTo>
                  <a:lnTo>
                    <a:pt x="6929628" y="297180"/>
                  </a:lnTo>
                  <a:lnTo>
                    <a:pt x="6929628" y="594360"/>
                  </a:lnTo>
                  <a:lnTo>
                    <a:pt x="6929628" y="893064"/>
                  </a:lnTo>
                  <a:lnTo>
                    <a:pt x="6929628" y="1190193"/>
                  </a:lnTo>
                  <a:lnTo>
                    <a:pt x="6929628" y="1489202"/>
                  </a:lnTo>
                  <a:lnTo>
                    <a:pt x="6957060" y="1489202"/>
                  </a:lnTo>
                  <a:lnTo>
                    <a:pt x="6957060" y="297180"/>
                  </a:lnTo>
                  <a:lnTo>
                    <a:pt x="6957060" y="0"/>
                  </a:lnTo>
                  <a:close/>
                </a:path>
              </a:pathLst>
            </a:custGeom>
            <a:solidFill>
              <a:srgbClr val="000000"/>
            </a:solidFill>
          </p:spPr>
          <p:txBody>
            <a:bodyPr wrap="square" lIns="0" tIns="0" rIns="0" bIns="0" rtlCol="0"/>
            <a:lstStyle/>
            <a:p>
              <a:endParaRPr/>
            </a:p>
          </p:txBody>
        </p:sp>
      </p:grpSp>
      <p:sp>
        <p:nvSpPr>
          <p:cNvPr id="8" name="object 8"/>
          <p:cNvSpPr/>
          <p:nvPr/>
        </p:nvSpPr>
        <p:spPr>
          <a:xfrm>
            <a:off x="284988" y="9651491"/>
            <a:ext cx="6957059" cy="338455"/>
          </a:xfrm>
          <a:custGeom>
            <a:avLst/>
            <a:gdLst/>
            <a:ahLst/>
            <a:cxnLst/>
            <a:rect l="l" t="t" r="r" b="b"/>
            <a:pathLst>
              <a:path w="6957059" h="338454">
                <a:moveTo>
                  <a:pt x="27432" y="0"/>
                </a:moveTo>
                <a:lnTo>
                  <a:pt x="0" y="0"/>
                </a:lnTo>
                <a:lnTo>
                  <a:pt x="0" y="310896"/>
                </a:lnTo>
                <a:lnTo>
                  <a:pt x="27432" y="310896"/>
                </a:lnTo>
                <a:lnTo>
                  <a:pt x="27432" y="0"/>
                </a:lnTo>
                <a:close/>
              </a:path>
              <a:path w="6957059" h="338454">
                <a:moveTo>
                  <a:pt x="6957060" y="310908"/>
                </a:moveTo>
                <a:lnTo>
                  <a:pt x="6929628" y="310908"/>
                </a:lnTo>
                <a:lnTo>
                  <a:pt x="27432" y="310908"/>
                </a:lnTo>
                <a:lnTo>
                  <a:pt x="0" y="310908"/>
                </a:lnTo>
                <a:lnTo>
                  <a:pt x="0" y="338328"/>
                </a:lnTo>
                <a:lnTo>
                  <a:pt x="27432" y="338328"/>
                </a:lnTo>
                <a:lnTo>
                  <a:pt x="6929628" y="338328"/>
                </a:lnTo>
                <a:lnTo>
                  <a:pt x="6957060" y="338328"/>
                </a:lnTo>
                <a:lnTo>
                  <a:pt x="6957060" y="310908"/>
                </a:lnTo>
                <a:close/>
              </a:path>
              <a:path w="6957059" h="338454">
                <a:moveTo>
                  <a:pt x="6957060" y="0"/>
                </a:moveTo>
                <a:lnTo>
                  <a:pt x="6929628" y="0"/>
                </a:lnTo>
                <a:lnTo>
                  <a:pt x="6929628" y="310896"/>
                </a:lnTo>
                <a:lnTo>
                  <a:pt x="6957060" y="310896"/>
                </a:lnTo>
                <a:lnTo>
                  <a:pt x="6957060" y="0"/>
                </a:lnTo>
                <a:close/>
              </a:path>
            </a:pathLst>
          </a:custGeom>
          <a:solidFill>
            <a:srgbClr val="000000"/>
          </a:solidFill>
        </p:spPr>
        <p:txBody>
          <a:bodyPr wrap="square" lIns="0" tIns="0" rIns="0" bIns="0" rtlCol="0"/>
          <a:lstStyle/>
          <a:p>
            <a:endParaRPr/>
          </a:p>
        </p:txBody>
      </p:sp>
      <p:sp>
        <p:nvSpPr>
          <p:cNvPr id="9" name="TextBox 8">
            <a:extLst>
              <a:ext uri="{FF2B5EF4-FFF2-40B4-BE49-F238E27FC236}">
                <a16:creationId xmlns:a16="http://schemas.microsoft.com/office/drawing/2014/main" id="{5B7EA26E-5A5C-4BF2-5F13-FE9AC13981E6}"/>
              </a:ext>
            </a:extLst>
          </p:cNvPr>
          <p:cNvSpPr txBox="1"/>
          <p:nvPr/>
        </p:nvSpPr>
        <p:spPr>
          <a:xfrm>
            <a:off x="527918" y="895924"/>
            <a:ext cx="6397318" cy="7571303"/>
          </a:xfrm>
          <a:prstGeom prst="rect">
            <a:avLst/>
          </a:prstGeom>
          <a:noFill/>
        </p:spPr>
        <p:txBody>
          <a:bodyPr wrap="square" rtlCol="0">
            <a:spAutoFit/>
          </a:bodyPr>
          <a:lstStyle/>
          <a:p>
            <a:pPr algn="l"/>
            <a:r>
              <a:rPr lang="en-US" dirty="0"/>
              <a:t>IOT Controller: </a:t>
            </a:r>
          </a:p>
          <a:p>
            <a:pPr algn="l"/>
            <a:r>
              <a:rPr lang="en-US" dirty="0"/>
              <a:t> One of the primary advantages of </a:t>
            </a:r>
            <a:r>
              <a:rPr lang="en-US" dirty="0" err="1"/>
              <a:t>IoT</a:t>
            </a:r>
            <a:r>
              <a:rPr lang="en-US" dirty="0"/>
              <a:t> controllers is their ability to </a:t>
            </a:r>
          </a:p>
          <a:p>
            <a:pPr algn="l"/>
            <a:r>
              <a:rPr lang="en-US" dirty="0"/>
              <a:t>collect data from connected devices and </a:t>
            </a:r>
            <a:r>
              <a:rPr lang="en-US" dirty="0" err="1"/>
              <a:t>analyse</a:t>
            </a:r>
            <a:r>
              <a:rPr lang="en-US" dirty="0"/>
              <a:t> it in real-time. This analysis </a:t>
            </a:r>
          </a:p>
          <a:p>
            <a:pPr algn="l"/>
            <a:r>
              <a:rPr lang="en-US" dirty="0"/>
              <a:t>enables controllers to make informed decisions and execute commands based </a:t>
            </a:r>
          </a:p>
          <a:p>
            <a:pPr algn="l"/>
            <a:r>
              <a:rPr lang="en-US" dirty="0"/>
              <a:t>on the data collected. For instance, a smart thermostat can send temperature </a:t>
            </a:r>
          </a:p>
          <a:p>
            <a:pPr algn="l"/>
            <a:r>
              <a:rPr lang="en-US" dirty="0"/>
              <a:t>data to the controller, which then analyses it and adjusts the temperature in the </a:t>
            </a:r>
          </a:p>
          <a:p>
            <a:pPr algn="l"/>
            <a:r>
              <a:rPr lang="en-US" dirty="0"/>
              <a:t>room accordingly. </a:t>
            </a:r>
          </a:p>
          <a:p>
            <a:pPr algn="l"/>
            <a:r>
              <a:rPr lang="en-US" dirty="0"/>
              <a:t>IOT controllers can also monitor and manage the power usage, security, and </a:t>
            </a:r>
          </a:p>
          <a:p>
            <a:pPr algn="l"/>
            <a:r>
              <a:rPr lang="en-US" dirty="0"/>
              <a:t>performance of connected devices. For example, a smart building controller can </a:t>
            </a:r>
          </a:p>
          <a:p>
            <a:pPr algn="l"/>
            <a:r>
              <a:rPr lang="en-US" dirty="0"/>
              <a:t>use data from sensors to optimize the use of HVAC systems and lighting, </a:t>
            </a:r>
          </a:p>
          <a:p>
            <a:pPr algn="l"/>
            <a:r>
              <a:rPr lang="en-US" dirty="0"/>
              <a:t>reducing energy costs and improving efficiency. Likewise, a security controller </a:t>
            </a:r>
          </a:p>
          <a:p>
            <a:pPr algn="l"/>
            <a:r>
              <a:rPr lang="en-US" dirty="0"/>
              <a:t>can monitor access points and alert security personnel if an unauthorized entry </a:t>
            </a:r>
          </a:p>
          <a:p>
            <a:pPr algn="l"/>
            <a:r>
              <a:rPr lang="en-US" dirty="0"/>
              <a:t>is detected. </a:t>
            </a:r>
          </a:p>
          <a:p>
            <a:pPr algn="l"/>
            <a:r>
              <a:rPr lang="en-US" dirty="0"/>
              <a:t>Display : </a:t>
            </a:r>
          </a:p>
          <a:p>
            <a:pPr algn="l"/>
            <a:r>
              <a:rPr lang="en-US" dirty="0"/>
              <a:t>LED stands for light-emitting diode, they are the most commonly used </a:t>
            </a:r>
          </a:p>
          <a:p>
            <a:pPr algn="l"/>
            <a:r>
              <a:rPr lang="en-US" dirty="0"/>
              <a:t>and most popular of all the IOT displays. They are usually used for </a:t>
            </a:r>
          </a:p>
          <a:p>
            <a:pPr algn="l"/>
            <a:r>
              <a:rPr lang="en-US" u="sng" dirty="0"/>
              <a:t>devices with simple alphanumeric characters and symbol displays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47320-51D9-34F8-E316-46A10C91D8AB}"/>
              </a:ext>
            </a:extLst>
          </p:cNvPr>
          <p:cNvSpPr txBox="1"/>
          <p:nvPr/>
        </p:nvSpPr>
        <p:spPr>
          <a:xfrm>
            <a:off x="781423" y="732865"/>
            <a:ext cx="6006353" cy="8956298"/>
          </a:xfrm>
          <a:prstGeom prst="rect">
            <a:avLst/>
          </a:prstGeom>
          <a:noFill/>
        </p:spPr>
        <p:txBody>
          <a:bodyPr wrap="square" rtlCol="0">
            <a:spAutoFit/>
          </a:bodyPr>
          <a:lstStyle/>
          <a:p>
            <a:pPr fontAlgn="base"/>
            <a:r>
              <a:rPr lang="en-US" b="1" i="0" dirty="0">
                <a:solidFill>
                  <a:srgbClr val="141414"/>
                </a:solidFill>
                <a:effectLst/>
                <a:latin typeface="Roboto" panose="02000000000000000000" pitchFamily="2" charset="0"/>
              </a:rPr>
              <a:t>Advantages of a Smart Traffic Management System</a:t>
            </a:r>
          </a:p>
          <a:p>
            <a:pPr fontAlgn="base"/>
            <a:endParaRPr lang="en-US" b="1" i="0" dirty="0">
              <a:solidFill>
                <a:srgbClr val="141414"/>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Cleaner, greener, safer, and more accessible roads are a few benefits of implementing </a:t>
            </a:r>
            <a:r>
              <a:rPr lang="en-US" b="0" i="0" dirty="0" err="1">
                <a:solidFill>
                  <a:srgbClr val="51545C"/>
                </a:solidFill>
                <a:effectLst/>
                <a:latin typeface="Roboto" panose="02000000000000000000" pitchFamily="2" charset="0"/>
              </a:rPr>
              <a:t>IoT</a:t>
            </a:r>
            <a:r>
              <a:rPr lang="en-US" b="0" i="0" dirty="0">
                <a:solidFill>
                  <a:srgbClr val="51545C"/>
                </a:solidFill>
                <a:effectLst/>
                <a:latin typeface="Roboto" panose="02000000000000000000" pitchFamily="2" charset="0"/>
              </a:rPr>
              <a:t> and intelligent technology.</a:t>
            </a:r>
          </a:p>
          <a:p>
            <a:pPr fontAlgn="base"/>
            <a:endParaRPr lang="en-US" b="0" i="0" dirty="0">
              <a:solidFill>
                <a:srgbClr val="51545C"/>
              </a:solidFill>
              <a:effectLst/>
              <a:latin typeface="Roboto" panose="02000000000000000000" pitchFamily="2" charset="0"/>
            </a:endParaRPr>
          </a:p>
          <a:p>
            <a:pPr fontAlgn="base"/>
            <a:r>
              <a:rPr lang="en-US" b="0" i="0" u="sng" dirty="0">
                <a:solidFill>
                  <a:schemeClr val="tx2"/>
                </a:solidFill>
                <a:effectLst/>
                <a:latin typeface="Roboto" panose="02000000000000000000" pitchFamily="2" charset="0"/>
              </a:rPr>
              <a:t>It helps with the following:</a:t>
            </a:r>
          </a:p>
          <a:p>
            <a:pPr marL="285750" indent="-285750" fontAlgn="base">
              <a:buFont typeface="Arial" panose="020B0604020202020204" pitchFamily="34" charset="0"/>
              <a:buChar char="•"/>
            </a:pPr>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Reducing traffic jams and accidents on the streets</a:t>
            </a:r>
          </a:p>
          <a:p>
            <a:pPr fontAlgn="base"/>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Ensuring immediate clearance for emergency vehicles</a:t>
            </a:r>
          </a:p>
          <a:p>
            <a:pPr fontAlgn="base"/>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Facilitating safer and shorter commute times</a:t>
            </a:r>
          </a:p>
          <a:p>
            <a:pPr fontAlgn="base"/>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Reducing congestion &amp; energy consumption at intersections</a:t>
            </a:r>
          </a:p>
          <a:p>
            <a:pPr fontAlgn="base"/>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Offering significant productivity benefits with real-time monitoring of </a:t>
            </a:r>
            <a:r>
              <a:rPr lang="en-US" b="0" i="0" dirty="0" err="1">
                <a:solidFill>
                  <a:srgbClr val="51545C"/>
                </a:solidFill>
                <a:effectLst/>
                <a:latin typeface="Roboto" panose="02000000000000000000" pitchFamily="2" charset="0"/>
              </a:rPr>
              <a:t>crucialinfrastructures</a:t>
            </a:r>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err="1">
                <a:solidFill>
                  <a:srgbClr val="51545C"/>
                </a:solidFill>
                <a:effectLst/>
                <a:latin typeface="Roboto" panose="02000000000000000000" pitchFamily="2" charset="0"/>
              </a:rPr>
              <a:t>Reducingg</a:t>
            </a:r>
            <a:r>
              <a:rPr lang="en-US" b="0" i="0" dirty="0">
                <a:solidFill>
                  <a:srgbClr val="51545C"/>
                </a:solidFill>
                <a:effectLst/>
                <a:latin typeface="Roboto" panose="02000000000000000000" pitchFamily="2" charset="0"/>
              </a:rPr>
              <a:t> operating costs with efficient traffic management processes</a:t>
            </a:r>
          </a:p>
          <a:p>
            <a:pPr fontAlgn="base"/>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Ensuring compliance with the regulations for reducing the carbon footprint</a:t>
            </a:r>
          </a:p>
          <a:p>
            <a:pPr marL="285750" indent="-285750" fontAlgn="base">
              <a:buFont typeface="Arial" panose="020B0604020202020204" pitchFamily="34" charset="0"/>
              <a:buChar char="•"/>
            </a:pPr>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Saving billions of gallons of fuel wasted every year</a:t>
            </a:r>
          </a:p>
          <a:p>
            <a:pPr marL="285750" indent="-285750" fontAlgn="base">
              <a:buFont typeface="Arial" panose="020B0604020202020204" pitchFamily="34" charset="0"/>
              <a:buChar char="•"/>
            </a:pPr>
            <a:endParaRPr lang="en-US" b="0" i="0" dirty="0">
              <a:solidFill>
                <a:srgbClr val="51545C"/>
              </a:solidFill>
              <a:effectLst/>
              <a:latin typeface="Roboto" panose="02000000000000000000" pitchFamily="2" charset="0"/>
            </a:endParaRPr>
          </a:p>
          <a:p>
            <a:pPr marL="285750" indent="-285750" fontAlgn="base">
              <a:buFont typeface="Arial" panose="020B0604020202020204" pitchFamily="34" charset="0"/>
              <a:buChar char="•"/>
            </a:pPr>
            <a:r>
              <a:rPr lang="en-US" b="0" i="0" dirty="0">
                <a:solidFill>
                  <a:srgbClr val="51545C"/>
                </a:solidFill>
                <a:effectLst/>
                <a:latin typeface="Roboto" panose="02000000000000000000" pitchFamily="2" charset="0"/>
              </a:rPr>
              <a:t>Accurate tracking &amp; quick recovery of lost and stolen vehicles</a:t>
            </a:r>
          </a:p>
          <a:p>
            <a:pPr marL="285750" indent="-285750" fontAlgn="base">
              <a:buFont typeface="Arial" panose="020B0604020202020204" pitchFamily="34" charset="0"/>
              <a:buChar char="•"/>
            </a:pPr>
            <a:endParaRPr lang="en-US" b="0" i="0" dirty="0">
              <a:solidFill>
                <a:srgbClr val="51545C"/>
              </a:solidFill>
              <a:effectLst/>
              <a:latin typeface="Roboto" panose="02000000000000000000" pitchFamily="2" charset="0"/>
            </a:endParaRP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8300" y="735584"/>
            <a:ext cx="6350000" cy="5278755"/>
          </a:xfrm>
          <a:prstGeom prst="rect">
            <a:avLst/>
          </a:prstGeom>
        </p:spPr>
        <p:txBody>
          <a:bodyPr vert="horz" wrap="square" lIns="0" tIns="21590" rIns="0" bIns="0" rtlCol="0">
            <a:spAutoFit/>
          </a:bodyPr>
          <a:lstStyle/>
          <a:p>
            <a:pPr marL="468630" marR="2835275" indent="-355600">
              <a:lnSpc>
                <a:spcPct val="96000"/>
              </a:lnSpc>
              <a:spcBef>
                <a:spcPts val="170"/>
              </a:spcBef>
            </a:pPr>
            <a:r>
              <a:rPr sz="1600" b="1" spc="-5" dirty="0">
                <a:latin typeface="Times New Roman"/>
                <a:cs typeface="Times New Roman"/>
              </a:rPr>
              <a:t>In[]:y</a:t>
            </a:r>
            <a:r>
              <a:rPr sz="1600" spc="-5" dirty="0">
                <a:latin typeface="Times New Roman"/>
                <a:cs typeface="Times New Roman"/>
              </a:rPr>
              <a:t>_predict</a:t>
            </a:r>
            <a:r>
              <a:rPr sz="1600" spc="30"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lr_clf.predict(x_test_std) </a:t>
            </a:r>
            <a:r>
              <a:rPr sz="1600" spc="-385" dirty="0">
                <a:latin typeface="Times New Roman"/>
                <a:cs typeface="Times New Roman"/>
              </a:rPr>
              <a:t> </a:t>
            </a:r>
            <a:r>
              <a:rPr sz="1600" spc="-5" dirty="0">
                <a:latin typeface="Times New Roman"/>
                <a:cs typeface="Times New Roman"/>
              </a:rPr>
              <a:t>print('Predicted</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dirty="0">
                <a:latin typeface="Times New Roman"/>
                <a:cs typeface="Times New Roman"/>
              </a:rPr>
              <a:t>flood') </a:t>
            </a:r>
            <a:r>
              <a:rPr sz="1600" spc="5" dirty="0">
                <a:latin typeface="Times New Roman"/>
                <a:cs typeface="Times New Roman"/>
              </a:rPr>
              <a:t> </a:t>
            </a:r>
            <a:r>
              <a:rPr sz="1600" spc="-5" dirty="0">
                <a:latin typeface="Times New Roman"/>
                <a:cs typeface="Times New Roman"/>
              </a:rPr>
              <a:t>print(y_predict)</a:t>
            </a:r>
            <a:endParaRPr sz="1600">
              <a:latin typeface="Times New Roman"/>
              <a:cs typeface="Times New Roman"/>
            </a:endParaRPr>
          </a:p>
          <a:p>
            <a:pPr marL="468630">
              <a:lnSpc>
                <a:spcPts val="1795"/>
              </a:lnSpc>
            </a:pPr>
            <a:r>
              <a:rPr sz="1600" spc="-5" dirty="0">
                <a:latin typeface="Times New Roman"/>
                <a:cs typeface="Times New Roman"/>
              </a:rPr>
              <a:t>Predicted</a:t>
            </a:r>
            <a:r>
              <a:rPr sz="1600" spc="5"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13030">
              <a:lnSpc>
                <a:spcPts val="1839"/>
              </a:lnSpc>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1 1 1 0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113030">
              <a:lnSpc>
                <a:spcPts val="1885"/>
              </a:lnSpc>
            </a:pPr>
            <a:r>
              <a:rPr sz="1600" b="1" spc="-5" dirty="0">
                <a:latin typeface="Times New Roman"/>
                <a:cs typeface="Times New Roman"/>
              </a:rPr>
              <a:t>In[]:</a:t>
            </a:r>
            <a:r>
              <a:rPr sz="1600" spc="-5" dirty="0">
                <a:latin typeface="Times New Roman"/>
                <a:cs typeface="Times New Roman"/>
              </a:rPr>
              <a:t>print('Actual</a:t>
            </a:r>
            <a:r>
              <a:rPr sz="1600" spc="10" dirty="0">
                <a:latin typeface="Times New Roman"/>
                <a:cs typeface="Times New Roman"/>
              </a:rPr>
              <a:t> </a:t>
            </a:r>
            <a:r>
              <a:rPr sz="1600" spc="-5" dirty="0">
                <a:latin typeface="Times New Roman"/>
                <a:cs typeface="Times New Roman"/>
              </a:rPr>
              <a:t>chances</a:t>
            </a:r>
            <a:r>
              <a:rPr sz="1600" spc="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2700">
              <a:lnSpc>
                <a:spcPct val="100000"/>
              </a:lnSpc>
              <a:spcBef>
                <a:spcPts val="229"/>
              </a:spcBef>
              <a:tabLst>
                <a:tab pos="518795" algn="l"/>
              </a:tabLst>
            </a:pPr>
            <a:r>
              <a:rPr sz="1600" u="sng" spc="-5" dirty="0">
                <a:uFill>
                  <a:solidFill>
                    <a:srgbClr val="000000"/>
                  </a:solidFill>
                </a:uFill>
                <a:latin typeface="Times New Roman"/>
                <a:cs typeface="Times New Roman"/>
              </a:rPr>
              <a:t> 	print(y_test.values)</a:t>
            </a:r>
            <a:endParaRPr sz="1600">
              <a:latin typeface="Times New Roman"/>
              <a:cs typeface="Times New Roman"/>
            </a:endParaRPr>
          </a:p>
          <a:p>
            <a:pPr marL="113030">
              <a:lnSpc>
                <a:spcPct val="100000"/>
              </a:lnSpc>
              <a:spcBef>
                <a:spcPts val="225"/>
              </a:spcBef>
            </a:pPr>
            <a:r>
              <a:rPr sz="1600" b="1" spc="-5" dirty="0">
                <a:latin typeface="Times New Roman"/>
                <a:cs typeface="Times New Roman"/>
              </a:rPr>
              <a:t>In[]:</a:t>
            </a:r>
            <a:r>
              <a:rPr sz="1600" spc="-5" dirty="0">
                <a:latin typeface="Times New Roman"/>
                <a:cs typeface="Times New Roman"/>
              </a:rPr>
              <a:t>Actual</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546100">
              <a:lnSpc>
                <a:spcPct val="100000"/>
              </a:lnSpc>
              <a:spcBef>
                <a:spcPts val="229"/>
              </a:spcBef>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1 0</a:t>
            </a:r>
            <a:r>
              <a:rPr sz="1600" dirty="0">
                <a:latin typeface="Times New Roman"/>
                <a:cs typeface="Times New Roman"/>
              </a:rPr>
              <a:t> </a:t>
            </a:r>
            <a:r>
              <a:rPr sz="1600" spc="-5" dirty="0">
                <a:latin typeface="Times New Roman"/>
                <a:cs typeface="Times New Roman"/>
              </a:rPr>
              <a:t>0 0 0 0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1 0 1 0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469900" marR="1705610">
              <a:lnSpc>
                <a:spcPts val="1850"/>
              </a:lnSpc>
              <a:spcBef>
                <a:spcPts val="350"/>
              </a:spcBef>
            </a:pPr>
            <a:r>
              <a:rPr sz="1600" b="1" spc="-5" dirty="0">
                <a:latin typeface="Times New Roman"/>
                <a:cs typeface="Times New Roman"/>
              </a:rPr>
              <a:t>In[]:</a:t>
            </a:r>
            <a:r>
              <a:rPr sz="1600" spc="-5" dirty="0">
                <a:latin typeface="Times New Roman"/>
                <a:cs typeface="Times New Roman"/>
              </a:rPr>
              <a:t>from</a:t>
            </a:r>
            <a:r>
              <a:rPr sz="1600" dirty="0">
                <a:latin typeface="Times New Roman"/>
                <a:cs typeface="Times New Roman"/>
              </a:rPr>
              <a:t> </a:t>
            </a:r>
            <a:r>
              <a:rPr sz="1600" spc="-5" dirty="0">
                <a:latin typeface="Times New Roman"/>
                <a:cs typeface="Times New Roman"/>
              </a:rPr>
              <a:t>sklearn.metrics import</a:t>
            </a:r>
            <a:r>
              <a:rPr sz="1600" spc="-10" dirty="0">
                <a:latin typeface="Times New Roman"/>
                <a:cs typeface="Times New Roman"/>
              </a:rPr>
              <a:t> </a:t>
            </a:r>
            <a:r>
              <a:rPr sz="1600" spc="-5" dirty="0">
                <a:latin typeface="Times New Roman"/>
                <a:cs typeface="Times New Roman"/>
              </a:rPr>
              <a:t>accuracy </a:t>
            </a:r>
            <a:r>
              <a:rPr sz="1600" dirty="0">
                <a:latin typeface="Times New Roman"/>
                <a:cs typeface="Times New Roman"/>
              </a:rPr>
              <a:t> </a:t>
            </a:r>
            <a:r>
              <a:rPr sz="1600" spc="-5" dirty="0">
                <a:latin typeface="Times New Roman"/>
                <a:cs typeface="Times New Roman"/>
              </a:rPr>
              <a:t>score,recall_score,roc_auc_score,confusion_matrix</a:t>
            </a:r>
            <a:endParaRPr sz="1600">
              <a:latin typeface="Times New Roman"/>
              <a:cs typeface="Times New Roman"/>
            </a:endParaRPr>
          </a:p>
          <a:p>
            <a:pPr marL="546100" marR="5080">
              <a:lnSpc>
                <a:spcPts val="2150"/>
              </a:lnSpc>
              <a:spcBef>
                <a:spcPts val="55"/>
              </a:spcBef>
            </a:pPr>
            <a:r>
              <a:rPr sz="1600" spc="-5" dirty="0">
                <a:latin typeface="Times New Roman"/>
                <a:cs typeface="Times New Roman"/>
              </a:rPr>
              <a:t>print("\naccuracy</a:t>
            </a:r>
            <a:r>
              <a:rPr sz="1600" spc="65" dirty="0">
                <a:latin typeface="Times New Roman"/>
                <a:cs typeface="Times New Roman"/>
              </a:rPr>
              <a:t> </a:t>
            </a:r>
            <a:r>
              <a:rPr sz="1600" dirty="0">
                <a:latin typeface="Times New Roman"/>
                <a:cs typeface="Times New Roman"/>
              </a:rPr>
              <a:t>score:</a:t>
            </a:r>
            <a:r>
              <a:rPr sz="1600" spc="50" dirty="0">
                <a:latin typeface="Times New Roman"/>
                <a:cs typeface="Times New Roman"/>
              </a:rPr>
              <a:t> </a:t>
            </a:r>
            <a:r>
              <a:rPr sz="1600" spc="-5" dirty="0">
                <a:latin typeface="Times New Roman"/>
                <a:cs typeface="Times New Roman"/>
              </a:rPr>
              <a:t>%f"%(accuracy_score(y_test,y_predict)*100)) </a:t>
            </a:r>
            <a:r>
              <a:rPr sz="1600" spc="-385" dirty="0">
                <a:latin typeface="Times New Roman"/>
                <a:cs typeface="Times New Roman"/>
              </a:rPr>
              <a:t> </a:t>
            </a:r>
            <a:r>
              <a:rPr sz="1600" spc="-5" dirty="0">
                <a:latin typeface="Times New Roman"/>
                <a:cs typeface="Times New Roman"/>
              </a:rPr>
              <a:t>print("recall</a:t>
            </a:r>
            <a:r>
              <a:rPr sz="1600" dirty="0">
                <a:latin typeface="Times New Roman"/>
                <a:cs typeface="Times New Roman"/>
              </a:rPr>
              <a:t> </a:t>
            </a:r>
            <a:r>
              <a:rPr sz="1600" spc="-5" dirty="0">
                <a:latin typeface="Times New Roman"/>
                <a:cs typeface="Times New Roman"/>
              </a:rPr>
              <a:t>score:</a:t>
            </a:r>
            <a:r>
              <a:rPr sz="1600" spc="10" dirty="0">
                <a:latin typeface="Times New Roman"/>
                <a:cs typeface="Times New Roman"/>
              </a:rPr>
              <a:t> </a:t>
            </a:r>
            <a:r>
              <a:rPr sz="1600" spc="-5" dirty="0">
                <a:latin typeface="Times New Roman"/>
                <a:cs typeface="Times New Roman"/>
              </a:rPr>
              <a:t>%f"%(recall_score(y_test,y_predict)*100)) </a:t>
            </a:r>
            <a:r>
              <a:rPr sz="1600" dirty="0">
                <a:latin typeface="Times New Roman"/>
                <a:cs typeface="Times New Roman"/>
              </a:rPr>
              <a:t> </a:t>
            </a:r>
            <a:r>
              <a:rPr sz="1600" spc="-5" dirty="0">
                <a:latin typeface="Times New Roman"/>
                <a:cs typeface="Times New Roman"/>
              </a:rPr>
              <a:t>print("roc</a:t>
            </a:r>
            <a:r>
              <a:rPr sz="1600" dirty="0">
                <a:latin typeface="Times New Roman"/>
                <a:cs typeface="Times New Roman"/>
              </a:rPr>
              <a:t> </a:t>
            </a:r>
            <a:r>
              <a:rPr sz="1600" spc="-5" dirty="0">
                <a:latin typeface="Times New Roman"/>
                <a:cs typeface="Times New Roman"/>
              </a:rPr>
              <a:t>score:</a:t>
            </a:r>
            <a:r>
              <a:rPr sz="1600" dirty="0">
                <a:latin typeface="Times New Roman"/>
                <a:cs typeface="Times New Roman"/>
              </a:rPr>
              <a:t> </a:t>
            </a:r>
            <a:r>
              <a:rPr sz="1600" spc="-5" dirty="0">
                <a:latin typeface="Times New Roman"/>
                <a:cs typeface="Times New Roman"/>
              </a:rPr>
              <a:t>%f"%(roc_auc_score(y_test,y_predict)*100))</a:t>
            </a:r>
            <a:endParaRPr sz="1600">
              <a:latin typeface="Times New Roman"/>
              <a:cs typeface="Times New Roman"/>
            </a:endParaRPr>
          </a:p>
          <a:p>
            <a:pPr marR="3400425" algn="ctr">
              <a:lnSpc>
                <a:spcPct val="100000"/>
              </a:lnSpc>
              <a:spcBef>
                <a:spcPts val="114"/>
              </a:spcBef>
            </a:pPr>
            <a:r>
              <a:rPr sz="1600" b="1" spc="-5" dirty="0">
                <a:latin typeface="Times New Roman"/>
                <a:cs typeface="Times New Roman"/>
              </a:rPr>
              <a:t>Out[]:</a:t>
            </a:r>
            <a:r>
              <a:rPr sz="1600" spc="-5" dirty="0">
                <a:latin typeface="Times New Roman"/>
                <a:cs typeface="Times New Roman"/>
              </a:rPr>
              <a:t>accuracy</a:t>
            </a:r>
            <a:r>
              <a:rPr sz="1600" spc="-10" dirty="0">
                <a:latin typeface="Times New Roman"/>
                <a:cs typeface="Times New Roman"/>
              </a:rPr>
              <a:t> </a:t>
            </a:r>
            <a:r>
              <a:rPr sz="1600" dirty="0">
                <a:latin typeface="Times New Roman"/>
                <a:cs typeface="Times New Roman"/>
              </a:rPr>
              <a:t>score:</a:t>
            </a:r>
            <a:r>
              <a:rPr sz="1600" spc="-15" dirty="0">
                <a:latin typeface="Times New Roman"/>
                <a:cs typeface="Times New Roman"/>
              </a:rPr>
              <a:t> </a:t>
            </a:r>
            <a:r>
              <a:rPr sz="1600" spc="-5" dirty="0">
                <a:latin typeface="Times New Roman"/>
                <a:cs typeface="Times New Roman"/>
              </a:rPr>
              <a:t>83.333333</a:t>
            </a:r>
            <a:endParaRPr sz="1600">
              <a:latin typeface="Times New Roman"/>
              <a:cs typeface="Times New Roman"/>
            </a:endParaRPr>
          </a:p>
          <a:p>
            <a:pPr marR="3347720" algn="ctr">
              <a:lnSpc>
                <a:spcPct val="100000"/>
              </a:lnSpc>
              <a:spcBef>
                <a:spcPts val="229"/>
              </a:spcBef>
            </a:pPr>
            <a:r>
              <a:rPr sz="1600" spc="-5" dirty="0">
                <a:latin typeface="Times New Roman"/>
                <a:cs typeface="Times New Roman"/>
              </a:rPr>
              <a:t>recall</a:t>
            </a:r>
            <a:r>
              <a:rPr sz="1600" spc="-20" dirty="0">
                <a:latin typeface="Times New Roman"/>
                <a:cs typeface="Times New Roman"/>
              </a:rPr>
              <a:t> </a:t>
            </a:r>
            <a:r>
              <a:rPr sz="1600" dirty="0">
                <a:latin typeface="Times New Roman"/>
                <a:cs typeface="Times New Roman"/>
              </a:rPr>
              <a:t>score:</a:t>
            </a:r>
            <a:r>
              <a:rPr sz="1600" spc="-25" dirty="0">
                <a:latin typeface="Times New Roman"/>
                <a:cs typeface="Times New Roman"/>
              </a:rPr>
              <a:t> </a:t>
            </a:r>
            <a:r>
              <a:rPr sz="1600" spc="-5" dirty="0">
                <a:latin typeface="Times New Roman"/>
                <a:cs typeface="Times New Roman"/>
              </a:rPr>
              <a:t>88.888889</a:t>
            </a:r>
            <a:endParaRPr sz="1600">
              <a:latin typeface="Times New Roman"/>
              <a:cs typeface="Times New Roman"/>
            </a:endParaRPr>
          </a:p>
          <a:p>
            <a:pPr marR="3488054" algn="ctr">
              <a:lnSpc>
                <a:spcPct val="100000"/>
              </a:lnSpc>
              <a:spcBef>
                <a:spcPts val="240"/>
              </a:spcBef>
            </a:pPr>
            <a:r>
              <a:rPr sz="1600" spc="-5" dirty="0">
                <a:latin typeface="Times New Roman"/>
                <a:cs typeface="Times New Roman"/>
              </a:rPr>
              <a:t>roc</a:t>
            </a:r>
            <a:r>
              <a:rPr sz="1600" spc="-35" dirty="0">
                <a:latin typeface="Times New Roman"/>
                <a:cs typeface="Times New Roman"/>
              </a:rPr>
              <a:t> </a:t>
            </a:r>
            <a:r>
              <a:rPr sz="1600" dirty="0">
                <a:latin typeface="Times New Roman"/>
                <a:cs typeface="Times New Roman"/>
              </a:rPr>
              <a:t>score:</a:t>
            </a:r>
            <a:r>
              <a:rPr sz="1600" spc="-30" dirty="0">
                <a:latin typeface="Times New Roman"/>
                <a:cs typeface="Times New Roman"/>
              </a:rPr>
              <a:t> </a:t>
            </a:r>
            <a:r>
              <a:rPr sz="1600" dirty="0">
                <a:latin typeface="Times New Roman"/>
                <a:cs typeface="Times New Roman"/>
              </a:rPr>
              <a:t>84.444444</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0"/>
              </a:spcBef>
            </a:pPr>
            <a:endParaRPr sz="2200">
              <a:latin typeface="Times New Roman"/>
              <a:cs typeface="Times New Roman"/>
            </a:endParaRPr>
          </a:p>
          <a:p>
            <a:pPr marL="12700">
              <a:lnSpc>
                <a:spcPct val="100000"/>
              </a:lnSpc>
              <a:spcBef>
                <a:spcPts val="5"/>
              </a:spcBef>
            </a:pPr>
            <a:r>
              <a:rPr sz="2000" b="1" dirty="0">
                <a:latin typeface="Times New Roman"/>
                <a:cs typeface="Times New Roman"/>
              </a:rPr>
              <a:t>3.Decision</a:t>
            </a:r>
            <a:r>
              <a:rPr sz="2000" b="1" spc="-20" dirty="0">
                <a:latin typeface="Times New Roman"/>
                <a:cs typeface="Times New Roman"/>
              </a:rPr>
              <a:t> </a:t>
            </a:r>
            <a:r>
              <a:rPr sz="2000" b="1" spc="-5" dirty="0">
                <a:latin typeface="Times New Roman"/>
                <a:cs typeface="Times New Roman"/>
              </a:rPr>
              <a:t>Tree</a:t>
            </a:r>
            <a:r>
              <a:rPr sz="2000" b="1" spc="-20" dirty="0">
                <a:latin typeface="Times New Roman"/>
                <a:cs typeface="Times New Roman"/>
              </a:rPr>
              <a:t> </a:t>
            </a:r>
            <a:r>
              <a:rPr sz="2000" b="1" dirty="0">
                <a:latin typeface="Times New Roman"/>
                <a:cs typeface="Times New Roman"/>
              </a:rPr>
              <a:t>Classification</a:t>
            </a:r>
            <a:endParaRPr sz="2000">
              <a:latin typeface="Times New Roman"/>
              <a:cs typeface="Times New Roman"/>
            </a:endParaRPr>
          </a:p>
        </p:txBody>
      </p:sp>
      <p:sp>
        <p:nvSpPr>
          <p:cNvPr id="3" name="object 3"/>
          <p:cNvSpPr txBox="1"/>
          <p:nvPr/>
        </p:nvSpPr>
        <p:spPr>
          <a:xfrm>
            <a:off x="902004" y="6652640"/>
            <a:ext cx="4054475" cy="801370"/>
          </a:xfrm>
          <a:prstGeom prst="rect">
            <a:avLst/>
          </a:prstGeom>
        </p:spPr>
        <p:txBody>
          <a:bodyPr vert="horz" wrap="square" lIns="0" tIns="13335" rIns="0" bIns="0" rtlCol="0">
            <a:spAutoFit/>
          </a:bodyPr>
          <a:lstStyle/>
          <a:p>
            <a:pPr marL="391795" marR="5080" indent="-379730">
              <a:lnSpc>
                <a:spcPct val="112999"/>
              </a:lnSpc>
              <a:spcBef>
                <a:spcPts val="105"/>
              </a:spcBef>
            </a:pPr>
            <a:r>
              <a:rPr sz="1500" b="1" spc="-5" dirty="0">
                <a:latin typeface="Times New Roman"/>
                <a:cs typeface="Times New Roman"/>
              </a:rPr>
              <a:t>In[]:</a:t>
            </a:r>
            <a:r>
              <a:rPr sz="1500" spc="-5" dirty="0">
                <a:latin typeface="Times New Roman"/>
                <a:cs typeface="Times New Roman"/>
              </a:rPr>
              <a:t>from</a:t>
            </a:r>
            <a:r>
              <a:rPr sz="1500" dirty="0">
                <a:latin typeface="Times New Roman"/>
                <a:cs typeface="Times New Roman"/>
              </a:rPr>
              <a:t> </a:t>
            </a:r>
            <a:r>
              <a:rPr sz="1500" spc="-5" dirty="0">
                <a:latin typeface="Times New Roman"/>
                <a:cs typeface="Times New Roman"/>
              </a:rPr>
              <a:t>sklearn.tree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DecisionTreeClassifier </a:t>
            </a:r>
            <a:r>
              <a:rPr sz="1500" spc="-360" dirty="0">
                <a:latin typeface="Times New Roman"/>
                <a:cs typeface="Times New Roman"/>
              </a:rPr>
              <a:t> </a:t>
            </a:r>
            <a:r>
              <a:rPr sz="1500" spc="-5" dirty="0">
                <a:latin typeface="Times New Roman"/>
                <a:cs typeface="Times New Roman"/>
              </a:rPr>
              <a:t>dtc_clf</a:t>
            </a:r>
            <a:r>
              <a:rPr sz="1500" dirty="0">
                <a:latin typeface="Times New Roman"/>
                <a:cs typeface="Times New Roman"/>
              </a:rPr>
              <a:t> = </a:t>
            </a:r>
            <a:r>
              <a:rPr sz="1500" spc="-5" dirty="0">
                <a:latin typeface="Times New Roman"/>
                <a:cs typeface="Times New Roman"/>
              </a:rPr>
              <a:t>DecisionTreeClassifier() </a:t>
            </a:r>
            <a:r>
              <a:rPr sz="1500" dirty="0">
                <a:latin typeface="Times New Roman"/>
                <a:cs typeface="Times New Roman"/>
              </a:rPr>
              <a:t> </a:t>
            </a:r>
            <a:r>
              <a:rPr sz="1500" spc="-5" dirty="0">
                <a:latin typeface="Times New Roman"/>
                <a:cs typeface="Times New Roman"/>
              </a:rPr>
              <a:t>dtc_clf.fit(x_train,y_train)</a:t>
            </a:r>
            <a:endParaRPr sz="1500">
              <a:latin typeface="Times New Roman"/>
              <a:cs typeface="Times New Roman"/>
            </a:endParaRPr>
          </a:p>
        </p:txBody>
      </p:sp>
      <p:sp>
        <p:nvSpPr>
          <p:cNvPr id="4" name="object 4"/>
          <p:cNvSpPr txBox="1"/>
          <p:nvPr/>
        </p:nvSpPr>
        <p:spPr>
          <a:xfrm>
            <a:off x="2505877" y="7459217"/>
            <a:ext cx="46316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cross_val_score(dtc_clf,x_train_std,y_train,cv=3,scoring="a</a:t>
            </a:r>
            <a:endParaRPr sz="1500">
              <a:latin typeface="Times New Roman"/>
              <a:cs typeface="Times New Roman"/>
            </a:endParaRPr>
          </a:p>
        </p:txBody>
      </p:sp>
      <p:sp>
        <p:nvSpPr>
          <p:cNvPr id="5" name="object 5"/>
          <p:cNvSpPr txBox="1"/>
          <p:nvPr/>
        </p:nvSpPr>
        <p:spPr>
          <a:xfrm>
            <a:off x="902004" y="7459217"/>
            <a:ext cx="1583690" cy="731520"/>
          </a:xfrm>
          <a:prstGeom prst="rect">
            <a:avLst/>
          </a:prstGeom>
        </p:spPr>
        <p:txBody>
          <a:bodyPr vert="horz" wrap="square" lIns="0" tIns="2540" rIns="0" bIns="0" rtlCol="0">
            <a:spAutoFit/>
          </a:bodyPr>
          <a:lstStyle/>
          <a:p>
            <a:pPr marL="12700" marR="5080" indent="379095">
              <a:lnSpc>
                <a:spcPct val="104299"/>
              </a:lnSpc>
              <a:spcBef>
                <a:spcPts val="20"/>
              </a:spcBef>
            </a:pPr>
            <a:r>
              <a:rPr sz="1500" spc="-5" dirty="0">
                <a:latin typeface="Times New Roman"/>
                <a:cs typeface="Times New Roman"/>
              </a:rPr>
              <a:t>dtc_clf_acc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ccuracy",n_jobs=-1) </a:t>
            </a:r>
            <a:r>
              <a:rPr sz="1500" spc="-360" dirty="0">
                <a:latin typeface="Times New Roman"/>
                <a:cs typeface="Times New Roman"/>
              </a:rPr>
              <a:t> </a:t>
            </a:r>
            <a:r>
              <a:rPr sz="1500" spc="-5" dirty="0">
                <a:latin typeface="Times New Roman"/>
                <a:cs typeface="Times New Roman"/>
              </a:rPr>
              <a:t>dtc_clf_acc</a:t>
            </a:r>
            <a:endParaRPr sz="1500">
              <a:latin typeface="Times New Roman"/>
              <a:cs typeface="Times New Roman"/>
            </a:endParaRPr>
          </a:p>
        </p:txBody>
      </p:sp>
      <p:sp>
        <p:nvSpPr>
          <p:cNvPr id="6" name="object 6"/>
          <p:cNvSpPr txBox="1"/>
          <p:nvPr/>
        </p:nvSpPr>
        <p:spPr>
          <a:xfrm>
            <a:off x="748080" y="8166353"/>
            <a:ext cx="3993515" cy="1316355"/>
          </a:xfrm>
          <a:prstGeom prst="rect">
            <a:avLst/>
          </a:prstGeom>
        </p:spPr>
        <p:txBody>
          <a:bodyPr vert="horz" wrap="square" lIns="0" tIns="41275" rIns="0" bIns="0" rtlCol="0">
            <a:spAutoFit/>
          </a:bodyPr>
          <a:lstStyle/>
          <a:p>
            <a:pPr marL="60960">
              <a:lnSpc>
                <a:spcPct val="100000"/>
              </a:lnSpc>
              <a:spcBef>
                <a:spcPts val="325"/>
              </a:spcBef>
              <a:tabLst>
                <a:tab pos="1849755" algn="l"/>
              </a:tabLst>
            </a:pPr>
            <a:r>
              <a:rPr sz="1500" b="1" spc="-5" dirty="0">
                <a:latin typeface="Times New Roman"/>
                <a:cs typeface="Times New Roman"/>
              </a:rPr>
              <a:t>Out[]:</a:t>
            </a:r>
            <a:r>
              <a:rPr sz="1500" spc="-5" dirty="0">
                <a:latin typeface="Times New Roman"/>
                <a:cs typeface="Times New Roman"/>
              </a:rPr>
              <a:t>array([0.71875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0.64516129,</a:t>
            </a:r>
            <a:r>
              <a:rPr sz="1500" spc="-20" dirty="0">
                <a:latin typeface="Times New Roman"/>
                <a:cs typeface="Times New Roman"/>
              </a:rPr>
              <a:t> </a:t>
            </a:r>
            <a:r>
              <a:rPr sz="1500" spc="-5" dirty="0">
                <a:latin typeface="Times New Roman"/>
                <a:cs typeface="Times New Roman"/>
              </a:rPr>
              <a:t>0.61290323</a:t>
            </a:r>
            <a:r>
              <a:rPr sz="1500" b="1" spc="-5" dirty="0">
                <a:latin typeface="Times New Roman"/>
                <a:cs typeface="Times New Roman"/>
              </a:rPr>
              <a:t>])</a:t>
            </a:r>
            <a:endParaRPr sz="1500">
              <a:latin typeface="Times New Roman"/>
              <a:cs typeface="Times New Roman"/>
            </a:endParaRPr>
          </a:p>
          <a:p>
            <a:pPr marL="166370">
              <a:lnSpc>
                <a:spcPct val="100000"/>
              </a:lnSpc>
              <a:spcBef>
                <a:spcPts val="229"/>
              </a:spcBef>
            </a:pPr>
            <a:r>
              <a:rPr sz="1500" b="1" spc="-5" dirty="0">
                <a:latin typeface="Times New Roman"/>
                <a:cs typeface="Times New Roman"/>
              </a:rPr>
              <a:t>In[]:</a:t>
            </a:r>
            <a:r>
              <a:rPr sz="1500" spc="-5" dirty="0">
                <a:latin typeface="Times New Roman"/>
                <a:cs typeface="Times New Roman"/>
              </a:rPr>
              <a:t>#Predicted</a:t>
            </a:r>
            <a:r>
              <a:rPr sz="1500" spc="-20" dirty="0">
                <a:latin typeface="Times New Roman"/>
                <a:cs typeface="Times New Roman"/>
              </a:rPr>
              <a:t> </a:t>
            </a:r>
            <a:r>
              <a:rPr sz="1500" spc="-5" dirty="0">
                <a:latin typeface="Times New Roman"/>
                <a:cs typeface="Times New Roman"/>
              </a:rPr>
              <a:t>flood</a:t>
            </a:r>
            <a:r>
              <a:rPr sz="1500" spc="-15" dirty="0">
                <a:latin typeface="Times New Roman"/>
                <a:cs typeface="Times New Roman"/>
              </a:rPr>
              <a:t> </a:t>
            </a:r>
            <a:r>
              <a:rPr sz="1500" dirty="0">
                <a:latin typeface="Times New Roman"/>
                <a:cs typeface="Times New Roman"/>
              </a:rPr>
              <a:t>chances</a:t>
            </a:r>
            <a:endParaRPr sz="1500">
              <a:latin typeface="Times New Roman"/>
              <a:cs typeface="Times New Roman"/>
            </a:endParaRPr>
          </a:p>
          <a:p>
            <a:pPr marL="166370" marR="1400810">
              <a:lnSpc>
                <a:spcPct val="112700"/>
              </a:lnSpc>
              <a:spcBef>
                <a:spcPts val="10"/>
              </a:spcBef>
            </a:pPr>
            <a:r>
              <a:rPr sz="1500" spc="-5" dirty="0">
                <a:latin typeface="Times New Roman"/>
                <a:cs typeface="Times New Roman"/>
              </a:rPr>
              <a:t>y_pred </a:t>
            </a:r>
            <a:r>
              <a:rPr sz="1500" dirty="0">
                <a:latin typeface="Times New Roman"/>
                <a:cs typeface="Times New Roman"/>
              </a:rPr>
              <a:t>= </a:t>
            </a:r>
            <a:r>
              <a:rPr sz="1500" spc="-5" dirty="0">
                <a:latin typeface="Times New Roman"/>
                <a:cs typeface="Times New Roman"/>
              </a:rPr>
              <a:t>dtc_clf.predict(x_test) </a:t>
            </a:r>
            <a:r>
              <a:rPr sz="1500" spc="-360" dirty="0">
                <a:latin typeface="Times New Roman"/>
                <a:cs typeface="Times New Roman"/>
              </a:rPr>
              <a:t> </a:t>
            </a:r>
            <a:r>
              <a:rPr sz="1500" spc="-5" dirty="0">
                <a:latin typeface="Times New Roman"/>
                <a:cs typeface="Times New Roman"/>
              </a:rPr>
              <a:t>print(y_pred)</a:t>
            </a:r>
            <a:endParaRPr sz="1500">
              <a:latin typeface="Times New Roman"/>
              <a:cs typeface="Times New Roman"/>
            </a:endParaRPr>
          </a:p>
          <a:p>
            <a:pPr marL="12700">
              <a:lnSpc>
                <a:spcPct val="100000"/>
              </a:lnSpc>
              <a:spcBef>
                <a:spcPts val="240"/>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0]</a:t>
            </a:r>
            <a:endParaRPr sz="1500">
              <a:latin typeface="Times New Roman"/>
              <a:cs typeface="Times New Roman"/>
            </a:endParaRPr>
          </a:p>
        </p:txBody>
      </p:sp>
      <p:sp>
        <p:nvSpPr>
          <p:cNvPr id="7" name="object 7"/>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91159"/>
            <a:ext cx="5212080" cy="3893185"/>
          </a:xfrm>
          <a:prstGeom prst="rect">
            <a:avLst/>
          </a:prstGeom>
        </p:spPr>
        <p:txBody>
          <a:bodyPr vert="horz" wrap="square" lIns="0" tIns="12065" rIns="0" bIns="0" rtlCol="0">
            <a:spAutoFit/>
          </a:bodyPr>
          <a:lstStyle/>
          <a:p>
            <a:pPr marL="392430" marR="3098800" indent="-380365" algn="just">
              <a:lnSpc>
                <a:spcPct val="112100"/>
              </a:lnSpc>
              <a:spcBef>
                <a:spcPts val="95"/>
              </a:spcBef>
            </a:pPr>
            <a:r>
              <a:rPr sz="1400" b="1" dirty="0">
                <a:latin typeface="Times New Roman"/>
                <a:cs typeface="Times New Roman"/>
              </a:rPr>
              <a:t>In </a:t>
            </a:r>
            <a:r>
              <a:rPr sz="1400" b="1" spc="-5" dirty="0">
                <a:latin typeface="Times New Roman"/>
                <a:cs typeface="Times New Roman"/>
              </a:rPr>
              <a:t>[]:</a:t>
            </a:r>
            <a:r>
              <a:rPr sz="1500" spc="-5" dirty="0">
                <a:latin typeface="Times New Roman"/>
                <a:cs typeface="Times New Roman"/>
              </a:rPr>
              <a:t>#Actual flood chances </a:t>
            </a:r>
            <a:r>
              <a:rPr sz="1500" spc="-360" dirty="0">
                <a:latin typeface="Times New Roman"/>
                <a:cs typeface="Times New Roman"/>
              </a:rPr>
              <a:t> </a:t>
            </a:r>
            <a:r>
              <a:rPr sz="1500" spc="-5" dirty="0">
                <a:latin typeface="Times New Roman"/>
                <a:cs typeface="Times New Roman"/>
              </a:rPr>
              <a:t>print("actual values:") </a:t>
            </a:r>
            <a:r>
              <a:rPr sz="1500" spc="-360" dirty="0">
                <a:latin typeface="Times New Roman"/>
                <a:cs typeface="Times New Roman"/>
              </a:rPr>
              <a:t> </a:t>
            </a:r>
            <a:r>
              <a:rPr sz="1500" spc="-5" dirty="0">
                <a:latin typeface="Times New Roman"/>
                <a:cs typeface="Times New Roman"/>
              </a:rPr>
              <a:t>print(y_test.values)</a:t>
            </a:r>
            <a:endParaRPr sz="1500">
              <a:latin typeface="Times New Roman"/>
              <a:cs typeface="Times New Roman"/>
            </a:endParaRPr>
          </a:p>
          <a:p>
            <a:pPr marL="12700" algn="just">
              <a:lnSpc>
                <a:spcPct val="100000"/>
              </a:lnSpc>
              <a:spcBef>
                <a:spcPts val="229"/>
              </a:spcBef>
            </a:pPr>
            <a:r>
              <a:rPr sz="1500" spc="-5" dirty="0">
                <a:latin typeface="Times New Roman"/>
                <a:cs typeface="Times New Roman"/>
              </a:rPr>
              <a:t>actual</a:t>
            </a:r>
            <a:r>
              <a:rPr sz="1500" spc="-30" dirty="0">
                <a:latin typeface="Times New Roman"/>
                <a:cs typeface="Times New Roman"/>
              </a:rPr>
              <a:t> </a:t>
            </a:r>
            <a:r>
              <a:rPr sz="1500" spc="-5" dirty="0">
                <a:latin typeface="Times New Roman"/>
                <a:cs typeface="Times New Roman"/>
              </a:rPr>
              <a:t>values:</a:t>
            </a:r>
            <a:endParaRPr sz="1500">
              <a:latin typeface="Times New Roman"/>
              <a:cs typeface="Times New Roman"/>
            </a:endParaRPr>
          </a:p>
          <a:p>
            <a:pPr marL="12700">
              <a:lnSpc>
                <a:spcPct val="100000"/>
              </a:lnSpc>
              <a:spcBef>
                <a:spcPts val="215"/>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0]</a:t>
            </a:r>
            <a:endParaRPr sz="1500">
              <a:latin typeface="Times New Roman"/>
              <a:cs typeface="Times New Roman"/>
            </a:endParaRPr>
          </a:p>
          <a:p>
            <a:pPr marL="12700" marR="5080">
              <a:lnSpc>
                <a:spcPct val="104000"/>
              </a:lnSpc>
              <a:spcBef>
                <a:spcPts val="145"/>
              </a:spcBef>
            </a:pPr>
            <a:r>
              <a:rPr sz="1500" b="1" spc="-5" dirty="0">
                <a:latin typeface="Times New Roman"/>
                <a:cs typeface="Times New Roman"/>
              </a:rPr>
              <a:t>In[]:</a:t>
            </a:r>
            <a:r>
              <a:rPr sz="1500" spc="-5" dirty="0">
                <a:latin typeface="Times New Roman"/>
                <a:cs typeface="Times New Roman"/>
              </a:rPr>
              <a:t>from sklearn.metrics 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a:t>
            </a:r>
            <a:endParaRPr sz="1500">
              <a:latin typeface="Times New Roman"/>
              <a:cs typeface="Times New Roman"/>
            </a:endParaRPr>
          </a:p>
          <a:p>
            <a:pPr marL="12700" marR="658495" algn="just">
              <a:lnSpc>
                <a:spcPct val="112100"/>
              </a:lnSpc>
              <a:spcBef>
                <a:spcPts val="10"/>
              </a:spcBef>
            </a:pPr>
            <a:r>
              <a:rPr sz="1500" spc="-5" dirty="0">
                <a:latin typeface="Times New Roman"/>
                <a:cs typeface="Times New Roman"/>
              </a:rPr>
              <a:t>print("recall score:%f"%(recall_score(y_test,y_pred)*100)) </a:t>
            </a:r>
            <a:r>
              <a:rPr sz="1500" spc="-360" dirty="0">
                <a:latin typeface="Times New Roman"/>
                <a:cs typeface="Times New Roman"/>
              </a:rPr>
              <a:t> </a:t>
            </a:r>
            <a:r>
              <a:rPr sz="1500" spc="-5" dirty="0">
                <a:latin typeface="Times New Roman"/>
                <a:cs typeface="Times New Roman"/>
              </a:rPr>
              <a:t>print("roc score:%f"%(roc_auc_score(y_test,y_pred)*100)) </a:t>
            </a:r>
            <a:r>
              <a:rPr sz="1500" spc="-360" dirty="0">
                <a:latin typeface="Times New Roman"/>
                <a:cs typeface="Times New Roman"/>
              </a:rPr>
              <a:t> </a:t>
            </a:r>
            <a:r>
              <a:rPr sz="1500" spc="-5" dirty="0">
                <a:latin typeface="Times New Roman"/>
                <a:cs typeface="Times New Roman"/>
              </a:rPr>
              <a:t>accuracy score:70.833333</a:t>
            </a:r>
            <a:endParaRPr sz="1500">
              <a:latin typeface="Times New Roman"/>
              <a:cs typeface="Times New Roman"/>
            </a:endParaRPr>
          </a:p>
          <a:p>
            <a:pPr marL="12700" marR="3455035" algn="just">
              <a:lnSpc>
                <a:spcPct val="112000"/>
              </a:lnSpc>
              <a:spcBef>
                <a:spcPts val="10"/>
              </a:spcBef>
            </a:pPr>
            <a:r>
              <a:rPr sz="1500" dirty="0">
                <a:latin typeface="Times New Roman"/>
                <a:cs typeface="Times New Roman"/>
              </a:rPr>
              <a:t>recall</a:t>
            </a:r>
            <a:r>
              <a:rPr sz="1500" spc="-40" dirty="0">
                <a:latin typeface="Times New Roman"/>
                <a:cs typeface="Times New Roman"/>
              </a:rPr>
              <a:t> </a:t>
            </a:r>
            <a:r>
              <a:rPr sz="1500" spc="-5" dirty="0">
                <a:latin typeface="Times New Roman"/>
                <a:cs typeface="Times New Roman"/>
              </a:rPr>
              <a:t>score:77.777778 </a:t>
            </a:r>
            <a:r>
              <a:rPr sz="1500" spc="-365" dirty="0">
                <a:latin typeface="Times New Roman"/>
                <a:cs typeface="Times New Roman"/>
              </a:rPr>
              <a:t> </a:t>
            </a:r>
            <a:r>
              <a:rPr sz="1500" dirty="0">
                <a:latin typeface="Times New Roman"/>
                <a:cs typeface="Times New Roman"/>
              </a:rPr>
              <a:t>roc</a:t>
            </a:r>
            <a:r>
              <a:rPr sz="1500" spc="-15" dirty="0">
                <a:latin typeface="Times New Roman"/>
                <a:cs typeface="Times New Roman"/>
              </a:rPr>
              <a:t> </a:t>
            </a:r>
            <a:r>
              <a:rPr sz="1500" spc="-5" dirty="0">
                <a:latin typeface="Times New Roman"/>
                <a:cs typeface="Times New Roman"/>
              </a:rPr>
              <a:t>score:72.222222</a:t>
            </a:r>
            <a:endParaRPr sz="1500">
              <a:latin typeface="Times New Roman"/>
              <a:cs typeface="Times New Roman"/>
            </a:endParaRPr>
          </a:p>
          <a:p>
            <a:pPr>
              <a:lnSpc>
                <a:spcPct val="100000"/>
              </a:lnSpc>
              <a:spcBef>
                <a:spcPts val="25"/>
              </a:spcBef>
            </a:pPr>
            <a:endParaRPr sz="1800">
              <a:latin typeface="Times New Roman"/>
              <a:cs typeface="Times New Roman"/>
            </a:endParaRPr>
          </a:p>
          <a:p>
            <a:pPr marL="12700">
              <a:lnSpc>
                <a:spcPct val="100000"/>
              </a:lnSpc>
            </a:pPr>
            <a:r>
              <a:rPr sz="2000" b="1" dirty="0">
                <a:latin typeface="Times New Roman"/>
                <a:cs typeface="Times New Roman"/>
              </a:rPr>
              <a:t>4.Random </a:t>
            </a:r>
            <a:r>
              <a:rPr sz="2000" b="1" spc="-5" dirty="0">
                <a:latin typeface="Times New Roman"/>
                <a:cs typeface="Times New Roman"/>
              </a:rPr>
              <a:t>Forest Classification:</a:t>
            </a:r>
            <a:endParaRPr sz="2000">
              <a:latin typeface="Times New Roman"/>
              <a:cs typeface="Times New Roman"/>
            </a:endParaRPr>
          </a:p>
        </p:txBody>
      </p:sp>
      <p:sp>
        <p:nvSpPr>
          <p:cNvPr id="3" name="object 3"/>
          <p:cNvSpPr txBox="1"/>
          <p:nvPr/>
        </p:nvSpPr>
        <p:spPr>
          <a:xfrm>
            <a:off x="368300" y="4913502"/>
            <a:ext cx="6237605" cy="4712970"/>
          </a:xfrm>
          <a:prstGeom prst="rect">
            <a:avLst/>
          </a:prstGeom>
        </p:spPr>
        <p:txBody>
          <a:bodyPr vert="horz" wrap="square" lIns="0" tIns="12700" rIns="0" bIns="0" rtlCol="0">
            <a:spAutoFit/>
          </a:bodyPr>
          <a:lstStyle/>
          <a:p>
            <a:pPr marL="12700">
              <a:lnSpc>
                <a:spcPts val="1785"/>
              </a:lnSpc>
              <a:spcBef>
                <a:spcPts val="100"/>
              </a:spcBef>
            </a:pPr>
            <a:r>
              <a:rPr sz="1500" b="1" spc="-5" dirty="0">
                <a:latin typeface="Times New Roman"/>
                <a:cs typeface="Times New Roman"/>
              </a:rPr>
              <a:t>In[]:</a:t>
            </a:r>
            <a:r>
              <a:rPr sz="1500" spc="-5" dirty="0">
                <a:latin typeface="Times New Roman"/>
                <a:cs typeface="Times New Roman"/>
              </a:rPr>
              <a:t>from sklearn.ensemble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a:t>
            </a:r>
            <a:endParaRPr sz="1500">
              <a:latin typeface="Times New Roman"/>
              <a:cs typeface="Times New Roman"/>
            </a:endParaRPr>
          </a:p>
          <a:p>
            <a:pPr marL="392430" marR="1057275">
              <a:lnSpc>
                <a:spcPts val="1760"/>
              </a:lnSpc>
              <a:spcBef>
                <a:spcPts val="75"/>
              </a:spcBef>
            </a:pPr>
            <a:r>
              <a:rPr sz="1500" dirty="0">
                <a:latin typeface="Times New Roman"/>
                <a:cs typeface="Times New Roman"/>
              </a:rPr>
              <a:t>rmf = </a:t>
            </a:r>
            <a:r>
              <a:rPr sz="1500" spc="-5" dirty="0">
                <a:latin typeface="Times New Roman"/>
                <a:cs typeface="Times New Roman"/>
              </a:rPr>
              <a:t>RandomForestClassifier(max_depth=3,random_state=0) </a:t>
            </a:r>
            <a:r>
              <a:rPr sz="1500" spc="-360" dirty="0">
                <a:latin typeface="Times New Roman"/>
                <a:cs typeface="Times New Roman"/>
              </a:rPr>
              <a:t> </a:t>
            </a:r>
            <a:r>
              <a:rPr sz="1500" dirty="0">
                <a:latin typeface="Times New Roman"/>
                <a:cs typeface="Times New Roman"/>
              </a:rPr>
              <a:t>rmf_clf =</a:t>
            </a:r>
            <a:r>
              <a:rPr sz="1500" spc="5" dirty="0">
                <a:latin typeface="Times New Roman"/>
                <a:cs typeface="Times New Roman"/>
              </a:rPr>
              <a:t> </a:t>
            </a:r>
            <a:r>
              <a:rPr sz="1500" spc="-5" dirty="0">
                <a:latin typeface="Times New Roman"/>
                <a:cs typeface="Times New Roman"/>
              </a:rPr>
              <a:t>rmf.fit(x_train,y_train)</a:t>
            </a:r>
            <a:endParaRPr sz="1500">
              <a:latin typeface="Times New Roman"/>
              <a:cs typeface="Times New Roman"/>
            </a:endParaRPr>
          </a:p>
          <a:p>
            <a:pPr marL="392430">
              <a:lnSpc>
                <a:spcPts val="1685"/>
              </a:lnSpc>
            </a:pPr>
            <a:r>
              <a:rPr sz="1500" dirty="0">
                <a:latin typeface="Times New Roman"/>
                <a:cs typeface="Times New Roman"/>
              </a:rPr>
              <a:t>rmf_clf</a:t>
            </a:r>
            <a:endParaRPr sz="1500">
              <a:latin typeface="Times New Roman"/>
              <a:cs typeface="Times New Roman"/>
            </a:endParaRPr>
          </a:p>
          <a:p>
            <a:pPr marL="392430" marR="1311910" indent="-332740">
              <a:lnSpc>
                <a:spcPts val="1760"/>
              </a:lnSpc>
              <a:spcBef>
                <a:spcPts val="70"/>
              </a:spcBef>
            </a:pPr>
            <a:r>
              <a:rPr sz="1500" b="1" spc="-5" dirty="0">
                <a:latin typeface="Times New Roman"/>
                <a:cs typeface="Times New Roman"/>
              </a:rPr>
              <a:t>Out[]:</a:t>
            </a:r>
            <a:r>
              <a:rPr sz="1500" spc="-5" dirty="0">
                <a:latin typeface="Times New Roman"/>
                <a:cs typeface="Times New Roman"/>
              </a:rPr>
              <a:t>RandomForestClassifier(max_depth=3,</a:t>
            </a:r>
            <a:r>
              <a:rPr sz="1500" spc="10" dirty="0">
                <a:latin typeface="Times New Roman"/>
                <a:cs typeface="Times New Roman"/>
              </a:rPr>
              <a:t> </a:t>
            </a:r>
            <a:r>
              <a:rPr sz="1500" spc="-5" dirty="0">
                <a:latin typeface="Times New Roman"/>
                <a:cs typeface="Times New Roman"/>
              </a:rPr>
              <a:t>random_state=0) </a:t>
            </a:r>
            <a:r>
              <a:rPr sz="1500" spc="-360" dirty="0">
                <a:latin typeface="Times New Roman"/>
                <a:cs typeface="Times New Roman"/>
              </a:rPr>
              <a:t> </a:t>
            </a:r>
            <a:r>
              <a:rPr sz="1500" spc="-5" dirty="0">
                <a:latin typeface="Times New Roman"/>
                <a:cs typeface="Times New Roman"/>
              </a:rPr>
              <a:t>rmf_clf_acc </a:t>
            </a:r>
            <a:r>
              <a:rPr sz="1500" dirty="0">
                <a:latin typeface="Times New Roman"/>
                <a:cs typeface="Times New Roman"/>
              </a:rPr>
              <a:t>=</a:t>
            </a:r>
            <a:endParaRPr sz="1500">
              <a:latin typeface="Times New Roman"/>
              <a:cs typeface="Times New Roman"/>
            </a:endParaRPr>
          </a:p>
          <a:p>
            <a:pPr marL="12700">
              <a:lnSpc>
                <a:spcPts val="1650"/>
              </a:lnSpc>
            </a:pPr>
            <a:r>
              <a:rPr sz="1500" spc="-5" dirty="0">
                <a:latin typeface="Times New Roman"/>
                <a:cs typeface="Times New Roman"/>
              </a:rPr>
              <a:t>cross_val_score(rmf_clf,x_train_std,y_train,cv=3,scoring="accuracy",n_jobs=-1)</a:t>
            </a:r>
            <a:endParaRPr sz="1500">
              <a:latin typeface="Times New Roman"/>
              <a:cs typeface="Times New Roman"/>
            </a:endParaRPr>
          </a:p>
          <a:p>
            <a:pPr marL="12700" marR="403225" indent="46990">
              <a:lnSpc>
                <a:spcPct val="96700"/>
              </a:lnSpc>
              <a:spcBef>
                <a:spcPts val="45"/>
              </a:spcBef>
            </a:pPr>
            <a:r>
              <a:rPr sz="1500" b="1" spc="-5" dirty="0">
                <a:latin typeface="Times New Roman"/>
                <a:cs typeface="Times New Roman"/>
              </a:rPr>
              <a:t>In[]</a:t>
            </a:r>
            <a:r>
              <a:rPr sz="1500" spc="-5" dirty="0">
                <a:latin typeface="Times New Roman"/>
                <a:cs typeface="Times New Roman"/>
              </a:rPr>
              <a:t>:#rmf_proba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cross_val_predict(rmf_clf,x_train_std,y_train,cv=3,method='predict_proba') </a:t>
            </a:r>
            <a:r>
              <a:rPr sz="1500" spc="-360" dirty="0">
                <a:latin typeface="Times New Roman"/>
                <a:cs typeface="Times New Roman"/>
              </a:rPr>
              <a:t> </a:t>
            </a:r>
            <a:r>
              <a:rPr sz="1500" b="1" spc="-5" dirty="0">
                <a:latin typeface="Times New Roman"/>
                <a:cs typeface="Times New Roman"/>
              </a:rPr>
              <a:t>In[]:</a:t>
            </a:r>
            <a:r>
              <a:rPr sz="1500" spc="-5" dirty="0">
                <a:latin typeface="Times New Roman"/>
                <a:cs typeface="Times New Roman"/>
              </a:rPr>
              <a:t>rmf_clf_acc</a:t>
            </a:r>
            <a:endParaRPr sz="1500">
              <a:latin typeface="Times New Roman"/>
              <a:cs typeface="Times New Roman"/>
            </a:endParaRPr>
          </a:p>
          <a:p>
            <a:pPr marL="59690">
              <a:lnSpc>
                <a:spcPts val="1750"/>
              </a:lnSpc>
              <a:tabLst>
                <a:tab pos="1799589" algn="l"/>
              </a:tabLst>
            </a:pPr>
            <a:r>
              <a:rPr sz="1500" b="1" spc="-5" dirty="0">
                <a:latin typeface="Times New Roman"/>
                <a:cs typeface="Times New Roman"/>
              </a:rPr>
              <a:t>Out[]:</a:t>
            </a:r>
            <a:r>
              <a:rPr sz="1500" spc="-5" dirty="0">
                <a:latin typeface="Times New Roman"/>
                <a:cs typeface="Times New Roman"/>
              </a:rPr>
              <a:t>array([0.8125	</a:t>
            </a:r>
            <a:r>
              <a:rPr sz="1500" dirty="0">
                <a:latin typeface="Times New Roman"/>
                <a:cs typeface="Times New Roman"/>
              </a:rPr>
              <a:t>,</a:t>
            </a:r>
            <a:r>
              <a:rPr sz="1500" spc="-30" dirty="0">
                <a:latin typeface="Times New Roman"/>
                <a:cs typeface="Times New Roman"/>
              </a:rPr>
              <a:t> </a:t>
            </a:r>
            <a:r>
              <a:rPr sz="1500" spc="-5" dirty="0">
                <a:latin typeface="Times New Roman"/>
                <a:cs typeface="Times New Roman"/>
              </a:rPr>
              <a:t>0.67741935,</a:t>
            </a:r>
            <a:r>
              <a:rPr sz="1500" spc="-25" dirty="0">
                <a:latin typeface="Times New Roman"/>
                <a:cs typeface="Times New Roman"/>
              </a:rPr>
              <a:t> </a:t>
            </a:r>
            <a:r>
              <a:rPr sz="1500" spc="-5" dirty="0">
                <a:latin typeface="Times New Roman"/>
                <a:cs typeface="Times New Roman"/>
              </a:rPr>
              <a:t>0.87096774])</a:t>
            </a:r>
            <a:endParaRPr sz="1500">
              <a:latin typeface="Times New Roman"/>
              <a:cs typeface="Times New Roman"/>
            </a:endParaRPr>
          </a:p>
          <a:p>
            <a:pPr marL="59690">
              <a:lnSpc>
                <a:spcPts val="1760"/>
              </a:lnSpc>
            </a:pPr>
            <a:r>
              <a:rPr sz="1500" b="1" spc="-5" dirty="0">
                <a:latin typeface="Times New Roman"/>
                <a:cs typeface="Times New Roman"/>
              </a:rPr>
              <a:t>In[]:</a:t>
            </a:r>
            <a:r>
              <a:rPr sz="1500" spc="-5" dirty="0">
                <a:latin typeface="Times New Roman"/>
                <a:cs typeface="Times New Roman"/>
              </a:rPr>
              <a:t>y_pred</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rmf_clf.predict(x_test)</a:t>
            </a:r>
            <a:endParaRPr sz="1500">
              <a:latin typeface="Times New Roman"/>
              <a:cs typeface="Times New Roman"/>
            </a:endParaRPr>
          </a:p>
          <a:p>
            <a:pPr marL="12700" marR="982344" indent="46990">
              <a:lnSpc>
                <a:spcPct val="97300"/>
              </a:lnSpc>
              <a:spcBef>
                <a:spcPts val="25"/>
              </a:spcBef>
            </a:pPr>
            <a:r>
              <a:rPr sz="1500" b="1" dirty="0">
                <a:latin typeface="Times New Roman"/>
                <a:cs typeface="Times New Roman"/>
              </a:rPr>
              <a:t>In[]:</a:t>
            </a:r>
            <a:r>
              <a:rPr sz="1500" b="1" spc="-5" dirty="0">
                <a:latin typeface="Times New Roman"/>
                <a:cs typeface="Times New Roman"/>
              </a:rPr>
              <a:t> </a:t>
            </a:r>
            <a:r>
              <a:rPr sz="1500" dirty="0">
                <a:latin typeface="Times New Roman"/>
                <a:cs typeface="Times New Roman"/>
              </a:rPr>
              <a:t>from </a:t>
            </a:r>
            <a:r>
              <a:rPr sz="1500" spc="-5" dirty="0">
                <a:latin typeface="Times New Roman"/>
                <a:cs typeface="Times New Roman"/>
              </a:rPr>
              <a:t>sklearn.metrics</a:t>
            </a:r>
            <a:r>
              <a:rPr sz="1500" dirty="0">
                <a:latin typeface="Times New Roman"/>
                <a:cs typeface="Times New Roman"/>
              </a:rPr>
              <a:t> </a:t>
            </a:r>
            <a:r>
              <a:rPr sz="1500" spc="-5" dirty="0">
                <a:latin typeface="Times New Roman"/>
                <a:cs typeface="Times New Roman"/>
              </a:rPr>
              <a:t>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 </a:t>
            </a:r>
            <a:r>
              <a:rPr sz="1500" dirty="0">
                <a:latin typeface="Times New Roman"/>
                <a:cs typeface="Times New Roman"/>
              </a:rPr>
              <a:t> </a:t>
            </a:r>
            <a:r>
              <a:rPr sz="1500" spc="-5" dirty="0">
                <a:latin typeface="Times New Roman"/>
                <a:cs typeface="Times New Roman"/>
              </a:rPr>
              <a:t>print("recall score:%f"%(recall_score(y_test,y_pred)*100)) </a:t>
            </a:r>
            <a:r>
              <a:rPr sz="1500" dirty="0">
                <a:latin typeface="Times New Roman"/>
                <a:cs typeface="Times New Roman"/>
              </a:rPr>
              <a:t> </a:t>
            </a:r>
            <a:r>
              <a:rPr sz="1500" spc="-5" dirty="0">
                <a:latin typeface="Times New Roman"/>
                <a:cs typeface="Times New Roman"/>
              </a:rPr>
              <a:t>print("roc</a:t>
            </a:r>
            <a:r>
              <a:rPr sz="1500" dirty="0">
                <a:latin typeface="Times New Roman"/>
                <a:cs typeface="Times New Roman"/>
              </a:rPr>
              <a:t> </a:t>
            </a:r>
            <a:r>
              <a:rPr sz="1500" spc="-5" dirty="0">
                <a:latin typeface="Times New Roman"/>
                <a:cs typeface="Times New Roman"/>
              </a:rPr>
              <a:t>score:%f"%(roc_auc_score(y_test,y_pred)*100))</a:t>
            </a:r>
            <a:endParaRPr sz="1500">
              <a:latin typeface="Times New Roman"/>
              <a:cs typeface="Times New Roman"/>
            </a:endParaRPr>
          </a:p>
          <a:p>
            <a:pPr>
              <a:lnSpc>
                <a:spcPct val="100000"/>
              </a:lnSpc>
              <a:spcBef>
                <a:spcPts val="25"/>
              </a:spcBef>
            </a:pPr>
            <a:endParaRPr sz="1550">
              <a:latin typeface="Times New Roman"/>
              <a:cs typeface="Times New Roman"/>
            </a:endParaRPr>
          </a:p>
          <a:p>
            <a:pPr marL="59690" marR="4181475">
              <a:lnSpc>
                <a:spcPts val="1760"/>
              </a:lnSpc>
            </a:pPr>
            <a:r>
              <a:rPr sz="1500" spc="-5" dirty="0">
                <a:latin typeface="Times New Roman"/>
                <a:cs typeface="Times New Roman"/>
              </a:rPr>
              <a:t>accuracy score:79.166667 </a:t>
            </a:r>
            <a:r>
              <a:rPr sz="1500" spc="-360" dirty="0">
                <a:latin typeface="Times New Roman"/>
                <a:cs typeface="Times New Roman"/>
              </a:rPr>
              <a:t> </a:t>
            </a:r>
            <a:r>
              <a:rPr sz="1500" spc="-5" dirty="0">
                <a:latin typeface="Times New Roman"/>
                <a:cs typeface="Times New Roman"/>
              </a:rPr>
              <a:t>recall score:100.000000 </a:t>
            </a:r>
            <a:r>
              <a:rPr sz="1500" dirty="0">
                <a:latin typeface="Times New Roman"/>
                <a:cs typeface="Times New Roman"/>
              </a:rPr>
              <a:t> roc</a:t>
            </a:r>
            <a:r>
              <a:rPr sz="1500" spc="-10" dirty="0">
                <a:latin typeface="Times New Roman"/>
                <a:cs typeface="Times New Roman"/>
              </a:rPr>
              <a:t> </a:t>
            </a:r>
            <a:r>
              <a:rPr sz="1500" spc="-5" dirty="0">
                <a:latin typeface="Times New Roman"/>
                <a:cs typeface="Times New Roman"/>
              </a:rPr>
              <a:t>score:83.333333</a:t>
            </a:r>
            <a:endParaRPr sz="1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336" y="770889"/>
            <a:ext cx="5457190" cy="5575300"/>
          </a:xfrm>
          <a:prstGeom prst="rect">
            <a:avLst/>
          </a:prstGeom>
        </p:spPr>
        <p:txBody>
          <a:bodyPr vert="horz" wrap="square" lIns="0" tIns="12700" rIns="0" bIns="0" rtlCol="0">
            <a:spAutoFit/>
          </a:bodyPr>
          <a:lstStyle/>
          <a:p>
            <a:pPr marL="22860">
              <a:lnSpc>
                <a:spcPct val="100000"/>
              </a:lnSpc>
              <a:spcBef>
                <a:spcPts val="100"/>
              </a:spcBef>
            </a:pPr>
            <a:r>
              <a:rPr sz="1600" b="1" dirty="0">
                <a:latin typeface="Times New Roman"/>
                <a:cs typeface="Times New Roman"/>
              </a:rPr>
              <a:t>5</a:t>
            </a:r>
            <a:r>
              <a:rPr sz="2000" b="1" dirty="0">
                <a:latin typeface="Times New Roman"/>
                <a:cs typeface="Times New Roman"/>
              </a:rPr>
              <a:t>.Ensemble</a:t>
            </a:r>
            <a:r>
              <a:rPr sz="2000" b="1" spc="-40" dirty="0">
                <a:latin typeface="Times New Roman"/>
                <a:cs typeface="Times New Roman"/>
              </a:rPr>
              <a:t> </a:t>
            </a:r>
            <a:r>
              <a:rPr sz="2000" b="1" spc="-5" dirty="0">
                <a:latin typeface="Times New Roman"/>
                <a:cs typeface="Times New Roman"/>
              </a:rPr>
              <a:t>Learning</a:t>
            </a:r>
            <a:endParaRPr sz="2000">
              <a:latin typeface="Times New Roman"/>
              <a:cs typeface="Times New Roman"/>
            </a:endParaRPr>
          </a:p>
          <a:p>
            <a:pPr>
              <a:lnSpc>
                <a:spcPct val="100000"/>
              </a:lnSpc>
              <a:spcBef>
                <a:spcPts val="45"/>
              </a:spcBef>
            </a:pPr>
            <a:endParaRPr sz="2250">
              <a:latin typeface="Times New Roman"/>
              <a:cs typeface="Times New Roman"/>
            </a:endParaRPr>
          </a:p>
          <a:p>
            <a:pPr marL="22860" marR="1235075">
              <a:lnSpc>
                <a:spcPct val="112900"/>
              </a:lnSpc>
            </a:pPr>
            <a:r>
              <a:rPr sz="1500" dirty="0">
                <a:latin typeface="Times New Roman"/>
                <a:cs typeface="Times New Roman"/>
              </a:rPr>
              <a:t>In[]:from</a:t>
            </a:r>
            <a:r>
              <a:rPr sz="1500" spc="-10" dirty="0">
                <a:latin typeface="Times New Roman"/>
                <a:cs typeface="Times New Roman"/>
              </a:rPr>
              <a:t> </a:t>
            </a:r>
            <a:r>
              <a:rPr sz="1500" spc="-5" dirty="0">
                <a:latin typeface="Times New Roman"/>
                <a:cs typeface="Times New Roman"/>
              </a:rPr>
              <a:t>sklearn.ensemble</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dirty="0">
                <a:latin typeface="Times New Roman"/>
                <a:cs typeface="Times New Roman"/>
              </a:rPr>
              <a:t> from</a:t>
            </a:r>
            <a:r>
              <a:rPr sz="1500" spc="-5" dirty="0">
                <a:latin typeface="Times New Roman"/>
                <a:cs typeface="Times New Roman"/>
              </a:rPr>
              <a:t> sklearn.neighbors</a:t>
            </a:r>
            <a:r>
              <a:rPr sz="1500" spc="10"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5080">
              <a:lnSpc>
                <a:spcPct val="113399"/>
              </a:lnSpc>
            </a:pPr>
            <a:r>
              <a:rPr sz="1500" spc="-5" dirty="0">
                <a:latin typeface="Times New Roman"/>
                <a:cs typeface="Times New Roman"/>
              </a:rPr>
              <a:t>log_clf</a:t>
            </a:r>
            <a:r>
              <a:rPr sz="1500" spc="10"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LogisticRegression(solver="liblinear",</a:t>
            </a:r>
            <a:r>
              <a:rPr sz="1500" dirty="0">
                <a:latin typeface="Times New Roman"/>
                <a:cs typeface="Times New Roman"/>
              </a:rPr>
              <a:t> </a:t>
            </a:r>
            <a:r>
              <a:rPr sz="1500" spc="-5" dirty="0">
                <a:latin typeface="Times New Roman"/>
                <a:cs typeface="Times New Roman"/>
              </a:rPr>
              <a:t>random_state=42) </a:t>
            </a:r>
            <a:r>
              <a:rPr sz="1500" dirty="0">
                <a:latin typeface="Times New Roman"/>
                <a:cs typeface="Times New Roman"/>
              </a:rPr>
              <a:t> </a:t>
            </a:r>
            <a:r>
              <a:rPr sz="1500" spc="-5" dirty="0">
                <a:latin typeface="Times New Roman"/>
                <a:cs typeface="Times New Roman"/>
              </a:rPr>
              <a:t>rnd_clf</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RandomForestClassifier(n_estimators=10,</a:t>
            </a:r>
            <a:r>
              <a:rPr sz="1500" spc="25" dirty="0">
                <a:latin typeface="Times New Roman"/>
                <a:cs typeface="Times New Roman"/>
              </a:rPr>
              <a:t> </a:t>
            </a:r>
            <a:r>
              <a:rPr sz="1500" spc="-5" dirty="0">
                <a:latin typeface="Times New Roman"/>
                <a:cs typeface="Times New Roman"/>
              </a:rPr>
              <a:t>random_state=42) </a:t>
            </a:r>
            <a:r>
              <a:rPr sz="1500" spc="-360" dirty="0">
                <a:latin typeface="Times New Roman"/>
                <a:cs typeface="Times New Roman"/>
              </a:rPr>
              <a:t> </a:t>
            </a:r>
            <a:r>
              <a:rPr sz="1500" spc="-5" dirty="0">
                <a:latin typeface="Times New Roman"/>
                <a:cs typeface="Times New Roman"/>
              </a:rPr>
              <a:t>knn_clf</a:t>
            </a:r>
            <a:r>
              <a:rPr sz="1500" dirty="0">
                <a:latin typeface="Times New Roman"/>
                <a:cs typeface="Times New Roman"/>
              </a:rPr>
              <a:t> = </a:t>
            </a:r>
            <a:r>
              <a:rPr sz="1500" spc="-5" dirty="0">
                <a:latin typeface="Times New Roman"/>
                <a:cs typeface="Times New Roman"/>
              </a:rPr>
              <a:t>KNeighborsClassifier()</a:t>
            </a:r>
            <a:endParaRPr sz="1500">
              <a:latin typeface="Times New Roman"/>
              <a:cs typeface="Times New Roman"/>
            </a:endParaRPr>
          </a:p>
          <a:p>
            <a:pPr marL="12700">
              <a:lnSpc>
                <a:spcPct val="100000"/>
              </a:lnSpc>
              <a:spcBef>
                <a:spcPts val="229"/>
              </a:spcBef>
            </a:pPr>
            <a:r>
              <a:rPr sz="1500" spc="-5" dirty="0">
                <a:latin typeface="Times New Roman"/>
                <a:cs typeface="Times New Roman"/>
              </a:rPr>
              <a:t>voting</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12090" marR="908685">
              <a:lnSpc>
                <a:spcPct val="112700"/>
              </a:lnSpc>
              <a:spcBef>
                <a:spcPts val="10"/>
              </a:spcBef>
            </a:pPr>
            <a:r>
              <a:rPr sz="1500" spc="-5" dirty="0">
                <a:latin typeface="Times New Roman"/>
                <a:cs typeface="Times New Roman"/>
              </a:rPr>
              <a:t>estimators=[('lr',</a:t>
            </a:r>
            <a:r>
              <a:rPr sz="1500" spc="5"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5"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2073275">
              <a:lnSpc>
                <a:spcPct val="113300"/>
              </a:lnSpc>
            </a:pPr>
            <a:r>
              <a:rPr sz="1500" spc="-5" dirty="0">
                <a:latin typeface="Times New Roman"/>
                <a:cs typeface="Times New Roman"/>
              </a:rPr>
              <a:t>In[]:voting_clf</a:t>
            </a:r>
            <a:r>
              <a:rPr sz="1500" spc="10" dirty="0">
                <a:latin typeface="Times New Roman"/>
                <a:cs typeface="Times New Roman"/>
              </a:rPr>
              <a:t> </a:t>
            </a:r>
            <a:r>
              <a:rPr sz="1500" dirty="0">
                <a:latin typeface="Times New Roman"/>
                <a:cs typeface="Times New Roman"/>
              </a:rPr>
              <a:t>= </a:t>
            </a:r>
            <a:r>
              <a:rPr sz="1500" spc="-5" dirty="0">
                <a:latin typeface="Times New Roman"/>
                <a:cs typeface="Times New Roman"/>
              </a:rPr>
              <a:t>voting.fit(x_train, y_train) </a:t>
            </a:r>
            <a:r>
              <a:rPr sz="1500" spc="-360" dirty="0">
                <a:latin typeface="Times New Roman"/>
                <a:cs typeface="Times New Roman"/>
              </a:rPr>
              <a:t> </a:t>
            </a: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sklearn.metrics import</a:t>
            </a:r>
            <a:r>
              <a:rPr sz="1500" dirty="0">
                <a:latin typeface="Times New Roman"/>
                <a:cs typeface="Times New Roman"/>
              </a:rPr>
              <a:t> </a:t>
            </a:r>
            <a:r>
              <a:rPr sz="1500" spc="-5" dirty="0">
                <a:latin typeface="Times New Roman"/>
                <a:cs typeface="Times New Roman"/>
              </a:rPr>
              <a:t>accuracy_score</a:t>
            </a:r>
            <a:endParaRPr sz="1500">
              <a:latin typeface="Times New Roman"/>
              <a:cs typeface="Times New Roman"/>
            </a:endParaRPr>
          </a:p>
          <a:p>
            <a:pPr>
              <a:lnSpc>
                <a:spcPct val="100000"/>
              </a:lnSpc>
              <a:spcBef>
                <a:spcPts val="20"/>
              </a:spcBef>
            </a:pPr>
            <a:endParaRPr sz="1750">
              <a:latin typeface="Times New Roman"/>
              <a:cs typeface="Times New Roman"/>
            </a:endParaRPr>
          </a:p>
          <a:p>
            <a:pPr marL="212090" marR="1454150" indent="-189230">
              <a:lnSpc>
                <a:spcPct val="113300"/>
              </a:lnSpc>
            </a:pPr>
            <a:r>
              <a:rPr sz="1500" spc="-5" dirty="0">
                <a:latin typeface="Times New Roman"/>
                <a:cs typeface="Times New Roman"/>
              </a:rPr>
              <a:t>In[]:for</a:t>
            </a:r>
            <a:r>
              <a:rPr sz="1500" spc="5" dirty="0">
                <a:latin typeface="Times New Roman"/>
                <a:cs typeface="Times New Roman"/>
              </a:rPr>
              <a:t> </a:t>
            </a:r>
            <a:r>
              <a:rPr sz="1500" dirty="0">
                <a:latin typeface="Times New Roman"/>
                <a:cs typeface="Times New Roman"/>
              </a:rPr>
              <a:t>clf</a:t>
            </a:r>
            <a:r>
              <a:rPr sz="1500" spc="10" dirty="0">
                <a:latin typeface="Times New Roman"/>
                <a:cs typeface="Times New Roman"/>
              </a:rPr>
              <a:t> </a:t>
            </a:r>
            <a:r>
              <a:rPr sz="1500" spc="-5" dirty="0">
                <a:latin typeface="Times New Roman"/>
                <a:cs typeface="Times New Roman"/>
              </a:rPr>
              <a:t>in</a:t>
            </a:r>
            <a:r>
              <a:rPr sz="1500" spc="5" dirty="0">
                <a:latin typeface="Times New Roman"/>
                <a:cs typeface="Times New Roman"/>
              </a:rPr>
              <a:t> </a:t>
            </a:r>
            <a:r>
              <a:rPr sz="1500" spc="-5" dirty="0">
                <a:latin typeface="Times New Roman"/>
                <a:cs typeface="Times New Roman"/>
              </a:rPr>
              <a:t>(log_clf,</a:t>
            </a:r>
            <a:r>
              <a:rPr sz="1500" dirty="0">
                <a:latin typeface="Times New Roman"/>
                <a:cs typeface="Times New Roman"/>
              </a:rPr>
              <a:t> </a:t>
            </a:r>
            <a:r>
              <a:rPr sz="1500" spc="-5" dirty="0">
                <a:latin typeface="Times New Roman"/>
                <a:cs typeface="Times New Roman"/>
              </a:rPr>
              <a:t>rnd_clf, knn_clf,</a:t>
            </a:r>
            <a:r>
              <a:rPr sz="1500" spc="10" dirty="0">
                <a:latin typeface="Times New Roman"/>
                <a:cs typeface="Times New Roman"/>
              </a:rPr>
              <a:t> </a:t>
            </a:r>
            <a:r>
              <a:rPr sz="1500" spc="-5" dirty="0">
                <a:latin typeface="Times New Roman"/>
                <a:cs typeface="Times New Roman"/>
              </a:rPr>
              <a:t>voting_clf): </a:t>
            </a:r>
            <a:r>
              <a:rPr sz="1500" spc="-360" dirty="0">
                <a:latin typeface="Times New Roman"/>
                <a:cs typeface="Times New Roman"/>
              </a:rPr>
              <a:t> </a:t>
            </a:r>
            <a:r>
              <a:rPr sz="1500" spc="-5" dirty="0">
                <a:latin typeface="Times New Roman"/>
                <a:cs typeface="Times New Roman"/>
              </a:rPr>
              <a:t>clf.fit(x_train,</a:t>
            </a:r>
            <a:r>
              <a:rPr sz="1500" spc="-15" dirty="0">
                <a:latin typeface="Times New Roman"/>
                <a:cs typeface="Times New Roman"/>
              </a:rPr>
              <a:t> </a:t>
            </a:r>
            <a:r>
              <a:rPr sz="1500" spc="-5" dirty="0">
                <a:latin typeface="Times New Roman"/>
                <a:cs typeface="Times New Roman"/>
              </a:rPr>
              <a:t>y_train)</a:t>
            </a:r>
            <a:endParaRPr sz="1500">
              <a:latin typeface="Times New Roman"/>
              <a:cs typeface="Times New Roman"/>
            </a:endParaRPr>
          </a:p>
          <a:p>
            <a:pPr marL="212090">
              <a:lnSpc>
                <a:spcPct val="100000"/>
              </a:lnSpc>
              <a:spcBef>
                <a:spcPts val="229"/>
              </a:spcBef>
            </a:pPr>
            <a:r>
              <a:rPr sz="1500" dirty="0">
                <a:latin typeface="Times New Roman"/>
                <a:cs typeface="Times New Roman"/>
              </a:rPr>
              <a:t>y_pred</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clf.predict(x_test)</a:t>
            </a:r>
            <a:endParaRPr sz="1500">
              <a:latin typeface="Times New Roman"/>
              <a:cs typeface="Times New Roman"/>
            </a:endParaRPr>
          </a:p>
          <a:p>
            <a:pPr marL="212090">
              <a:lnSpc>
                <a:spcPct val="100000"/>
              </a:lnSpc>
              <a:spcBef>
                <a:spcPts val="240"/>
              </a:spcBef>
              <a:tabLst>
                <a:tab pos="1075055" algn="l"/>
                <a:tab pos="1635760" algn="l"/>
                <a:tab pos="1873885" algn="l"/>
                <a:tab pos="2475865" algn="l"/>
              </a:tabLst>
            </a:pPr>
            <a:r>
              <a:rPr sz="1500" spc="-5" dirty="0">
                <a:latin typeface="Times New Roman"/>
                <a:cs typeface="Times New Roman"/>
              </a:rPr>
              <a:t>print(clf.</a:t>
            </a:r>
            <a:r>
              <a:rPr sz="1500" u="sng" spc="-5" dirty="0">
                <a:uFill>
                  <a:solidFill>
                    <a:srgbClr val="000000"/>
                  </a:solidFill>
                </a:uFill>
                <a:latin typeface="Times New Roman"/>
                <a:cs typeface="Times New Roman"/>
              </a:rPr>
              <a:t>	</a:t>
            </a:r>
            <a:r>
              <a:rPr sz="1500" spc="-5" dirty="0">
                <a:latin typeface="Times New Roman"/>
                <a:cs typeface="Times New Roman"/>
              </a:rPr>
              <a:t>class</a:t>
            </a:r>
            <a:r>
              <a:rPr sz="1500" u="sng" spc="-5" dirty="0">
                <a:uFill>
                  <a:solidFill>
                    <a:srgbClr val="000000"/>
                  </a:solidFill>
                </a:uFill>
                <a:latin typeface="Times New Roman"/>
                <a:cs typeface="Times New Roman"/>
              </a:rPr>
              <a:t>	</a:t>
            </a:r>
            <a:r>
              <a:rPr sz="1500" dirty="0">
                <a:latin typeface="Times New Roman"/>
                <a:cs typeface="Times New Roman"/>
              </a:rPr>
              <a:t>.</a:t>
            </a:r>
            <a:r>
              <a:rPr sz="1500" u="sng" dirty="0">
                <a:uFill>
                  <a:solidFill>
                    <a:srgbClr val="000000"/>
                  </a:solidFill>
                </a:uFill>
                <a:latin typeface="Times New Roman"/>
                <a:cs typeface="Times New Roman"/>
              </a:rPr>
              <a:t>	</a:t>
            </a:r>
            <a:r>
              <a:rPr sz="1500" spc="-5" dirty="0">
                <a:latin typeface="Times New Roman"/>
                <a:cs typeface="Times New Roman"/>
              </a:rPr>
              <a:t>name</a:t>
            </a:r>
            <a:r>
              <a:rPr sz="1500" u="sng" spc="-5" dirty="0">
                <a:uFill>
                  <a:solidFill>
                    <a:srgbClr val="000000"/>
                  </a:solidFill>
                </a:uFill>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accuracy_score(y_test,</a:t>
            </a:r>
            <a:r>
              <a:rPr sz="1500" spc="-20" dirty="0">
                <a:latin typeface="Times New Roman"/>
                <a:cs typeface="Times New Roman"/>
              </a:rPr>
              <a:t> </a:t>
            </a:r>
            <a:r>
              <a:rPr sz="1500" dirty="0">
                <a:latin typeface="Times New Roman"/>
                <a:cs typeface="Times New Roman"/>
              </a:rPr>
              <a:t>y_pred))</a:t>
            </a:r>
            <a:endParaRPr sz="1500">
              <a:latin typeface="Times New Roman"/>
              <a:cs typeface="Times New Roman"/>
            </a:endParaRPr>
          </a:p>
        </p:txBody>
      </p:sp>
      <p:sp>
        <p:nvSpPr>
          <p:cNvPr id="3" name="object 3"/>
          <p:cNvSpPr txBox="1"/>
          <p:nvPr/>
        </p:nvSpPr>
        <p:spPr>
          <a:xfrm>
            <a:off x="902004" y="7094219"/>
            <a:ext cx="3591560" cy="1061085"/>
          </a:xfrm>
          <a:prstGeom prst="rect">
            <a:avLst/>
          </a:prstGeom>
        </p:spPr>
        <p:txBody>
          <a:bodyPr vert="horz" wrap="square" lIns="0" tIns="43180" rIns="0" bIns="0" rtlCol="0">
            <a:spAutoFit/>
          </a:bodyPr>
          <a:lstStyle/>
          <a:p>
            <a:pPr marL="12700">
              <a:lnSpc>
                <a:spcPct val="100000"/>
              </a:lnSpc>
              <a:spcBef>
                <a:spcPts val="340"/>
              </a:spcBef>
            </a:pPr>
            <a:r>
              <a:rPr sz="1500" spc="-5" dirty="0">
                <a:latin typeface="Times New Roman"/>
                <a:cs typeface="Times New Roman"/>
              </a:rPr>
              <a:t>LogisticRegression</a:t>
            </a:r>
            <a:r>
              <a:rPr sz="1500" spc="-45" dirty="0">
                <a:latin typeface="Times New Roman"/>
                <a:cs typeface="Times New Roman"/>
              </a:rPr>
              <a:t> </a:t>
            </a:r>
            <a:r>
              <a:rPr sz="1500" dirty="0">
                <a:latin typeface="Times New Roman"/>
                <a:cs typeface="Times New Roman"/>
              </a:rPr>
              <a:t>0.9583333333333334</a:t>
            </a:r>
            <a:endParaRPr sz="1500">
              <a:latin typeface="Times New Roman"/>
              <a:cs typeface="Times New Roman"/>
            </a:endParaRPr>
          </a:p>
          <a:p>
            <a:pPr marL="12700">
              <a:lnSpc>
                <a:spcPct val="100000"/>
              </a:lnSpc>
              <a:spcBef>
                <a:spcPts val="245"/>
              </a:spcBef>
            </a:pPr>
            <a:r>
              <a:rPr sz="1500" spc="-5" dirty="0">
                <a:latin typeface="Times New Roman"/>
                <a:cs typeface="Times New Roman"/>
              </a:rPr>
              <a:t>RandomForestClassifier</a:t>
            </a:r>
            <a:r>
              <a:rPr sz="1500" dirty="0">
                <a:latin typeface="Times New Roman"/>
                <a:cs typeface="Times New Roman"/>
              </a:rPr>
              <a:t> </a:t>
            </a:r>
            <a:r>
              <a:rPr sz="1500" spc="-5" dirty="0">
                <a:latin typeface="Times New Roman"/>
                <a:cs typeface="Times New Roman"/>
              </a:rPr>
              <a:t>0.7083333333333334</a:t>
            </a:r>
            <a:endParaRPr sz="1500">
              <a:latin typeface="Times New Roman"/>
              <a:cs typeface="Times New Roman"/>
            </a:endParaRPr>
          </a:p>
          <a:p>
            <a:pPr marL="12700">
              <a:lnSpc>
                <a:spcPct val="100000"/>
              </a:lnSpc>
              <a:spcBef>
                <a:spcPts val="229"/>
              </a:spcBef>
            </a:pPr>
            <a:r>
              <a:rPr sz="1500" spc="-5" dirty="0">
                <a:latin typeface="Times New Roman"/>
                <a:cs typeface="Times New Roman"/>
              </a:rPr>
              <a:t>KNeighborsClassifier</a:t>
            </a:r>
            <a:r>
              <a:rPr sz="1500" spc="-15" dirty="0">
                <a:latin typeface="Times New Roman"/>
                <a:cs typeface="Times New Roman"/>
              </a:rPr>
              <a:t> </a:t>
            </a:r>
            <a:r>
              <a:rPr sz="1500" spc="-5" dirty="0">
                <a:latin typeface="Times New Roman"/>
                <a:cs typeface="Times New Roman"/>
              </a:rPr>
              <a:t>0.9166666666666666</a:t>
            </a:r>
            <a:endParaRPr sz="1500">
              <a:latin typeface="Times New Roman"/>
              <a:cs typeface="Times New Roman"/>
            </a:endParaRPr>
          </a:p>
          <a:p>
            <a:pPr marL="12700">
              <a:lnSpc>
                <a:spcPct val="100000"/>
              </a:lnSpc>
              <a:spcBef>
                <a:spcPts val="240"/>
              </a:spcBef>
            </a:pPr>
            <a:r>
              <a:rPr sz="1500" spc="-5" dirty="0">
                <a:latin typeface="Times New Roman"/>
                <a:cs typeface="Times New Roman"/>
              </a:rPr>
              <a:t>VotingClassifier 0.9166666666666666</a:t>
            </a:r>
            <a:endParaRPr sz="1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2997</Words>
  <Application>Microsoft Office PowerPoint</Application>
  <PresentationFormat>Custom</PresentationFormat>
  <Paragraphs>427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 2_Submission.docx</dc:title>
  <dc:creator>jayasurya surya</dc:creator>
  <cp:lastModifiedBy>saranya.saranya1312@gmail.com</cp:lastModifiedBy>
  <cp:revision>13</cp:revision>
  <dcterms:created xsi:type="dcterms:W3CDTF">2023-10-07T19:15:47Z</dcterms:created>
  <dcterms:modified xsi:type="dcterms:W3CDTF">2023-10-12T12:56:34Z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Creator">
    <vt:lpwstr>Microsoft® Word 2021</vt:lpwstr>
  </property>
  <property fmtid="{D5CDD505-2E9C-101B-9397-08002B2CF9AE}" pid="4" name="LastSaved">
    <vt:filetime>2023-10-07T00:00:00Z</vt:filetime>
  </property>
</Properties>
</file>