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62" r:id="rId5"/>
    <p:sldId id="259" r:id="rId6"/>
    <p:sldId id="260" r:id="rId7"/>
    <p:sldId id="261"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6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2EDB8D0-98ED-4B86-9D5F-E61ADC70144D}" type="datetimeFigureOut">
              <a:rPr lang="en-US" smtClean="0"/>
              <a:t>5/3/2021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EDB8D0-98ED-4B86-9D5F-E61ADC70144D}"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EDB8D0-98ED-4B86-9D5F-E61ADC70144D}"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EDB8D0-98ED-4B86-9D5F-E61ADC70144D}" type="datetimeFigureOut">
              <a:rPr lang="en-US" smtClean="0"/>
              <a:t>5/3/2021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EDB8D0-98ED-4B86-9D5F-E61ADC70144D}"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EDB8D0-98ED-4B86-9D5F-E61ADC70144D}" type="datetimeFigureOut">
              <a:rPr lang="en-US" smtClean="0"/>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EDB8D0-98ED-4B86-9D5F-E61ADC70144D}" type="datetimeFigureOut">
              <a:rPr lang="en-US" smtClean="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mt="91000"/>
          </a:blip>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t>5/3/2021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nvSpPr>
        <p:spPr>
          <a:xfrm>
            <a:off x="12192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6194716" y="739978"/>
            <a:ext cx="5334930" cy="3004145"/>
          </a:xfrm>
        </p:spPr>
        <p:txBody>
          <a:bodyPr>
            <a:normAutofit/>
          </a:bodyPr>
          <a:lstStyle/>
          <a:p>
            <a:r>
              <a:rPr lang="en-GB" b="1" dirty="0">
                <a:solidFill>
                  <a:schemeClr val="tx1"/>
                </a:solidFill>
              </a:rPr>
              <a:t>Team </a:t>
            </a:r>
            <a:r>
              <a:rPr lang="en-GB" b="1" dirty="0"/>
              <a:t>Squadron</a:t>
            </a:r>
            <a:endParaRPr lang="en-GB" b="1" dirty="0">
              <a:solidFill>
                <a:schemeClr val="tx1"/>
              </a:solidFill>
            </a:endParaRPr>
          </a:p>
        </p:txBody>
      </p:sp>
      <p:sp>
        <p:nvSpPr>
          <p:cNvPr id="3" name="Subtitle 2"/>
          <p:cNvSpPr>
            <a:spLocks noGrp="1"/>
          </p:cNvSpPr>
          <p:nvPr>
            <p:ph type="subTitle" idx="1"/>
          </p:nvPr>
        </p:nvSpPr>
        <p:spPr>
          <a:xfrm>
            <a:off x="6194715" y="3836197"/>
            <a:ext cx="5334931" cy="2189214"/>
          </a:xfrm>
        </p:spPr>
        <p:txBody>
          <a:bodyPr>
            <a:normAutofit/>
          </a:bodyPr>
          <a:lstStyle/>
          <a:p>
            <a:r>
              <a:rPr lang="en-US" altLang="en-GB" dirty="0">
                <a:latin typeface="+mj-lt"/>
                <a:cs typeface="+mj-lt"/>
              </a:rPr>
              <a:t>V</a:t>
            </a:r>
            <a:r>
              <a:rPr lang="en-IN" altLang="en-GB" dirty="0" err="1">
                <a:latin typeface="+mj-lt"/>
                <a:cs typeface="+mj-lt"/>
              </a:rPr>
              <a:t>ijeta</a:t>
            </a:r>
            <a:r>
              <a:rPr lang="en-IN" altLang="en-GB" dirty="0">
                <a:latin typeface="+mj-lt"/>
                <a:cs typeface="+mj-lt"/>
              </a:rPr>
              <a:t> D Joshi [20MSM0072]</a:t>
            </a:r>
          </a:p>
          <a:p>
            <a:r>
              <a:rPr lang="en-IN" altLang="en-GB" dirty="0" err="1">
                <a:solidFill>
                  <a:schemeClr val="tx1"/>
                </a:solidFill>
                <a:latin typeface="+mj-lt"/>
                <a:cs typeface="+mj-lt"/>
              </a:rPr>
              <a:t>Sheekha</a:t>
            </a:r>
            <a:r>
              <a:rPr lang="en-IN" altLang="en-GB" dirty="0">
                <a:solidFill>
                  <a:schemeClr val="tx1"/>
                </a:solidFill>
                <a:latin typeface="+mj-lt"/>
                <a:cs typeface="+mj-lt"/>
              </a:rPr>
              <a:t> </a:t>
            </a:r>
            <a:r>
              <a:rPr lang="en-IN" altLang="en-GB" dirty="0" err="1">
                <a:solidFill>
                  <a:schemeClr val="tx1"/>
                </a:solidFill>
                <a:latin typeface="+mj-lt"/>
                <a:cs typeface="+mj-lt"/>
              </a:rPr>
              <a:t>Tripathy</a:t>
            </a:r>
            <a:r>
              <a:rPr lang="en-IN" altLang="en-GB" dirty="0">
                <a:solidFill>
                  <a:schemeClr val="tx1"/>
                </a:solidFill>
                <a:latin typeface="+mj-lt"/>
                <a:cs typeface="+mj-lt"/>
              </a:rPr>
              <a:t> [20MSM0102]</a:t>
            </a:r>
          </a:p>
          <a:p>
            <a:r>
              <a:rPr lang="en-IN" altLang="en-GB" dirty="0" err="1">
                <a:latin typeface="+mj-lt"/>
                <a:cs typeface="+mj-lt"/>
              </a:rPr>
              <a:t>Advait</a:t>
            </a:r>
            <a:r>
              <a:rPr lang="en-IN" altLang="en-GB" dirty="0">
                <a:latin typeface="+mj-lt"/>
                <a:cs typeface="+mj-lt"/>
              </a:rPr>
              <a:t> </a:t>
            </a:r>
            <a:r>
              <a:rPr lang="en-IN" altLang="en-GB" dirty="0" err="1">
                <a:latin typeface="+mj-lt"/>
                <a:cs typeface="+mj-lt"/>
              </a:rPr>
              <a:t>Vanikar</a:t>
            </a:r>
            <a:r>
              <a:rPr lang="en-IN" altLang="en-GB" dirty="0">
                <a:latin typeface="+mj-lt"/>
                <a:cs typeface="+mj-lt"/>
              </a:rPr>
              <a:t> [19ME0601]</a:t>
            </a:r>
          </a:p>
          <a:p>
            <a:r>
              <a:rPr lang="en-IN" altLang="en-GB" dirty="0">
                <a:solidFill>
                  <a:schemeClr val="tx1"/>
                </a:solidFill>
                <a:latin typeface="+mj-lt"/>
                <a:cs typeface="+mj-lt"/>
              </a:rPr>
              <a:t>Rajendran P [20BBT0198]</a:t>
            </a:r>
          </a:p>
        </p:txBody>
      </p:sp>
      <p:pic>
        <p:nvPicPr>
          <p:cNvPr id="5" name="Picture 4"/>
          <p:cNvPicPr/>
          <p:nvPr/>
        </p:nvPicPr>
        <p:blipFill rotWithShape="1">
          <a:blip r:embed="rId3" cstate="print">
            <a:extLst>
              <a:ext uri="{28A0092B-C50C-407E-A947-70E740481C1C}">
                <a14:useLocalDpi xmlns:a14="http://schemas.microsoft.com/office/drawing/2010/main" val="0"/>
              </a:ext>
            </a:extLst>
          </a:blip>
          <a:srcRect l="21671" t="1675" r="28208" b="20303"/>
          <a:stretch>
            <a:fillRect/>
          </a:stretch>
        </p:blipFill>
        <p:spPr bwMode="auto">
          <a:xfrm>
            <a:off x="10705887" y="59163"/>
            <a:ext cx="1208386" cy="852709"/>
          </a:xfrm>
          <a:prstGeom prst="rect">
            <a:avLst/>
          </a:prstGeom>
          <a:ln w="38100" cap="sq">
            <a:noFill/>
            <a:prstDash val="solid"/>
            <a:miter lim="800000"/>
            <a:headEnd/>
            <a:tailEnd/>
          </a:ln>
          <a:effectLst/>
        </p:spPr>
      </p:pic>
      <p:sp>
        <p:nvSpPr>
          <p:cNvPr id="6" name="TextBox 5"/>
          <p:cNvSpPr txBox="1"/>
          <p:nvPr/>
        </p:nvSpPr>
        <p:spPr>
          <a:xfrm>
            <a:off x="3046971" y="6492875"/>
            <a:ext cx="6098058" cy="470000"/>
          </a:xfrm>
          <a:prstGeom prst="rect">
            <a:avLst/>
          </a:prstGeom>
          <a:noFill/>
        </p:spPr>
        <p:txBody>
          <a:bodyPr wrap="square">
            <a:spAutoFit/>
          </a:bodyPr>
          <a:lstStyle/>
          <a:p>
            <a:pPr algn="ctr">
              <a:lnSpc>
                <a:spcPct val="107000"/>
              </a:lnSpc>
              <a:spcAft>
                <a:spcPts val="800"/>
              </a:spcAft>
            </a:pP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B</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reathe</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I</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n</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O</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pportunity</a:t>
            </a:r>
            <a:endParaRPr lang="en-GB" sz="1100" dirty="0">
              <a:effectLst/>
              <a:latin typeface="Calibri" panose="020F0502020204030204" pitchFamily="34" charset="0"/>
              <a:ea typeface="Times New Roman" panose="02020603050405020304" pitchFamily="18" charset="0"/>
              <a:cs typeface="Mangal" panose="02040503050203030202"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Problem Statement</a:t>
            </a:r>
          </a:p>
        </p:txBody>
      </p:sp>
      <p:sp>
        <p:nvSpPr>
          <p:cNvPr id="3" name="Content Placeholder 2"/>
          <p:cNvSpPr>
            <a:spLocks noGrp="1"/>
          </p:cNvSpPr>
          <p:nvPr>
            <p:ph idx="1"/>
          </p:nvPr>
        </p:nvSpPr>
        <p:spPr>
          <a:xfrm>
            <a:off x="838200" y="1691005"/>
            <a:ext cx="10515600" cy="3859742"/>
          </a:xfrm>
        </p:spPr>
        <p:txBody>
          <a:bodyPr/>
          <a:lstStyle/>
          <a:p>
            <a:pPr marL="0" indent="0">
              <a:buNone/>
            </a:pPr>
            <a:r>
              <a:rPr lang="en-GB" dirty="0">
                <a:solidFill>
                  <a:schemeClr val="tx1"/>
                </a:solidFill>
                <a:latin typeface="+mj-lt"/>
                <a:cs typeface="+mj-lt"/>
              </a:rPr>
              <a:t>In this hectic pandemic period buying vegetables and groceries for households are the real crux of the matter so what will you propose to preserve the vegetables and groceries and ready to eat products bought and stored for a long time. </a:t>
            </a:r>
          </a:p>
        </p:txBody>
      </p:sp>
      <p:sp>
        <p:nvSpPr>
          <p:cNvPr id="7" name="TextBox 6"/>
          <p:cNvSpPr txBox="1"/>
          <p:nvPr/>
        </p:nvSpPr>
        <p:spPr>
          <a:xfrm>
            <a:off x="3046971" y="6492875"/>
            <a:ext cx="6098058" cy="470000"/>
          </a:xfrm>
          <a:prstGeom prst="rect">
            <a:avLst/>
          </a:prstGeom>
          <a:noFill/>
        </p:spPr>
        <p:txBody>
          <a:bodyPr wrap="square">
            <a:spAutoFit/>
          </a:bodyPr>
          <a:lstStyle/>
          <a:p>
            <a:pPr algn="ctr">
              <a:lnSpc>
                <a:spcPct val="107000"/>
              </a:lnSpc>
              <a:spcAft>
                <a:spcPts val="800"/>
              </a:spcAft>
            </a:pP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B</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reathe</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I</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n</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O</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pportunity</a:t>
            </a:r>
            <a:endParaRPr lang="en-GB" sz="110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9" name="Picture 8"/>
          <p:cNvPicPr/>
          <p:nvPr/>
        </p:nvPicPr>
        <p:blipFill rotWithShape="1">
          <a:blip r:embed="rId2" cstate="print">
            <a:extLst>
              <a:ext uri="{28A0092B-C50C-407E-A947-70E740481C1C}">
                <a14:useLocalDpi xmlns:a14="http://schemas.microsoft.com/office/drawing/2010/main" val="0"/>
              </a:ext>
            </a:extLst>
          </a:blip>
          <a:srcRect l="21671" t="1675" r="28208" b="20303"/>
          <a:stretch>
            <a:fillRect/>
          </a:stretch>
        </p:blipFill>
        <p:spPr bwMode="auto">
          <a:xfrm>
            <a:off x="10749607" y="479093"/>
            <a:ext cx="1208386" cy="852709"/>
          </a:xfrm>
          <a:prstGeom prst="rect">
            <a:avLst/>
          </a:prstGeom>
          <a:ln w="38100" cap="sq">
            <a:noFill/>
            <a:prstDash val="solid"/>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Idea/Solution Description</a:t>
            </a:r>
          </a:p>
        </p:txBody>
      </p:sp>
      <p:sp>
        <p:nvSpPr>
          <p:cNvPr id="3" name="Content Placeholder 2"/>
          <p:cNvSpPr>
            <a:spLocks noGrp="1"/>
          </p:cNvSpPr>
          <p:nvPr>
            <p:ph idx="1"/>
          </p:nvPr>
        </p:nvSpPr>
        <p:spPr/>
        <p:txBody>
          <a:bodyPr/>
          <a:lstStyle/>
          <a:p>
            <a:pPr marL="0" indent="0">
              <a:buNone/>
            </a:pPr>
            <a:r>
              <a:rPr lang="en-GB" dirty="0">
                <a:solidFill>
                  <a:schemeClr val="tx1"/>
                </a:solidFill>
                <a:latin typeface="+mj-lt"/>
                <a:cs typeface="+mj-lt"/>
              </a:rPr>
              <a:t>Developing a machine which co-ordinates with refrigerator where the packed and raw food materials could be placed. It works based on sterilisation, rinsing within the machine, from where food is directly stored inside refrigerator without human spread contaminants, minimizing maximum microbes.</a:t>
            </a:r>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21671" t="1675" r="28208" b="20303"/>
          <a:stretch>
            <a:fillRect/>
          </a:stretch>
        </p:blipFill>
        <p:spPr bwMode="auto">
          <a:xfrm>
            <a:off x="10749607" y="479093"/>
            <a:ext cx="1208386" cy="852709"/>
          </a:xfrm>
          <a:prstGeom prst="rect">
            <a:avLst/>
          </a:prstGeom>
          <a:ln w="38100" cap="sq">
            <a:noFill/>
            <a:prstDash val="solid"/>
            <a:miter lim="800000"/>
            <a:headEnd/>
            <a:tailEnd/>
          </a:ln>
          <a:effectLst/>
        </p:spPr>
      </p:pic>
      <p:sp>
        <p:nvSpPr>
          <p:cNvPr id="7" name="TextBox 6"/>
          <p:cNvSpPr txBox="1"/>
          <p:nvPr/>
        </p:nvSpPr>
        <p:spPr>
          <a:xfrm>
            <a:off x="3046971" y="6492875"/>
            <a:ext cx="6098058" cy="470000"/>
          </a:xfrm>
          <a:prstGeom prst="rect">
            <a:avLst/>
          </a:prstGeom>
          <a:noFill/>
        </p:spPr>
        <p:txBody>
          <a:bodyPr wrap="square">
            <a:spAutoFit/>
          </a:bodyPr>
          <a:lstStyle/>
          <a:p>
            <a:pPr algn="ctr">
              <a:lnSpc>
                <a:spcPct val="107000"/>
              </a:lnSpc>
              <a:spcAft>
                <a:spcPts val="800"/>
              </a:spcAft>
            </a:pP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B</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reathe</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I</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n</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O</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pportunity</a:t>
            </a:r>
            <a:endParaRPr lang="en-GB" sz="1100" dirty="0">
              <a:effectLst/>
              <a:latin typeface="Calibri" panose="020F0502020204030204" pitchFamily="34" charset="0"/>
              <a:ea typeface="Times New Roman" panose="02020603050405020304" pitchFamily="18" charset="0"/>
              <a:cs typeface="Mangal" panose="02040503050203030202"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USP</a:t>
            </a:r>
          </a:p>
        </p:txBody>
      </p:sp>
      <p:sp>
        <p:nvSpPr>
          <p:cNvPr id="3" name="Content Placeholder 2"/>
          <p:cNvSpPr>
            <a:spLocks noGrp="1"/>
          </p:cNvSpPr>
          <p:nvPr>
            <p:ph idx="1"/>
          </p:nvPr>
        </p:nvSpPr>
        <p:spPr>
          <a:xfrm>
            <a:off x="838200" y="1815465"/>
            <a:ext cx="10515600" cy="3859742"/>
          </a:xfrm>
        </p:spPr>
        <p:txBody>
          <a:bodyPr>
            <a:normAutofit fontScale="92500"/>
          </a:bodyPr>
          <a:lstStyle/>
          <a:p>
            <a:pPr>
              <a:buFont typeface="Wingdings" panose="05000000000000000000" pitchFamily="2" charset="2"/>
              <a:buChar char="v"/>
            </a:pPr>
            <a:r>
              <a:rPr lang="en-GB" dirty="0">
                <a:latin typeface="+mj-lt"/>
                <a:cs typeface="+mj-lt"/>
              </a:rPr>
              <a:t> Fully automated functioning</a:t>
            </a:r>
          </a:p>
          <a:p>
            <a:pPr>
              <a:buFont typeface="Wingdings" panose="05000000000000000000" pitchFamily="2" charset="2"/>
              <a:buChar char="v"/>
            </a:pPr>
            <a:r>
              <a:rPr lang="en-GB" dirty="0">
                <a:latin typeface="+mj-lt"/>
                <a:cs typeface="+mj-lt"/>
              </a:rPr>
              <a:t> Minimized human spread microbial contamination</a:t>
            </a:r>
          </a:p>
          <a:p>
            <a:pPr>
              <a:buFont typeface="Wingdings" panose="05000000000000000000" pitchFamily="2" charset="2"/>
              <a:buChar char="v"/>
            </a:pPr>
            <a:r>
              <a:rPr lang="en-GB" dirty="0">
                <a:latin typeface="+mj-lt"/>
                <a:cs typeface="+mj-lt"/>
              </a:rPr>
              <a:t> First of it’s kind to be designed</a:t>
            </a:r>
          </a:p>
          <a:p>
            <a:pPr>
              <a:buFont typeface="Wingdings" panose="05000000000000000000" pitchFamily="2" charset="2"/>
              <a:buChar char="v"/>
            </a:pPr>
            <a:r>
              <a:rPr lang="en-GB" dirty="0">
                <a:latin typeface="+mj-lt"/>
                <a:cs typeface="+mj-lt"/>
              </a:rPr>
              <a:t> Works on combination of refrigerator and steriliser equipment</a:t>
            </a:r>
          </a:p>
          <a:p>
            <a:pPr>
              <a:buFont typeface="Wingdings" panose="05000000000000000000" pitchFamily="2" charset="2"/>
              <a:buChar char="v"/>
            </a:pPr>
            <a:r>
              <a:rPr lang="en-GB" dirty="0">
                <a:latin typeface="+mj-lt"/>
                <a:cs typeface="+mj-lt"/>
              </a:rPr>
              <a:t> Prolongs shelf life of the food products by about 3 times the original</a:t>
            </a:r>
          </a:p>
          <a:p>
            <a:pPr>
              <a:buFont typeface="Wingdings" panose="05000000000000000000" pitchFamily="2" charset="2"/>
              <a:buChar char="v"/>
            </a:pPr>
            <a:r>
              <a:rPr lang="en-GB" dirty="0">
                <a:latin typeface="+mj-lt"/>
                <a:cs typeface="+mj-lt"/>
              </a:rPr>
              <a:t> Kills the food borne vectors and prevents food borne pathogenic diseases</a:t>
            </a:r>
          </a:p>
          <a:p>
            <a:pPr>
              <a:buFont typeface="Wingdings" panose="05000000000000000000" pitchFamily="2" charset="2"/>
              <a:buChar char="v"/>
            </a:pPr>
            <a:r>
              <a:rPr lang="en-GB" dirty="0">
                <a:latin typeface="+mj-lt"/>
                <a:cs typeface="+mj-lt"/>
              </a:rPr>
              <a:t> Specially designed for the situations like present pandemic</a:t>
            </a:r>
          </a:p>
          <a:p>
            <a:pPr>
              <a:buFont typeface="Wingdings" panose="05000000000000000000" pitchFamily="2" charset="2"/>
              <a:buChar char="v"/>
            </a:pPr>
            <a:r>
              <a:rPr lang="en-GB" dirty="0">
                <a:latin typeface="+mj-lt"/>
                <a:cs typeface="+mj-lt"/>
              </a:rPr>
              <a:t> For services we can use applications</a:t>
            </a:r>
          </a:p>
          <a:p>
            <a:pPr>
              <a:buFont typeface="Wingdings" panose="05000000000000000000" pitchFamily="2" charset="2"/>
              <a:buChar char="v"/>
            </a:pPr>
            <a:endParaRPr lang="en-GB" dirty="0">
              <a:latin typeface="+mj-lt"/>
              <a:cs typeface="+mj-lt"/>
            </a:endParaRPr>
          </a:p>
        </p:txBody>
      </p:sp>
      <p:pic>
        <p:nvPicPr>
          <p:cNvPr id="5" name="Picture 4"/>
          <p:cNvPicPr/>
          <p:nvPr/>
        </p:nvPicPr>
        <p:blipFill rotWithShape="1">
          <a:blip r:embed="rId3" cstate="print">
            <a:extLst>
              <a:ext uri="{28A0092B-C50C-407E-A947-70E740481C1C}">
                <a14:useLocalDpi xmlns:a14="http://schemas.microsoft.com/office/drawing/2010/main" val="0"/>
              </a:ext>
            </a:extLst>
          </a:blip>
          <a:srcRect l="21671" t="1675" r="28208" b="20303"/>
          <a:stretch>
            <a:fillRect/>
          </a:stretch>
        </p:blipFill>
        <p:spPr bwMode="auto">
          <a:xfrm>
            <a:off x="10749607" y="479093"/>
            <a:ext cx="1208386" cy="852709"/>
          </a:xfrm>
          <a:prstGeom prst="rect">
            <a:avLst/>
          </a:prstGeom>
          <a:ln w="38100" cap="sq">
            <a:noFill/>
            <a:prstDash val="solid"/>
            <a:miter lim="800000"/>
            <a:headEnd/>
            <a:tailEnd/>
          </a:ln>
          <a:effectLst/>
        </p:spPr>
      </p:pic>
      <p:sp>
        <p:nvSpPr>
          <p:cNvPr id="7" name="TextBox 6"/>
          <p:cNvSpPr txBox="1"/>
          <p:nvPr/>
        </p:nvSpPr>
        <p:spPr>
          <a:xfrm>
            <a:off x="3046971" y="6492875"/>
            <a:ext cx="6098058" cy="470000"/>
          </a:xfrm>
          <a:prstGeom prst="rect">
            <a:avLst/>
          </a:prstGeom>
          <a:noFill/>
        </p:spPr>
        <p:txBody>
          <a:bodyPr wrap="square">
            <a:spAutoFit/>
          </a:bodyPr>
          <a:lstStyle/>
          <a:p>
            <a:pPr algn="ctr">
              <a:lnSpc>
                <a:spcPct val="107000"/>
              </a:lnSpc>
              <a:spcAft>
                <a:spcPts val="800"/>
              </a:spcAft>
            </a:pP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B</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reathe</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I</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n</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O</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pportunity</a:t>
            </a:r>
            <a:endParaRPr lang="en-GB" sz="1100" dirty="0">
              <a:effectLst/>
              <a:latin typeface="Calibri" panose="020F0502020204030204" pitchFamily="34" charset="0"/>
              <a:ea typeface="Times New Roman" panose="02020603050405020304" pitchFamily="18" charset="0"/>
              <a:cs typeface="Mangal" panose="02040503050203030202"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Market Research</a:t>
            </a:r>
          </a:p>
        </p:txBody>
      </p:sp>
      <p:sp>
        <p:nvSpPr>
          <p:cNvPr id="3" name="Content Placeholder 2"/>
          <p:cNvSpPr>
            <a:spLocks noGrp="1"/>
          </p:cNvSpPr>
          <p:nvPr>
            <p:ph idx="1"/>
          </p:nvPr>
        </p:nvSpPr>
        <p:spPr/>
        <p:txBody>
          <a:bodyPr/>
          <a:lstStyle/>
          <a:p>
            <a:pPr marL="0" indent="0">
              <a:buNone/>
            </a:pPr>
            <a:r>
              <a:rPr lang="en-GB" dirty="0">
                <a:latin typeface="+mj-lt"/>
                <a:cs typeface="+mj-lt"/>
              </a:rPr>
              <a:t>Refrigerators of various principles regarding food and freshness protection have been produced. Sterilisation of vegetables, fruits, and food products has various liquid cleansers for operation. But, with the combination of these i.e. sterilisation facility equipped refrigerators have not been designed and reported. As people are looking forward for hygiene and health as a first priority, this will create a greater demand for prevention and storage of foods from any harmful microbes and spoilage as well. Everything can be operated using application.</a:t>
            </a:r>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21671" t="1675" r="28208" b="20303"/>
          <a:stretch>
            <a:fillRect/>
          </a:stretch>
        </p:blipFill>
        <p:spPr bwMode="auto">
          <a:xfrm>
            <a:off x="10749607" y="479093"/>
            <a:ext cx="1208386" cy="852709"/>
          </a:xfrm>
          <a:prstGeom prst="rect">
            <a:avLst/>
          </a:prstGeom>
          <a:ln w="38100" cap="sq">
            <a:noFill/>
            <a:prstDash val="solid"/>
            <a:miter lim="800000"/>
            <a:headEnd/>
            <a:tailEnd/>
          </a:ln>
          <a:effectLst/>
        </p:spPr>
      </p:pic>
      <p:sp>
        <p:nvSpPr>
          <p:cNvPr id="7" name="TextBox 6"/>
          <p:cNvSpPr txBox="1"/>
          <p:nvPr/>
        </p:nvSpPr>
        <p:spPr>
          <a:xfrm>
            <a:off x="3046971" y="6492875"/>
            <a:ext cx="6098058" cy="470000"/>
          </a:xfrm>
          <a:prstGeom prst="rect">
            <a:avLst/>
          </a:prstGeom>
          <a:noFill/>
        </p:spPr>
        <p:txBody>
          <a:bodyPr wrap="square">
            <a:spAutoFit/>
          </a:bodyPr>
          <a:lstStyle/>
          <a:p>
            <a:pPr algn="ctr">
              <a:lnSpc>
                <a:spcPct val="107000"/>
              </a:lnSpc>
              <a:spcAft>
                <a:spcPts val="800"/>
              </a:spcAft>
            </a:pP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B</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reathe</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I</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n</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O</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pportunity</a:t>
            </a:r>
            <a:endParaRPr lang="en-GB" sz="1100" dirty="0">
              <a:effectLst/>
              <a:latin typeface="Calibri" panose="020F0502020204030204" pitchFamily="34" charset="0"/>
              <a:ea typeface="Times New Roman" panose="02020603050405020304" pitchFamily="18" charset="0"/>
              <a:cs typeface="Mangal" panose="02040503050203030202"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Technological Stack</a:t>
            </a:r>
          </a:p>
        </p:txBody>
      </p:sp>
      <p:sp>
        <p:nvSpPr>
          <p:cNvPr id="3" name="Content Placeholder 2"/>
          <p:cNvSpPr>
            <a:spLocks noGrp="1"/>
          </p:cNvSpPr>
          <p:nvPr>
            <p:ph idx="1"/>
          </p:nvPr>
        </p:nvSpPr>
        <p:spPr/>
        <p:txBody>
          <a:bodyPr/>
          <a:lstStyle/>
          <a:p>
            <a:r>
              <a:rPr lang="en-GB" dirty="0">
                <a:latin typeface="+mj-lt"/>
                <a:cs typeface="+mj-lt"/>
              </a:rPr>
              <a:t>The technological stack used here is completely designation of hardware based using machinery learning and 3D modelling.</a:t>
            </a:r>
          </a:p>
          <a:p>
            <a:r>
              <a:rPr lang="en-GB" dirty="0">
                <a:latin typeface="+mj-lt"/>
                <a:cs typeface="+mj-lt"/>
              </a:rPr>
              <a:t>It will have AI technologies in-bluid in them. </a:t>
            </a:r>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21671" t="1675" r="28208" b="20303"/>
          <a:stretch>
            <a:fillRect/>
          </a:stretch>
        </p:blipFill>
        <p:spPr bwMode="auto">
          <a:xfrm>
            <a:off x="10749607" y="479093"/>
            <a:ext cx="1208386" cy="852709"/>
          </a:xfrm>
          <a:prstGeom prst="rect">
            <a:avLst/>
          </a:prstGeom>
          <a:ln w="38100" cap="sq">
            <a:noFill/>
            <a:prstDash val="solid"/>
            <a:miter lim="800000"/>
            <a:headEnd/>
            <a:tailEnd/>
          </a:ln>
          <a:effectLst/>
        </p:spPr>
      </p:pic>
      <p:sp>
        <p:nvSpPr>
          <p:cNvPr id="7" name="TextBox 6"/>
          <p:cNvSpPr txBox="1"/>
          <p:nvPr/>
        </p:nvSpPr>
        <p:spPr>
          <a:xfrm>
            <a:off x="3046971" y="6492875"/>
            <a:ext cx="6098058" cy="470000"/>
          </a:xfrm>
          <a:prstGeom prst="rect">
            <a:avLst/>
          </a:prstGeom>
          <a:noFill/>
        </p:spPr>
        <p:txBody>
          <a:bodyPr wrap="square">
            <a:spAutoFit/>
          </a:bodyPr>
          <a:lstStyle/>
          <a:p>
            <a:pPr algn="ctr">
              <a:lnSpc>
                <a:spcPct val="107000"/>
              </a:lnSpc>
              <a:spcAft>
                <a:spcPts val="800"/>
              </a:spcAft>
            </a:pP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B</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reathe</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I</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n</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O</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pportunity</a:t>
            </a:r>
            <a:endParaRPr lang="en-GB" sz="1100" dirty="0">
              <a:effectLst/>
              <a:latin typeface="Calibri" panose="020F0502020204030204" pitchFamily="34" charset="0"/>
              <a:ea typeface="Times New Roman" panose="02020603050405020304" pitchFamily="18" charset="0"/>
              <a:cs typeface="Mangal" panose="02040503050203030202"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GB" b="1" dirty="0"/>
              <a:t>BMC</a:t>
            </a:r>
          </a:p>
        </p:txBody>
      </p:sp>
      <p:sp>
        <p:nvSpPr>
          <p:cNvPr id="3" name="Content Placeholder 2"/>
          <p:cNvSpPr>
            <a:spLocks noGrp="1"/>
          </p:cNvSpPr>
          <p:nvPr>
            <p:ph idx="1"/>
          </p:nvPr>
        </p:nvSpPr>
        <p:spPr/>
        <p:txBody>
          <a:bodyPr/>
          <a:lstStyle/>
          <a:p>
            <a:pPr marL="0" indent="0">
              <a:buNone/>
            </a:pPr>
            <a:r>
              <a:rPr lang="en-US" altLang="en-GB" dirty="0">
                <a:latin typeface="+mj-lt"/>
                <a:cs typeface="+mj-lt"/>
              </a:rPr>
              <a:t> </a:t>
            </a:r>
            <a:endParaRPr lang="en-IN" altLang="en-GB" dirty="0">
              <a:latin typeface="+mj-lt"/>
              <a:cs typeface="+mj-lt"/>
            </a:endParaRPr>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21671" t="1675" r="28208" b="20303"/>
          <a:stretch>
            <a:fillRect/>
          </a:stretch>
        </p:blipFill>
        <p:spPr bwMode="auto">
          <a:xfrm>
            <a:off x="10749607" y="479093"/>
            <a:ext cx="1208386" cy="852709"/>
          </a:xfrm>
          <a:prstGeom prst="rect">
            <a:avLst/>
          </a:prstGeom>
          <a:ln w="38100" cap="sq">
            <a:noFill/>
            <a:prstDash val="solid"/>
            <a:miter lim="800000"/>
            <a:headEnd/>
            <a:tailEnd/>
          </a:ln>
          <a:effectLst/>
        </p:spPr>
      </p:pic>
      <p:sp>
        <p:nvSpPr>
          <p:cNvPr id="7" name="TextBox 6"/>
          <p:cNvSpPr txBox="1"/>
          <p:nvPr/>
        </p:nvSpPr>
        <p:spPr>
          <a:xfrm>
            <a:off x="3046971" y="6492875"/>
            <a:ext cx="6098058" cy="470000"/>
          </a:xfrm>
          <a:prstGeom prst="rect">
            <a:avLst/>
          </a:prstGeom>
          <a:noFill/>
        </p:spPr>
        <p:txBody>
          <a:bodyPr wrap="square">
            <a:spAutoFit/>
          </a:bodyPr>
          <a:lstStyle/>
          <a:p>
            <a:pPr algn="ctr">
              <a:lnSpc>
                <a:spcPct val="107000"/>
              </a:lnSpc>
              <a:spcAft>
                <a:spcPts val="800"/>
              </a:spcAft>
            </a:pP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B</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reathe</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I</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n</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O</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pportunity</a:t>
            </a:r>
            <a:endParaRPr lang="en-GB" sz="110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4" name="Picture 5">
            <a:extLst>
              <a:ext uri="{FF2B5EF4-FFF2-40B4-BE49-F238E27FC236}">
                <a16:creationId xmlns:a16="http://schemas.microsoft.com/office/drawing/2014/main" id="{A5141CBD-7D93-9F40-98F2-6B03E196D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608" y="1331802"/>
            <a:ext cx="9807698" cy="52615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t>Future Prospects </a:t>
            </a:r>
          </a:p>
        </p:txBody>
      </p:sp>
      <p:sp>
        <p:nvSpPr>
          <p:cNvPr id="3" name="Content Placeholder 2"/>
          <p:cNvSpPr>
            <a:spLocks noGrp="1"/>
          </p:cNvSpPr>
          <p:nvPr>
            <p:ph sz="half" idx="1"/>
          </p:nvPr>
        </p:nvSpPr>
        <p:spPr>
          <a:xfrm>
            <a:off x="838199" y="1825625"/>
            <a:ext cx="9808029" cy="4351338"/>
          </a:xfrm>
        </p:spPr>
        <p:txBody>
          <a:bodyPr/>
          <a:lstStyle/>
          <a:p>
            <a:r>
              <a:rPr lang="en-US" altLang="en-US" dirty="0">
                <a:latin typeface="+mj-lt"/>
                <a:cs typeface="+mj-lt"/>
              </a:rPr>
              <a:t>N</a:t>
            </a:r>
            <a:r>
              <a:rPr lang="en-IN" altLang="en-US" dirty="0">
                <a:latin typeface="+mj-lt"/>
                <a:cs typeface="+mj-lt"/>
              </a:rPr>
              <a:t>ot only in this pandemic situation but also in post pandemic situations this device will be helpful as pathogenic microbes are around everywhere and it can be used for industrial purpose in food based industries to store.</a:t>
            </a:r>
          </a:p>
          <a:p>
            <a:r>
              <a:rPr lang="en-IN" altLang="en-US" dirty="0">
                <a:latin typeface="+mj-lt"/>
                <a:cs typeface="+mj-lt"/>
              </a:rPr>
              <a:t>This device can be used for storing food items in a very large scale by enlarging it’s size.</a:t>
            </a:r>
          </a:p>
          <a:p>
            <a:r>
              <a:rPr lang="en-IN" altLang="en-US" dirty="0">
                <a:latin typeface="+mj-lt"/>
                <a:cs typeface="+mj-lt"/>
              </a:rPr>
              <a:t>It can work efficiently to cope up with food shortage during natural calamities.</a:t>
            </a:r>
          </a:p>
        </p:txBody>
      </p:sp>
      <p:pic>
        <p:nvPicPr>
          <p:cNvPr id="9" name="Content Placeholder 8"/>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l="21671" t="1675" r="28208" b="20303"/>
          <a:stretch>
            <a:fillRect/>
          </a:stretch>
        </p:blipFill>
        <p:spPr bwMode="auto">
          <a:xfrm>
            <a:off x="10748645" y="445135"/>
            <a:ext cx="1192530" cy="844550"/>
          </a:xfrm>
          <a:prstGeom prst="rect">
            <a:avLst/>
          </a:prstGeom>
          <a:ln w="38100" cap="sq">
            <a:noFill/>
            <a:prstDash val="solid"/>
            <a:miter lim="800000"/>
            <a:headEnd/>
            <a:tailEnd/>
          </a:ln>
          <a:effectLst/>
        </p:spPr>
      </p:pic>
      <p:sp>
        <p:nvSpPr>
          <p:cNvPr id="7" name="TextBox 6"/>
          <p:cNvSpPr txBox="1"/>
          <p:nvPr/>
        </p:nvSpPr>
        <p:spPr>
          <a:xfrm>
            <a:off x="3046971" y="6492875"/>
            <a:ext cx="6098058" cy="470000"/>
          </a:xfrm>
          <a:prstGeom prst="rect">
            <a:avLst/>
          </a:prstGeom>
          <a:noFill/>
        </p:spPr>
        <p:txBody>
          <a:bodyPr wrap="square">
            <a:spAutoFit/>
          </a:bodyPr>
          <a:lstStyle/>
          <a:p>
            <a:pPr algn="ctr">
              <a:lnSpc>
                <a:spcPct val="107000"/>
              </a:lnSpc>
              <a:spcAft>
                <a:spcPts val="800"/>
              </a:spcAft>
            </a:pP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B</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reathe</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I</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n</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O</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pportunity</a:t>
            </a:r>
            <a:endParaRPr lang="en-GB" sz="1100" dirty="0">
              <a:effectLst/>
              <a:latin typeface="Calibri" panose="020F0502020204030204" pitchFamily="34" charset="0"/>
              <a:ea typeface="Times New Roman" panose="02020603050405020304" pitchFamily="18" charset="0"/>
              <a:cs typeface="Mangal" panose="02040503050203030202" pitchFamily="18" charset="0"/>
            </a:endParaRPr>
          </a:p>
        </p:txBody>
      </p:sp>
    </p:spTree>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428</Words>
  <Application>Microsoft Office PowerPoint</Application>
  <PresentationFormat>Widescreen</PresentationFormat>
  <Paragraphs>37</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ShapesVTI</vt:lpstr>
      <vt:lpstr>Team Squadron</vt:lpstr>
      <vt:lpstr>Problem Statement</vt:lpstr>
      <vt:lpstr>Idea/Solution Description</vt:lpstr>
      <vt:lpstr>USP</vt:lpstr>
      <vt:lpstr>Market Research</vt:lpstr>
      <vt:lpstr>Technological Stack</vt:lpstr>
      <vt:lpstr>BMC</vt:lpstr>
      <vt:lpstr>Future Prospects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Details</dc:title>
  <dc:creator>Manan Rakesh Sharma</dc:creator>
  <cp:lastModifiedBy>VIJETA JOSHI D 20MSM0072</cp:lastModifiedBy>
  <cp:revision>26</cp:revision>
  <dcterms:created xsi:type="dcterms:W3CDTF">2020-08-29T17:37:00Z</dcterms:created>
  <dcterms:modified xsi:type="dcterms:W3CDTF">2021-05-03T17:31:51Z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