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 id="2147483773" r:id="rId2"/>
  </p:sldMasterIdLst>
  <p:notesMasterIdLst>
    <p:notesMasterId r:id="rId27"/>
  </p:notesMasterIdLst>
  <p:handoutMasterIdLst>
    <p:handoutMasterId r:id="rId28"/>
  </p:handoutMasterIdLst>
  <p:sldIdLst>
    <p:sldId id="256" r:id="rId3"/>
    <p:sldId id="430" r:id="rId4"/>
    <p:sldId id="432" r:id="rId5"/>
    <p:sldId id="433" r:id="rId6"/>
    <p:sldId id="401" r:id="rId7"/>
    <p:sldId id="399" r:id="rId8"/>
    <p:sldId id="393" r:id="rId9"/>
    <p:sldId id="436" r:id="rId10"/>
    <p:sldId id="395" r:id="rId11"/>
    <p:sldId id="421" r:id="rId12"/>
    <p:sldId id="437" r:id="rId13"/>
    <p:sldId id="391" r:id="rId14"/>
    <p:sldId id="426" r:id="rId15"/>
    <p:sldId id="300" r:id="rId16"/>
    <p:sldId id="404" r:id="rId17"/>
    <p:sldId id="412" r:id="rId18"/>
    <p:sldId id="438" r:id="rId19"/>
    <p:sldId id="439" r:id="rId20"/>
    <p:sldId id="406" r:id="rId21"/>
    <p:sldId id="409" r:id="rId22"/>
    <p:sldId id="407" r:id="rId23"/>
    <p:sldId id="408" r:id="rId24"/>
    <p:sldId id="420" r:id="rId25"/>
    <p:sldId id="411"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000FF"/>
    <a:srgbClr val="CCEC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9"/>
  </p:normalViewPr>
  <p:slideViewPr>
    <p:cSldViewPr snapToGrid="0">
      <p:cViewPr varScale="1">
        <p:scale>
          <a:sx n="206" d="100"/>
          <a:sy n="206" d="100"/>
        </p:scale>
        <p:origin x="2144" y="17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6" tIns="48328" rIns="96656" bIns="48328" rtlCol="0"/>
          <a:lstStyle>
            <a:lvl1pPr algn="l" eaLnBrk="1" hangingPunct="1">
              <a:defRPr sz="1300">
                <a:latin typeface="Arial"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wrap="square" lIns="96656" tIns="48328" rIns="96656" bIns="48328" numCol="1" anchor="t" anchorCtr="0" compatLnSpc="1">
            <a:prstTxWarp prst="textNoShape">
              <a:avLst/>
            </a:prstTxWarp>
          </a:bodyPr>
          <a:lstStyle>
            <a:lvl1pPr algn="r" eaLnBrk="1" hangingPunct="1">
              <a:defRPr sz="1300" smtClean="0"/>
            </a:lvl1pPr>
          </a:lstStyle>
          <a:p>
            <a:pPr>
              <a:defRPr/>
            </a:pPr>
            <a:fld id="{921CF03C-21E7-47B4-ABAB-BF49078F90EB}" type="datetimeFigureOut">
              <a:rPr lang="en-US" altLang="en-US"/>
              <a:pPr>
                <a:defRPr/>
              </a:pPr>
              <a:t>9/8/21</a:t>
            </a:fld>
            <a:endParaRPr lang="en-US" alt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56" tIns="48328" rIns="96656" bIns="48328" rtlCol="0" anchor="b"/>
          <a:lstStyle>
            <a:lvl1pPr algn="l" eaLnBrk="1" hangingPunct="1">
              <a:defRPr sz="1300">
                <a:latin typeface="Arial"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wrap="square" lIns="96656" tIns="48328" rIns="96656" bIns="48328" numCol="1" anchor="b" anchorCtr="0" compatLnSpc="1">
            <a:prstTxWarp prst="textNoShape">
              <a:avLst/>
            </a:prstTxWarp>
          </a:bodyPr>
          <a:lstStyle>
            <a:lvl1pPr algn="r" eaLnBrk="1" hangingPunct="1">
              <a:defRPr sz="1300"/>
            </a:lvl1pPr>
          </a:lstStyle>
          <a:p>
            <a:fld id="{EBAA29B6-BF27-4F98-AFFE-18A89DB56F7E}"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D0DCDE54-205B-4C09-AE99-EB0926355B33}" type="datetimeFigureOut">
              <a:rPr lang="en-US" smtClean="0"/>
              <a:t>9/8/21</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FC827A78-3A1E-4644-A406-70A3E6FBBCB5}" type="slidenum">
              <a:rPr lang="en-US" smtClean="0"/>
              <a:t>‹#›</a:t>
            </a:fld>
            <a:endParaRPr lang="en-US"/>
          </a:p>
        </p:txBody>
      </p:sp>
    </p:spTree>
    <p:extLst>
      <p:ext uri="{BB962C8B-B14F-4D97-AF65-F5344CB8AC3E}">
        <p14:creationId xmlns:p14="http://schemas.microsoft.com/office/powerpoint/2010/main" val="2964679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27A78-3A1E-4644-A406-70A3E6FBBCB5}" type="slidenum">
              <a:rPr lang="en-US" smtClean="0"/>
              <a:t>4</a:t>
            </a:fld>
            <a:endParaRPr lang="en-US"/>
          </a:p>
        </p:txBody>
      </p:sp>
    </p:spTree>
    <p:extLst>
      <p:ext uri="{BB962C8B-B14F-4D97-AF65-F5344CB8AC3E}">
        <p14:creationId xmlns:p14="http://schemas.microsoft.com/office/powerpoint/2010/main" val="3944976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27A78-3A1E-4644-A406-70A3E6FBBCB5}" type="slidenum">
              <a:rPr lang="en-US" smtClean="0"/>
              <a:t>5</a:t>
            </a:fld>
            <a:endParaRPr lang="en-US"/>
          </a:p>
        </p:txBody>
      </p:sp>
    </p:spTree>
    <p:extLst>
      <p:ext uri="{BB962C8B-B14F-4D97-AF65-F5344CB8AC3E}">
        <p14:creationId xmlns:p14="http://schemas.microsoft.com/office/powerpoint/2010/main" val="801786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27A78-3A1E-4644-A406-70A3E6FBBCB5}" type="slidenum">
              <a:rPr lang="en-US" smtClean="0"/>
              <a:t>15</a:t>
            </a:fld>
            <a:endParaRPr lang="en-US"/>
          </a:p>
        </p:txBody>
      </p:sp>
    </p:spTree>
    <p:extLst>
      <p:ext uri="{BB962C8B-B14F-4D97-AF65-F5344CB8AC3E}">
        <p14:creationId xmlns:p14="http://schemas.microsoft.com/office/powerpoint/2010/main" val="3095107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E781BB6-E3E2-4075-AD0F-02BA6B73D507}" type="slidenum">
              <a:rPr lang="en-US" altLang="en-US" smtClean="0"/>
              <a:pPr/>
              <a:t>‹#›</a:t>
            </a:fld>
            <a:endParaRPr lang="en-US" altLang="en-US"/>
          </a:p>
        </p:txBody>
      </p:sp>
    </p:spTree>
    <p:extLst>
      <p:ext uri="{BB962C8B-B14F-4D97-AF65-F5344CB8AC3E}">
        <p14:creationId xmlns:p14="http://schemas.microsoft.com/office/powerpoint/2010/main" val="2716194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37138EE-9ECE-4A78-9438-274354BD750A}" type="slidenum">
              <a:rPr lang="en-US" altLang="en-US" smtClean="0"/>
              <a:pPr/>
              <a:t>‹#›</a:t>
            </a:fld>
            <a:endParaRPr lang="en-US" altLang="en-US"/>
          </a:p>
        </p:txBody>
      </p:sp>
    </p:spTree>
    <p:extLst>
      <p:ext uri="{BB962C8B-B14F-4D97-AF65-F5344CB8AC3E}">
        <p14:creationId xmlns:p14="http://schemas.microsoft.com/office/powerpoint/2010/main" val="254463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7E3A7FB-C4C2-49A7-AC88-EB05BD98FB46}" type="slidenum">
              <a:rPr lang="en-US" altLang="en-US" smtClean="0"/>
              <a:pPr/>
              <a:t>‹#›</a:t>
            </a:fld>
            <a:endParaRPr lang="en-US" altLang="en-US"/>
          </a:p>
        </p:txBody>
      </p:sp>
    </p:spTree>
    <p:extLst>
      <p:ext uri="{BB962C8B-B14F-4D97-AF65-F5344CB8AC3E}">
        <p14:creationId xmlns:p14="http://schemas.microsoft.com/office/powerpoint/2010/main" val="1111958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E781BB6-E3E2-4075-AD0F-02BA6B73D507}" type="slidenum">
              <a:rPr lang="en-US" altLang="en-US" smtClean="0"/>
              <a:pPr/>
              <a:t>‹#›</a:t>
            </a:fld>
            <a:endParaRPr lang="en-US" altLang="en-US"/>
          </a:p>
        </p:txBody>
      </p:sp>
    </p:spTree>
    <p:extLst>
      <p:ext uri="{BB962C8B-B14F-4D97-AF65-F5344CB8AC3E}">
        <p14:creationId xmlns:p14="http://schemas.microsoft.com/office/powerpoint/2010/main" val="3978142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12A67C9-8520-442E-98BC-7CB5774FE71C}" type="slidenum">
              <a:rPr lang="en-US" altLang="en-US" smtClean="0"/>
              <a:pPr/>
              <a:t>‹#›</a:t>
            </a:fld>
            <a:endParaRPr lang="en-US" altLang="en-US"/>
          </a:p>
        </p:txBody>
      </p:sp>
    </p:spTree>
    <p:extLst>
      <p:ext uri="{BB962C8B-B14F-4D97-AF65-F5344CB8AC3E}">
        <p14:creationId xmlns:p14="http://schemas.microsoft.com/office/powerpoint/2010/main" val="155748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2F0BEC2-2613-4CB7-A6F3-881BA932BF2B}" type="slidenum">
              <a:rPr lang="en-US" altLang="en-US" smtClean="0"/>
              <a:pPr/>
              <a:t>‹#›</a:t>
            </a:fld>
            <a:endParaRPr lang="en-US" altLang="en-US"/>
          </a:p>
        </p:txBody>
      </p:sp>
    </p:spTree>
    <p:extLst>
      <p:ext uri="{BB962C8B-B14F-4D97-AF65-F5344CB8AC3E}">
        <p14:creationId xmlns:p14="http://schemas.microsoft.com/office/powerpoint/2010/main" val="1233998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D3F1C3F-990A-49D2-9F5C-5B5A6B2AB00C}" type="slidenum">
              <a:rPr lang="en-US" altLang="en-US" smtClean="0"/>
              <a:pPr/>
              <a:t>‹#›</a:t>
            </a:fld>
            <a:endParaRPr lang="en-US" altLang="en-US"/>
          </a:p>
        </p:txBody>
      </p:sp>
    </p:spTree>
    <p:extLst>
      <p:ext uri="{BB962C8B-B14F-4D97-AF65-F5344CB8AC3E}">
        <p14:creationId xmlns:p14="http://schemas.microsoft.com/office/powerpoint/2010/main" val="185272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F51001D0-FBDC-4E7A-9E0F-C9639D478530}" type="slidenum">
              <a:rPr lang="en-US" altLang="en-US" smtClean="0"/>
              <a:pPr/>
              <a:t>‹#›</a:t>
            </a:fld>
            <a:endParaRPr lang="en-US" altLang="en-US"/>
          </a:p>
        </p:txBody>
      </p:sp>
    </p:spTree>
    <p:extLst>
      <p:ext uri="{BB962C8B-B14F-4D97-AF65-F5344CB8AC3E}">
        <p14:creationId xmlns:p14="http://schemas.microsoft.com/office/powerpoint/2010/main" val="2838438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BC998AD-6140-440E-AD24-2F8E1EE25CCE}" type="slidenum">
              <a:rPr lang="en-US" altLang="en-US" smtClean="0"/>
              <a:pPr/>
              <a:t>‹#›</a:t>
            </a:fld>
            <a:endParaRPr lang="en-US" altLang="en-US"/>
          </a:p>
        </p:txBody>
      </p:sp>
    </p:spTree>
    <p:extLst>
      <p:ext uri="{BB962C8B-B14F-4D97-AF65-F5344CB8AC3E}">
        <p14:creationId xmlns:p14="http://schemas.microsoft.com/office/powerpoint/2010/main" val="14450792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B33D2005-C1A4-4A97-9544-BFDCDE881C60}" type="slidenum">
              <a:rPr lang="en-US" altLang="en-US" smtClean="0"/>
              <a:pPr/>
              <a:t>‹#›</a:t>
            </a:fld>
            <a:endParaRPr lang="en-US" altLang="en-US"/>
          </a:p>
        </p:txBody>
      </p:sp>
    </p:spTree>
    <p:extLst>
      <p:ext uri="{BB962C8B-B14F-4D97-AF65-F5344CB8AC3E}">
        <p14:creationId xmlns:p14="http://schemas.microsoft.com/office/powerpoint/2010/main" val="24971519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9E49B4E8-51FF-41D0-A5C1-E0CB485E80EE}" type="slidenum">
              <a:rPr lang="en-US" altLang="en-US" smtClean="0"/>
              <a:pPr/>
              <a:t>‹#›</a:t>
            </a:fld>
            <a:endParaRPr lang="en-US" altLang="en-US"/>
          </a:p>
        </p:txBody>
      </p:sp>
    </p:spTree>
    <p:extLst>
      <p:ext uri="{BB962C8B-B14F-4D97-AF65-F5344CB8AC3E}">
        <p14:creationId xmlns:p14="http://schemas.microsoft.com/office/powerpoint/2010/main" val="781691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12A67C9-8520-442E-98BC-7CB5774FE71C}" type="slidenum">
              <a:rPr lang="en-US" altLang="en-US" smtClean="0"/>
              <a:pPr/>
              <a:t>‹#›</a:t>
            </a:fld>
            <a:endParaRPr lang="en-US" altLang="en-US"/>
          </a:p>
        </p:txBody>
      </p:sp>
    </p:spTree>
    <p:extLst>
      <p:ext uri="{BB962C8B-B14F-4D97-AF65-F5344CB8AC3E}">
        <p14:creationId xmlns:p14="http://schemas.microsoft.com/office/powerpoint/2010/main" val="133788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8303986-AA93-4774-AC02-7AFEA38860E6}" type="slidenum">
              <a:rPr lang="en-US" altLang="en-US" smtClean="0"/>
              <a:pPr/>
              <a:t>‹#›</a:t>
            </a:fld>
            <a:endParaRPr lang="en-US" altLang="en-US"/>
          </a:p>
        </p:txBody>
      </p:sp>
    </p:spTree>
    <p:extLst>
      <p:ext uri="{BB962C8B-B14F-4D97-AF65-F5344CB8AC3E}">
        <p14:creationId xmlns:p14="http://schemas.microsoft.com/office/powerpoint/2010/main" val="172509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37138EE-9ECE-4A78-9438-274354BD750A}" type="slidenum">
              <a:rPr lang="en-US" altLang="en-US" smtClean="0"/>
              <a:pPr/>
              <a:t>‹#›</a:t>
            </a:fld>
            <a:endParaRPr lang="en-US" altLang="en-US"/>
          </a:p>
        </p:txBody>
      </p:sp>
    </p:spTree>
    <p:extLst>
      <p:ext uri="{BB962C8B-B14F-4D97-AF65-F5344CB8AC3E}">
        <p14:creationId xmlns:p14="http://schemas.microsoft.com/office/powerpoint/2010/main" val="4333004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7E3A7FB-C4C2-49A7-AC88-EB05BD98FB46}" type="slidenum">
              <a:rPr lang="en-US" altLang="en-US" smtClean="0"/>
              <a:pPr/>
              <a:t>‹#›</a:t>
            </a:fld>
            <a:endParaRPr lang="en-US" altLang="en-US"/>
          </a:p>
        </p:txBody>
      </p:sp>
    </p:spTree>
    <p:extLst>
      <p:ext uri="{BB962C8B-B14F-4D97-AF65-F5344CB8AC3E}">
        <p14:creationId xmlns:p14="http://schemas.microsoft.com/office/powerpoint/2010/main" val="849484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2F0BEC2-2613-4CB7-A6F3-881BA932BF2B}" type="slidenum">
              <a:rPr lang="en-US" altLang="en-US" smtClean="0"/>
              <a:pPr/>
              <a:t>‹#›</a:t>
            </a:fld>
            <a:endParaRPr lang="en-US" altLang="en-US"/>
          </a:p>
        </p:txBody>
      </p:sp>
    </p:spTree>
    <p:extLst>
      <p:ext uri="{BB962C8B-B14F-4D97-AF65-F5344CB8AC3E}">
        <p14:creationId xmlns:p14="http://schemas.microsoft.com/office/powerpoint/2010/main" val="2270473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D3F1C3F-990A-49D2-9F5C-5B5A6B2AB00C}" type="slidenum">
              <a:rPr lang="en-US" altLang="en-US" smtClean="0"/>
              <a:pPr/>
              <a:t>‹#›</a:t>
            </a:fld>
            <a:endParaRPr lang="en-US" altLang="en-US"/>
          </a:p>
        </p:txBody>
      </p:sp>
    </p:spTree>
    <p:extLst>
      <p:ext uri="{BB962C8B-B14F-4D97-AF65-F5344CB8AC3E}">
        <p14:creationId xmlns:p14="http://schemas.microsoft.com/office/powerpoint/2010/main" val="729702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F51001D0-FBDC-4E7A-9E0F-C9639D478530}" type="slidenum">
              <a:rPr lang="en-US" altLang="en-US" smtClean="0"/>
              <a:pPr/>
              <a:t>‹#›</a:t>
            </a:fld>
            <a:endParaRPr lang="en-US" altLang="en-US"/>
          </a:p>
        </p:txBody>
      </p:sp>
    </p:spTree>
    <p:extLst>
      <p:ext uri="{BB962C8B-B14F-4D97-AF65-F5344CB8AC3E}">
        <p14:creationId xmlns:p14="http://schemas.microsoft.com/office/powerpoint/2010/main" val="310056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BC998AD-6140-440E-AD24-2F8E1EE25CCE}" type="slidenum">
              <a:rPr lang="en-US" altLang="en-US" smtClean="0"/>
              <a:pPr/>
              <a:t>‹#›</a:t>
            </a:fld>
            <a:endParaRPr lang="en-US" altLang="en-US"/>
          </a:p>
        </p:txBody>
      </p:sp>
    </p:spTree>
    <p:extLst>
      <p:ext uri="{BB962C8B-B14F-4D97-AF65-F5344CB8AC3E}">
        <p14:creationId xmlns:p14="http://schemas.microsoft.com/office/powerpoint/2010/main" val="1294957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B33D2005-C1A4-4A97-9544-BFDCDE881C60}" type="slidenum">
              <a:rPr lang="en-US" altLang="en-US" smtClean="0"/>
              <a:pPr/>
              <a:t>‹#›</a:t>
            </a:fld>
            <a:endParaRPr lang="en-US" altLang="en-US"/>
          </a:p>
        </p:txBody>
      </p:sp>
    </p:spTree>
    <p:extLst>
      <p:ext uri="{BB962C8B-B14F-4D97-AF65-F5344CB8AC3E}">
        <p14:creationId xmlns:p14="http://schemas.microsoft.com/office/powerpoint/2010/main" val="376639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9E49B4E8-51FF-41D0-A5C1-E0CB485E80EE}" type="slidenum">
              <a:rPr lang="en-US" altLang="en-US" smtClean="0"/>
              <a:pPr/>
              <a:t>‹#›</a:t>
            </a:fld>
            <a:endParaRPr lang="en-US" altLang="en-US"/>
          </a:p>
        </p:txBody>
      </p:sp>
    </p:spTree>
    <p:extLst>
      <p:ext uri="{BB962C8B-B14F-4D97-AF65-F5344CB8AC3E}">
        <p14:creationId xmlns:p14="http://schemas.microsoft.com/office/powerpoint/2010/main" val="985470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8303986-AA93-4774-AC02-7AFEA38860E6}" type="slidenum">
              <a:rPr lang="en-US" altLang="en-US" smtClean="0"/>
              <a:pPr/>
              <a:t>‹#›</a:t>
            </a:fld>
            <a:endParaRPr lang="en-US" altLang="en-US"/>
          </a:p>
        </p:txBody>
      </p:sp>
    </p:spTree>
    <p:extLst>
      <p:ext uri="{BB962C8B-B14F-4D97-AF65-F5344CB8AC3E}">
        <p14:creationId xmlns:p14="http://schemas.microsoft.com/office/powerpoint/2010/main" val="228091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74F5196-3BA8-4EC9-801A-1AA5CCF07AD5}" type="slidenum">
              <a:rPr lang="en-US" altLang="en-US" smtClean="0"/>
              <a:pPr/>
              <a:t>‹#›</a:t>
            </a:fld>
            <a:endParaRPr lang="en-US" altLang="en-US"/>
          </a:p>
        </p:txBody>
      </p:sp>
    </p:spTree>
    <p:extLst>
      <p:ext uri="{BB962C8B-B14F-4D97-AF65-F5344CB8AC3E}">
        <p14:creationId xmlns:p14="http://schemas.microsoft.com/office/powerpoint/2010/main" val="18175363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74F5196-3BA8-4EC9-801A-1AA5CCF07AD5}" type="slidenum">
              <a:rPr lang="en-US" altLang="en-US" smtClean="0"/>
              <a:pPr/>
              <a:t>‹#›</a:t>
            </a:fld>
            <a:endParaRPr lang="en-US" altLang="en-US"/>
          </a:p>
        </p:txBody>
      </p:sp>
    </p:spTree>
    <p:extLst>
      <p:ext uri="{BB962C8B-B14F-4D97-AF65-F5344CB8AC3E}">
        <p14:creationId xmlns:p14="http://schemas.microsoft.com/office/powerpoint/2010/main" val="258116490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48817" y="1371281"/>
            <a:ext cx="7797469" cy="341632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Information regarding twenty-two steel benchmark frames is provided. As a collection, the frames represent a variety of practical geometries with a wide range of sensitivities to second-order effects. </a:t>
            </a:r>
          </a:p>
          <a:p>
            <a:pPr marL="285750" indent="-285750">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All of the frames are planar and the majority of them have been presented in the literature previously (references provided). All sections are oriented to bend about their major axis (with the exception of two frames), and the structures are all assumed to be fully braced out-of-plane. </a:t>
            </a:r>
          </a:p>
          <a:p>
            <a:pPr marL="285750" indent="-285750">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member sizes, material properties, support conditions, and loading ratios are the same as those in the original cited work.  As such, the information provided for most frames is in US customary units. </a:t>
            </a:r>
          </a:p>
          <a:p>
            <a:pPr marL="285750" indent="-285750">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Changes were made to the original load magnitudes (while retaining original load ratios) to assure that each benchmark structure supports sufficient load such that its strength is close to its design capacity. Details in this regard are available in an article by the authors</a:t>
            </a:r>
            <a:r>
              <a:rPr lang="en-US" sz="1400" baseline="30000" dirty="0">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 All frames represent realistic designs that satisfy service-load criteria.</a:t>
            </a:r>
          </a:p>
          <a:p>
            <a:pPr marL="285750" indent="-285750">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Finite element models have been provided on </a:t>
            </a:r>
            <a:r>
              <a:rPr lang="en-US" sz="1400" i="1" dirty="0" err="1">
                <a:latin typeface="Times New Roman" panose="02020603050405020304" pitchFamily="18" charset="0"/>
                <a:cs typeface="Times New Roman" panose="02020603050405020304" pitchFamily="18" charset="0"/>
              </a:rPr>
              <a:t>Mendeley</a:t>
            </a:r>
            <a:r>
              <a:rPr lang="en-US" sz="1400" i="1" dirty="0">
                <a:latin typeface="Times New Roman" panose="02020603050405020304" pitchFamily="18" charset="0"/>
                <a:cs typeface="Times New Roman" panose="02020603050405020304" pitchFamily="18" charset="0"/>
              </a:rPr>
              <a:t> Data </a:t>
            </a:r>
            <a:r>
              <a:rPr lang="en-US" sz="1400" dirty="0">
                <a:latin typeface="Times New Roman" panose="02020603050405020304" pitchFamily="18" charset="0"/>
                <a:cs typeface="Times New Roman" panose="02020603050405020304" pitchFamily="18" charset="0"/>
              </a:rPr>
              <a:t>for both perfect and imperfect geometries.  Imperfect geometries include global sway of H/500 (with H = frame height) in the direction provided herein.</a:t>
            </a:r>
          </a:p>
        </p:txBody>
      </p:sp>
      <p:sp>
        <p:nvSpPr>
          <p:cNvPr id="2" name="TextBox 1"/>
          <p:cNvSpPr txBox="1"/>
          <p:nvPr/>
        </p:nvSpPr>
        <p:spPr>
          <a:xfrm>
            <a:off x="1718268" y="562708"/>
            <a:ext cx="5858189" cy="600164"/>
          </a:xfrm>
          <a:prstGeom prst="rect">
            <a:avLst/>
          </a:prstGeom>
          <a:noFill/>
        </p:spPr>
        <p:txBody>
          <a:bodyPr wrap="square" rtlCol="0">
            <a:spAutoFit/>
          </a:bodyPr>
          <a:lstStyle/>
          <a:p>
            <a:pPr algn="ctr">
              <a:spcAft>
                <a:spcPts val="600"/>
              </a:spcAft>
            </a:pPr>
            <a:r>
              <a:rPr lang="en-US" sz="1400" u="sng" dirty="0">
                <a:latin typeface="Times New Roman" panose="02020603050405020304" pitchFamily="18" charset="0"/>
                <a:cs typeface="Times New Roman" panose="02020603050405020304" pitchFamily="18" charset="0"/>
              </a:rPr>
              <a:t>Description of Benchmark Frames</a:t>
            </a:r>
            <a:endParaRPr lang="en-US"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R.D. Ziemian &amp; C.W. Ziemian; July 2021</a:t>
            </a:r>
          </a:p>
        </p:txBody>
      </p:sp>
      <p:sp>
        <p:nvSpPr>
          <p:cNvPr id="4" name="Text Box 141"/>
          <p:cNvSpPr txBox="1">
            <a:spLocks noChangeArrowheads="1"/>
          </p:cNvSpPr>
          <p:nvPr/>
        </p:nvSpPr>
        <p:spPr bwMode="auto">
          <a:xfrm>
            <a:off x="779730" y="5824022"/>
            <a:ext cx="79356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114300" indent="-114300"/>
            <a:r>
              <a:rPr lang="en-US" altLang="en-US" sz="1400" baseline="30000" dirty="0">
                <a:latin typeface="Times New Roman" panose="02020603050405020304" pitchFamily="18" charset="0"/>
                <a:cs typeface="Times New Roman" panose="02020603050405020304" pitchFamily="18" charset="0"/>
              </a:rPr>
              <a:t>1</a:t>
            </a:r>
            <a:r>
              <a:rPr lang="en-US" altLang="en-US" sz="1400" i="1" dirty="0">
                <a:latin typeface="Times New Roman" panose="02020603050405020304" pitchFamily="18" charset="0"/>
                <a:cs typeface="Times New Roman" panose="02020603050405020304" pitchFamily="18" charset="0"/>
              </a:rPr>
              <a:t>	</a:t>
            </a:r>
            <a:r>
              <a:rPr lang="en-US" altLang="en-US" sz="1400" dirty="0">
                <a:latin typeface="Times New Roman" panose="02020603050405020304" pitchFamily="18" charset="0"/>
                <a:cs typeface="Times New Roman" panose="02020603050405020304" pitchFamily="18" charset="0"/>
              </a:rPr>
              <a:t>C.W. Ziemian, R.D. Ziemian, Efficient geometric nonlinear elastic analysis for design of steel structures: Benchmark studies, </a:t>
            </a:r>
            <a:r>
              <a:rPr lang="en-US" altLang="en-US" sz="1400" i="1" dirty="0">
                <a:latin typeface="Times New Roman" panose="02020603050405020304" pitchFamily="18" charset="0"/>
                <a:cs typeface="Times New Roman" panose="02020603050405020304" pitchFamily="18" charset="0"/>
              </a:rPr>
              <a:t>Journal of Constructional Steel Research, </a:t>
            </a:r>
            <a:r>
              <a:rPr lang="en-US" altLang="en-US" sz="1400" dirty="0">
                <a:latin typeface="Times New Roman" panose="02020603050405020304" pitchFamily="18" charset="0"/>
                <a:cs typeface="Times New Roman" panose="02020603050405020304" pitchFamily="18" charset="0"/>
              </a:rPr>
              <a:t>2021, in press.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Text Box 141"/>
          <p:cNvSpPr txBox="1">
            <a:spLocks noChangeArrowheads="1"/>
          </p:cNvSpPr>
          <p:nvPr/>
        </p:nvSpPr>
        <p:spPr bwMode="auto">
          <a:xfrm>
            <a:off x="513187" y="475926"/>
            <a:ext cx="14318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u="sng" dirty="0">
                <a:latin typeface="+mn-lt"/>
              </a:rPr>
              <a:t>Frame 8</a:t>
            </a:r>
          </a:p>
        </p:txBody>
      </p:sp>
      <p:sp>
        <p:nvSpPr>
          <p:cNvPr id="105" name="Text Box 34"/>
          <p:cNvSpPr txBox="1">
            <a:spLocks noChangeArrowheads="1"/>
          </p:cNvSpPr>
          <p:nvPr/>
        </p:nvSpPr>
        <p:spPr bwMode="auto">
          <a:xfrm>
            <a:off x="1593299" y="4551877"/>
            <a:ext cx="2608262" cy="738664"/>
          </a:xfrm>
          <a:prstGeom prst="rect">
            <a:avLst/>
          </a:prstGeom>
          <a:solidFill>
            <a:srgbClr val="CCECFF"/>
          </a:solidFill>
          <a:ln w="28575">
            <a:no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i="1" u="sng" dirty="0"/>
              <a:t>NOTE re Member orientation</a:t>
            </a:r>
          </a:p>
          <a:p>
            <a:pPr eaLnBrk="1" hangingPunct="1">
              <a:spcBef>
                <a:spcPct val="0"/>
              </a:spcBef>
              <a:buFontTx/>
              <a:buNone/>
            </a:pPr>
            <a:r>
              <a:rPr lang="en-US" altLang="en-US" sz="1400" i="1" dirty="0"/>
              <a:t>Beams:  Major axis bending</a:t>
            </a:r>
          </a:p>
          <a:p>
            <a:pPr eaLnBrk="1" hangingPunct="1">
              <a:spcBef>
                <a:spcPct val="0"/>
              </a:spcBef>
              <a:buFontTx/>
              <a:buNone/>
            </a:pPr>
            <a:r>
              <a:rPr lang="en-US" altLang="en-US" sz="1400" i="1" dirty="0"/>
              <a:t>Column: Minor axis bending</a:t>
            </a:r>
          </a:p>
        </p:txBody>
      </p:sp>
      <p:sp>
        <p:nvSpPr>
          <p:cNvPr id="112" name="Line 148"/>
          <p:cNvSpPr>
            <a:spLocks noChangeShapeType="1"/>
          </p:cNvSpPr>
          <p:nvPr/>
        </p:nvSpPr>
        <p:spPr bwMode="auto">
          <a:xfrm>
            <a:off x="1032322" y="3842167"/>
            <a:ext cx="0" cy="2762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13" name="Line 149"/>
          <p:cNvSpPr>
            <a:spLocks noChangeShapeType="1"/>
          </p:cNvSpPr>
          <p:nvPr/>
        </p:nvSpPr>
        <p:spPr bwMode="auto">
          <a:xfrm flipH="1">
            <a:off x="4633749" y="3910692"/>
            <a:ext cx="83272" cy="1287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14" name="Line 191"/>
          <p:cNvSpPr>
            <a:spLocks noChangeShapeType="1"/>
          </p:cNvSpPr>
          <p:nvPr/>
        </p:nvSpPr>
        <p:spPr bwMode="auto">
          <a:xfrm>
            <a:off x="1062802" y="3991305"/>
            <a:ext cx="3603358"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en-US" sz="1200"/>
          </a:p>
        </p:txBody>
      </p:sp>
      <p:sp>
        <p:nvSpPr>
          <p:cNvPr id="115" name="TextBox 114"/>
          <p:cNvSpPr txBox="1"/>
          <p:nvPr/>
        </p:nvSpPr>
        <p:spPr>
          <a:xfrm>
            <a:off x="1911129" y="3869732"/>
            <a:ext cx="337621" cy="203133"/>
          </a:xfrm>
          <a:prstGeom prst="rect">
            <a:avLst/>
          </a:prstGeom>
          <a:solidFill>
            <a:schemeClr val="bg1"/>
          </a:solidFill>
          <a:ln w="12700">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24 </a:t>
            </a:r>
            <a:r>
              <a:rPr lang="en-US" sz="1200" dirty="0" err="1">
                <a:latin typeface="Calibri" panose="020F0502020204030204" pitchFamily="34" charset="0"/>
                <a:cs typeface="Calibri" panose="020F0502020204030204" pitchFamily="34" charset="0"/>
              </a:rPr>
              <a:t>ft</a:t>
            </a:r>
            <a:endParaRPr lang="en-US" sz="1200" i="1" dirty="0">
              <a:latin typeface="Calibri" panose="020F0502020204030204" pitchFamily="34" charset="0"/>
              <a:cs typeface="Calibri" panose="020F0502020204030204" pitchFamily="34" charset="0"/>
            </a:endParaRPr>
          </a:p>
        </p:txBody>
      </p:sp>
      <p:sp>
        <p:nvSpPr>
          <p:cNvPr id="116" name="TextBox 115"/>
          <p:cNvSpPr txBox="1"/>
          <p:nvPr/>
        </p:nvSpPr>
        <p:spPr>
          <a:xfrm>
            <a:off x="3774837" y="3869732"/>
            <a:ext cx="362417" cy="203133"/>
          </a:xfrm>
          <a:prstGeom prst="rect">
            <a:avLst/>
          </a:prstGeom>
          <a:solidFill>
            <a:schemeClr val="bg1"/>
          </a:solidFill>
          <a:ln w="12700">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18 </a:t>
            </a:r>
            <a:r>
              <a:rPr lang="en-US" sz="1200" dirty="0" err="1">
                <a:latin typeface="Calibri" panose="020F0502020204030204" pitchFamily="34" charset="0"/>
                <a:cs typeface="Calibri" panose="020F0502020204030204" pitchFamily="34" charset="0"/>
              </a:rPr>
              <a:t>ft</a:t>
            </a:r>
            <a:endParaRPr lang="en-US" sz="1200" i="1" dirty="0">
              <a:latin typeface="Calibri" panose="020F0502020204030204" pitchFamily="34" charset="0"/>
              <a:cs typeface="Calibri" panose="020F0502020204030204" pitchFamily="34" charset="0"/>
            </a:endParaRPr>
          </a:p>
        </p:txBody>
      </p:sp>
      <p:sp>
        <p:nvSpPr>
          <p:cNvPr id="117" name="Line 148"/>
          <p:cNvSpPr>
            <a:spLocks noChangeShapeType="1"/>
          </p:cNvSpPr>
          <p:nvPr/>
        </p:nvSpPr>
        <p:spPr bwMode="auto">
          <a:xfrm>
            <a:off x="3143743" y="3842167"/>
            <a:ext cx="0" cy="2762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18" name="Line 148"/>
          <p:cNvSpPr>
            <a:spLocks noChangeShapeType="1"/>
          </p:cNvSpPr>
          <p:nvPr/>
        </p:nvSpPr>
        <p:spPr bwMode="auto">
          <a:xfrm>
            <a:off x="4670117" y="3842167"/>
            <a:ext cx="0" cy="2762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19" name="Line 149"/>
          <p:cNvSpPr>
            <a:spLocks noChangeShapeType="1"/>
          </p:cNvSpPr>
          <p:nvPr/>
        </p:nvSpPr>
        <p:spPr bwMode="auto">
          <a:xfrm flipH="1">
            <a:off x="3102129" y="3920852"/>
            <a:ext cx="83272" cy="1287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20" name="Line 149"/>
          <p:cNvSpPr>
            <a:spLocks noChangeShapeType="1"/>
          </p:cNvSpPr>
          <p:nvPr/>
        </p:nvSpPr>
        <p:spPr bwMode="auto">
          <a:xfrm flipH="1">
            <a:off x="992749" y="3931012"/>
            <a:ext cx="83272" cy="1287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grpSp>
        <p:nvGrpSpPr>
          <p:cNvPr id="121" name="Group 120"/>
          <p:cNvGrpSpPr/>
          <p:nvPr/>
        </p:nvGrpSpPr>
        <p:grpSpPr>
          <a:xfrm>
            <a:off x="1018817" y="1640464"/>
            <a:ext cx="2103242" cy="250193"/>
            <a:chOff x="727726" y="858096"/>
            <a:chExt cx="2103242" cy="250193"/>
          </a:xfrm>
        </p:grpSpPr>
        <p:sp>
          <p:nvSpPr>
            <p:cNvPr id="122" name="Rectangle 159"/>
            <p:cNvSpPr>
              <a:spLocks noChangeArrowheads="1"/>
            </p:cNvSpPr>
            <p:nvPr/>
          </p:nvSpPr>
          <p:spPr bwMode="auto">
            <a:xfrm>
              <a:off x="727726" y="858096"/>
              <a:ext cx="2103242" cy="25019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23" name="Line 160"/>
            <p:cNvSpPr>
              <a:spLocks noChangeShapeType="1"/>
            </p:cNvSpPr>
            <p:nvPr/>
          </p:nvSpPr>
          <p:spPr bwMode="auto">
            <a:xfrm>
              <a:off x="727726" y="858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4" name="Line 161"/>
            <p:cNvSpPr>
              <a:spLocks noChangeShapeType="1"/>
            </p:cNvSpPr>
            <p:nvPr/>
          </p:nvSpPr>
          <p:spPr bwMode="auto">
            <a:xfrm>
              <a:off x="864984" y="858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5" name="Line 162"/>
            <p:cNvSpPr>
              <a:spLocks noChangeShapeType="1"/>
            </p:cNvSpPr>
            <p:nvPr/>
          </p:nvSpPr>
          <p:spPr bwMode="auto">
            <a:xfrm>
              <a:off x="1003816" y="858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7" name="Line 163"/>
            <p:cNvSpPr>
              <a:spLocks noChangeShapeType="1"/>
            </p:cNvSpPr>
            <p:nvPr/>
          </p:nvSpPr>
          <p:spPr bwMode="auto">
            <a:xfrm>
              <a:off x="1141074" y="858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0" name="Line 164"/>
            <p:cNvSpPr>
              <a:spLocks noChangeShapeType="1"/>
            </p:cNvSpPr>
            <p:nvPr/>
          </p:nvSpPr>
          <p:spPr bwMode="auto">
            <a:xfrm>
              <a:off x="1266534" y="858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9" name="Line 165"/>
            <p:cNvSpPr>
              <a:spLocks noChangeShapeType="1"/>
            </p:cNvSpPr>
            <p:nvPr/>
          </p:nvSpPr>
          <p:spPr bwMode="auto">
            <a:xfrm>
              <a:off x="1403792" y="858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1" name="Line 166"/>
            <p:cNvSpPr>
              <a:spLocks noChangeShapeType="1"/>
            </p:cNvSpPr>
            <p:nvPr/>
          </p:nvSpPr>
          <p:spPr bwMode="auto">
            <a:xfrm>
              <a:off x="1555324" y="858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2" name="Line 167"/>
            <p:cNvSpPr>
              <a:spLocks noChangeShapeType="1"/>
            </p:cNvSpPr>
            <p:nvPr/>
          </p:nvSpPr>
          <p:spPr bwMode="auto">
            <a:xfrm>
              <a:off x="1698932" y="858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 name="Line 168"/>
            <p:cNvSpPr>
              <a:spLocks noChangeShapeType="1"/>
            </p:cNvSpPr>
            <p:nvPr/>
          </p:nvSpPr>
          <p:spPr bwMode="auto">
            <a:xfrm>
              <a:off x="1841360" y="858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4" name="Line 169"/>
            <p:cNvSpPr>
              <a:spLocks noChangeShapeType="1"/>
            </p:cNvSpPr>
            <p:nvPr/>
          </p:nvSpPr>
          <p:spPr bwMode="auto">
            <a:xfrm>
              <a:off x="1972269" y="858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5" name="Line 170"/>
            <p:cNvSpPr>
              <a:spLocks noChangeShapeType="1"/>
            </p:cNvSpPr>
            <p:nvPr/>
          </p:nvSpPr>
          <p:spPr bwMode="auto">
            <a:xfrm>
              <a:off x="2117450" y="858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6" name="Line 171"/>
            <p:cNvSpPr>
              <a:spLocks noChangeShapeType="1"/>
            </p:cNvSpPr>
            <p:nvPr/>
          </p:nvSpPr>
          <p:spPr bwMode="auto">
            <a:xfrm>
              <a:off x="2261058" y="858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7" name="Line 172"/>
            <p:cNvSpPr>
              <a:spLocks noChangeShapeType="1"/>
            </p:cNvSpPr>
            <p:nvPr/>
          </p:nvSpPr>
          <p:spPr bwMode="auto">
            <a:xfrm>
              <a:off x="2399218" y="858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8" name="Line 173"/>
            <p:cNvSpPr>
              <a:spLocks noChangeShapeType="1"/>
            </p:cNvSpPr>
            <p:nvPr/>
          </p:nvSpPr>
          <p:spPr bwMode="auto">
            <a:xfrm>
              <a:off x="2561876" y="858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 name="Line 174"/>
            <p:cNvSpPr>
              <a:spLocks noChangeShapeType="1"/>
            </p:cNvSpPr>
            <p:nvPr/>
          </p:nvSpPr>
          <p:spPr bwMode="auto">
            <a:xfrm>
              <a:off x="2700708" y="858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 name="Line 175"/>
            <p:cNvSpPr>
              <a:spLocks noChangeShapeType="1"/>
            </p:cNvSpPr>
            <p:nvPr/>
          </p:nvSpPr>
          <p:spPr bwMode="auto">
            <a:xfrm>
              <a:off x="2825266" y="858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65" name="TextBox 158"/>
          <p:cNvSpPr txBox="1">
            <a:spLocks noChangeArrowheads="1"/>
          </p:cNvSpPr>
          <p:nvPr/>
        </p:nvSpPr>
        <p:spPr bwMode="auto">
          <a:xfrm rot="16200000">
            <a:off x="788122" y="2793329"/>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W10x60</a:t>
            </a:r>
          </a:p>
        </p:txBody>
      </p:sp>
      <p:sp>
        <p:nvSpPr>
          <p:cNvPr id="166" name="TextBox 158"/>
          <p:cNvSpPr txBox="1">
            <a:spLocks noChangeArrowheads="1"/>
          </p:cNvSpPr>
          <p:nvPr/>
        </p:nvSpPr>
        <p:spPr bwMode="auto">
          <a:xfrm>
            <a:off x="1748537" y="1877825"/>
            <a:ext cx="7809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W24x131</a:t>
            </a:r>
          </a:p>
        </p:txBody>
      </p:sp>
      <p:sp>
        <p:nvSpPr>
          <p:cNvPr id="167" name="TextBox 158"/>
          <p:cNvSpPr txBox="1">
            <a:spLocks noChangeArrowheads="1"/>
          </p:cNvSpPr>
          <p:nvPr/>
        </p:nvSpPr>
        <p:spPr bwMode="auto">
          <a:xfrm rot="16200000">
            <a:off x="2880832" y="2952277"/>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W10x60</a:t>
            </a:r>
          </a:p>
        </p:txBody>
      </p:sp>
      <p:sp>
        <p:nvSpPr>
          <p:cNvPr id="168" name="TextBox 158"/>
          <p:cNvSpPr txBox="1">
            <a:spLocks noChangeArrowheads="1"/>
          </p:cNvSpPr>
          <p:nvPr/>
        </p:nvSpPr>
        <p:spPr bwMode="auto">
          <a:xfrm rot="16200000">
            <a:off x="4471369" y="2973819"/>
            <a:ext cx="6238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W6x20</a:t>
            </a:r>
          </a:p>
        </p:txBody>
      </p:sp>
      <p:sp>
        <p:nvSpPr>
          <p:cNvPr id="169" name="TextBox 158"/>
          <p:cNvSpPr txBox="1">
            <a:spLocks noChangeArrowheads="1"/>
          </p:cNvSpPr>
          <p:nvPr/>
        </p:nvSpPr>
        <p:spPr bwMode="auto">
          <a:xfrm>
            <a:off x="3543280" y="2601375"/>
            <a:ext cx="7809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W16x100</a:t>
            </a:r>
          </a:p>
        </p:txBody>
      </p:sp>
      <p:grpSp>
        <p:nvGrpSpPr>
          <p:cNvPr id="170" name="Group 169"/>
          <p:cNvGrpSpPr/>
          <p:nvPr/>
        </p:nvGrpSpPr>
        <p:grpSpPr>
          <a:xfrm>
            <a:off x="3108895" y="2339114"/>
            <a:ext cx="1553768" cy="250193"/>
            <a:chOff x="2817804" y="1563096"/>
            <a:chExt cx="1553768" cy="250193"/>
          </a:xfrm>
        </p:grpSpPr>
        <p:sp>
          <p:nvSpPr>
            <p:cNvPr id="171" name="Rectangle 159"/>
            <p:cNvSpPr>
              <a:spLocks noChangeArrowheads="1"/>
            </p:cNvSpPr>
            <p:nvPr/>
          </p:nvSpPr>
          <p:spPr bwMode="auto">
            <a:xfrm>
              <a:off x="2817804" y="1563096"/>
              <a:ext cx="1553768" cy="25019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72" name="Line 160"/>
            <p:cNvSpPr>
              <a:spLocks noChangeShapeType="1"/>
            </p:cNvSpPr>
            <p:nvPr/>
          </p:nvSpPr>
          <p:spPr bwMode="auto">
            <a:xfrm>
              <a:off x="2817804" y="1563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3" name="Line 161"/>
            <p:cNvSpPr>
              <a:spLocks noChangeShapeType="1"/>
            </p:cNvSpPr>
            <p:nvPr/>
          </p:nvSpPr>
          <p:spPr bwMode="auto">
            <a:xfrm>
              <a:off x="2955062" y="1563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 name="Line 162"/>
            <p:cNvSpPr>
              <a:spLocks noChangeShapeType="1"/>
            </p:cNvSpPr>
            <p:nvPr/>
          </p:nvSpPr>
          <p:spPr bwMode="auto">
            <a:xfrm>
              <a:off x="3093894" y="1563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5" name="Line 163"/>
            <p:cNvSpPr>
              <a:spLocks noChangeShapeType="1"/>
            </p:cNvSpPr>
            <p:nvPr/>
          </p:nvSpPr>
          <p:spPr bwMode="auto">
            <a:xfrm>
              <a:off x="3231152" y="1563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6" name="Line 164"/>
            <p:cNvSpPr>
              <a:spLocks noChangeShapeType="1"/>
            </p:cNvSpPr>
            <p:nvPr/>
          </p:nvSpPr>
          <p:spPr bwMode="auto">
            <a:xfrm>
              <a:off x="3356612" y="1563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7" name="Line 165"/>
            <p:cNvSpPr>
              <a:spLocks noChangeShapeType="1"/>
            </p:cNvSpPr>
            <p:nvPr/>
          </p:nvSpPr>
          <p:spPr bwMode="auto">
            <a:xfrm>
              <a:off x="3493870" y="1563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8" name="Line 166"/>
            <p:cNvSpPr>
              <a:spLocks noChangeShapeType="1"/>
            </p:cNvSpPr>
            <p:nvPr/>
          </p:nvSpPr>
          <p:spPr bwMode="auto">
            <a:xfrm>
              <a:off x="3632702" y="1563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9" name="Line 167"/>
            <p:cNvSpPr>
              <a:spLocks noChangeShapeType="1"/>
            </p:cNvSpPr>
            <p:nvPr/>
          </p:nvSpPr>
          <p:spPr bwMode="auto">
            <a:xfrm>
              <a:off x="3769960" y="1563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0" name="Line 168"/>
            <p:cNvSpPr>
              <a:spLocks noChangeShapeType="1"/>
            </p:cNvSpPr>
            <p:nvPr/>
          </p:nvSpPr>
          <p:spPr bwMode="auto">
            <a:xfrm>
              <a:off x="3916924" y="1563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1" name="Line 169"/>
            <p:cNvSpPr>
              <a:spLocks noChangeShapeType="1"/>
            </p:cNvSpPr>
            <p:nvPr/>
          </p:nvSpPr>
          <p:spPr bwMode="auto">
            <a:xfrm>
              <a:off x="4065069" y="1563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2" name="Line 170"/>
            <p:cNvSpPr>
              <a:spLocks noChangeShapeType="1"/>
            </p:cNvSpPr>
            <p:nvPr/>
          </p:nvSpPr>
          <p:spPr bwMode="auto">
            <a:xfrm>
              <a:off x="4214786" y="1563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3" name="Line 171"/>
            <p:cNvSpPr>
              <a:spLocks noChangeShapeType="1"/>
            </p:cNvSpPr>
            <p:nvPr/>
          </p:nvSpPr>
          <p:spPr bwMode="auto">
            <a:xfrm>
              <a:off x="4369280" y="1563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84" name="Group 183"/>
          <p:cNvGrpSpPr/>
          <p:nvPr/>
        </p:nvGrpSpPr>
        <p:grpSpPr>
          <a:xfrm>
            <a:off x="884601" y="1856155"/>
            <a:ext cx="3897698" cy="1962439"/>
            <a:chOff x="593510" y="1080137"/>
            <a:chExt cx="3897698" cy="1962439"/>
          </a:xfrm>
        </p:grpSpPr>
        <p:grpSp>
          <p:nvGrpSpPr>
            <p:cNvPr id="185" name="Group 184"/>
            <p:cNvGrpSpPr/>
            <p:nvPr/>
          </p:nvGrpSpPr>
          <p:grpSpPr>
            <a:xfrm>
              <a:off x="593510" y="1080137"/>
              <a:ext cx="3897698" cy="1962439"/>
              <a:chOff x="593510" y="1080137"/>
              <a:chExt cx="3897698" cy="1962439"/>
            </a:xfrm>
          </p:grpSpPr>
          <p:grpSp>
            <p:nvGrpSpPr>
              <p:cNvPr id="187" name="Group 205"/>
              <p:cNvGrpSpPr>
                <a:grpSpLocks noChangeAspect="1"/>
              </p:cNvGrpSpPr>
              <p:nvPr/>
            </p:nvGrpSpPr>
            <p:grpSpPr bwMode="auto">
              <a:xfrm>
                <a:off x="593510" y="2866833"/>
                <a:ext cx="246448" cy="175743"/>
                <a:chOff x="158" y="1066"/>
                <a:chExt cx="130" cy="113"/>
              </a:xfrm>
            </p:grpSpPr>
            <p:sp>
              <p:nvSpPr>
                <p:cNvPr id="211" name="Rectangle 206"/>
                <p:cNvSpPr>
                  <a:spLocks noChangeArrowheads="1"/>
                </p:cNvSpPr>
                <p:nvPr/>
              </p:nvSpPr>
              <p:spPr bwMode="auto">
                <a:xfrm>
                  <a:off x="159" y="1123"/>
                  <a:ext cx="128" cy="56"/>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12" name="AutoShape 207"/>
                <p:cNvSpPr>
                  <a:spLocks noChangeArrowheads="1"/>
                </p:cNvSpPr>
                <p:nvPr/>
              </p:nvSpPr>
              <p:spPr bwMode="auto">
                <a:xfrm>
                  <a:off x="194" y="1066"/>
                  <a:ext cx="58" cy="57"/>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13" name="Line 208"/>
                <p:cNvSpPr>
                  <a:spLocks noChangeShapeType="1"/>
                </p:cNvSpPr>
                <p:nvPr/>
              </p:nvSpPr>
              <p:spPr bwMode="auto">
                <a:xfrm>
                  <a:off x="158" y="1123"/>
                  <a:ext cx="13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88" name="Group 187"/>
              <p:cNvGrpSpPr/>
              <p:nvPr/>
            </p:nvGrpSpPr>
            <p:grpSpPr>
              <a:xfrm>
                <a:off x="723084" y="1080137"/>
                <a:ext cx="3644167" cy="1780834"/>
                <a:chOff x="723084" y="1080137"/>
                <a:chExt cx="3644167" cy="1780834"/>
              </a:xfrm>
            </p:grpSpPr>
            <p:sp>
              <p:nvSpPr>
                <p:cNvPr id="197" name="Line 23"/>
                <p:cNvSpPr>
                  <a:spLocks noChangeShapeType="1"/>
                </p:cNvSpPr>
                <p:nvPr/>
              </p:nvSpPr>
              <p:spPr bwMode="auto">
                <a:xfrm flipV="1">
                  <a:off x="723884" y="1123980"/>
                  <a:ext cx="0" cy="17369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8" name="Line 24"/>
                <p:cNvSpPr>
                  <a:spLocks noChangeShapeType="1"/>
                </p:cNvSpPr>
                <p:nvPr/>
              </p:nvSpPr>
              <p:spPr bwMode="auto">
                <a:xfrm flipV="1">
                  <a:off x="2823612" y="1123980"/>
                  <a:ext cx="0" cy="17369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9" name="Line 25"/>
                <p:cNvSpPr>
                  <a:spLocks noChangeShapeType="1"/>
                </p:cNvSpPr>
                <p:nvPr/>
              </p:nvSpPr>
              <p:spPr bwMode="auto">
                <a:xfrm flipV="1">
                  <a:off x="4367251" y="1815899"/>
                  <a:ext cx="0" cy="10450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0" name="Line 26"/>
                <p:cNvSpPr>
                  <a:spLocks noChangeShapeType="1"/>
                </p:cNvSpPr>
                <p:nvPr/>
              </p:nvSpPr>
              <p:spPr bwMode="auto">
                <a:xfrm>
                  <a:off x="723885" y="1123980"/>
                  <a:ext cx="209418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1" name="Line 27"/>
                <p:cNvSpPr>
                  <a:spLocks noChangeShapeType="1"/>
                </p:cNvSpPr>
                <p:nvPr/>
              </p:nvSpPr>
              <p:spPr bwMode="auto">
                <a:xfrm>
                  <a:off x="2824413" y="1823090"/>
                  <a:ext cx="1542838" cy="159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2" name="Line 28"/>
                <p:cNvSpPr>
                  <a:spLocks noChangeShapeType="1"/>
                </p:cNvSpPr>
                <p:nvPr/>
              </p:nvSpPr>
              <p:spPr bwMode="auto">
                <a:xfrm flipV="1">
                  <a:off x="732106" y="1150438"/>
                  <a:ext cx="2085964" cy="168794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 name="Line 29"/>
                <p:cNvSpPr>
                  <a:spLocks noChangeShapeType="1"/>
                </p:cNvSpPr>
                <p:nvPr/>
              </p:nvSpPr>
              <p:spPr bwMode="auto">
                <a:xfrm flipH="1" flipV="1">
                  <a:off x="723084" y="1121775"/>
                  <a:ext cx="2094986" cy="172296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 name="AutoShape 72"/>
                <p:cNvSpPr>
                  <a:spLocks noChangeAspect="1" noChangeArrowheads="1"/>
                </p:cNvSpPr>
                <p:nvPr/>
              </p:nvSpPr>
              <p:spPr bwMode="auto">
                <a:xfrm>
                  <a:off x="764187" y="2745912"/>
                  <a:ext cx="73253" cy="73253"/>
                </a:xfrm>
                <a:prstGeom prst="octagon">
                  <a:avLst>
                    <a:gd name="adj" fmla="val 29287"/>
                  </a:avLst>
                </a:prstGeom>
                <a:solidFill>
                  <a:schemeClr val="accent1"/>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05" name="AutoShape 72"/>
                <p:cNvSpPr>
                  <a:spLocks noChangeAspect="1" noChangeArrowheads="1"/>
                </p:cNvSpPr>
                <p:nvPr/>
              </p:nvSpPr>
              <p:spPr bwMode="auto">
                <a:xfrm>
                  <a:off x="799790" y="1175387"/>
                  <a:ext cx="73152" cy="73152"/>
                </a:xfrm>
                <a:prstGeom prst="octagon">
                  <a:avLst>
                    <a:gd name="adj" fmla="val 29287"/>
                  </a:avLst>
                </a:prstGeom>
                <a:solidFill>
                  <a:schemeClr val="accent1"/>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06" name="AutoShape 72"/>
                <p:cNvSpPr>
                  <a:spLocks noChangeAspect="1" noChangeArrowheads="1"/>
                </p:cNvSpPr>
                <p:nvPr/>
              </p:nvSpPr>
              <p:spPr bwMode="auto">
                <a:xfrm>
                  <a:off x="2712086" y="2753070"/>
                  <a:ext cx="73253" cy="73253"/>
                </a:xfrm>
                <a:prstGeom prst="octagon">
                  <a:avLst>
                    <a:gd name="adj" fmla="val 29287"/>
                  </a:avLst>
                </a:prstGeom>
                <a:solidFill>
                  <a:schemeClr val="accent1"/>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07" name="AutoShape 72"/>
                <p:cNvSpPr>
                  <a:spLocks noChangeAspect="1" noChangeArrowheads="1"/>
                </p:cNvSpPr>
                <p:nvPr/>
              </p:nvSpPr>
              <p:spPr bwMode="auto">
                <a:xfrm>
                  <a:off x="799790" y="1080137"/>
                  <a:ext cx="73152" cy="73152"/>
                </a:xfrm>
                <a:prstGeom prst="octagon">
                  <a:avLst>
                    <a:gd name="adj" fmla="val 29287"/>
                  </a:avLst>
                </a:prstGeom>
                <a:solidFill>
                  <a:schemeClr val="accent1"/>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08" name="AutoShape 72"/>
                <p:cNvSpPr>
                  <a:spLocks noChangeAspect="1" noChangeArrowheads="1"/>
                </p:cNvSpPr>
                <p:nvPr/>
              </p:nvSpPr>
              <p:spPr bwMode="auto">
                <a:xfrm>
                  <a:off x="2698440" y="1175387"/>
                  <a:ext cx="73152" cy="73152"/>
                </a:xfrm>
                <a:prstGeom prst="octagon">
                  <a:avLst>
                    <a:gd name="adj" fmla="val 29287"/>
                  </a:avLst>
                </a:prstGeom>
                <a:solidFill>
                  <a:schemeClr val="accent1"/>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09" name="AutoShape 72"/>
                <p:cNvSpPr>
                  <a:spLocks noChangeAspect="1" noChangeArrowheads="1"/>
                </p:cNvSpPr>
                <p:nvPr/>
              </p:nvSpPr>
              <p:spPr bwMode="auto">
                <a:xfrm>
                  <a:off x="2698440" y="1080137"/>
                  <a:ext cx="73152" cy="73152"/>
                </a:xfrm>
                <a:prstGeom prst="octagon">
                  <a:avLst>
                    <a:gd name="adj" fmla="val 29287"/>
                  </a:avLst>
                </a:prstGeom>
                <a:solidFill>
                  <a:schemeClr val="accent1"/>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10" name="AutoShape 72"/>
                <p:cNvSpPr>
                  <a:spLocks noChangeAspect="1" noChangeArrowheads="1"/>
                </p:cNvSpPr>
                <p:nvPr/>
              </p:nvSpPr>
              <p:spPr bwMode="auto">
                <a:xfrm>
                  <a:off x="2869890" y="1784987"/>
                  <a:ext cx="73152" cy="73152"/>
                </a:xfrm>
                <a:prstGeom prst="octagon">
                  <a:avLst>
                    <a:gd name="adj" fmla="val 29287"/>
                  </a:avLst>
                </a:prstGeom>
                <a:solidFill>
                  <a:schemeClr val="accent1"/>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189" name="Group 205"/>
              <p:cNvGrpSpPr>
                <a:grpSpLocks noChangeAspect="1"/>
              </p:cNvGrpSpPr>
              <p:nvPr/>
            </p:nvGrpSpPr>
            <p:grpSpPr bwMode="auto">
              <a:xfrm>
                <a:off x="2708060" y="2866833"/>
                <a:ext cx="246448" cy="175743"/>
                <a:chOff x="158" y="1066"/>
                <a:chExt cx="130" cy="113"/>
              </a:xfrm>
            </p:grpSpPr>
            <p:sp>
              <p:nvSpPr>
                <p:cNvPr id="194" name="Rectangle 206"/>
                <p:cNvSpPr>
                  <a:spLocks noChangeArrowheads="1"/>
                </p:cNvSpPr>
                <p:nvPr/>
              </p:nvSpPr>
              <p:spPr bwMode="auto">
                <a:xfrm>
                  <a:off x="159" y="1123"/>
                  <a:ext cx="128" cy="56"/>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95" name="AutoShape 207"/>
                <p:cNvSpPr>
                  <a:spLocks noChangeArrowheads="1"/>
                </p:cNvSpPr>
                <p:nvPr/>
              </p:nvSpPr>
              <p:spPr bwMode="auto">
                <a:xfrm>
                  <a:off x="194" y="1066"/>
                  <a:ext cx="58" cy="57"/>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96" name="Line 208"/>
                <p:cNvSpPr>
                  <a:spLocks noChangeShapeType="1"/>
                </p:cNvSpPr>
                <p:nvPr/>
              </p:nvSpPr>
              <p:spPr bwMode="auto">
                <a:xfrm>
                  <a:off x="158" y="1123"/>
                  <a:ext cx="13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0" name="Group 205"/>
              <p:cNvGrpSpPr>
                <a:grpSpLocks noChangeAspect="1"/>
              </p:cNvGrpSpPr>
              <p:nvPr/>
            </p:nvGrpSpPr>
            <p:grpSpPr bwMode="auto">
              <a:xfrm>
                <a:off x="4244760" y="2866833"/>
                <a:ext cx="246448" cy="175743"/>
                <a:chOff x="158" y="1066"/>
                <a:chExt cx="130" cy="113"/>
              </a:xfrm>
            </p:grpSpPr>
            <p:sp>
              <p:nvSpPr>
                <p:cNvPr id="191" name="Rectangle 206"/>
                <p:cNvSpPr>
                  <a:spLocks noChangeArrowheads="1"/>
                </p:cNvSpPr>
                <p:nvPr/>
              </p:nvSpPr>
              <p:spPr bwMode="auto">
                <a:xfrm>
                  <a:off x="159" y="1123"/>
                  <a:ext cx="128" cy="56"/>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92" name="AutoShape 207"/>
                <p:cNvSpPr>
                  <a:spLocks noChangeArrowheads="1"/>
                </p:cNvSpPr>
                <p:nvPr/>
              </p:nvSpPr>
              <p:spPr bwMode="auto">
                <a:xfrm>
                  <a:off x="194" y="1066"/>
                  <a:ext cx="58" cy="57"/>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93" name="Line 208"/>
                <p:cNvSpPr>
                  <a:spLocks noChangeShapeType="1"/>
                </p:cNvSpPr>
                <p:nvPr/>
              </p:nvSpPr>
              <p:spPr bwMode="auto">
                <a:xfrm>
                  <a:off x="158" y="1123"/>
                  <a:ext cx="13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86" name="AutoShape 72"/>
            <p:cNvSpPr>
              <a:spLocks noChangeAspect="1" noChangeArrowheads="1"/>
            </p:cNvSpPr>
            <p:nvPr/>
          </p:nvSpPr>
          <p:spPr bwMode="auto">
            <a:xfrm>
              <a:off x="4247899" y="1794451"/>
              <a:ext cx="73152" cy="73152"/>
            </a:xfrm>
            <a:prstGeom prst="octagon">
              <a:avLst>
                <a:gd name="adj" fmla="val 29287"/>
              </a:avLst>
            </a:prstGeom>
            <a:solidFill>
              <a:schemeClr val="accent1"/>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sp>
        <p:nvSpPr>
          <p:cNvPr id="214" name="Line 193"/>
          <p:cNvSpPr>
            <a:spLocks noChangeShapeType="1"/>
          </p:cNvSpPr>
          <p:nvPr/>
        </p:nvSpPr>
        <p:spPr bwMode="auto">
          <a:xfrm flipH="1">
            <a:off x="835407" y="1892118"/>
            <a:ext cx="0" cy="1744871"/>
          </a:xfrm>
          <a:prstGeom prst="line">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en-US"/>
          </a:p>
        </p:txBody>
      </p:sp>
      <p:sp>
        <p:nvSpPr>
          <p:cNvPr id="215" name="Line 152"/>
          <p:cNvSpPr>
            <a:spLocks noChangeShapeType="1"/>
          </p:cNvSpPr>
          <p:nvPr/>
        </p:nvSpPr>
        <p:spPr bwMode="auto">
          <a:xfrm>
            <a:off x="670784" y="2595425"/>
            <a:ext cx="3089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 name="Line 152"/>
          <p:cNvSpPr>
            <a:spLocks noChangeShapeType="1"/>
          </p:cNvSpPr>
          <p:nvPr/>
        </p:nvSpPr>
        <p:spPr bwMode="auto">
          <a:xfrm>
            <a:off x="722283" y="3639587"/>
            <a:ext cx="24606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7" name="Line 149"/>
          <p:cNvSpPr>
            <a:spLocks noChangeShapeType="1"/>
          </p:cNvSpPr>
          <p:nvPr/>
        </p:nvSpPr>
        <p:spPr bwMode="auto">
          <a:xfrm rot="5400000" flipH="1">
            <a:off x="797779" y="3581249"/>
            <a:ext cx="83272" cy="128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18" name="Line 149"/>
          <p:cNvSpPr>
            <a:spLocks noChangeShapeType="1"/>
          </p:cNvSpPr>
          <p:nvPr/>
        </p:nvSpPr>
        <p:spPr bwMode="auto">
          <a:xfrm rot="5400000" flipH="1">
            <a:off x="793771" y="2523791"/>
            <a:ext cx="83272" cy="128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19" name="TextBox 218"/>
          <p:cNvSpPr txBox="1"/>
          <p:nvPr/>
        </p:nvSpPr>
        <p:spPr>
          <a:xfrm rot="16200000">
            <a:off x="653867" y="2947104"/>
            <a:ext cx="352494" cy="203133"/>
          </a:xfrm>
          <a:prstGeom prst="rect">
            <a:avLst/>
          </a:prstGeom>
          <a:solidFill>
            <a:schemeClr val="bg1"/>
          </a:solidFill>
          <a:ln>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12 </a:t>
            </a:r>
            <a:r>
              <a:rPr lang="en-US" sz="1200" dirty="0" err="1">
                <a:latin typeface="Calibri" panose="020F0502020204030204" pitchFamily="34" charset="0"/>
                <a:cs typeface="Calibri" panose="020F0502020204030204" pitchFamily="34" charset="0"/>
              </a:rPr>
              <a:t>ft</a:t>
            </a:r>
            <a:endParaRPr lang="en-US" sz="1200" i="1" dirty="0">
              <a:latin typeface="Calibri" panose="020F0502020204030204" pitchFamily="34" charset="0"/>
              <a:cs typeface="Calibri" panose="020F0502020204030204" pitchFamily="34" charset="0"/>
            </a:endParaRPr>
          </a:p>
        </p:txBody>
      </p:sp>
      <p:sp>
        <p:nvSpPr>
          <p:cNvPr id="220" name="Line 152"/>
          <p:cNvSpPr>
            <a:spLocks noChangeShapeType="1"/>
          </p:cNvSpPr>
          <p:nvPr/>
        </p:nvSpPr>
        <p:spPr bwMode="auto">
          <a:xfrm>
            <a:off x="665704" y="1892117"/>
            <a:ext cx="3089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2" name="Line 149"/>
          <p:cNvSpPr>
            <a:spLocks noChangeShapeType="1"/>
          </p:cNvSpPr>
          <p:nvPr/>
        </p:nvSpPr>
        <p:spPr bwMode="auto">
          <a:xfrm rot="5400000" flipH="1">
            <a:off x="785243" y="1817562"/>
            <a:ext cx="83272" cy="128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23" name="TextBox 222"/>
          <p:cNvSpPr txBox="1"/>
          <p:nvPr/>
        </p:nvSpPr>
        <p:spPr>
          <a:xfrm rot="16200000">
            <a:off x="704829" y="2186828"/>
            <a:ext cx="229953" cy="203133"/>
          </a:xfrm>
          <a:prstGeom prst="rect">
            <a:avLst/>
          </a:prstGeom>
          <a:solidFill>
            <a:schemeClr val="bg1"/>
          </a:solidFill>
          <a:ln>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8 </a:t>
            </a:r>
            <a:r>
              <a:rPr lang="en-US" sz="1200" dirty="0" err="1">
                <a:latin typeface="Calibri" panose="020F0502020204030204" pitchFamily="34" charset="0"/>
                <a:cs typeface="Calibri" panose="020F0502020204030204" pitchFamily="34" charset="0"/>
              </a:rPr>
              <a:t>ft</a:t>
            </a:r>
            <a:endParaRPr lang="en-US" sz="1200" i="1" dirty="0">
              <a:latin typeface="Calibri" panose="020F0502020204030204" pitchFamily="34" charset="0"/>
              <a:cs typeface="Calibri" panose="020F0502020204030204" pitchFamily="34" charset="0"/>
            </a:endParaRPr>
          </a:p>
        </p:txBody>
      </p:sp>
      <p:sp>
        <p:nvSpPr>
          <p:cNvPr id="224" name="Line 167"/>
          <p:cNvSpPr>
            <a:spLocks noChangeShapeType="1"/>
          </p:cNvSpPr>
          <p:nvPr/>
        </p:nvSpPr>
        <p:spPr bwMode="auto">
          <a:xfrm rot="5400000" flipH="1">
            <a:off x="4849040" y="2418916"/>
            <a:ext cx="0" cy="365760"/>
          </a:xfrm>
          <a:prstGeom prst="line">
            <a:avLst/>
          </a:prstGeom>
          <a:noFill/>
          <a:ln w="3810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226" name="Line 167"/>
          <p:cNvSpPr>
            <a:spLocks noChangeShapeType="1"/>
          </p:cNvSpPr>
          <p:nvPr/>
        </p:nvSpPr>
        <p:spPr bwMode="auto">
          <a:xfrm rot="5400000" flipH="1">
            <a:off x="2926015" y="2416228"/>
            <a:ext cx="0" cy="365760"/>
          </a:xfrm>
          <a:prstGeom prst="line">
            <a:avLst/>
          </a:prstGeom>
          <a:noFill/>
          <a:ln w="3810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227" name="Line 167"/>
          <p:cNvSpPr>
            <a:spLocks noChangeShapeType="1"/>
          </p:cNvSpPr>
          <p:nvPr/>
        </p:nvSpPr>
        <p:spPr bwMode="auto">
          <a:xfrm rot="5400000" flipH="1">
            <a:off x="3302878" y="1717916"/>
            <a:ext cx="0" cy="365760"/>
          </a:xfrm>
          <a:prstGeom prst="line">
            <a:avLst/>
          </a:prstGeom>
          <a:noFill/>
          <a:ln w="3810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231" name="TextBox 158"/>
          <p:cNvSpPr txBox="1">
            <a:spLocks noChangeArrowheads="1"/>
          </p:cNvSpPr>
          <p:nvPr/>
        </p:nvSpPr>
        <p:spPr bwMode="auto">
          <a:xfrm rot="2316233">
            <a:off x="1238212" y="2204590"/>
            <a:ext cx="9525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W4x13 (</a:t>
            </a:r>
            <a:r>
              <a:rPr lang="en-US" altLang="en-US" sz="1200" dirty="0" err="1">
                <a:latin typeface="+mn-lt"/>
              </a:rPr>
              <a:t>typ</a:t>
            </a:r>
            <a:r>
              <a:rPr lang="en-US" altLang="en-US" sz="1200" dirty="0">
                <a:latin typeface="+mn-lt"/>
              </a:rPr>
              <a:t>)</a:t>
            </a:r>
          </a:p>
        </p:txBody>
      </p:sp>
      <p:sp>
        <p:nvSpPr>
          <p:cNvPr id="232" name="TextBox 1"/>
          <p:cNvSpPr txBox="1">
            <a:spLocks noChangeArrowheads="1"/>
          </p:cNvSpPr>
          <p:nvPr/>
        </p:nvSpPr>
        <p:spPr bwMode="auto">
          <a:xfrm>
            <a:off x="1543365" y="3021200"/>
            <a:ext cx="11208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200" dirty="0">
                <a:latin typeface="+mn-lt"/>
              </a:rPr>
              <a:t>Only tension</a:t>
            </a:r>
          </a:p>
          <a:p>
            <a:pPr algn="ctr" eaLnBrk="1" hangingPunct="1">
              <a:spcBef>
                <a:spcPct val="0"/>
              </a:spcBef>
              <a:buFontTx/>
              <a:buNone/>
            </a:pPr>
            <a:r>
              <a:rPr lang="en-US" altLang="en-US" sz="1200" dirty="0">
                <a:latin typeface="+mn-lt"/>
              </a:rPr>
              <a:t>brace modeled</a:t>
            </a:r>
          </a:p>
        </p:txBody>
      </p:sp>
      <p:sp>
        <p:nvSpPr>
          <p:cNvPr id="103" name="Text Box 141"/>
          <p:cNvSpPr txBox="1">
            <a:spLocks noChangeArrowheads="1"/>
          </p:cNvSpPr>
          <p:nvPr/>
        </p:nvSpPr>
        <p:spPr bwMode="auto">
          <a:xfrm>
            <a:off x="688628" y="5738531"/>
            <a:ext cx="802972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u="sng" dirty="0">
                <a:latin typeface="+mn-lt"/>
              </a:rPr>
              <a:t>Reference</a:t>
            </a:r>
          </a:p>
          <a:p>
            <a:r>
              <a:rPr lang="en-US" altLang="en-US" sz="1400" dirty="0">
                <a:latin typeface="+mn-lt"/>
              </a:rPr>
              <a:t>J.M. Martinez-Garcia, R.D. Ziemian, Benchmark studies to compare frame stability provisions, Structural Stability Research Council - Proceedings 2006 Annual Stability Conference. (2006) 425–442.</a:t>
            </a:r>
          </a:p>
        </p:txBody>
      </p:sp>
      <p:sp>
        <p:nvSpPr>
          <p:cNvPr id="139" name="Rectangle 138"/>
          <p:cNvSpPr/>
          <p:nvPr/>
        </p:nvSpPr>
        <p:spPr>
          <a:xfrm>
            <a:off x="4883025" y="2576686"/>
            <a:ext cx="603050" cy="276999"/>
          </a:xfrm>
          <a:prstGeom prst="rect">
            <a:avLst/>
          </a:prstGeom>
        </p:spPr>
        <p:txBody>
          <a:bodyPr wrap="none">
            <a:spAutoFit/>
          </a:bodyPr>
          <a:lstStyle/>
          <a:p>
            <a:r>
              <a:rPr lang="en-US" sz="1200" dirty="0"/>
              <a:t>0.5</a:t>
            </a:r>
            <a:r>
              <a:rPr lang="en-US" sz="12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W</a:t>
            </a:r>
            <a:r>
              <a:rPr lang="en-US" sz="1200" baseline="-25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2</a:t>
            </a:r>
            <a:endParaRPr lang="en-US" sz="1200" dirty="0"/>
          </a:p>
        </p:txBody>
      </p:sp>
      <p:sp>
        <p:nvSpPr>
          <p:cNvPr id="140" name="Rectangle 139"/>
          <p:cNvSpPr/>
          <p:nvPr/>
        </p:nvSpPr>
        <p:spPr>
          <a:xfrm>
            <a:off x="3441013" y="1754503"/>
            <a:ext cx="603050" cy="276999"/>
          </a:xfrm>
          <a:prstGeom prst="rect">
            <a:avLst/>
          </a:prstGeom>
        </p:spPr>
        <p:txBody>
          <a:bodyPr wrap="none">
            <a:spAutoFit/>
          </a:bodyPr>
          <a:lstStyle/>
          <a:p>
            <a:r>
              <a:rPr lang="en-US" sz="1200" dirty="0"/>
              <a:t>0.5</a:t>
            </a:r>
            <a:r>
              <a:rPr lang="en-US" sz="12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W</a:t>
            </a:r>
            <a:r>
              <a:rPr lang="en-US" sz="1200" baseline="-25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1</a:t>
            </a:r>
            <a:endParaRPr lang="en-US" sz="1200" dirty="0"/>
          </a:p>
        </p:txBody>
      </p:sp>
      <p:sp>
        <p:nvSpPr>
          <p:cNvPr id="141" name="Rectangle 140"/>
          <p:cNvSpPr/>
          <p:nvPr/>
        </p:nvSpPr>
        <p:spPr>
          <a:xfrm>
            <a:off x="2514729" y="2611228"/>
            <a:ext cx="603050" cy="276999"/>
          </a:xfrm>
          <a:prstGeom prst="rect">
            <a:avLst/>
          </a:prstGeom>
        </p:spPr>
        <p:txBody>
          <a:bodyPr wrap="none">
            <a:spAutoFit/>
          </a:bodyPr>
          <a:lstStyle/>
          <a:p>
            <a:r>
              <a:rPr lang="en-US" sz="1200" dirty="0"/>
              <a:t>0.5</a:t>
            </a:r>
            <a:r>
              <a:rPr lang="en-US" sz="12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W</a:t>
            </a:r>
            <a:r>
              <a:rPr lang="en-US" sz="1200" baseline="-25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1</a:t>
            </a:r>
            <a:endParaRPr lang="en-US" sz="1200" dirty="0"/>
          </a:p>
        </p:txBody>
      </p:sp>
      <p:sp>
        <p:nvSpPr>
          <p:cNvPr id="142" name="Text Box 2"/>
          <p:cNvSpPr txBox="1">
            <a:spLocks noChangeArrowheads="1"/>
          </p:cNvSpPr>
          <p:nvPr/>
        </p:nvSpPr>
        <p:spPr bwMode="auto">
          <a:xfrm>
            <a:off x="1626653" y="1385581"/>
            <a:ext cx="965254" cy="284144"/>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300"/>
              </a:spcAft>
            </a:pPr>
            <a:r>
              <a:rPr lang="en-US" sz="1200" dirty="0">
                <a:latin typeface="Calibri" panose="020F0502020204030204" pitchFamily="34" charset="0"/>
                <a:ea typeface="Calibri" panose="020F0502020204030204" pitchFamily="34" charset="0"/>
                <a:cs typeface="Calibri" panose="020F0502020204030204" pitchFamily="34" charset="0"/>
              </a:rPr>
              <a:t>1.2D + 1.6L</a:t>
            </a:r>
            <a:r>
              <a:rPr lang="en-US" sz="1200" baseline="-25000" dirty="0">
                <a:latin typeface="Calibri" panose="020F0502020204030204" pitchFamily="34" charset="0"/>
                <a:ea typeface="Calibri" panose="020F0502020204030204" pitchFamily="34" charset="0"/>
                <a:cs typeface="Calibri" panose="020F0502020204030204" pitchFamily="34" charset="0"/>
              </a:rPr>
              <a:t>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3" name="Text Box 2"/>
          <p:cNvSpPr txBox="1">
            <a:spLocks noChangeArrowheads="1"/>
          </p:cNvSpPr>
          <p:nvPr/>
        </p:nvSpPr>
        <p:spPr bwMode="auto">
          <a:xfrm>
            <a:off x="3508799" y="2098248"/>
            <a:ext cx="965254" cy="284144"/>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300"/>
              </a:spcAft>
            </a:pPr>
            <a:r>
              <a:rPr lang="en-US" sz="1200" dirty="0">
                <a:latin typeface="Calibri" panose="020F0502020204030204" pitchFamily="34" charset="0"/>
                <a:ea typeface="Calibri" panose="020F0502020204030204" pitchFamily="34" charset="0"/>
                <a:cs typeface="Calibri" panose="020F0502020204030204" pitchFamily="34" charset="0"/>
              </a:rPr>
              <a:t>1.2D + 1.6L</a:t>
            </a:r>
            <a:r>
              <a:rPr lang="en-US" sz="1200" baseline="-25000" dirty="0">
                <a:latin typeface="Calibri" panose="020F0502020204030204" pitchFamily="34" charset="0"/>
                <a:ea typeface="Calibri" panose="020F0502020204030204" pitchFamily="34" charset="0"/>
                <a:cs typeface="Calibri" panose="020F0502020204030204" pitchFamily="34" charset="0"/>
              </a:rPr>
              <a:t>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5" name="Text Box 2"/>
          <p:cNvSpPr txBox="1">
            <a:spLocks noChangeArrowheads="1"/>
          </p:cNvSpPr>
          <p:nvPr/>
        </p:nvSpPr>
        <p:spPr bwMode="auto">
          <a:xfrm>
            <a:off x="5571626" y="1237693"/>
            <a:ext cx="3208307" cy="4257174"/>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300"/>
              </a:spcAft>
            </a:pPr>
            <a:r>
              <a:rPr lang="en-US" sz="1400" b="1" u="sng" dirty="0">
                <a:latin typeface="Calibri" panose="020F0502020204030204" pitchFamily="34" charset="0"/>
                <a:ea typeface="Calibri" panose="020F0502020204030204" pitchFamily="34" charset="0"/>
                <a:cs typeface="Times New Roman" panose="02020603050405020304" pitchFamily="18" charset="0"/>
              </a:rPr>
              <a:t>Nominal Loads</a:t>
            </a:r>
            <a:r>
              <a:rPr lang="en-US" sz="1400" b="1"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300"/>
              </a:spcAft>
            </a:pPr>
            <a:r>
              <a:rPr lang="en-US" sz="1400" b="1" dirty="0">
                <a:effectLst/>
                <a:ea typeface="Calibri" panose="020F0502020204030204" pitchFamily="34" charset="0"/>
                <a:cs typeface="Times New Roman" panose="02020603050405020304" pitchFamily="18" charset="0"/>
              </a:rPr>
              <a:t>Gravity </a:t>
            </a:r>
            <a:r>
              <a:rPr lang="en-US" sz="1400" dirty="0">
                <a:latin typeface="Calibri" panose="020F0502020204030204" pitchFamily="34" charset="0"/>
                <a:ea typeface="Calibri" panose="020F0502020204030204" pitchFamily="34" charset="0"/>
                <a:cs typeface="Times New Roman" panose="02020603050405020304" pitchFamily="18" charset="0"/>
              </a:rPr>
              <a:t>(L/D = 1.5)</a:t>
            </a:r>
            <a:endParaRPr lang="en-US" sz="1400" b="1" dirty="0">
              <a:effectLst/>
              <a:ea typeface="Calibri" panose="020F0502020204030204" pitchFamily="34" charset="0"/>
              <a:cs typeface="Times New Roman" panose="02020603050405020304" pitchFamily="18" charset="0"/>
            </a:endParaRPr>
          </a:p>
          <a:p>
            <a:pPr marR="0">
              <a:lnSpc>
                <a:spcPct val="107000"/>
              </a:lnSpc>
              <a:spcBef>
                <a:spcPts val="0"/>
              </a:spcBef>
              <a:spcAft>
                <a:spcPts val="300"/>
              </a:spcAft>
              <a:tabLst>
                <a:tab pos="514350" algn="l"/>
              </a:tabLst>
            </a:pPr>
            <a:r>
              <a:rPr lang="en-US" sz="1400" dirty="0">
                <a:ea typeface="Calibri" panose="020F0502020204030204" pitchFamily="34" charset="0"/>
                <a:cs typeface="Times New Roman" panose="02020603050405020304" pitchFamily="18" charset="0"/>
              </a:rPr>
              <a:t>Roof:	</a:t>
            </a:r>
            <a:r>
              <a:rPr lang="en-US" altLang="en-US" sz="1400" dirty="0"/>
              <a:t>D = 1.924 kip/</a:t>
            </a:r>
            <a:r>
              <a:rPr lang="en-US" altLang="en-US" sz="1400" dirty="0" err="1"/>
              <a:t>ft</a:t>
            </a:r>
            <a:r>
              <a:rPr lang="en-US" altLang="en-US" sz="1400" dirty="0"/>
              <a:t> </a:t>
            </a:r>
          </a:p>
          <a:p>
            <a:pPr>
              <a:lnSpc>
                <a:spcPct val="107000"/>
              </a:lnSpc>
              <a:spcAft>
                <a:spcPts val="300"/>
              </a:spcAft>
              <a:tabLst>
                <a:tab pos="514350" algn="l"/>
              </a:tabLst>
            </a:pPr>
            <a:r>
              <a:rPr lang="en-US" altLang="en-US" sz="1400" dirty="0"/>
              <a:t>	</a:t>
            </a:r>
            <a:r>
              <a:rPr lang="en-US" altLang="en-US" sz="1400" dirty="0" err="1"/>
              <a:t>L</a:t>
            </a:r>
            <a:r>
              <a:rPr lang="en-US" altLang="en-US" sz="1400" baseline="-25000" dirty="0" err="1"/>
              <a:t>r</a:t>
            </a:r>
            <a:r>
              <a:rPr lang="en-US" altLang="en-US" sz="1400" dirty="0"/>
              <a:t> = 2.885 kip/</a:t>
            </a:r>
            <a:r>
              <a:rPr lang="en-US" altLang="en-US" sz="1400" dirty="0" err="1"/>
              <a:t>ft</a:t>
            </a:r>
            <a:endParaRPr lang="en-US" sz="1400" b="1" u="sng" dirty="0">
              <a:ea typeface="Calibri" panose="020F0502020204030204" pitchFamily="34" charset="0"/>
              <a:cs typeface="Times New Roman" panose="02020603050405020304" pitchFamily="18" charset="0"/>
            </a:endParaRPr>
          </a:p>
          <a:p>
            <a:pPr>
              <a:lnSpc>
                <a:spcPct val="107000"/>
              </a:lnSpc>
              <a:spcAft>
                <a:spcPts val="300"/>
              </a:spcAft>
              <a:tabLst>
                <a:tab pos="171450" algn="l"/>
                <a:tab pos="1143000" algn="l"/>
              </a:tabLst>
            </a:pPr>
            <a:r>
              <a:rPr lang="en-US" sz="1400" b="1" dirty="0">
                <a:ea typeface="Calibri" panose="020F0502020204030204" pitchFamily="34" charset="0"/>
                <a:cs typeface="Times New Roman" panose="02020603050405020304" pitchFamily="18" charset="0"/>
              </a:rPr>
              <a:t>Wind</a:t>
            </a:r>
            <a:r>
              <a:rPr lang="en-US" sz="1400" b="1" u="sng" dirty="0">
                <a:ea typeface="Calibri" panose="020F0502020204030204" pitchFamily="34" charset="0"/>
                <a:cs typeface="Times New Roman" panose="02020603050405020304" pitchFamily="18" charset="0"/>
              </a:rPr>
              <a:t> </a:t>
            </a:r>
          </a:p>
          <a:p>
            <a:pPr>
              <a:lnSpc>
                <a:spcPct val="107000"/>
              </a:lnSpc>
              <a:spcAft>
                <a:spcPts val="300"/>
              </a:spcAft>
              <a:tabLst>
                <a:tab pos="171450" algn="l"/>
                <a:tab pos="1143000" algn="l"/>
              </a:tabLst>
            </a:pPr>
            <a:r>
              <a:rPr lang="en-US" sz="1400" dirty="0">
                <a:ea typeface="Calibri" panose="020F0502020204030204" pitchFamily="34" charset="0"/>
                <a:cs typeface="Times New Roman" panose="02020603050405020304" pitchFamily="18" charset="0"/>
                <a:sym typeface="Wingdings" panose="05000000000000000000" pitchFamily="2" charset="2"/>
              </a:rPr>
              <a:t>  	W</a:t>
            </a:r>
            <a:r>
              <a:rPr lang="en-US" sz="1400" baseline="-25000" dirty="0">
                <a:ea typeface="Calibri" panose="020F0502020204030204" pitchFamily="34" charset="0"/>
                <a:cs typeface="Times New Roman" panose="02020603050405020304" pitchFamily="18" charset="0"/>
                <a:sym typeface="Wingdings" panose="05000000000000000000" pitchFamily="2" charset="2"/>
              </a:rPr>
              <a:t>1</a:t>
            </a:r>
            <a:r>
              <a:rPr lang="en-US" sz="1400" dirty="0">
                <a:ea typeface="Calibri" panose="020F0502020204030204" pitchFamily="34" charset="0"/>
                <a:cs typeface="Times New Roman" panose="02020603050405020304" pitchFamily="18" charset="0"/>
                <a:sym typeface="Wingdings" panose="05000000000000000000" pitchFamily="2" charset="2"/>
              </a:rPr>
              <a:t> = </a:t>
            </a:r>
            <a:r>
              <a:rPr lang="en-US" sz="14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14.78 kip</a:t>
            </a:r>
          </a:p>
          <a:p>
            <a:pPr>
              <a:lnSpc>
                <a:spcPct val="107000"/>
              </a:lnSpc>
              <a:spcAft>
                <a:spcPts val="300"/>
              </a:spcAft>
              <a:tabLst>
                <a:tab pos="171450" algn="l"/>
                <a:tab pos="1143000" algn="l"/>
              </a:tabLst>
            </a:pPr>
            <a:r>
              <a:rPr lang="en-US" sz="1400" dirty="0">
                <a:ea typeface="Calibri" panose="020F0502020204030204" pitchFamily="34" charset="0"/>
                <a:cs typeface="Times New Roman" panose="02020603050405020304" pitchFamily="18" charset="0"/>
                <a:sym typeface="Wingdings" panose="05000000000000000000" pitchFamily="2" charset="2"/>
              </a:rPr>
              <a:t>	W</a:t>
            </a:r>
            <a:r>
              <a:rPr lang="en-US" sz="1400" baseline="-25000" dirty="0">
                <a:ea typeface="Calibri" panose="020F0502020204030204" pitchFamily="34" charset="0"/>
                <a:cs typeface="Times New Roman" panose="02020603050405020304" pitchFamily="18" charset="0"/>
                <a:sym typeface="Wingdings" panose="05000000000000000000" pitchFamily="2" charset="2"/>
              </a:rPr>
              <a:t>2</a:t>
            </a:r>
            <a:r>
              <a:rPr lang="en-US" sz="1400" dirty="0">
                <a:ea typeface="Calibri" panose="020F0502020204030204" pitchFamily="34" charset="0"/>
                <a:cs typeface="Times New Roman" panose="02020603050405020304" pitchFamily="18" charset="0"/>
                <a:sym typeface="Wingdings" panose="05000000000000000000" pitchFamily="2" charset="2"/>
              </a:rPr>
              <a:t> = </a:t>
            </a:r>
            <a:r>
              <a:rPr lang="en-US" sz="14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22.16 kip</a:t>
            </a:r>
          </a:p>
          <a:p>
            <a:pPr>
              <a:lnSpc>
                <a:spcPct val="107000"/>
              </a:lnSpc>
              <a:spcBef>
                <a:spcPts val="600"/>
              </a:spcBef>
              <a:spcAft>
                <a:spcPts val="300"/>
              </a:spcAft>
              <a:tabLst>
                <a:tab pos="171450" algn="l"/>
                <a:tab pos="800100" algn="l"/>
              </a:tabLst>
            </a:pPr>
            <a:r>
              <a:rPr lang="en-US" sz="1400" b="1" u="sng" dirty="0">
                <a:latin typeface="Calibri" panose="020F0502020204030204" pitchFamily="34" charset="0"/>
                <a:ea typeface="Calibri" panose="020F0502020204030204" pitchFamily="34" charset="0"/>
                <a:cs typeface="Times New Roman" panose="02020603050405020304" pitchFamily="18" charset="0"/>
              </a:rPr>
              <a:t>Initial imperfection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Global sway </a:t>
            </a:r>
            <a:r>
              <a:rPr lang="en-US" sz="1400" dirty="0">
                <a:latin typeface="Symbol" panose="05050102010706020507" pitchFamily="18" charset="2"/>
                <a:ea typeface="Calibri" panose="020F0502020204030204" pitchFamily="34" charset="0"/>
                <a:cs typeface="Times New Roman" panose="02020603050405020304" pitchFamily="18" charset="0"/>
              </a:rPr>
              <a:t>D</a:t>
            </a:r>
            <a:r>
              <a:rPr lang="en-US" sz="1400" baseline="-25000" dirty="0">
                <a:latin typeface="Calibri" panose="020F0502020204030204" pitchFamily="34" charset="0"/>
                <a:ea typeface="Calibri" panose="020F0502020204030204" pitchFamily="34" charset="0"/>
                <a:cs typeface="Times New Roman" panose="02020603050405020304" pitchFamily="18" charset="0"/>
              </a:rPr>
              <a:t>0</a:t>
            </a:r>
            <a:r>
              <a:rPr lang="en-US" sz="1400" dirty="0">
                <a:latin typeface="Calibri" panose="020F0502020204030204" pitchFamily="34" charset="0"/>
                <a:ea typeface="Calibri" panose="020F0502020204030204" pitchFamily="34" charset="0"/>
                <a:cs typeface="Times New Roman" panose="02020603050405020304" pitchFamily="18" charset="0"/>
              </a:rPr>
              <a:t> = H/500 (leftward)</a:t>
            </a:r>
            <a:endParaRPr lang="en-US" sz="14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a:p>
            <a:pPr>
              <a:lnSpc>
                <a:spcPct val="107000"/>
              </a:lnSpc>
            </a:pPr>
            <a:r>
              <a:rPr lang="en-US" sz="1400" b="1" u="sng" dirty="0">
                <a:latin typeface="Calibri" panose="020F0502020204030204" pitchFamily="34" charset="0"/>
                <a:ea typeface="Calibri" panose="020F0502020204030204" pitchFamily="34" charset="0"/>
                <a:cs typeface="Times New Roman" panose="02020603050405020304" pitchFamily="18" charset="0"/>
              </a:rPr>
              <a:t>Material</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E = 29,000 </a:t>
            </a:r>
            <a:r>
              <a:rPr lang="en-US" sz="1400" dirty="0" err="1">
                <a:latin typeface="Calibri" panose="020F0502020204030204" pitchFamily="34" charset="0"/>
                <a:ea typeface="Calibri" panose="020F0502020204030204" pitchFamily="34" charset="0"/>
                <a:cs typeface="Times New Roman" panose="02020603050405020304" pitchFamily="18" charset="0"/>
              </a:rPr>
              <a:t>ksi</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Fy</a:t>
            </a:r>
            <a:r>
              <a:rPr lang="en-US" sz="1400" dirty="0">
                <a:latin typeface="Calibri" panose="020F0502020204030204" pitchFamily="34" charset="0"/>
                <a:ea typeface="Calibri" panose="020F0502020204030204" pitchFamily="34" charset="0"/>
                <a:cs typeface="Times New Roman" panose="02020603050405020304" pitchFamily="18" charset="0"/>
              </a:rPr>
              <a:t> = 50 </a:t>
            </a:r>
            <a:r>
              <a:rPr lang="en-US" sz="1400" dirty="0" err="1">
                <a:latin typeface="Calibri" panose="020F0502020204030204" pitchFamily="34" charset="0"/>
                <a:ea typeface="Calibri" panose="020F0502020204030204" pitchFamily="34" charset="0"/>
                <a:cs typeface="Times New Roman" panose="02020603050405020304" pitchFamily="18" charset="0"/>
              </a:rPr>
              <a:t>ksi</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1143000" algn="l"/>
              </a:tabLst>
            </a:pPr>
            <a:endParaRPr lang="en-US" sz="1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Lst>
            </a:pPr>
            <a:r>
              <a:rPr lang="en-US" sz="1400" b="1" u="sng" dirty="0">
                <a:latin typeface="Calibri" panose="020F0502020204030204" pitchFamily="34" charset="0"/>
                <a:ea typeface="Calibri" panose="020F0502020204030204" pitchFamily="34" charset="0"/>
                <a:cs typeface="Calibri" panose="020F0502020204030204" pitchFamily="34" charset="0"/>
              </a:rPr>
              <a:t>Load combination investigated</a:t>
            </a:r>
            <a:endParaRPr lang="en-US" sz="14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300"/>
              </a:spcAft>
            </a:pPr>
            <a:r>
              <a:rPr lang="en-US" sz="1400" dirty="0">
                <a:latin typeface="Calibri" panose="020F0502020204030204" pitchFamily="34" charset="0"/>
                <a:ea typeface="Calibri" panose="020F0502020204030204" pitchFamily="34" charset="0"/>
                <a:cs typeface="Calibri" panose="020F0502020204030204" pitchFamily="34" charset="0"/>
              </a:rPr>
              <a:t>1.2D + 1.6L</a:t>
            </a:r>
            <a:r>
              <a:rPr lang="en-US" sz="1400" baseline="-25000" dirty="0">
                <a:latin typeface="Calibri" panose="020F0502020204030204" pitchFamily="34" charset="0"/>
                <a:ea typeface="Calibri" panose="020F0502020204030204" pitchFamily="34" charset="0"/>
                <a:cs typeface="Calibri" panose="020F0502020204030204" pitchFamily="34" charset="0"/>
              </a:rPr>
              <a:t>r</a:t>
            </a:r>
            <a:r>
              <a:rPr lang="en-US" sz="1400" dirty="0">
                <a:latin typeface="Calibri" panose="020F0502020204030204" pitchFamily="34" charset="0"/>
                <a:ea typeface="Calibri" panose="020F0502020204030204" pitchFamily="34" charset="0"/>
                <a:cs typeface="Calibri" panose="020F0502020204030204" pitchFamily="34" charset="0"/>
              </a:rPr>
              <a:t> +0.5W</a:t>
            </a:r>
          </a:p>
          <a:p>
            <a:pPr>
              <a:lnSpc>
                <a:spcPct val="107000"/>
              </a:lnSpc>
              <a:spcAft>
                <a:spcPts val="300"/>
              </a:spcAft>
              <a:tabLst>
                <a:tab pos="171450" algn="l"/>
                <a:tab pos="1143000" algn="l"/>
              </a:tabLst>
            </a:pPr>
            <a:endParaRPr lang="en-US" sz="14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3063531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141"/>
          <p:cNvSpPr txBox="1">
            <a:spLocks noChangeArrowheads="1"/>
          </p:cNvSpPr>
          <p:nvPr/>
        </p:nvSpPr>
        <p:spPr bwMode="auto">
          <a:xfrm>
            <a:off x="544498" y="5546700"/>
            <a:ext cx="802822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u="sng" dirty="0">
                <a:latin typeface="+mn-lt"/>
              </a:rPr>
              <a:t>Reference</a:t>
            </a:r>
          </a:p>
          <a:p>
            <a:r>
              <a:rPr lang="en-US" altLang="en-US" sz="1400" dirty="0">
                <a:latin typeface="+mn-lt"/>
              </a:rPr>
              <a:t>R.D. Ziemian, W. McGuire, G.G. </a:t>
            </a:r>
            <a:r>
              <a:rPr lang="en-US" altLang="en-US" sz="1400" dirty="0" err="1">
                <a:latin typeface="+mn-lt"/>
              </a:rPr>
              <a:t>Deierlein</a:t>
            </a:r>
            <a:r>
              <a:rPr lang="en-US" altLang="en-US" sz="1400" dirty="0">
                <a:latin typeface="+mn-lt"/>
              </a:rPr>
              <a:t>, Inelastic Limit States Design. Part I: Planar Frame Studies, Journal of Structural Engineering. 118 (1992). doi:10.1061/(</a:t>
            </a:r>
            <a:r>
              <a:rPr lang="en-US" altLang="en-US" sz="1400" dirty="0" err="1">
                <a:latin typeface="+mn-lt"/>
              </a:rPr>
              <a:t>asce</a:t>
            </a:r>
            <a:r>
              <a:rPr lang="en-US" altLang="en-US" sz="1400" dirty="0">
                <a:latin typeface="+mn-lt"/>
              </a:rPr>
              <a:t>) 0733-9445(1992)118:9(2532).</a:t>
            </a:r>
          </a:p>
        </p:txBody>
      </p:sp>
      <p:sp>
        <p:nvSpPr>
          <p:cNvPr id="19460" name="Line 148"/>
          <p:cNvSpPr>
            <a:spLocks noChangeShapeType="1"/>
          </p:cNvSpPr>
          <p:nvPr/>
        </p:nvSpPr>
        <p:spPr bwMode="auto">
          <a:xfrm>
            <a:off x="835078" y="4453977"/>
            <a:ext cx="0" cy="276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9461" name="Line 149"/>
          <p:cNvSpPr>
            <a:spLocks noChangeShapeType="1"/>
          </p:cNvSpPr>
          <p:nvPr/>
        </p:nvSpPr>
        <p:spPr bwMode="auto">
          <a:xfrm flipH="1">
            <a:off x="4666465" y="4522502"/>
            <a:ext cx="83272" cy="128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9463" name="Line 152"/>
          <p:cNvSpPr>
            <a:spLocks noChangeShapeType="1"/>
          </p:cNvSpPr>
          <p:nvPr/>
        </p:nvSpPr>
        <p:spPr bwMode="auto">
          <a:xfrm>
            <a:off x="4774115" y="2059712"/>
            <a:ext cx="3089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5" name="Line 191"/>
          <p:cNvSpPr>
            <a:spLocks noChangeShapeType="1"/>
          </p:cNvSpPr>
          <p:nvPr/>
        </p:nvSpPr>
        <p:spPr bwMode="auto">
          <a:xfrm>
            <a:off x="865558" y="4603115"/>
            <a:ext cx="3816049" cy="0"/>
          </a:xfrm>
          <a:prstGeom prst="line">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en-US" sz="1200"/>
          </a:p>
        </p:txBody>
      </p:sp>
      <p:sp>
        <p:nvSpPr>
          <p:cNvPr id="19466" name="Line 193"/>
          <p:cNvSpPr>
            <a:spLocks noChangeShapeType="1"/>
          </p:cNvSpPr>
          <p:nvPr/>
        </p:nvSpPr>
        <p:spPr bwMode="auto">
          <a:xfrm flipH="1">
            <a:off x="4991716" y="2052085"/>
            <a:ext cx="0" cy="2103119"/>
          </a:xfrm>
          <a:prstGeom prst="line">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en-US"/>
          </a:p>
        </p:txBody>
      </p:sp>
      <p:sp>
        <p:nvSpPr>
          <p:cNvPr id="529" name="Text Box 141"/>
          <p:cNvSpPr txBox="1">
            <a:spLocks noChangeArrowheads="1"/>
          </p:cNvSpPr>
          <p:nvPr/>
        </p:nvSpPr>
        <p:spPr bwMode="auto">
          <a:xfrm>
            <a:off x="489384" y="500144"/>
            <a:ext cx="14318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u="sng" dirty="0">
                <a:latin typeface="+mn-lt"/>
              </a:rPr>
              <a:t>Frame 9</a:t>
            </a:r>
          </a:p>
        </p:txBody>
      </p:sp>
      <p:sp>
        <p:nvSpPr>
          <p:cNvPr id="252" name="TextBox 251"/>
          <p:cNvSpPr txBox="1"/>
          <p:nvPr/>
        </p:nvSpPr>
        <p:spPr>
          <a:xfrm>
            <a:off x="1204159" y="4510117"/>
            <a:ext cx="337621" cy="203133"/>
          </a:xfrm>
          <a:prstGeom prst="rect">
            <a:avLst/>
          </a:prstGeom>
          <a:solidFill>
            <a:schemeClr val="bg1"/>
          </a:solidFill>
          <a:ln>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20 </a:t>
            </a:r>
            <a:r>
              <a:rPr lang="en-US" sz="1200" dirty="0" err="1">
                <a:latin typeface="Calibri" panose="020F0502020204030204" pitchFamily="34" charset="0"/>
                <a:cs typeface="Calibri" panose="020F0502020204030204" pitchFamily="34" charset="0"/>
              </a:rPr>
              <a:t>ft</a:t>
            </a:r>
            <a:endParaRPr lang="en-US" sz="1200" i="1" dirty="0">
              <a:latin typeface="Calibri" panose="020F0502020204030204" pitchFamily="34" charset="0"/>
              <a:cs typeface="Calibri" panose="020F0502020204030204" pitchFamily="34" charset="0"/>
            </a:endParaRPr>
          </a:p>
        </p:txBody>
      </p:sp>
      <p:sp>
        <p:nvSpPr>
          <p:cNvPr id="253" name="TextBox 252"/>
          <p:cNvSpPr txBox="1"/>
          <p:nvPr/>
        </p:nvSpPr>
        <p:spPr>
          <a:xfrm>
            <a:off x="3232243" y="4510117"/>
            <a:ext cx="373949" cy="203133"/>
          </a:xfrm>
          <a:prstGeom prst="rect">
            <a:avLst/>
          </a:prstGeom>
          <a:solidFill>
            <a:schemeClr val="bg1"/>
          </a:solidFill>
          <a:ln>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48 </a:t>
            </a:r>
            <a:r>
              <a:rPr lang="en-US" sz="1200" dirty="0" err="1">
                <a:latin typeface="Calibri" panose="020F0502020204030204" pitchFamily="34" charset="0"/>
                <a:cs typeface="Calibri" panose="020F0502020204030204" pitchFamily="34" charset="0"/>
              </a:rPr>
              <a:t>ft</a:t>
            </a:r>
            <a:endParaRPr lang="en-US" sz="1200" i="1" dirty="0">
              <a:latin typeface="Calibri" panose="020F0502020204030204" pitchFamily="34" charset="0"/>
              <a:cs typeface="Calibri" panose="020F0502020204030204" pitchFamily="34" charset="0"/>
            </a:endParaRPr>
          </a:p>
        </p:txBody>
      </p:sp>
      <p:grpSp>
        <p:nvGrpSpPr>
          <p:cNvPr id="240" name="Group 205"/>
          <p:cNvGrpSpPr>
            <a:grpSpLocks noChangeAspect="1"/>
          </p:cNvGrpSpPr>
          <p:nvPr/>
        </p:nvGrpSpPr>
        <p:grpSpPr bwMode="auto">
          <a:xfrm>
            <a:off x="646171" y="4133676"/>
            <a:ext cx="384684" cy="274320"/>
            <a:chOff x="158" y="1066"/>
            <a:chExt cx="130" cy="113"/>
          </a:xfrm>
        </p:grpSpPr>
        <p:sp>
          <p:nvSpPr>
            <p:cNvPr id="249" name="Rectangle 206"/>
            <p:cNvSpPr>
              <a:spLocks noChangeArrowheads="1"/>
            </p:cNvSpPr>
            <p:nvPr/>
          </p:nvSpPr>
          <p:spPr bwMode="auto">
            <a:xfrm>
              <a:off x="159" y="1123"/>
              <a:ext cx="128" cy="56"/>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50" name="AutoShape 207"/>
            <p:cNvSpPr>
              <a:spLocks noChangeArrowheads="1"/>
            </p:cNvSpPr>
            <p:nvPr/>
          </p:nvSpPr>
          <p:spPr bwMode="auto">
            <a:xfrm>
              <a:off x="194" y="1066"/>
              <a:ext cx="58" cy="57"/>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51" name="Line 208"/>
            <p:cNvSpPr>
              <a:spLocks noChangeShapeType="1"/>
            </p:cNvSpPr>
            <p:nvPr/>
          </p:nvSpPr>
          <p:spPr bwMode="auto">
            <a:xfrm>
              <a:off x="158" y="1123"/>
              <a:ext cx="13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5" name="Line 23"/>
          <p:cNvSpPr>
            <a:spLocks noChangeShapeType="1"/>
          </p:cNvSpPr>
          <p:nvPr/>
        </p:nvSpPr>
        <p:spPr bwMode="auto">
          <a:xfrm flipV="1">
            <a:off x="839509" y="2052281"/>
            <a:ext cx="0" cy="2103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 name="Line 26"/>
          <p:cNvSpPr>
            <a:spLocks noChangeShapeType="1"/>
          </p:cNvSpPr>
          <p:nvPr/>
        </p:nvSpPr>
        <p:spPr bwMode="auto">
          <a:xfrm>
            <a:off x="839508" y="2059712"/>
            <a:ext cx="384731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9" name="Line 26"/>
          <p:cNvSpPr>
            <a:spLocks noChangeShapeType="1"/>
          </p:cNvSpPr>
          <p:nvPr/>
        </p:nvSpPr>
        <p:spPr bwMode="auto">
          <a:xfrm>
            <a:off x="835078" y="2943314"/>
            <a:ext cx="38591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0" name="Line 23"/>
          <p:cNvSpPr>
            <a:spLocks noChangeShapeType="1"/>
          </p:cNvSpPr>
          <p:nvPr/>
        </p:nvSpPr>
        <p:spPr bwMode="auto">
          <a:xfrm flipV="1">
            <a:off x="4686823" y="2056720"/>
            <a:ext cx="0" cy="2103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1" name="Line 23"/>
          <p:cNvSpPr>
            <a:spLocks noChangeShapeType="1"/>
          </p:cNvSpPr>
          <p:nvPr/>
        </p:nvSpPr>
        <p:spPr bwMode="auto">
          <a:xfrm flipV="1">
            <a:off x="1996194" y="2052085"/>
            <a:ext cx="0" cy="2103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3" name="Group 205"/>
          <p:cNvGrpSpPr>
            <a:grpSpLocks noChangeAspect="1"/>
          </p:cNvGrpSpPr>
          <p:nvPr/>
        </p:nvGrpSpPr>
        <p:grpSpPr bwMode="auto">
          <a:xfrm>
            <a:off x="1802329" y="4133676"/>
            <a:ext cx="384684" cy="274320"/>
            <a:chOff x="158" y="1066"/>
            <a:chExt cx="130" cy="113"/>
          </a:xfrm>
        </p:grpSpPr>
        <p:sp>
          <p:nvSpPr>
            <p:cNvPr id="264" name="Rectangle 206"/>
            <p:cNvSpPr>
              <a:spLocks noChangeArrowheads="1"/>
            </p:cNvSpPr>
            <p:nvPr/>
          </p:nvSpPr>
          <p:spPr bwMode="auto">
            <a:xfrm>
              <a:off x="159" y="1123"/>
              <a:ext cx="128" cy="56"/>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65" name="AutoShape 207"/>
            <p:cNvSpPr>
              <a:spLocks noChangeArrowheads="1"/>
            </p:cNvSpPr>
            <p:nvPr/>
          </p:nvSpPr>
          <p:spPr bwMode="auto">
            <a:xfrm>
              <a:off x="194" y="1066"/>
              <a:ext cx="58" cy="57"/>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66" name="Line 208"/>
            <p:cNvSpPr>
              <a:spLocks noChangeShapeType="1"/>
            </p:cNvSpPr>
            <p:nvPr/>
          </p:nvSpPr>
          <p:spPr bwMode="auto">
            <a:xfrm>
              <a:off x="158" y="1123"/>
              <a:ext cx="13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67" name="Group 205"/>
          <p:cNvGrpSpPr>
            <a:grpSpLocks noChangeAspect="1"/>
          </p:cNvGrpSpPr>
          <p:nvPr/>
        </p:nvGrpSpPr>
        <p:grpSpPr bwMode="auto">
          <a:xfrm>
            <a:off x="4495959" y="4133676"/>
            <a:ext cx="384684" cy="274320"/>
            <a:chOff x="158" y="1066"/>
            <a:chExt cx="130" cy="113"/>
          </a:xfrm>
        </p:grpSpPr>
        <p:sp>
          <p:nvSpPr>
            <p:cNvPr id="268" name="Rectangle 206"/>
            <p:cNvSpPr>
              <a:spLocks noChangeArrowheads="1"/>
            </p:cNvSpPr>
            <p:nvPr/>
          </p:nvSpPr>
          <p:spPr bwMode="auto">
            <a:xfrm>
              <a:off x="159" y="1123"/>
              <a:ext cx="128" cy="56"/>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69" name="AutoShape 207"/>
            <p:cNvSpPr>
              <a:spLocks noChangeArrowheads="1"/>
            </p:cNvSpPr>
            <p:nvPr/>
          </p:nvSpPr>
          <p:spPr bwMode="auto">
            <a:xfrm>
              <a:off x="194" y="1066"/>
              <a:ext cx="58" cy="57"/>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70" name="Line 208"/>
            <p:cNvSpPr>
              <a:spLocks noChangeShapeType="1"/>
            </p:cNvSpPr>
            <p:nvPr/>
          </p:nvSpPr>
          <p:spPr bwMode="auto">
            <a:xfrm>
              <a:off x="158" y="1123"/>
              <a:ext cx="13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2" name="Line 148"/>
          <p:cNvSpPr>
            <a:spLocks noChangeShapeType="1"/>
          </p:cNvSpPr>
          <p:nvPr/>
        </p:nvSpPr>
        <p:spPr bwMode="auto">
          <a:xfrm>
            <a:off x="2006789" y="4453977"/>
            <a:ext cx="0" cy="276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73" name="Line 148"/>
          <p:cNvSpPr>
            <a:spLocks noChangeShapeType="1"/>
          </p:cNvSpPr>
          <p:nvPr/>
        </p:nvSpPr>
        <p:spPr bwMode="auto">
          <a:xfrm>
            <a:off x="4702833" y="4453977"/>
            <a:ext cx="0" cy="276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76" name="Line 149"/>
          <p:cNvSpPr>
            <a:spLocks noChangeShapeType="1"/>
          </p:cNvSpPr>
          <p:nvPr/>
        </p:nvSpPr>
        <p:spPr bwMode="auto">
          <a:xfrm flipH="1">
            <a:off x="1974065" y="4532662"/>
            <a:ext cx="83272" cy="128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77" name="Line 149"/>
          <p:cNvSpPr>
            <a:spLocks noChangeShapeType="1"/>
          </p:cNvSpPr>
          <p:nvPr/>
        </p:nvSpPr>
        <p:spPr bwMode="auto">
          <a:xfrm flipH="1">
            <a:off x="795505" y="4542822"/>
            <a:ext cx="83272" cy="128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78" name="Line 152"/>
          <p:cNvSpPr>
            <a:spLocks noChangeShapeType="1"/>
          </p:cNvSpPr>
          <p:nvPr/>
        </p:nvSpPr>
        <p:spPr bwMode="auto">
          <a:xfrm>
            <a:off x="4794435" y="2942362"/>
            <a:ext cx="3089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9" name="Line 152"/>
          <p:cNvSpPr>
            <a:spLocks noChangeShapeType="1"/>
          </p:cNvSpPr>
          <p:nvPr/>
        </p:nvSpPr>
        <p:spPr bwMode="auto">
          <a:xfrm>
            <a:off x="4877684" y="4143732"/>
            <a:ext cx="24606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 name="Line 149"/>
          <p:cNvSpPr>
            <a:spLocks noChangeShapeType="1"/>
          </p:cNvSpPr>
          <p:nvPr/>
        </p:nvSpPr>
        <p:spPr bwMode="auto">
          <a:xfrm rot="5400000" flipH="1">
            <a:off x="4954088" y="4085394"/>
            <a:ext cx="83272" cy="128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81" name="Line 149"/>
          <p:cNvSpPr>
            <a:spLocks noChangeShapeType="1"/>
          </p:cNvSpPr>
          <p:nvPr/>
        </p:nvSpPr>
        <p:spPr bwMode="auto">
          <a:xfrm rot="5400000" flipH="1">
            <a:off x="4950080" y="2870728"/>
            <a:ext cx="83272" cy="128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82" name="Line 149"/>
          <p:cNvSpPr>
            <a:spLocks noChangeShapeType="1"/>
          </p:cNvSpPr>
          <p:nvPr/>
        </p:nvSpPr>
        <p:spPr bwMode="auto">
          <a:xfrm rot="5400000" flipH="1">
            <a:off x="4926312" y="1985157"/>
            <a:ext cx="83272" cy="128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83" name="TextBox 282"/>
          <p:cNvSpPr txBox="1"/>
          <p:nvPr/>
        </p:nvSpPr>
        <p:spPr>
          <a:xfrm>
            <a:off x="4853372" y="3379748"/>
            <a:ext cx="337621" cy="203133"/>
          </a:xfrm>
          <a:prstGeom prst="rect">
            <a:avLst/>
          </a:prstGeom>
          <a:solidFill>
            <a:schemeClr val="bg1"/>
          </a:solidFill>
          <a:ln>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20 </a:t>
            </a:r>
            <a:r>
              <a:rPr lang="en-US" sz="1200" dirty="0" err="1">
                <a:latin typeface="Calibri" panose="020F0502020204030204" pitchFamily="34" charset="0"/>
                <a:cs typeface="Calibri" panose="020F0502020204030204" pitchFamily="34" charset="0"/>
              </a:rPr>
              <a:t>ft</a:t>
            </a:r>
            <a:endParaRPr lang="en-US" sz="1200" i="1" dirty="0">
              <a:latin typeface="Calibri" panose="020F0502020204030204" pitchFamily="34" charset="0"/>
              <a:cs typeface="Calibri" panose="020F0502020204030204" pitchFamily="34" charset="0"/>
            </a:endParaRPr>
          </a:p>
        </p:txBody>
      </p:sp>
      <p:sp>
        <p:nvSpPr>
          <p:cNvPr id="284" name="TextBox 283"/>
          <p:cNvSpPr txBox="1"/>
          <p:nvPr/>
        </p:nvSpPr>
        <p:spPr>
          <a:xfrm>
            <a:off x="4831907" y="2365175"/>
            <a:ext cx="337621" cy="203133"/>
          </a:xfrm>
          <a:prstGeom prst="rect">
            <a:avLst/>
          </a:prstGeom>
          <a:solidFill>
            <a:schemeClr val="bg1"/>
          </a:solidFill>
          <a:ln>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15 </a:t>
            </a:r>
            <a:r>
              <a:rPr lang="en-US" sz="1200" dirty="0" err="1">
                <a:latin typeface="Calibri" panose="020F0502020204030204" pitchFamily="34" charset="0"/>
                <a:cs typeface="Calibri" panose="020F0502020204030204" pitchFamily="34" charset="0"/>
              </a:rPr>
              <a:t>ft</a:t>
            </a:r>
            <a:endParaRPr lang="en-US" sz="1200" i="1" dirty="0">
              <a:latin typeface="Calibri" panose="020F0502020204030204" pitchFamily="34" charset="0"/>
              <a:cs typeface="Calibri" panose="020F0502020204030204" pitchFamily="34" charset="0"/>
            </a:endParaRPr>
          </a:p>
        </p:txBody>
      </p:sp>
      <p:grpSp>
        <p:nvGrpSpPr>
          <p:cNvPr id="285" name="Group 158"/>
          <p:cNvGrpSpPr>
            <a:grpSpLocks/>
          </p:cNvGrpSpPr>
          <p:nvPr/>
        </p:nvGrpSpPr>
        <p:grpSpPr bwMode="auto">
          <a:xfrm>
            <a:off x="842267" y="1817632"/>
            <a:ext cx="3842100" cy="223890"/>
            <a:chOff x="2873" y="2830"/>
            <a:chExt cx="9300" cy="596"/>
          </a:xfrm>
        </p:grpSpPr>
        <p:sp>
          <p:nvSpPr>
            <p:cNvPr id="286" name="Rectangle 159"/>
            <p:cNvSpPr>
              <a:spLocks noChangeArrowheads="1"/>
            </p:cNvSpPr>
            <p:nvPr/>
          </p:nvSpPr>
          <p:spPr bwMode="auto">
            <a:xfrm>
              <a:off x="2873" y="2830"/>
              <a:ext cx="9300" cy="5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287" name="Line 160"/>
            <p:cNvSpPr>
              <a:spLocks noChangeShapeType="1"/>
            </p:cNvSpPr>
            <p:nvPr/>
          </p:nvSpPr>
          <p:spPr bwMode="auto">
            <a:xfrm>
              <a:off x="287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8" name="Line 161"/>
            <p:cNvSpPr>
              <a:spLocks noChangeShapeType="1"/>
            </p:cNvSpPr>
            <p:nvPr/>
          </p:nvSpPr>
          <p:spPr bwMode="auto">
            <a:xfrm>
              <a:off x="322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9" name="Line 162"/>
            <p:cNvSpPr>
              <a:spLocks noChangeShapeType="1"/>
            </p:cNvSpPr>
            <p:nvPr/>
          </p:nvSpPr>
          <p:spPr bwMode="auto">
            <a:xfrm>
              <a:off x="357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0" name="Line 163"/>
            <p:cNvSpPr>
              <a:spLocks noChangeShapeType="1"/>
            </p:cNvSpPr>
            <p:nvPr/>
          </p:nvSpPr>
          <p:spPr bwMode="auto">
            <a:xfrm>
              <a:off x="392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1" name="Line 164"/>
            <p:cNvSpPr>
              <a:spLocks noChangeShapeType="1"/>
            </p:cNvSpPr>
            <p:nvPr/>
          </p:nvSpPr>
          <p:spPr bwMode="auto">
            <a:xfrm>
              <a:off x="424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2" name="Line 165"/>
            <p:cNvSpPr>
              <a:spLocks noChangeShapeType="1"/>
            </p:cNvSpPr>
            <p:nvPr/>
          </p:nvSpPr>
          <p:spPr bwMode="auto">
            <a:xfrm>
              <a:off x="459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3" name="Line 166"/>
            <p:cNvSpPr>
              <a:spLocks noChangeShapeType="1"/>
            </p:cNvSpPr>
            <p:nvPr/>
          </p:nvSpPr>
          <p:spPr bwMode="auto">
            <a:xfrm>
              <a:off x="494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4" name="Line 167"/>
            <p:cNvSpPr>
              <a:spLocks noChangeShapeType="1"/>
            </p:cNvSpPr>
            <p:nvPr/>
          </p:nvSpPr>
          <p:spPr bwMode="auto">
            <a:xfrm>
              <a:off x="529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5" name="Line 168"/>
            <p:cNvSpPr>
              <a:spLocks noChangeShapeType="1"/>
            </p:cNvSpPr>
            <p:nvPr/>
          </p:nvSpPr>
          <p:spPr bwMode="auto">
            <a:xfrm>
              <a:off x="564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6" name="Line 169"/>
            <p:cNvSpPr>
              <a:spLocks noChangeShapeType="1"/>
            </p:cNvSpPr>
            <p:nvPr/>
          </p:nvSpPr>
          <p:spPr bwMode="auto">
            <a:xfrm>
              <a:off x="598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 name="Line 170"/>
            <p:cNvSpPr>
              <a:spLocks noChangeShapeType="1"/>
            </p:cNvSpPr>
            <p:nvPr/>
          </p:nvSpPr>
          <p:spPr bwMode="auto">
            <a:xfrm>
              <a:off x="634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8" name="Line 171"/>
            <p:cNvSpPr>
              <a:spLocks noChangeShapeType="1"/>
            </p:cNvSpPr>
            <p:nvPr/>
          </p:nvSpPr>
          <p:spPr bwMode="auto">
            <a:xfrm>
              <a:off x="669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9" name="Line 172"/>
            <p:cNvSpPr>
              <a:spLocks noChangeShapeType="1"/>
            </p:cNvSpPr>
            <p:nvPr/>
          </p:nvSpPr>
          <p:spPr bwMode="auto">
            <a:xfrm>
              <a:off x="701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 name="Line 173"/>
            <p:cNvSpPr>
              <a:spLocks noChangeShapeType="1"/>
            </p:cNvSpPr>
            <p:nvPr/>
          </p:nvSpPr>
          <p:spPr bwMode="auto">
            <a:xfrm>
              <a:off x="735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4" name="Line 174"/>
            <p:cNvSpPr>
              <a:spLocks noChangeShapeType="1"/>
            </p:cNvSpPr>
            <p:nvPr/>
          </p:nvSpPr>
          <p:spPr bwMode="auto">
            <a:xfrm>
              <a:off x="771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5" name="Line 175"/>
            <p:cNvSpPr>
              <a:spLocks noChangeShapeType="1"/>
            </p:cNvSpPr>
            <p:nvPr/>
          </p:nvSpPr>
          <p:spPr bwMode="auto">
            <a:xfrm>
              <a:off x="806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6" name="Line 176"/>
            <p:cNvSpPr>
              <a:spLocks noChangeShapeType="1"/>
            </p:cNvSpPr>
            <p:nvPr/>
          </p:nvSpPr>
          <p:spPr bwMode="auto">
            <a:xfrm>
              <a:off x="842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7" name="Line 177"/>
            <p:cNvSpPr>
              <a:spLocks noChangeShapeType="1"/>
            </p:cNvSpPr>
            <p:nvPr/>
          </p:nvSpPr>
          <p:spPr bwMode="auto">
            <a:xfrm>
              <a:off x="876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8" name="Line 178"/>
            <p:cNvSpPr>
              <a:spLocks noChangeShapeType="1"/>
            </p:cNvSpPr>
            <p:nvPr/>
          </p:nvSpPr>
          <p:spPr bwMode="auto">
            <a:xfrm>
              <a:off x="912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9" name="Line 179"/>
            <p:cNvSpPr>
              <a:spLocks noChangeShapeType="1"/>
            </p:cNvSpPr>
            <p:nvPr/>
          </p:nvSpPr>
          <p:spPr bwMode="auto">
            <a:xfrm>
              <a:off x="947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4" name="Line 180"/>
            <p:cNvSpPr>
              <a:spLocks noChangeShapeType="1"/>
            </p:cNvSpPr>
            <p:nvPr/>
          </p:nvSpPr>
          <p:spPr bwMode="auto">
            <a:xfrm>
              <a:off x="979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5" name="Line 181"/>
            <p:cNvSpPr>
              <a:spLocks noChangeShapeType="1"/>
            </p:cNvSpPr>
            <p:nvPr/>
          </p:nvSpPr>
          <p:spPr bwMode="auto">
            <a:xfrm>
              <a:off x="1217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8" name="Line 182"/>
            <p:cNvSpPr>
              <a:spLocks noChangeShapeType="1"/>
            </p:cNvSpPr>
            <p:nvPr/>
          </p:nvSpPr>
          <p:spPr bwMode="auto">
            <a:xfrm>
              <a:off x="1012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3" name="Line 183"/>
            <p:cNvSpPr>
              <a:spLocks noChangeShapeType="1"/>
            </p:cNvSpPr>
            <p:nvPr/>
          </p:nvSpPr>
          <p:spPr bwMode="auto">
            <a:xfrm>
              <a:off x="1047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4" name="Line 184"/>
            <p:cNvSpPr>
              <a:spLocks noChangeShapeType="1"/>
            </p:cNvSpPr>
            <p:nvPr/>
          </p:nvSpPr>
          <p:spPr bwMode="auto">
            <a:xfrm>
              <a:off x="1079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5" name="Line 185"/>
            <p:cNvSpPr>
              <a:spLocks noChangeShapeType="1"/>
            </p:cNvSpPr>
            <p:nvPr/>
          </p:nvSpPr>
          <p:spPr bwMode="auto">
            <a:xfrm>
              <a:off x="1114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6" name="Line 186"/>
            <p:cNvSpPr>
              <a:spLocks noChangeShapeType="1"/>
            </p:cNvSpPr>
            <p:nvPr/>
          </p:nvSpPr>
          <p:spPr bwMode="auto">
            <a:xfrm>
              <a:off x="1149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7" name="Line 187"/>
            <p:cNvSpPr>
              <a:spLocks noChangeShapeType="1"/>
            </p:cNvSpPr>
            <p:nvPr/>
          </p:nvSpPr>
          <p:spPr bwMode="auto">
            <a:xfrm>
              <a:off x="1184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538" name="Group 158"/>
          <p:cNvGrpSpPr>
            <a:grpSpLocks/>
          </p:cNvGrpSpPr>
          <p:nvPr/>
        </p:nvGrpSpPr>
        <p:grpSpPr bwMode="auto">
          <a:xfrm>
            <a:off x="852427" y="2719332"/>
            <a:ext cx="3842100" cy="223890"/>
            <a:chOff x="2873" y="2830"/>
            <a:chExt cx="9300" cy="596"/>
          </a:xfrm>
        </p:grpSpPr>
        <p:sp>
          <p:nvSpPr>
            <p:cNvPr id="539" name="Rectangle 159"/>
            <p:cNvSpPr>
              <a:spLocks noChangeArrowheads="1"/>
            </p:cNvSpPr>
            <p:nvPr/>
          </p:nvSpPr>
          <p:spPr bwMode="auto">
            <a:xfrm>
              <a:off x="2873" y="2830"/>
              <a:ext cx="9300" cy="5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540" name="Line 160"/>
            <p:cNvSpPr>
              <a:spLocks noChangeShapeType="1"/>
            </p:cNvSpPr>
            <p:nvPr/>
          </p:nvSpPr>
          <p:spPr bwMode="auto">
            <a:xfrm>
              <a:off x="287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1" name="Line 161"/>
            <p:cNvSpPr>
              <a:spLocks noChangeShapeType="1"/>
            </p:cNvSpPr>
            <p:nvPr/>
          </p:nvSpPr>
          <p:spPr bwMode="auto">
            <a:xfrm>
              <a:off x="322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 name="Line 162"/>
            <p:cNvSpPr>
              <a:spLocks noChangeShapeType="1"/>
            </p:cNvSpPr>
            <p:nvPr/>
          </p:nvSpPr>
          <p:spPr bwMode="auto">
            <a:xfrm>
              <a:off x="357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 name="Line 163"/>
            <p:cNvSpPr>
              <a:spLocks noChangeShapeType="1"/>
            </p:cNvSpPr>
            <p:nvPr/>
          </p:nvSpPr>
          <p:spPr bwMode="auto">
            <a:xfrm>
              <a:off x="392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4" name="Line 164"/>
            <p:cNvSpPr>
              <a:spLocks noChangeShapeType="1"/>
            </p:cNvSpPr>
            <p:nvPr/>
          </p:nvSpPr>
          <p:spPr bwMode="auto">
            <a:xfrm>
              <a:off x="424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5" name="Line 165"/>
            <p:cNvSpPr>
              <a:spLocks noChangeShapeType="1"/>
            </p:cNvSpPr>
            <p:nvPr/>
          </p:nvSpPr>
          <p:spPr bwMode="auto">
            <a:xfrm>
              <a:off x="459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6" name="Line 166"/>
            <p:cNvSpPr>
              <a:spLocks noChangeShapeType="1"/>
            </p:cNvSpPr>
            <p:nvPr/>
          </p:nvSpPr>
          <p:spPr bwMode="auto">
            <a:xfrm>
              <a:off x="494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7" name="Line 167"/>
            <p:cNvSpPr>
              <a:spLocks noChangeShapeType="1"/>
            </p:cNvSpPr>
            <p:nvPr/>
          </p:nvSpPr>
          <p:spPr bwMode="auto">
            <a:xfrm>
              <a:off x="529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8" name="Line 168"/>
            <p:cNvSpPr>
              <a:spLocks noChangeShapeType="1"/>
            </p:cNvSpPr>
            <p:nvPr/>
          </p:nvSpPr>
          <p:spPr bwMode="auto">
            <a:xfrm>
              <a:off x="564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9" name="Line 169"/>
            <p:cNvSpPr>
              <a:spLocks noChangeShapeType="1"/>
            </p:cNvSpPr>
            <p:nvPr/>
          </p:nvSpPr>
          <p:spPr bwMode="auto">
            <a:xfrm>
              <a:off x="598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0" name="Line 170"/>
            <p:cNvSpPr>
              <a:spLocks noChangeShapeType="1"/>
            </p:cNvSpPr>
            <p:nvPr/>
          </p:nvSpPr>
          <p:spPr bwMode="auto">
            <a:xfrm>
              <a:off x="634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1" name="Line 171"/>
            <p:cNvSpPr>
              <a:spLocks noChangeShapeType="1"/>
            </p:cNvSpPr>
            <p:nvPr/>
          </p:nvSpPr>
          <p:spPr bwMode="auto">
            <a:xfrm>
              <a:off x="669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2" name="Line 172"/>
            <p:cNvSpPr>
              <a:spLocks noChangeShapeType="1"/>
            </p:cNvSpPr>
            <p:nvPr/>
          </p:nvSpPr>
          <p:spPr bwMode="auto">
            <a:xfrm>
              <a:off x="701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 name="Line 173"/>
            <p:cNvSpPr>
              <a:spLocks noChangeShapeType="1"/>
            </p:cNvSpPr>
            <p:nvPr/>
          </p:nvSpPr>
          <p:spPr bwMode="auto">
            <a:xfrm>
              <a:off x="735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4" name="Line 174"/>
            <p:cNvSpPr>
              <a:spLocks noChangeShapeType="1"/>
            </p:cNvSpPr>
            <p:nvPr/>
          </p:nvSpPr>
          <p:spPr bwMode="auto">
            <a:xfrm>
              <a:off x="771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5" name="Line 175"/>
            <p:cNvSpPr>
              <a:spLocks noChangeShapeType="1"/>
            </p:cNvSpPr>
            <p:nvPr/>
          </p:nvSpPr>
          <p:spPr bwMode="auto">
            <a:xfrm>
              <a:off x="806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6" name="Line 176"/>
            <p:cNvSpPr>
              <a:spLocks noChangeShapeType="1"/>
            </p:cNvSpPr>
            <p:nvPr/>
          </p:nvSpPr>
          <p:spPr bwMode="auto">
            <a:xfrm>
              <a:off x="842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7" name="Line 177"/>
            <p:cNvSpPr>
              <a:spLocks noChangeShapeType="1"/>
            </p:cNvSpPr>
            <p:nvPr/>
          </p:nvSpPr>
          <p:spPr bwMode="auto">
            <a:xfrm>
              <a:off x="876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8" name="Line 178"/>
            <p:cNvSpPr>
              <a:spLocks noChangeShapeType="1"/>
            </p:cNvSpPr>
            <p:nvPr/>
          </p:nvSpPr>
          <p:spPr bwMode="auto">
            <a:xfrm>
              <a:off x="912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9" name="Line 179"/>
            <p:cNvSpPr>
              <a:spLocks noChangeShapeType="1"/>
            </p:cNvSpPr>
            <p:nvPr/>
          </p:nvSpPr>
          <p:spPr bwMode="auto">
            <a:xfrm>
              <a:off x="947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0" name="Line 180"/>
            <p:cNvSpPr>
              <a:spLocks noChangeShapeType="1"/>
            </p:cNvSpPr>
            <p:nvPr/>
          </p:nvSpPr>
          <p:spPr bwMode="auto">
            <a:xfrm>
              <a:off x="979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1" name="Line 181"/>
            <p:cNvSpPr>
              <a:spLocks noChangeShapeType="1"/>
            </p:cNvSpPr>
            <p:nvPr/>
          </p:nvSpPr>
          <p:spPr bwMode="auto">
            <a:xfrm>
              <a:off x="1217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2" name="Line 182"/>
            <p:cNvSpPr>
              <a:spLocks noChangeShapeType="1"/>
            </p:cNvSpPr>
            <p:nvPr/>
          </p:nvSpPr>
          <p:spPr bwMode="auto">
            <a:xfrm>
              <a:off x="1012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 name="Line 183"/>
            <p:cNvSpPr>
              <a:spLocks noChangeShapeType="1"/>
            </p:cNvSpPr>
            <p:nvPr/>
          </p:nvSpPr>
          <p:spPr bwMode="auto">
            <a:xfrm>
              <a:off x="1047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4" name="Line 184"/>
            <p:cNvSpPr>
              <a:spLocks noChangeShapeType="1"/>
            </p:cNvSpPr>
            <p:nvPr/>
          </p:nvSpPr>
          <p:spPr bwMode="auto">
            <a:xfrm>
              <a:off x="1079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5" name="Line 185"/>
            <p:cNvSpPr>
              <a:spLocks noChangeShapeType="1"/>
            </p:cNvSpPr>
            <p:nvPr/>
          </p:nvSpPr>
          <p:spPr bwMode="auto">
            <a:xfrm>
              <a:off x="1114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6" name="Line 186"/>
            <p:cNvSpPr>
              <a:spLocks noChangeShapeType="1"/>
            </p:cNvSpPr>
            <p:nvPr/>
          </p:nvSpPr>
          <p:spPr bwMode="auto">
            <a:xfrm>
              <a:off x="1149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7" name="Line 187"/>
            <p:cNvSpPr>
              <a:spLocks noChangeShapeType="1"/>
            </p:cNvSpPr>
            <p:nvPr/>
          </p:nvSpPr>
          <p:spPr bwMode="auto">
            <a:xfrm>
              <a:off x="1184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568" name="TextBox 158"/>
          <p:cNvSpPr txBox="1">
            <a:spLocks noChangeArrowheads="1"/>
          </p:cNvSpPr>
          <p:nvPr/>
        </p:nvSpPr>
        <p:spPr bwMode="auto">
          <a:xfrm rot="16200000">
            <a:off x="421704" y="3382207"/>
            <a:ext cx="6238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W8x15</a:t>
            </a:r>
          </a:p>
        </p:txBody>
      </p:sp>
      <p:sp>
        <p:nvSpPr>
          <p:cNvPr id="569" name="TextBox 159"/>
          <p:cNvSpPr txBox="1">
            <a:spLocks noChangeArrowheads="1"/>
          </p:cNvSpPr>
          <p:nvPr/>
        </p:nvSpPr>
        <p:spPr bwMode="auto">
          <a:xfrm rot="16200000">
            <a:off x="1497287" y="3427216"/>
            <a:ext cx="7809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W14x132</a:t>
            </a:r>
          </a:p>
        </p:txBody>
      </p:sp>
      <p:sp>
        <p:nvSpPr>
          <p:cNvPr id="572" name="TextBox 162"/>
          <p:cNvSpPr txBox="1">
            <a:spLocks noChangeArrowheads="1"/>
          </p:cNvSpPr>
          <p:nvPr/>
        </p:nvSpPr>
        <p:spPr bwMode="auto">
          <a:xfrm rot="16200000">
            <a:off x="1493117" y="2241740"/>
            <a:ext cx="7809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W14x120</a:t>
            </a:r>
          </a:p>
        </p:txBody>
      </p:sp>
      <p:sp>
        <p:nvSpPr>
          <p:cNvPr id="574" name="TextBox 164"/>
          <p:cNvSpPr txBox="1">
            <a:spLocks noChangeArrowheads="1"/>
          </p:cNvSpPr>
          <p:nvPr/>
        </p:nvSpPr>
        <p:spPr bwMode="auto">
          <a:xfrm>
            <a:off x="1109980" y="2941955"/>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W27x84</a:t>
            </a:r>
          </a:p>
        </p:txBody>
      </p:sp>
      <p:sp>
        <p:nvSpPr>
          <p:cNvPr id="575" name="TextBox 165"/>
          <p:cNvSpPr txBox="1">
            <a:spLocks noChangeArrowheads="1"/>
          </p:cNvSpPr>
          <p:nvPr/>
        </p:nvSpPr>
        <p:spPr bwMode="auto">
          <a:xfrm>
            <a:off x="2894330" y="2941955"/>
            <a:ext cx="7809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W36x170</a:t>
            </a:r>
          </a:p>
        </p:txBody>
      </p:sp>
      <p:sp>
        <p:nvSpPr>
          <p:cNvPr id="576" name="TextBox 166"/>
          <p:cNvSpPr txBox="1">
            <a:spLocks noChangeArrowheads="1"/>
          </p:cNvSpPr>
          <p:nvPr/>
        </p:nvSpPr>
        <p:spPr bwMode="auto">
          <a:xfrm>
            <a:off x="1109980" y="2055495"/>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W21x44</a:t>
            </a:r>
          </a:p>
        </p:txBody>
      </p:sp>
      <p:sp>
        <p:nvSpPr>
          <p:cNvPr id="577" name="TextBox 167"/>
          <p:cNvSpPr txBox="1">
            <a:spLocks noChangeArrowheads="1"/>
          </p:cNvSpPr>
          <p:nvPr/>
        </p:nvSpPr>
        <p:spPr bwMode="auto">
          <a:xfrm>
            <a:off x="2894330" y="2055495"/>
            <a:ext cx="7809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W27x102</a:t>
            </a:r>
          </a:p>
        </p:txBody>
      </p:sp>
      <p:sp>
        <p:nvSpPr>
          <p:cNvPr id="578" name="TextBox 159"/>
          <p:cNvSpPr txBox="1">
            <a:spLocks noChangeArrowheads="1"/>
          </p:cNvSpPr>
          <p:nvPr/>
        </p:nvSpPr>
        <p:spPr bwMode="auto">
          <a:xfrm rot="16200000">
            <a:off x="4170680" y="3442335"/>
            <a:ext cx="7809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W14x120</a:t>
            </a:r>
          </a:p>
        </p:txBody>
      </p:sp>
      <p:sp>
        <p:nvSpPr>
          <p:cNvPr id="579" name="TextBox 162"/>
          <p:cNvSpPr txBox="1">
            <a:spLocks noChangeArrowheads="1"/>
          </p:cNvSpPr>
          <p:nvPr/>
        </p:nvSpPr>
        <p:spPr bwMode="auto">
          <a:xfrm rot="16200000">
            <a:off x="4159874" y="2234785"/>
            <a:ext cx="7809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W14x109</a:t>
            </a:r>
          </a:p>
        </p:txBody>
      </p:sp>
      <p:sp>
        <p:nvSpPr>
          <p:cNvPr id="582" name="TextBox 7"/>
          <p:cNvSpPr txBox="1">
            <a:spLocks noChangeArrowheads="1"/>
          </p:cNvSpPr>
          <p:nvPr/>
        </p:nvSpPr>
        <p:spPr bwMode="auto">
          <a:xfrm>
            <a:off x="2631960" y="1515884"/>
            <a:ext cx="1087226" cy="322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nSpc>
                <a:spcPct val="107000"/>
              </a:lnSpc>
              <a:buNone/>
              <a:tabLst>
                <a:tab pos="171450" algn="l"/>
              </a:tabLst>
            </a:pPr>
            <a:r>
              <a:rPr lang="en-US" sz="1400" dirty="0">
                <a:latin typeface="Calibri" panose="020F0502020204030204" pitchFamily="34" charset="0"/>
                <a:ea typeface="Calibri" panose="020F0502020204030204" pitchFamily="34" charset="0"/>
                <a:cs typeface="Calibri" panose="020F0502020204030204" pitchFamily="34" charset="0"/>
              </a:rPr>
              <a:t>1.2D + 0.5L</a:t>
            </a:r>
            <a:r>
              <a:rPr lang="en-US" sz="1400" baseline="-25000" dirty="0">
                <a:latin typeface="Calibri" panose="020F0502020204030204" pitchFamily="34" charset="0"/>
                <a:ea typeface="Calibri" panose="020F0502020204030204" pitchFamily="34" charset="0"/>
                <a:cs typeface="Calibri" panose="020F0502020204030204" pitchFamily="34" charset="0"/>
              </a:rPr>
              <a:t>r</a:t>
            </a:r>
            <a:endParaRPr lang="en-US" sz="1400" dirty="0">
              <a:latin typeface="Calibri" panose="020F0502020204030204" pitchFamily="34" charset="0"/>
              <a:ea typeface="Calibri" panose="020F0502020204030204" pitchFamily="34" charset="0"/>
              <a:cs typeface="Calibri" panose="020F0502020204030204" pitchFamily="34" charset="0"/>
            </a:endParaRPr>
          </a:p>
        </p:txBody>
      </p:sp>
      <p:sp>
        <p:nvSpPr>
          <p:cNvPr id="585" name="TextBox 158"/>
          <p:cNvSpPr txBox="1">
            <a:spLocks noChangeArrowheads="1"/>
          </p:cNvSpPr>
          <p:nvPr/>
        </p:nvSpPr>
        <p:spPr bwMode="auto">
          <a:xfrm rot="16200000">
            <a:off x="403987" y="2293111"/>
            <a:ext cx="6238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W8x13</a:t>
            </a:r>
          </a:p>
        </p:txBody>
      </p:sp>
      <p:sp>
        <p:nvSpPr>
          <p:cNvPr id="113" name="Text Box 2"/>
          <p:cNvSpPr txBox="1">
            <a:spLocks noChangeArrowheads="1"/>
          </p:cNvSpPr>
          <p:nvPr/>
        </p:nvSpPr>
        <p:spPr bwMode="auto">
          <a:xfrm>
            <a:off x="5696075" y="1365408"/>
            <a:ext cx="3176992" cy="3977059"/>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300"/>
              </a:spcAft>
            </a:pPr>
            <a:r>
              <a:rPr lang="en-US" sz="1400" b="1" u="sng" dirty="0">
                <a:latin typeface="Calibri" panose="020F0502020204030204" pitchFamily="34" charset="0"/>
                <a:ea typeface="Calibri" panose="020F0502020204030204" pitchFamily="34" charset="0"/>
                <a:cs typeface="Times New Roman" panose="02020603050405020304" pitchFamily="18" charset="0"/>
              </a:rPr>
              <a:t>Nominal Loads</a:t>
            </a:r>
            <a:r>
              <a:rPr lang="en-US" sz="1400" b="1"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300"/>
              </a:spcAft>
            </a:pPr>
            <a:r>
              <a:rPr lang="en-US" sz="1400" b="1" dirty="0">
                <a:effectLst/>
                <a:ea typeface="Calibri" panose="020F0502020204030204" pitchFamily="34" charset="0"/>
                <a:cs typeface="Times New Roman" panose="02020603050405020304" pitchFamily="18" charset="0"/>
              </a:rPr>
              <a:t>Gravity </a:t>
            </a:r>
            <a:r>
              <a:rPr lang="en-US" sz="1400" dirty="0">
                <a:latin typeface="Calibri" panose="020F0502020204030204" pitchFamily="34" charset="0"/>
                <a:ea typeface="Calibri" panose="020F0502020204030204" pitchFamily="34" charset="0"/>
                <a:cs typeface="Times New Roman" panose="02020603050405020304" pitchFamily="18" charset="0"/>
              </a:rPr>
              <a:t>(L/D = 1)</a:t>
            </a:r>
            <a:endParaRPr lang="en-US" sz="1400" b="1" dirty="0">
              <a:effectLst/>
              <a:ea typeface="Calibri" panose="020F0502020204030204" pitchFamily="34" charset="0"/>
              <a:cs typeface="Times New Roman" panose="02020603050405020304" pitchFamily="18" charset="0"/>
            </a:endParaRPr>
          </a:p>
          <a:p>
            <a:pPr marR="0">
              <a:lnSpc>
                <a:spcPct val="107000"/>
              </a:lnSpc>
              <a:spcBef>
                <a:spcPts val="0"/>
              </a:spcBef>
              <a:spcAft>
                <a:spcPts val="300"/>
              </a:spcAft>
              <a:tabLst>
                <a:tab pos="514350" algn="l"/>
              </a:tabLst>
            </a:pPr>
            <a:r>
              <a:rPr lang="en-US" sz="1400" dirty="0">
                <a:ea typeface="Calibri" panose="020F0502020204030204" pitchFamily="34" charset="0"/>
                <a:cs typeface="Times New Roman" panose="02020603050405020304" pitchFamily="18" charset="0"/>
              </a:rPr>
              <a:t>Roof:	</a:t>
            </a:r>
            <a:r>
              <a:rPr lang="en-US" altLang="en-US" sz="1400" dirty="0"/>
              <a:t>D = 2.785 kip/</a:t>
            </a:r>
            <a:r>
              <a:rPr lang="en-US" altLang="en-US" sz="1400" dirty="0" err="1"/>
              <a:t>ft</a:t>
            </a:r>
            <a:r>
              <a:rPr lang="en-US" altLang="en-US" sz="1400" dirty="0"/>
              <a:t> </a:t>
            </a:r>
          </a:p>
          <a:p>
            <a:pPr>
              <a:lnSpc>
                <a:spcPct val="107000"/>
              </a:lnSpc>
              <a:spcAft>
                <a:spcPts val="300"/>
              </a:spcAft>
              <a:tabLst>
                <a:tab pos="514350" algn="l"/>
              </a:tabLst>
            </a:pPr>
            <a:r>
              <a:rPr lang="en-US" altLang="en-US" sz="1400" dirty="0"/>
              <a:t>	</a:t>
            </a:r>
            <a:r>
              <a:rPr lang="en-US" altLang="en-US" sz="1400" dirty="0" err="1"/>
              <a:t>L</a:t>
            </a:r>
            <a:r>
              <a:rPr lang="en-US" altLang="en-US" sz="1400" baseline="-25000" dirty="0" err="1"/>
              <a:t>r</a:t>
            </a:r>
            <a:r>
              <a:rPr lang="en-US" altLang="en-US" sz="1400" dirty="0"/>
              <a:t> = 2.785 kip/</a:t>
            </a:r>
            <a:r>
              <a:rPr lang="en-US" altLang="en-US" sz="1400" dirty="0" err="1"/>
              <a:t>ft</a:t>
            </a:r>
            <a:endParaRPr lang="en-US" sz="1400" b="1" u="sng" dirty="0">
              <a:ea typeface="Calibri" panose="020F0502020204030204" pitchFamily="34" charset="0"/>
              <a:cs typeface="Times New Roman" panose="02020603050405020304" pitchFamily="18" charset="0"/>
            </a:endParaRPr>
          </a:p>
          <a:p>
            <a:pPr marR="0">
              <a:lnSpc>
                <a:spcPct val="107000"/>
              </a:lnSpc>
              <a:spcBef>
                <a:spcPts val="0"/>
              </a:spcBef>
              <a:spcAft>
                <a:spcPts val="300"/>
              </a:spcAft>
              <a:tabLst>
                <a:tab pos="514350" algn="l"/>
              </a:tabLst>
            </a:pPr>
            <a:r>
              <a:rPr lang="en-US" sz="1400" dirty="0">
                <a:ea typeface="Calibri" panose="020F0502020204030204" pitchFamily="34" charset="0"/>
                <a:cs typeface="Times New Roman" panose="02020603050405020304" pitchFamily="18" charset="0"/>
              </a:rPr>
              <a:t>Floor:	</a:t>
            </a:r>
            <a:r>
              <a:rPr lang="en-US" altLang="en-US" sz="1400" dirty="0"/>
              <a:t>D = 3.623 kip/</a:t>
            </a:r>
            <a:r>
              <a:rPr lang="en-US" altLang="en-US" sz="1400" dirty="0" err="1"/>
              <a:t>ft</a:t>
            </a:r>
            <a:r>
              <a:rPr lang="en-US" altLang="en-US" sz="1400" dirty="0"/>
              <a:t> </a:t>
            </a:r>
          </a:p>
          <a:p>
            <a:pPr>
              <a:lnSpc>
                <a:spcPct val="107000"/>
              </a:lnSpc>
              <a:spcAft>
                <a:spcPts val="300"/>
              </a:spcAft>
              <a:tabLst>
                <a:tab pos="514350" algn="l"/>
              </a:tabLst>
            </a:pPr>
            <a:r>
              <a:rPr lang="en-US" altLang="en-US" sz="1400" dirty="0"/>
              <a:t>	L = 3.623 kip/</a:t>
            </a:r>
            <a:r>
              <a:rPr lang="en-US" altLang="en-US" sz="1400" dirty="0" err="1"/>
              <a:t>ft</a:t>
            </a:r>
            <a:endParaRPr lang="en-US" sz="1400" b="1" u="sng" dirty="0">
              <a:ea typeface="Calibri" panose="020F0502020204030204" pitchFamily="34" charset="0"/>
              <a:cs typeface="Times New Roman" panose="02020603050405020304" pitchFamily="18" charset="0"/>
            </a:endParaRPr>
          </a:p>
          <a:p>
            <a:pPr>
              <a:lnSpc>
                <a:spcPct val="107000"/>
              </a:lnSpc>
              <a:spcBef>
                <a:spcPts val="600"/>
              </a:spcBef>
              <a:spcAft>
                <a:spcPts val="300"/>
              </a:spcAft>
              <a:tabLst>
                <a:tab pos="171450" algn="l"/>
                <a:tab pos="800100" algn="l"/>
              </a:tabLst>
            </a:pPr>
            <a:r>
              <a:rPr lang="en-US" sz="1400" b="1" u="sng" dirty="0">
                <a:latin typeface="Calibri" panose="020F0502020204030204" pitchFamily="34" charset="0"/>
                <a:ea typeface="Calibri" panose="020F0502020204030204" pitchFamily="34" charset="0"/>
                <a:cs typeface="Times New Roman" panose="02020603050405020304" pitchFamily="18" charset="0"/>
              </a:rPr>
              <a:t>Initial imperfection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Global sway </a:t>
            </a:r>
            <a:r>
              <a:rPr lang="en-US" sz="1400" dirty="0">
                <a:latin typeface="Symbol" panose="05050102010706020507" pitchFamily="18" charset="2"/>
                <a:ea typeface="Calibri" panose="020F0502020204030204" pitchFamily="34" charset="0"/>
                <a:cs typeface="Times New Roman" panose="02020603050405020304" pitchFamily="18" charset="0"/>
              </a:rPr>
              <a:t>D</a:t>
            </a:r>
            <a:r>
              <a:rPr lang="en-US" sz="1400" baseline="-25000" dirty="0">
                <a:latin typeface="Calibri" panose="020F0502020204030204" pitchFamily="34" charset="0"/>
                <a:ea typeface="Calibri" panose="020F0502020204030204" pitchFamily="34" charset="0"/>
                <a:cs typeface="Times New Roman" panose="02020603050405020304" pitchFamily="18" charset="0"/>
              </a:rPr>
              <a:t>0</a:t>
            </a:r>
            <a:r>
              <a:rPr lang="en-US" sz="1400" dirty="0">
                <a:latin typeface="Calibri" panose="020F0502020204030204" pitchFamily="34" charset="0"/>
                <a:ea typeface="Calibri" panose="020F0502020204030204" pitchFamily="34" charset="0"/>
                <a:cs typeface="Times New Roman" panose="02020603050405020304" pitchFamily="18" charset="0"/>
              </a:rPr>
              <a:t> = H/500 (leftward)</a:t>
            </a:r>
            <a:endParaRPr lang="en-US" sz="14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a:p>
            <a:pPr>
              <a:lnSpc>
                <a:spcPct val="107000"/>
              </a:lnSpc>
            </a:pPr>
            <a:r>
              <a:rPr lang="en-US" sz="1400" b="1" u="sng" dirty="0">
                <a:latin typeface="Calibri" panose="020F0502020204030204" pitchFamily="34" charset="0"/>
                <a:ea typeface="Calibri" panose="020F0502020204030204" pitchFamily="34" charset="0"/>
                <a:cs typeface="Times New Roman" panose="02020603050405020304" pitchFamily="18" charset="0"/>
              </a:rPr>
              <a:t>Material</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E = 29,000 </a:t>
            </a:r>
            <a:r>
              <a:rPr lang="en-US" sz="1400" dirty="0" err="1">
                <a:latin typeface="Calibri" panose="020F0502020204030204" pitchFamily="34" charset="0"/>
                <a:ea typeface="Calibri" panose="020F0502020204030204" pitchFamily="34" charset="0"/>
                <a:cs typeface="Times New Roman" panose="02020603050405020304" pitchFamily="18" charset="0"/>
              </a:rPr>
              <a:t>ksi</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Fy</a:t>
            </a:r>
            <a:r>
              <a:rPr lang="en-US" sz="1400" dirty="0">
                <a:latin typeface="Calibri" panose="020F0502020204030204" pitchFamily="34" charset="0"/>
                <a:ea typeface="Calibri" panose="020F0502020204030204" pitchFamily="34" charset="0"/>
                <a:cs typeface="Times New Roman" panose="02020603050405020304" pitchFamily="18" charset="0"/>
              </a:rPr>
              <a:t> = 36 </a:t>
            </a:r>
            <a:r>
              <a:rPr lang="en-US" sz="1400" dirty="0" err="1">
                <a:latin typeface="Calibri" panose="020F0502020204030204" pitchFamily="34" charset="0"/>
                <a:ea typeface="Calibri" panose="020F0502020204030204" pitchFamily="34" charset="0"/>
                <a:cs typeface="Times New Roman" panose="02020603050405020304" pitchFamily="18" charset="0"/>
              </a:rPr>
              <a:t>ksi</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1143000" algn="l"/>
              </a:tabLst>
            </a:pPr>
            <a:endParaRPr lang="en-US" sz="1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Lst>
            </a:pPr>
            <a:r>
              <a:rPr lang="en-US" sz="1400" b="1" u="sng" dirty="0">
                <a:latin typeface="Calibri" panose="020F0502020204030204" pitchFamily="34" charset="0"/>
                <a:ea typeface="Calibri" panose="020F0502020204030204" pitchFamily="34" charset="0"/>
                <a:cs typeface="Calibri" panose="020F0502020204030204" pitchFamily="34" charset="0"/>
              </a:rPr>
              <a:t>Load combination investigated</a:t>
            </a:r>
            <a:endParaRPr lang="en-US" sz="1400" dirty="0">
              <a:latin typeface="Calibri" panose="020F0502020204030204" pitchFamily="34" charset="0"/>
              <a:ea typeface="Calibri" panose="020F0502020204030204" pitchFamily="34" charset="0"/>
              <a:cs typeface="Calibri" panose="020F0502020204030204" pitchFamily="34" charset="0"/>
            </a:endParaRPr>
          </a:p>
          <a:p>
            <a:pPr>
              <a:lnSpc>
                <a:spcPct val="107000"/>
              </a:lnSpc>
              <a:tabLst>
                <a:tab pos="171450" algn="l"/>
              </a:tabLst>
            </a:pPr>
            <a:r>
              <a:rPr lang="en-US" sz="1400" dirty="0">
                <a:latin typeface="Calibri" panose="020F0502020204030204" pitchFamily="34" charset="0"/>
                <a:ea typeface="Calibri" panose="020F0502020204030204" pitchFamily="34" charset="0"/>
                <a:cs typeface="Calibri" panose="020F0502020204030204" pitchFamily="34" charset="0"/>
              </a:rPr>
              <a:t>1.2D + 1.6L + 0.5L</a:t>
            </a:r>
            <a:r>
              <a:rPr lang="en-US" sz="1400" baseline="-25000" dirty="0">
                <a:latin typeface="Calibri" panose="020F0502020204030204" pitchFamily="34" charset="0"/>
                <a:ea typeface="Calibri" panose="020F0502020204030204" pitchFamily="34" charset="0"/>
                <a:cs typeface="Calibri" panose="020F0502020204030204" pitchFamily="34" charset="0"/>
              </a:rPr>
              <a:t>r</a:t>
            </a:r>
            <a:endParaRPr lang="en-US" sz="1400" dirty="0">
              <a:latin typeface="Calibri" panose="020F0502020204030204" pitchFamily="34" charset="0"/>
              <a:ea typeface="Calibri" panose="020F0502020204030204" pitchFamily="34" charset="0"/>
              <a:cs typeface="Calibri" panose="020F0502020204030204" pitchFamily="34" charset="0"/>
            </a:endParaRPr>
          </a:p>
        </p:txBody>
      </p:sp>
      <p:sp>
        <p:nvSpPr>
          <p:cNvPr id="114" name="TextBox 7"/>
          <p:cNvSpPr txBox="1">
            <a:spLocks noChangeArrowheads="1"/>
          </p:cNvSpPr>
          <p:nvPr/>
        </p:nvSpPr>
        <p:spPr bwMode="auto">
          <a:xfrm>
            <a:off x="2631959" y="2420710"/>
            <a:ext cx="1140283" cy="322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nSpc>
                <a:spcPct val="107000"/>
              </a:lnSpc>
              <a:buNone/>
              <a:tabLst>
                <a:tab pos="171450" algn="l"/>
              </a:tabLst>
            </a:pPr>
            <a:r>
              <a:rPr lang="en-US" sz="1400" dirty="0">
                <a:latin typeface="Calibri" panose="020F0502020204030204" pitchFamily="34" charset="0"/>
                <a:ea typeface="Calibri" panose="020F0502020204030204" pitchFamily="34" charset="0"/>
                <a:cs typeface="Calibri" panose="020F0502020204030204" pitchFamily="34" charset="0"/>
              </a:rPr>
              <a:t>1.2D + 1.6L</a:t>
            </a:r>
          </a:p>
        </p:txBody>
      </p:sp>
    </p:spTree>
    <p:extLst>
      <p:ext uri="{BB962C8B-B14F-4D97-AF65-F5344CB8AC3E}">
        <p14:creationId xmlns:p14="http://schemas.microsoft.com/office/powerpoint/2010/main" val="718039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141"/>
          <p:cNvSpPr txBox="1">
            <a:spLocks noChangeArrowheads="1"/>
          </p:cNvSpPr>
          <p:nvPr/>
        </p:nvSpPr>
        <p:spPr bwMode="auto">
          <a:xfrm>
            <a:off x="714873" y="5806775"/>
            <a:ext cx="777522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u="sng" dirty="0">
                <a:latin typeface="+mn-lt"/>
              </a:rPr>
              <a:t>Reference</a:t>
            </a:r>
          </a:p>
          <a:p>
            <a:r>
              <a:rPr lang="en-US" altLang="en-US" sz="1400" dirty="0">
                <a:latin typeface="+mn-lt"/>
              </a:rPr>
              <a:t>R.D. Ziemian; A. Miller, Inelastic analysis and design: frames with members in minor-axis bending, Journal of Structural Engineering. 123 (1997) 151.</a:t>
            </a:r>
          </a:p>
        </p:txBody>
      </p:sp>
      <p:sp>
        <p:nvSpPr>
          <p:cNvPr id="19460" name="Line 148"/>
          <p:cNvSpPr>
            <a:spLocks noChangeShapeType="1"/>
          </p:cNvSpPr>
          <p:nvPr/>
        </p:nvSpPr>
        <p:spPr bwMode="auto">
          <a:xfrm>
            <a:off x="911278" y="4186642"/>
            <a:ext cx="0" cy="276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9461" name="Line 149"/>
          <p:cNvSpPr>
            <a:spLocks noChangeShapeType="1"/>
          </p:cNvSpPr>
          <p:nvPr/>
        </p:nvSpPr>
        <p:spPr bwMode="auto">
          <a:xfrm flipH="1">
            <a:off x="4742665" y="4255167"/>
            <a:ext cx="83272" cy="128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9465" name="Line 191"/>
          <p:cNvSpPr>
            <a:spLocks noChangeShapeType="1"/>
          </p:cNvSpPr>
          <p:nvPr/>
        </p:nvSpPr>
        <p:spPr bwMode="auto">
          <a:xfrm>
            <a:off x="941758" y="4335780"/>
            <a:ext cx="3816049" cy="0"/>
          </a:xfrm>
          <a:prstGeom prst="line">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en-US" sz="1200"/>
          </a:p>
        </p:txBody>
      </p:sp>
      <p:sp>
        <p:nvSpPr>
          <p:cNvPr id="529" name="Text Box 141"/>
          <p:cNvSpPr txBox="1">
            <a:spLocks noChangeArrowheads="1"/>
          </p:cNvSpPr>
          <p:nvPr/>
        </p:nvSpPr>
        <p:spPr bwMode="auto">
          <a:xfrm>
            <a:off x="513187" y="456876"/>
            <a:ext cx="14318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u="sng" dirty="0">
                <a:latin typeface="+mn-lt"/>
              </a:rPr>
              <a:t>Frame 10</a:t>
            </a:r>
          </a:p>
        </p:txBody>
      </p:sp>
      <p:sp>
        <p:nvSpPr>
          <p:cNvPr id="252" name="TextBox 251"/>
          <p:cNvSpPr txBox="1"/>
          <p:nvPr/>
        </p:nvSpPr>
        <p:spPr>
          <a:xfrm>
            <a:off x="1366084" y="4223732"/>
            <a:ext cx="337621" cy="203133"/>
          </a:xfrm>
          <a:prstGeom prst="rect">
            <a:avLst/>
          </a:prstGeom>
          <a:solidFill>
            <a:schemeClr val="bg1"/>
          </a:solidFill>
          <a:ln>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20 </a:t>
            </a:r>
            <a:r>
              <a:rPr lang="en-US" sz="1200" dirty="0" err="1">
                <a:latin typeface="Calibri" panose="020F0502020204030204" pitchFamily="34" charset="0"/>
                <a:cs typeface="Calibri" panose="020F0502020204030204" pitchFamily="34" charset="0"/>
              </a:rPr>
              <a:t>ft</a:t>
            </a:r>
            <a:endParaRPr lang="en-US" sz="1200" i="1" dirty="0">
              <a:latin typeface="Calibri" panose="020F0502020204030204" pitchFamily="34" charset="0"/>
              <a:cs typeface="Calibri" panose="020F0502020204030204" pitchFamily="34" charset="0"/>
            </a:endParaRPr>
          </a:p>
        </p:txBody>
      </p:sp>
      <p:sp>
        <p:nvSpPr>
          <p:cNvPr id="253" name="TextBox 252"/>
          <p:cNvSpPr txBox="1"/>
          <p:nvPr/>
        </p:nvSpPr>
        <p:spPr>
          <a:xfrm>
            <a:off x="3394168" y="4223732"/>
            <a:ext cx="380677" cy="203133"/>
          </a:xfrm>
          <a:prstGeom prst="rect">
            <a:avLst/>
          </a:prstGeom>
          <a:solidFill>
            <a:schemeClr val="bg1"/>
          </a:solidFill>
          <a:ln>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48 </a:t>
            </a:r>
            <a:r>
              <a:rPr lang="en-US" sz="1200" dirty="0" err="1">
                <a:latin typeface="Calibri" panose="020F0502020204030204" pitchFamily="34" charset="0"/>
                <a:cs typeface="Calibri" panose="020F0502020204030204" pitchFamily="34" charset="0"/>
              </a:rPr>
              <a:t>ft</a:t>
            </a:r>
            <a:endParaRPr lang="en-US" sz="1200" i="1" dirty="0">
              <a:latin typeface="Calibri" panose="020F0502020204030204" pitchFamily="34" charset="0"/>
              <a:cs typeface="Calibri" panose="020F0502020204030204" pitchFamily="34" charset="0"/>
            </a:endParaRPr>
          </a:p>
        </p:txBody>
      </p:sp>
      <p:grpSp>
        <p:nvGrpSpPr>
          <p:cNvPr id="240" name="Group 205"/>
          <p:cNvGrpSpPr>
            <a:grpSpLocks noChangeAspect="1"/>
          </p:cNvGrpSpPr>
          <p:nvPr/>
        </p:nvGrpSpPr>
        <p:grpSpPr bwMode="auto">
          <a:xfrm>
            <a:off x="722371" y="3790141"/>
            <a:ext cx="384684" cy="274320"/>
            <a:chOff x="158" y="1066"/>
            <a:chExt cx="130" cy="113"/>
          </a:xfrm>
        </p:grpSpPr>
        <p:sp>
          <p:nvSpPr>
            <p:cNvPr id="249" name="Rectangle 206"/>
            <p:cNvSpPr>
              <a:spLocks noChangeArrowheads="1"/>
            </p:cNvSpPr>
            <p:nvPr/>
          </p:nvSpPr>
          <p:spPr bwMode="auto">
            <a:xfrm>
              <a:off x="159" y="1123"/>
              <a:ext cx="128" cy="56"/>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50" name="AutoShape 207"/>
            <p:cNvSpPr>
              <a:spLocks noChangeArrowheads="1"/>
            </p:cNvSpPr>
            <p:nvPr/>
          </p:nvSpPr>
          <p:spPr bwMode="auto">
            <a:xfrm>
              <a:off x="194" y="1066"/>
              <a:ext cx="58" cy="57"/>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51" name="Line 208"/>
            <p:cNvSpPr>
              <a:spLocks noChangeShapeType="1"/>
            </p:cNvSpPr>
            <p:nvPr/>
          </p:nvSpPr>
          <p:spPr bwMode="auto">
            <a:xfrm>
              <a:off x="158" y="1123"/>
              <a:ext cx="13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5" name="Line 23"/>
          <p:cNvSpPr>
            <a:spLocks noChangeShapeType="1"/>
          </p:cNvSpPr>
          <p:nvPr/>
        </p:nvSpPr>
        <p:spPr bwMode="auto">
          <a:xfrm flipV="1">
            <a:off x="915709" y="1784947"/>
            <a:ext cx="0" cy="200595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 name="Line 26"/>
          <p:cNvSpPr>
            <a:spLocks noChangeShapeType="1"/>
          </p:cNvSpPr>
          <p:nvPr/>
        </p:nvSpPr>
        <p:spPr bwMode="auto">
          <a:xfrm>
            <a:off x="915708" y="1792377"/>
            <a:ext cx="384731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9" name="Line 26"/>
          <p:cNvSpPr>
            <a:spLocks noChangeShapeType="1"/>
          </p:cNvSpPr>
          <p:nvPr/>
        </p:nvSpPr>
        <p:spPr bwMode="auto">
          <a:xfrm>
            <a:off x="911278" y="2656929"/>
            <a:ext cx="38591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0" name="Line 23"/>
          <p:cNvSpPr>
            <a:spLocks noChangeShapeType="1"/>
          </p:cNvSpPr>
          <p:nvPr/>
        </p:nvSpPr>
        <p:spPr bwMode="auto">
          <a:xfrm flipV="1">
            <a:off x="4763023" y="1789386"/>
            <a:ext cx="0" cy="200595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1" name="Line 23"/>
          <p:cNvSpPr>
            <a:spLocks noChangeShapeType="1"/>
          </p:cNvSpPr>
          <p:nvPr/>
        </p:nvSpPr>
        <p:spPr bwMode="auto">
          <a:xfrm flipV="1">
            <a:off x="2072394" y="1784751"/>
            <a:ext cx="0" cy="200595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3" name="Group 205"/>
          <p:cNvGrpSpPr>
            <a:grpSpLocks noChangeAspect="1"/>
          </p:cNvGrpSpPr>
          <p:nvPr/>
        </p:nvGrpSpPr>
        <p:grpSpPr bwMode="auto">
          <a:xfrm>
            <a:off x="1878529" y="3790141"/>
            <a:ext cx="384684" cy="274320"/>
            <a:chOff x="158" y="1066"/>
            <a:chExt cx="130" cy="113"/>
          </a:xfrm>
        </p:grpSpPr>
        <p:sp>
          <p:nvSpPr>
            <p:cNvPr id="264" name="Rectangle 206"/>
            <p:cNvSpPr>
              <a:spLocks noChangeArrowheads="1"/>
            </p:cNvSpPr>
            <p:nvPr/>
          </p:nvSpPr>
          <p:spPr bwMode="auto">
            <a:xfrm>
              <a:off x="159" y="1123"/>
              <a:ext cx="128" cy="56"/>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65" name="AutoShape 207"/>
            <p:cNvSpPr>
              <a:spLocks noChangeArrowheads="1"/>
            </p:cNvSpPr>
            <p:nvPr/>
          </p:nvSpPr>
          <p:spPr bwMode="auto">
            <a:xfrm>
              <a:off x="194" y="1066"/>
              <a:ext cx="58" cy="57"/>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66" name="Line 208"/>
            <p:cNvSpPr>
              <a:spLocks noChangeShapeType="1"/>
            </p:cNvSpPr>
            <p:nvPr/>
          </p:nvSpPr>
          <p:spPr bwMode="auto">
            <a:xfrm>
              <a:off x="158" y="1123"/>
              <a:ext cx="13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67" name="Group 205"/>
          <p:cNvGrpSpPr>
            <a:grpSpLocks noChangeAspect="1"/>
          </p:cNvGrpSpPr>
          <p:nvPr/>
        </p:nvGrpSpPr>
        <p:grpSpPr bwMode="auto">
          <a:xfrm>
            <a:off x="4572159" y="3790141"/>
            <a:ext cx="384684" cy="274320"/>
            <a:chOff x="158" y="1066"/>
            <a:chExt cx="130" cy="113"/>
          </a:xfrm>
        </p:grpSpPr>
        <p:sp>
          <p:nvSpPr>
            <p:cNvPr id="268" name="Rectangle 206"/>
            <p:cNvSpPr>
              <a:spLocks noChangeArrowheads="1"/>
            </p:cNvSpPr>
            <p:nvPr/>
          </p:nvSpPr>
          <p:spPr bwMode="auto">
            <a:xfrm>
              <a:off x="159" y="1123"/>
              <a:ext cx="128" cy="56"/>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69" name="AutoShape 207"/>
            <p:cNvSpPr>
              <a:spLocks noChangeArrowheads="1"/>
            </p:cNvSpPr>
            <p:nvPr/>
          </p:nvSpPr>
          <p:spPr bwMode="auto">
            <a:xfrm>
              <a:off x="194" y="1066"/>
              <a:ext cx="58" cy="57"/>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70" name="Line 208"/>
            <p:cNvSpPr>
              <a:spLocks noChangeShapeType="1"/>
            </p:cNvSpPr>
            <p:nvPr/>
          </p:nvSpPr>
          <p:spPr bwMode="auto">
            <a:xfrm>
              <a:off x="158" y="1123"/>
              <a:ext cx="13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2" name="Line 148"/>
          <p:cNvSpPr>
            <a:spLocks noChangeShapeType="1"/>
          </p:cNvSpPr>
          <p:nvPr/>
        </p:nvSpPr>
        <p:spPr bwMode="auto">
          <a:xfrm>
            <a:off x="2092514" y="4186642"/>
            <a:ext cx="0" cy="276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73" name="Line 148"/>
          <p:cNvSpPr>
            <a:spLocks noChangeShapeType="1"/>
          </p:cNvSpPr>
          <p:nvPr/>
        </p:nvSpPr>
        <p:spPr bwMode="auto">
          <a:xfrm>
            <a:off x="4779033" y="4186642"/>
            <a:ext cx="0" cy="276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76" name="Line 149"/>
          <p:cNvSpPr>
            <a:spLocks noChangeShapeType="1"/>
          </p:cNvSpPr>
          <p:nvPr/>
        </p:nvSpPr>
        <p:spPr bwMode="auto">
          <a:xfrm flipH="1">
            <a:off x="2060425" y="4265327"/>
            <a:ext cx="83272" cy="128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77" name="Line 149"/>
          <p:cNvSpPr>
            <a:spLocks noChangeShapeType="1"/>
          </p:cNvSpPr>
          <p:nvPr/>
        </p:nvSpPr>
        <p:spPr bwMode="auto">
          <a:xfrm flipH="1">
            <a:off x="871705" y="4275487"/>
            <a:ext cx="83272" cy="128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grpSp>
        <p:nvGrpSpPr>
          <p:cNvPr id="285" name="Group 158"/>
          <p:cNvGrpSpPr>
            <a:grpSpLocks/>
          </p:cNvGrpSpPr>
          <p:nvPr/>
        </p:nvGrpSpPr>
        <p:grpSpPr bwMode="auto">
          <a:xfrm>
            <a:off x="918467" y="1550297"/>
            <a:ext cx="3842100" cy="223890"/>
            <a:chOff x="2873" y="2830"/>
            <a:chExt cx="9300" cy="596"/>
          </a:xfrm>
        </p:grpSpPr>
        <p:sp>
          <p:nvSpPr>
            <p:cNvPr id="286" name="Rectangle 159"/>
            <p:cNvSpPr>
              <a:spLocks noChangeArrowheads="1"/>
            </p:cNvSpPr>
            <p:nvPr/>
          </p:nvSpPr>
          <p:spPr bwMode="auto">
            <a:xfrm>
              <a:off x="2873" y="2830"/>
              <a:ext cx="9300" cy="5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287" name="Line 160"/>
            <p:cNvSpPr>
              <a:spLocks noChangeShapeType="1"/>
            </p:cNvSpPr>
            <p:nvPr/>
          </p:nvSpPr>
          <p:spPr bwMode="auto">
            <a:xfrm>
              <a:off x="287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8" name="Line 161"/>
            <p:cNvSpPr>
              <a:spLocks noChangeShapeType="1"/>
            </p:cNvSpPr>
            <p:nvPr/>
          </p:nvSpPr>
          <p:spPr bwMode="auto">
            <a:xfrm>
              <a:off x="322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9" name="Line 162"/>
            <p:cNvSpPr>
              <a:spLocks noChangeShapeType="1"/>
            </p:cNvSpPr>
            <p:nvPr/>
          </p:nvSpPr>
          <p:spPr bwMode="auto">
            <a:xfrm>
              <a:off x="357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0" name="Line 163"/>
            <p:cNvSpPr>
              <a:spLocks noChangeShapeType="1"/>
            </p:cNvSpPr>
            <p:nvPr/>
          </p:nvSpPr>
          <p:spPr bwMode="auto">
            <a:xfrm>
              <a:off x="392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1" name="Line 164"/>
            <p:cNvSpPr>
              <a:spLocks noChangeShapeType="1"/>
            </p:cNvSpPr>
            <p:nvPr/>
          </p:nvSpPr>
          <p:spPr bwMode="auto">
            <a:xfrm>
              <a:off x="424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2" name="Line 165"/>
            <p:cNvSpPr>
              <a:spLocks noChangeShapeType="1"/>
            </p:cNvSpPr>
            <p:nvPr/>
          </p:nvSpPr>
          <p:spPr bwMode="auto">
            <a:xfrm>
              <a:off x="459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3" name="Line 166"/>
            <p:cNvSpPr>
              <a:spLocks noChangeShapeType="1"/>
            </p:cNvSpPr>
            <p:nvPr/>
          </p:nvSpPr>
          <p:spPr bwMode="auto">
            <a:xfrm>
              <a:off x="494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4" name="Line 167"/>
            <p:cNvSpPr>
              <a:spLocks noChangeShapeType="1"/>
            </p:cNvSpPr>
            <p:nvPr/>
          </p:nvSpPr>
          <p:spPr bwMode="auto">
            <a:xfrm>
              <a:off x="529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5" name="Line 168"/>
            <p:cNvSpPr>
              <a:spLocks noChangeShapeType="1"/>
            </p:cNvSpPr>
            <p:nvPr/>
          </p:nvSpPr>
          <p:spPr bwMode="auto">
            <a:xfrm>
              <a:off x="564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6" name="Line 169"/>
            <p:cNvSpPr>
              <a:spLocks noChangeShapeType="1"/>
            </p:cNvSpPr>
            <p:nvPr/>
          </p:nvSpPr>
          <p:spPr bwMode="auto">
            <a:xfrm>
              <a:off x="598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 name="Line 170"/>
            <p:cNvSpPr>
              <a:spLocks noChangeShapeType="1"/>
            </p:cNvSpPr>
            <p:nvPr/>
          </p:nvSpPr>
          <p:spPr bwMode="auto">
            <a:xfrm>
              <a:off x="634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8" name="Line 171"/>
            <p:cNvSpPr>
              <a:spLocks noChangeShapeType="1"/>
            </p:cNvSpPr>
            <p:nvPr/>
          </p:nvSpPr>
          <p:spPr bwMode="auto">
            <a:xfrm>
              <a:off x="669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9" name="Line 172"/>
            <p:cNvSpPr>
              <a:spLocks noChangeShapeType="1"/>
            </p:cNvSpPr>
            <p:nvPr/>
          </p:nvSpPr>
          <p:spPr bwMode="auto">
            <a:xfrm>
              <a:off x="701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 name="Line 173"/>
            <p:cNvSpPr>
              <a:spLocks noChangeShapeType="1"/>
            </p:cNvSpPr>
            <p:nvPr/>
          </p:nvSpPr>
          <p:spPr bwMode="auto">
            <a:xfrm>
              <a:off x="735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4" name="Line 174"/>
            <p:cNvSpPr>
              <a:spLocks noChangeShapeType="1"/>
            </p:cNvSpPr>
            <p:nvPr/>
          </p:nvSpPr>
          <p:spPr bwMode="auto">
            <a:xfrm>
              <a:off x="771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5" name="Line 175"/>
            <p:cNvSpPr>
              <a:spLocks noChangeShapeType="1"/>
            </p:cNvSpPr>
            <p:nvPr/>
          </p:nvSpPr>
          <p:spPr bwMode="auto">
            <a:xfrm>
              <a:off x="806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6" name="Line 176"/>
            <p:cNvSpPr>
              <a:spLocks noChangeShapeType="1"/>
            </p:cNvSpPr>
            <p:nvPr/>
          </p:nvSpPr>
          <p:spPr bwMode="auto">
            <a:xfrm>
              <a:off x="842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7" name="Line 177"/>
            <p:cNvSpPr>
              <a:spLocks noChangeShapeType="1"/>
            </p:cNvSpPr>
            <p:nvPr/>
          </p:nvSpPr>
          <p:spPr bwMode="auto">
            <a:xfrm>
              <a:off x="876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8" name="Line 178"/>
            <p:cNvSpPr>
              <a:spLocks noChangeShapeType="1"/>
            </p:cNvSpPr>
            <p:nvPr/>
          </p:nvSpPr>
          <p:spPr bwMode="auto">
            <a:xfrm>
              <a:off x="912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9" name="Line 179"/>
            <p:cNvSpPr>
              <a:spLocks noChangeShapeType="1"/>
            </p:cNvSpPr>
            <p:nvPr/>
          </p:nvSpPr>
          <p:spPr bwMode="auto">
            <a:xfrm>
              <a:off x="947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4" name="Line 180"/>
            <p:cNvSpPr>
              <a:spLocks noChangeShapeType="1"/>
            </p:cNvSpPr>
            <p:nvPr/>
          </p:nvSpPr>
          <p:spPr bwMode="auto">
            <a:xfrm>
              <a:off x="979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5" name="Line 181"/>
            <p:cNvSpPr>
              <a:spLocks noChangeShapeType="1"/>
            </p:cNvSpPr>
            <p:nvPr/>
          </p:nvSpPr>
          <p:spPr bwMode="auto">
            <a:xfrm>
              <a:off x="1217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8" name="Line 182"/>
            <p:cNvSpPr>
              <a:spLocks noChangeShapeType="1"/>
            </p:cNvSpPr>
            <p:nvPr/>
          </p:nvSpPr>
          <p:spPr bwMode="auto">
            <a:xfrm>
              <a:off x="1012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3" name="Line 183"/>
            <p:cNvSpPr>
              <a:spLocks noChangeShapeType="1"/>
            </p:cNvSpPr>
            <p:nvPr/>
          </p:nvSpPr>
          <p:spPr bwMode="auto">
            <a:xfrm>
              <a:off x="1047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4" name="Line 184"/>
            <p:cNvSpPr>
              <a:spLocks noChangeShapeType="1"/>
            </p:cNvSpPr>
            <p:nvPr/>
          </p:nvSpPr>
          <p:spPr bwMode="auto">
            <a:xfrm>
              <a:off x="1079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5" name="Line 185"/>
            <p:cNvSpPr>
              <a:spLocks noChangeShapeType="1"/>
            </p:cNvSpPr>
            <p:nvPr/>
          </p:nvSpPr>
          <p:spPr bwMode="auto">
            <a:xfrm>
              <a:off x="1114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6" name="Line 186"/>
            <p:cNvSpPr>
              <a:spLocks noChangeShapeType="1"/>
            </p:cNvSpPr>
            <p:nvPr/>
          </p:nvSpPr>
          <p:spPr bwMode="auto">
            <a:xfrm>
              <a:off x="1149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7" name="Line 187"/>
            <p:cNvSpPr>
              <a:spLocks noChangeShapeType="1"/>
            </p:cNvSpPr>
            <p:nvPr/>
          </p:nvSpPr>
          <p:spPr bwMode="auto">
            <a:xfrm>
              <a:off x="1184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538" name="Group 158"/>
          <p:cNvGrpSpPr>
            <a:grpSpLocks/>
          </p:cNvGrpSpPr>
          <p:nvPr/>
        </p:nvGrpSpPr>
        <p:grpSpPr bwMode="auto">
          <a:xfrm>
            <a:off x="928627" y="2413897"/>
            <a:ext cx="3842100" cy="223890"/>
            <a:chOff x="2873" y="2830"/>
            <a:chExt cx="9300" cy="596"/>
          </a:xfrm>
        </p:grpSpPr>
        <p:sp>
          <p:nvSpPr>
            <p:cNvPr id="539" name="Rectangle 159"/>
            <p:cNvSpPr>
              <a:spLocks noChangeArrowheads="1"/>
            </p:cNvSpPr>
            <p:nvPr/>
          </p:nvSpPr>
          <p:spPr bwMode="auto">
            <a:xfrm>
              <a:off x="2873" y="2830"/>
              <a:ext cx="9300" cy="5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540" name="Line 160"/>
            <p:cNvSpPr>
              <a:spLocks noChangeShapeType="1"/>
            </p:cNvSpPr>
            <p:nvPr/>
          </p:nvSpPr>
          <p:spPr bwMode="auto">
            <a:xfrm>
              <a:off x="287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1" name="Line 161"/>
            <p:cNvSpPr>
              <a:spLocks noChangeShapeType="1"/>
            </p:cNvSpPr>
            <p:nvPr/>
          </p:nvSpPr>
          <p:spPr bwMode="auto">
            <a:xfrm>
              <a:off x="322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 name="Line 162"/>
            <p:cNvSpPr>
              <a:spLocks noChangeShapeType="1"/>
            </p:cNvSpPr>
            <p:nvPr/>
          </p:nvSpPr>
          <p:spPr bwMode="auto">
            <a:xfrm>
              <a:off x="357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 name="Line 163"/>
            <p:cNvSpPr>
              <a:spLocks noChangeShapeType="1"/>
            </p:cNvSpPr>
            <p:nvPr/>
          </p:nvSpPr>
          <p:spPr bwMode="auto">
            <a:xfrm>
              <a:off x="392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4" name="Line 164"/>
            <p:cNvSpPr>
              <a:spLocks noChangeShapeType="1"/>
            </p:cNvSpPr>
            <p:nvPr/>
          </p:nvSpPr>
          <p:spPr bwMode="auto">
            <a:xfrm>
              <a:off x="424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5" name="Line 165"/>
            <p:cNvSpPr>
              <a:spLocks noChangeShapeType="1"/>
            </p:cNvSpPr>
            <p:nvPr/>
          </p:nvSpPr>
          <p:spPr bwMode="auto">
            <a:xfrm>
              <a:off x="459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6" name="Line 166"/>
            <p:cNvSpPr>
              <a:spLocks noChangeShapeType="1"/>
            </p:cNvSpPr>
            <p:nvPr/>
          </p:nvSpPr>
          <p:spPr bwMode="auto">
            <a:xfrm>
              <a:off x="494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7" name="Line 167"/>
            <p:cNvSpPr>
              <a:spLocks noChangeShapeType="1"/>
            </p:cNvSpPr>
            <p:nvPr/>
          </p:nvSpPr>
          <p:spPr bwMode="auto">
            <a:xfrm>
              <a:off x="529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8" name="Line 168"/>
            <p:cNvSpPr>
              <a:spLocks noChangeShapeType="1"/>
            </p:cNvSpPr>
            <p:nvPr/>
          </p:nvSpPr>
          <p:spPr bwMode="auto">
            <a:xfrm>
              <a:off x="564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9" name="Line 169"/>
            <p:cNvSpPr>
              <a:spLocks noChangeShapeType="1"/>
            </p:cNvSpPr>
            <p:nvPr/>
          </p:nvSpPr>
          <p:spPr bwMode="auto">
            <a:xfrm>
              <a:off x="598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0" name="Line 170"/>
            <p:cNvSpPr>
              <a:spLocks noChangeShapeType="1"/>
            </p:cNvSpPr>
            <p:nvPr/>
          </p:nvSpPr>
          <p:spPr bwMode="auto">
            <a:xfrm>
              <a:off x="634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1" name="Line 171"/>
            <p:cNvSpPr>
              <a:spLocks noChangeShapeType="1"/>
            </p:cNvSpPr>
            <p:nvPr/>
          </p:nvSpPr>
          <p:spPr bwMode="auto">
            <a:xfrm>
              <a:off x="669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2" name="Line 172"/>
            <p:cNvSpPr>
              <a:spLocks noChangeShapeType="1"/>
            </p:cNvSpPr>
            <p:nvPr/>
          </p:nvSpPr>
          <p:spPr bwMode="auto">
            <a:xfrm>
              <a:off x="701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 name="Line 173"/>
            <p:cNvSpPr>
              <a:spLocks noChangeShapeType="1"/>
            </p:cNvSpPr>
            <p:nvPr/>
          </p:nvSpPr>
          <p:spPr bwMode="auto">
            <a:xfrm>
              <a:off x="735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4" name="Line 174"/>
            <p:cNvSpPr>
              <a:spLocks noChangeShapeType="1"/>
            </p:cNvSpPr>
            <p:nvPr/>
          </p:nvSpPr>
          <p:spPr bwMode="auto">
            <a:xfrm>
              <a:off x="771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5" name="Line 175"/>
            <p:cNvSpPr>
              <a:spLocks noChangeShapeType="1"/>
            </p:cNvSpPr>
            <p:nvPr/>
          </p:nvSpPr>
          <p:spPr bwMode="auto">
            <a:xfrm>
              <a:off x="806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6" name="Line 176"/>
            <p:cNvSpPr>
              <a:spLocks noChangeShapeType="1"/>
            </p:cNvSpPr>
            <p:nvPr/>
          </p:nvSpPr>
          <p:spPr bwMode="auto">
            <a:xfrm>
              <a:off x="842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7" name="Line 177"/>
            <p:cNvSpPr>
              <a:spLocks noChangeShapeType="1"/>
            </p:cNvSpPr>
            <p:nvPr/>
          </p:nvSpPr>
          <p:spPr bwMode="auto">
            <a:xfrm>
              <a:off x="876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8" name="Line 178"/>
            <p:cNvSpPr>
              <a:spLocks noChangeShapeType="1"/>
            </p:cNvSpPr>
            <p:nvPr/>
          </p:nvSpPr>
          <p:spPr bwMode="auto">
            <a:xfrm>
              <a:off x="912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9" name="Line 179"/>
            <p:cNvSpPr>
              <a:spLocks noChangeShapeType="1"/>
            </p:cNvSpPr>
            <p:nvPr/>
          </p:nvSpPr>
          <p:spPr bwMode="auto">
            <a:xfrm>
              <a:off x="947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0" name="Line 180"/>
            <p:cNvSpPr>
              <a:spLocks noChangeShapeType="1"/>
            </p:cNvSpPr>
            <p:nvPr/>
          </p:nvSpPr>
          <p:spPr bwMode="auto">
            <a:xfrm>
              <a:off x="979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1" name="Line 181"/>
            <p:cNvSpPr>
              <a:spLocks noChangeShapeType="1"/>
            </p:cNvSpPr>
            <p:nvPr/>
          </p:nvSpPr>
          <p:spPr bwMode="auto">
            <a:xfrm>
              <a:off x="1217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2" name="Line 182"/>
            <p:cNvSpPr>
              <a:spLocks noChangeShapeType="1"/>
            </p:cNvSpPr>
            <p:nvPr/>
          </p:nvSpPr>
          <p:spPr bwMode="auto">
            <a:xfrm>
              <a:off x="1012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 name="Line 183"/>
            <p:cNvSpPr>
              <a:spLocks noChangeShapeType="1"/>
            </p:cNvSpPr>
            <p:nvPr/>
          </p:nvSpPr>
          <p:spPr bwMode="auto">
            <a:xfrm>
              <a:off x="1047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4" name="Line 184"/>
            <p:cNvSpPr>
              <a:spLocks noChangeShapeType="1"/>
            </p:cNvSpPr>
            <p:nvPr/>
          </p:nvSpPr>
          <p:spPr bwMode="auto">
            <a:xfrm>
              <a:off x="1079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5" name="Line 185"/>
            <p:cNvSpPr>
              <a:spLocks noChangeShapeType="1"/>
            </p:cNvSpPr>
            <p:nvPr/>
          </p:nvSpPr>
          <p:spPr bwMode="auto">
            <a:xfrm>
              <a:off x="1114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6" name="Line 186"/>
            <p:cNvSpPr>
              <a:spLocks noChangeShapeType="1"/>
            </p:cNvSpPr>
            <p:nvPr/>
          </p:nvSpPr>
          <p:spPr bwMode="auto">
            <a:xfrm>
              <a:off x="1149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7" name="Line 187"/>
            <p:cNvSpPr>
              <a:spLocks noChangeShapeType="1"/>
            </p:cNvSpPr>
            <p:nvPr/>
          </p:nvSpPr>
          <p:spPr bwMode="auto">
            <a:xfrm>
              <a:off x="1184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568" name="TextBox 158"/>
          <p:cNvSpPr txBox="1">
            <a:spLocks noChangeArrowheads="1"/>
          </p:cNvSpPr>
          <p:nvPr/>
        </p:nvSpPr>
        <p:spPr bwMode="auto">
          <a:xfrm rot="16200000">
            <a:off x="457590" y="3129415"/>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W14x90</a:t>
            </a:r>
          </a:p>
        </p:txBody>
      </p:sp>
      <p:sp>
        <p:nvSpPr>
          <p:cNvPr id="569" name="TextBox 159"/>
          <p:cNvSpPr txBox="1">
            <a:spLocks noChangeArrowheads="1"/>
          </p:cNvSpPr>
          <p:nvPr/>
        </p:nvSpPr>
        <p:spPr bwMode="auto">
          <a:xfrm rot="16200000">
            <a:off x="1618938" y="3144044"/>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W14x90</a:t>
            </a:r>
          </a:p>
        </p:txBody>
      </p:sp>
      <p:sp>
        <p:nvSpPr>
          <p:cNvPr id="571" name="TextBox 161"/>
          <p:cNvSpPr txBox="1">
            <a:spLocks noChangeArrowheads="1"/>
          </p:cNvSpPr>
          <p:nvPr/>
        </p:nvSpPr>
        <p:spPr bwMode="auto">
          <a:xfrm rot="16200000">
            <a:off x="552260" y="2007500"/>
            <a:ext cx="5453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W6x9</a:t>
            </a:r>
          </a:p>
        </p:txBody>
      </p:sp>
      <p:sp>
        <p:nvSpPr>
          <p:cNvPr id="572" name="TextBox 162"/>
          <p:cNvSpPr txBox="1">
            <a:spLocks noChangeArrowheads="1"/>
          </p:cNvSpPr>
          <p:nvPr/>
        </p:nvSpPr>
        <p:spPr bwMode="auto">
          <a:xfrm rot="16200000">
            <a:off x="1679016" y="1932090"/>
            <a:ext cx="6238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W8x40</a:t>
            </a:r>
          </a:p>
        </p:txBody>
      </p:sp>
      <p:sp>
        <p:nvSpPr>
          <p:cNvPr id="574" name="TextBox 164"/>
          <p:cNvSpPr txBox="1">
            <a:spLocks noChangeArrowheads="1"/>
          </p:cNvSpPr>
          <p:nvPr/>
        </p:nvSpPr>
        <p:spPr bwMode="auto">
          <a:xfrm>
            <a:off x="956643" y="2638466"/>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W30x99</a:t>
            </a:r>
          </a:p>
        </p:txBody>
      </p:sp>
      <p:sp>
        <p:nvSpPr>
          <p:cNvPr id="578" name="TextBox 159"/>
          <p:cNvSpPr txBox="1">
            <a:spLocks noChangeArrowheads="1"/>
          </p:cNvSpPr>
          <p:nvPr/>
        </p:nvSpPr>
        <p:spPr bwMode="auto">
          <a:xfrm rot="16200000">
            <a:off x="4294584" y="3191256"/>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W14x90</a:t>
            </a:r>
          </a:p>
        </p:txBody>
      </p:sp>
      <p:sp>
        <p:nvSpPr>
          <p:cNvPr id="119" name="TextBox 163"/>
          <p:cNvSpPr txBox="1">
            <a:spLocks noChangeArrowheads="1"/>
          </p:cNvSpPr>
          <p:nvPr/>
        </p:nvSpPr>
        <p:spPr bwMode="auto">
          <a:xfrm rot="16200000">
            <a:off x="4346171" y="1950183"/>
            <a:ext cx="6210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W8x24</a:t>
            </a:r>
          </a:p>
        </p:txBody>
      </p:sp>
      <p:sp>
        <p:nvSpPr>
          <p:cNvPr id="121" name="TextBox 165"/>
          <p:cNvSpPr txBox="1">
            <a:spLocks noChangeArrowheads="1"/>
          </p:cNvSpPr>
          <p:nvPr/>
        </p:nvSpPr>
        <p:spPr bwMode="auto">
          <a:xfrm>
            <a:off x="2891180" y="2645497"/>
            <a:ext cx="7809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W36x160</a:t>
            </a:r>
          </a:p>
        </p:txBody>
      </p:sp>
      <p:sp>
        <p:nvSpPr>
          <p:cNvPr id="122" name="TextBox 166"/>
          <p:cNvSpPr txBox="1">
            <a:spLocks noChangeArrowheads="1"/>
          </p:cNvSpPr>
          <p:nvPr/>
        </p:nvSpPr>
        <p:spPr bwMode="auto">
          <a:xfrm>
            <a:off x="1005826" y="1778634"/>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W24x55</a:t>
            </a:r>
          </a:p>
        </p:txBody>
      </p:sp>
      <p:sp>
        <p:nvSpPr>
          <p:cNvPr id="123" name="TextBox 167"/>
          <p:cNvSpPr txBox="1">
            <a:spLocks noChangeArrowheads="1"/>
          </p:cNvSpPr>
          <p:nvPr/>
        </p:nvSpPr>
        <p:spPr bwMode="auto">
          <a:xfrm>
            <a:off x="2886710" y="1778635"/>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W30x99</a:t>
            </a:r>
          </a:p>
        </p:txBody>
      </p:sp>
      <p:sp>
        <p:nvSpPr>
          <p:cNvPr id="124" name="Text Box 34"/>
          <p:cNvSpPr txBox="1">
            <a:spLocks noChangeArrowheads="1"/>
          </p:cNvSpPr>
          <p:nvPr/>
        </p:nvSpPr>
        <p:spPr bwMode="auto">
          <a:xfrm>
            <a:off x="1726369" y="4748341"/>
            <a:ext cx="2332292" cy="738664"/>
          </a:xfrm>
          <a:prstGeom prst="rect">
            <a:avLst/>
          </a:prstGeom>
          <a:solidFill>
            <a:srgbClr val="CCECFF"/>
          </a:solidFill>
          <a:ln w="28575">
            <a:no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i="1" u="sng" dirty="0">
                <a:latin typeface="+mn-lt"/>
              </a:rPr>
              <a:t>NOTE re Member orientation</a:t>
            </a:r>
          </a:p>
          <a:p>
            <a:pPr eaLnBrk="1" hangingPunct="1">
              <a:spcBef>
                <a:spcPct val="0"/>
              </a:spcBef>
              <a:buFontTx/>
              <a:buNone/>
            </a:pPr>
            <a:r>
              <a:rPr lang="en-US" altLang="en-US" sz="1400" i="1" dirty="0">
                <a:latin typeface="+mn-lt"/>
              </a:rPr>
              <a:t>Beams:  Major axis bending</a:t>
            </a:r>
          </a:p>
          <a:p>
            <a:pPr eaLnBrk="1" hangingPunct="1">
              <a:spcBef>
                <a:spcPct val="0"/>
              </a:spcBef>
              <a:buFontTx/>
              <a:buNone/>
            </a:pPr>
            <a:r>
              <a:rPr lang="en-US" altLang="en-US" sz="1400" i="1" dirty="0">
                <a:latin typeface="+mn-lt"/>
              </a:rPr>
              <a:t>Column: Minor axis bending</a:t>
            </a:r>
          </a:p>
        </p:txBody>
      </p:sp>
      <p:sp>
        <p:nvSpPr>
          <p:cNvPr id="114" name="TextBox 7"/>
          <p:cNvSpPr txBox="1">
            <a:spLocks noChangeArrowheads="1"/>
          </p:cNvSpPr>
          <p:nvPr/>
        </p:nvSpPr>
        <p:spPr bwMode="auto">
          <a:xfrm>
            <a:off x="2708160" y="1258709"/>
            <a:ext cx="1087226" cy="322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nSpc>
                <a:spcPct val="107000"/>
              </a:lnSpc>
              <a:buNone/>
              <a:tabLst>
                <a:tab pos="171450" algn="l"/>
              </a:tabLst>
            </a:pPr>
            <a:r>
              <a:rPr lang="en-US" sz="1400" dirty="0">
                <a:latin typeface="Calibri" panose="020F0502020204030204" pitchFamily="34" charset="0"/>
                <a:ea typeface="Calibri" panose="020F0502020204030204" pitchFamily="34" charset="0"/>
                <a:cs typeface="Calibri" panose="020F0502020204030204" pitchFamily="34" charset="0"/>
              </a:rPr>
              <a:t>1.2D + 0.5L</a:t>
            </a:r>
            <a:r>
              <a:rPr lang="en-US" sz="1400" baseline="-25000" dirty="0">
                <a:latin typeface="Calibri" panose="020F0502020204030204" pitchFamily="34" charset="0"/>
                <a:ea typeface="Calibri" panose="020F0502020204030204" pitchFamily="34" charset="0"/>
                <a:cs typeface="Calibri" panose="020F0502020204030204" pitchFamily="34" charset="0"/>
              </a:rPr>
              <a:t>r</a:t>
            </a:r>
            <a:endParaRPr lang="en-US" sz="1400" dirty="0">
              <a:latin typeface="Calibri" panose="020F0502020204030204" pitchFamily="34" charset="0"/>
              <a:ea typeface="Calibri" panose="020F0502020204030204" pitchFamily="34" charset="0"/>
              <a:cs typeface="Calibri" panose="020F0502020204030204" pitchFamily="34" charset="0"/>
            </a:endParaRPr>
          </a:p>
        </p:txBody>
      </p:sp>
      <p:sp>
        <p:nvSpPr>
          <p:cNvPr id="115" name="TextBox 7"/>
          <p:cNvSpPr txBox="1">
            <a:spLocks noChangeArrowheads="1"/>
          </p:cNvSpPr>
          <p:nvPr/>
        </p:nvSpPr>
        <p:spPr bwMode="auto">
          <a:xfrm>
            <a:off x="2708159" y="2125435"/>
            <a:ext cx="1140283" cy="322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nSpc>
                <a:spcPct val="107000"/>
              </a:lnSpc>
              <a:buNone/>
              <a:tabLst>
                <a:tab pos="171450" algn="l"/>
              </a:tabLst>
            </a:pPr>
            <a:r>
              <a:rPr lang="en-US" sz="1400" dirty="0">
                <a:latin typeface="Calibri" panose="020F0502020204030204" pitchFamily="34" charset="0"/>
                <a:ea typeface="Calibri" panose="020F0502020204030204" pitchFamily="34" charset="0"/>
                <a:cs typeface="Calibri" panose="020F0502020204030204" pitchFamily="34" charset="0"/>
              </a:rPr>
              <a:t>1.2D + 1.6L</a:t>
            </a:r>
          </a:p>
        </p:txBody>
      </p:sp>
      <p:sp>
        <p:nvSpPr>
          <p:cNvPr id="116" name="Line 152"/>
          <p:cNvSpPr>
            <a:spLocks noChangeShapeType="1"/>
          </p:cNvSpPr>
          <p:nvPr/>
        </p:nvSpPr>
        <p:spPr bwMode="auto">
          <a:xfrm>
            <a:off x="4850315" y="1802537"/>
            <a:ext cx="3089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 name="Line 193"/>
          <p:cNvSpPr>
            <a:spLocks noChangeShapeType="1"/>
          </p:cNvSpPr>
          <p:nvPr/>
        </p:nvSpPr>
        <p:spPr bwMode="auto">
          <a:xfrm flipH="1">
            <a:off x="5067916" y="1794910"/>
            <a:ext cx="0" cy="2103119"/>
          </a:xfrm>
          <a:prstGeom prst="line">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en-US"/>
          </a:p>
        </p:txBody>
      </p:sp>
      <p:sp>
        <p:nvSpPr>
          <p:cNvPr id="118" name="Line 152"/>
          <p:cNvSpPr>
            <a:spLocks noChangeShapeType="1"/>
          </p:cNvSpPr>
          <p:nvPr/>
        </p:nvSpPr>
        <p:spPr bwMode="auto">
          <a:xfrm>
            <a:off x="4870635" y="2685187"/>
            <a:ext cx="3089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Line 152"/>
          <p:cNvSpPr>
            <a:spLocks noChangeShapeType="1"/>
          </p:cNvSpPr>
          <p:nvPr/>
        </p:nvSpPr>
        <p:spPr bwMode="auto">
          <a:xfrm>
            <a:off x="4953884" y="3886557"/>
            <a:ext cx="24606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 name="Line 149"/>
          <p:cNvSpPr>
            <a:spLocks noChangeShapeType="1"/>
          </p:cNvSpPr>
          <p:nvPr/>
        </p:nvSpPr>
        <p:spPr bwMode="auto">
          <a:xfrm rot="5400000" flipH="1">
            <a:off x="5030288" y="3828219"/>
            <a:ext cx="83272" cy="128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26" name="Line 149"/>
          <p:cNvSpPr>
            <a:spLocks noChangeShapeType="1"/>
          </p:cNvSpPr>
          <p:nvPr/>
        </p:nvSpPr>
        <p:spPr bwMode="auto">
          <a:xfrm rot="5400000" flipH="1">
            <a:off x="5026280" y="2613553"/>
            <a:ext cx="83272" cy="128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27" name="Line 149"/>
          <p:cNvSpPr>
            <a:spLocks noChangeShapeType="1"/>
          </p:cNvSpPr>
          <p:nvPr/>
        </p:nvSpPr>
        <p:spPr bwMode="auto">
          <a:xfrm rot="5400000" flipH="1">
            <a:off x="5002512" y="1727982"/>
            <a:ext cx="83272" cy="128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28" name="TextBox 127"/>
          <p:cNvSpPr txBox="1"/>
          <p:nvPr/>
        </p:nvSpPr>
        <p:spPr>
          <a:xfrm>
            <a:off x="4929572" y="3122573"/>
            <a:ext cx="337621" cy="203133"/>
          </a:xfrm>
          <a:prstGeom prst="rect">
            <a:avLst/>
          </a:prstGeom>
          <a:solidFill>
            <a:schemeClr val="bg1"/>
          </a:solidFill>
          <a:ln>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20 </a:t>
            </a:r>
            <a:r>
              <a:rPr lang="en-US" sz="1200" dirty="0" err="1">
                <a:latin typeface="Calibri" panose="020F0502020204030204" pitchFamily="34" charset="0"/>
                <a:cs typeface="Calibri" panose="020F0502020204030204" pitchFamily="34" charset="0"/>
              </a:rPr>
              <a:t>ft</a:t>
            </a:r>
            <a:endParaRPr lang="en-US" sz="1200" i="1" dirty="0">
              <a:latin typeface="Calibri" panose="020F0502020204030204" pitchFamily="34" charset="0"/>
              <a:cs typeface="Calibri" panose="020F0502020204030204" pitchFamily="34" charset="0"/>
            </a:endParaRPr>
          </a:p>
        </p:txBody>
      </p:sp>
      <p:sp>
        <p:nvSpPr>
          <p:cNvPr id="129" name="TextBox 128"/>
          <p:cNvSpPr txBox="1"/>
          <p:nvPr/>
        </p:nvSpPr>
        <p:spPr>
          <a:xfrm>
            <a:off x="4908107" y="2108000"/>
            <a:ext cx="337621" cy="203133"/>
          </a:xfrm>
          <a:prstGeom prst="rect">
            <a:avLst/>
          </a:prstGeom>
          <a:solidFill>
            <a:schemeClr val="bg1"/>
          </a:solidFill>
          <a:ln>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15 </a:t>
            </a:r>
            <a:r>
              <a:rPr lang="en-US" sz="1200" dirty="0" err="1">
                <a:latin typeface="Calibri" panose="020F0502020204030204" pitchFamily="34" charset="0"/>
                <a:cs typeface="Calibri" panose="020F0502020204030204" pitchFamily="34" charset="0"/>
              </a:rPr>
              <a:t>ft</a:t>
            </a:r>
            <a:endParaRPr lang="en-US" sz="1200" i="1" dirty="0">
              <a:latin typeface="Calibri" panose="020F0502020204030204" pitchFamily="34" charset="0"/>
              <a:cs typeface="Calibri" panose="020F0502020204030204" pitchFamily="34" charset="0"/>
            </a:endParaRPr>
          </a:p>
        </p:txBody>
      </p:sp>
      <p:sp>
        <p:nvSpPr>
          <p:cNvPr id="130" name="Text Box 2"/>
          <p:cNvSpPr txBox="1">
            <a:spLocks noChangeArrowheads="1"/>
          </p:cNvSpPr>
          <p:nvPr/>
        </p:nvSpPr>
        <p:spPr bwMode="auto">
          <a:xfrm>
            <a:off x="5815492" y="1337772"/>
            <a:ext cx="2845908" cy="4047028"/>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300"/>
              </a:spcAft>
            </a:pPr>
            <a:r>
              <a:rPr lang="en-US" sz="1400" b="1" u="sng" dirty="0">
                <a:latin typeface="Calibri" panose="020F0502020204030204" pitchFamily="34" charset="0"/>
                <a:ea typeface="Calibri" panose="020F0502020204030204" pitchFamily="34" charset="0"/>
                <a:cs typeface="Times New Roman" panose="02020603050405020304" pitchFamily="18" charset="0"/>
              </a:rPr>
              <a:t>Nominal Loads</a:t>
            </a:r>
          </a:p>
          <a:p>
            <a:pPr>
              <a:lnSpc>
                <a:spcPct val="107000"/>
              </a:lnSpc>
              <a:spcAft>
                <a:spcPts val="300"/>
              </a:spcAft>
            </a:pPr>
            <a:r>
              <a:rPr lang="en-US" sz="1400" b="1" dirty="0">
                <a:effectLst/>
                <a:ea typeface="Calibri" panose="020F0502020204030204" pitchFamily="34" charset="0"/>
                <a:cs typeface="Times New Roman" panose="02020603050405020304" pitchFamily="18" charset="0"/>
              </a:rPr>
              <a:t>Gravity </a:t>
            </a:r>
            <a:r>
              <a:rPr lang="en-US" sz="1400" dirty="0">
                <a:latin typeface="Calibri" panose="020F0502020204030204" pitchFamily="34" charset="0"/>
                <a:ea typeface="Calibri" panose="020F0502020204030204" pitchFamily="34" charset="0"/>
                <a:cs typeface="Times New Roman" panose="02020603050405020304" pitchFamily="18" charset="0"/>
              </a:rPr>
              <a:t>(L/D = 1)</a:t>
            </a:r>
            <a:endParaRPr lang="en-US" sz="1400" b="1" dirty="0">
              <a:effectLst/>
              <a:ea typeface="Calibri" panose="020F0502020204030204" pitchFamily="34" charset="0"/>
              <a:cs typeface="Times New Roman" panose="02020603050405020304" pitchFamily="18" charset="0"/>
            </a:endParaRPr>
          </a:p>
          <a:p>
            <a:pPr marR="0">
              <a:lnSpc>
                <a:spcPct val="107000"/>
              </a:lnSpc>
              <a:spcBef>
                <a:spcPts val="0"/>
              </a:spcBef>
              <a:spcAft>
                <a:spcPts val="300"/>
              </a:spcAft>
              <a:tabLst>
                <a:tab pos="514350" algn="l"/>
              </a:tabLst>
            </a:pPr>
            <a:r>
              <a:rPr lang="en-US" sz="1400" dirty="0">
                <a:ea typeface="Calibri" panose="020F0502020204030204" pitchFamily="34" charset="0"/>
                <a:cs typeface="Times New Roman" panose="02020603050405020304" pitchFamily="18" charset="0"/>
              </a:rPr>
              <a:t>Roof:	</a:t>
            </a:r>
            <a:r>
              <a:rPr lang="en-US" altLang="en-US" sz="1400" dirty="0"/>
              <a:t>D = 2.175 kip/</a:t>
            </a:r>
            <a:r>
              <a:rPr lang="en-US" altLang="en-US" sz="1400" dirty="0" err="1"/>
              <a:t>ft</a:t>
            </a:r>
            <a:r>
              <a:rPr lang="en-US" altLang="en-US" sz="1400" dirty="0"/>
              <a:t> </a:t>
            </a:r>
          </a:p>
          <a:p>
            <a:pPr>
              <a:lnSpc>
                <a:spcPct val="107000"/>
              </a:lnSpc>
              <a:spcAft>
                <a:spcPts val="300"/>
              </a:spcAft>
              <a:tabLst>
                <a:tab pos="514350" algn="l"/>
              </a:tabLst>
            </a:pPr>
            <a:r>
              <a:rPr lang="en-US" altLang="en-US" sz="1400" dirty="0"/>
              <a:t>	</a:t>
            </a:r>
            <a:r>
              <a:rPr lang="en-US" altLang="en-US" sz="1400" dirty="0" err="1"/>
              <a:t>L</a:t>
            </a:r>
            <a:r>
              <a:rPr lang="en-US" altLang="en-US" sz="1400" baseline="-25000" dirty="0" err="1"/>
              <a:t>r</a:t>
            </a:r>
            <a:r>
              <a:rPr lang="en-US" altLang="en-US" sz="1400" dirty="0"/>
              <a:t> = 2.175 kip/</a:t>
            </a:r>
            <a:r>
              <a:rPr lang="en-US" altLang="en-US" sz="1400" dirty="0" err="1"/>
              <a:t>ft</a:t>
            </a:r>
            <a:endParaRPr lang="en-US" sz="1400" b="1" u="sng" dirty="0">
              <a:ea typeface="Calibri" panose="020F0502020204030204" pitchFamily="34" charset="0"/>
              <a:cs typeface="Times New Roman" panose="02020603050405020304" pitchFamily="18" charset="0"/>
            </a:endParaRPr>
          </a:p>
          <a:p>
            <a:pPr marR="0">
              <a:lnSpc>
                <a:spcPct val="107000"/>
              </a:lnSpc>
              <a:spcBef>
                <a:spcPts val="0"/>
              </a:spcBef>
              <a:spcAft>
                <a:spcPts val="300"/>
              </a:spcAft>
              <a:tabLst>
                <a:tab pos="514350" algn="l"/>
              </a:tabLst>
            </a:pPr>
            <a:r>
              <a:rPr lang="en-US" sz="1400" dirty="0">
                <a:ea typeface="Calibri" panose="020F0502020204030204" pitchFamily="34" charset="0"/>
                <a:cs typeface="Times New Roman" panose="02020603050405020304" pitchFamily="18" charset="0"/>
              </a:rPr>
              <a:t>Floor:	</a:t>
            </a:r>
            <a:r>
              <a:rPr lang="en-US" altLang="en-US" sz="1400" dirty="0"/>
              <a:t>D = 2.829 kip/</a:t>
            </a:r>
            <a:r>
              <a:rPr lang="en-US" altLang="en-US" sz="1400" dirty="0" err="1"/>
              <a:t>ft</a:t>
            </a:r>
            <a:r>
              <a:rPr lang="en-US" altLang="en-US" sz="1400" dirty="0"/>
              <a:t> </a:t>
            </a:r>
          </a:p>
          <a:p>
            <a:pPr>
              <a:lnSpc>
                <a:spcPct val="107000"/>
              </a:lnSpc>
              <a:spcAft>
                <a:spcPts val="300"/>
              </a:spcAft>
              <a:tabLst>
                <a:tab pos="514350" algn="l"/>
              </a:tabLst>
            </a:pPr>
            <a:r>
              <a:rPr lang="en-US" altLang="en-US" sz="1400" dirty="0"/>
              <a:t>	L = 2.829 kip/</a:t>
            </a:r>
            <a:r>
              <a:rPr lang="en-US" altLang="en-US" sz="1400" dirty="0" err="1"/>
              <a:t>ft</a:t>
            </a:r>
            <a:endParaRPr lang="en-US" sz="1400" b="1" u="sng" dirty="0">
              <a:ea typeface="Calibri" panose="020F0502020204030204" pitchFamily="34" charset="0"/>
              <a:cs typeface="Times New Roman" panose="02020603050405020304" pitchFamily="18" charset="0"/>
            </a:endParaRPr>
          </a:p>
          <a:p>
            <a:pPr>
              <a:lnSpc>
                <a:spcPct val="107000"/>
              </a:lnSpc>
              <a:spcBef>
                <a:spcPts val="600"/>
              </a:spcBef>
              <a:spcAft>
                <a:spcPts val="300"/>
              </a:spcAft>
              <a:tabLst>
                <a:tab pos="171450" algn="l"/>
                <a:tab pos="800100" algn="l"/>
              </a:tabLst>
            </a:pPr>
            <a:r>
              <a:rPr lang="en-US" sz="1400" b="1" u="sng" dirty="0">
                <a:latin typeface="Calibri" panose="020F0502020204030204" pitchFamily="34" charset="0"/>
                <a:ea typeface="Calibri" panose="020F0502020204030204" pitchFamily="34" charset="0"/>
                <a:cs typeface="Times New Roman" panose="02020603050405020304" pitchFamily="18" charset="0"/>
              </a:rPr>
              <a:t>Initial imperfection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Global sway </a:t>
            </a:r>
            <a:r>
              <a:rPr lang="en-US" sz="1400" dirty="0">
                <a:latin typeface="Symbol" panose="05050102010706020507" pitchFamily="18" charset="2"/>
                <a:ea typeface="Calibri" panose="020F0502020204030204" pitchFamily="34" charset="0"/>
                <a:cs typeface="Times New Roman" panose="02020603050405020304" pitchFamily="18" charset="0"/>
              </a:rPr>
              <a:t>D</a:t>
            </a:r>
            <a:r>
              <a:rPr lang="en-US" sz="1400" baseline="-25000" dirty="0">
                <a:latin typeface="Calibri" panose="020F0502020204030204" pitchFamily="34" charset="0"/>
                <a:ea typeface="Calibri" panose="020F0502020204030204" pitchFamily="34" charset="0"/>
                <a:cs typeface="Times New Roman" panose="02020603050405020304" pitchFamily="18" charset="0"/>
              </a:rPr>
              <a:t>0</a:t>
            </a:r>
            <a:r>
              <a:rPr lang="en-US" sz="1400" dirty="0">
                <a:latin typeface="Calibri" panose="020F0502020204030204" pitchFamily="34" charset="0"/>
                <a:ea typeface="Calibri" panose="020F0502020204030204" pitchFamily="34" charset="0"/>
                <a:cs typeface="Times New Roman" panose="02020603050405020304" pitchFamily="18" charset="0"/>
              </a:rPr>
              <a:t> = H/500 (leftward)</a:t>
            </a:r>
            <a:endParaRPr lang="en-US" sz="14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a:p>
            <a:pPr>
              <a:lnSpc>
                <a:spcPct val="107000"/>
              </a:lnSpc>
            </a:pPr>
            <a:r>
              <a:rPr lang="en-US" sz="1400" b="1" u="sng" dirty="0">
                <a:latin typeface="Calibri" panose="020F0502020204030204" pitchFamily="34" charset="0"/>
                <a:ea typeface="Calibri" panose="020F0502020204030204" pitchFamily="34" charset="0"/>
                <a:cs typeface="Times New Roman" panose="02020603050405020304" pitchFamily="18" charset="0"/>
              </a:rPr>
              <a:t>Material</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E = 29,000 </a:t>
            </a:r>
            <a:r>
              <a:rPr lang="en-US" sz="1400" dirty="0" err="1">
                <a:latin typeface="Calibri" panose="020F0502020204030204" pitchFamily="34" charset="0"/>
                <a:ea typeface="Calibri" panose="020F0502020204030204" pitchFamily="34" charset="0"/>
                <a:cs typeface="Times New Roman" panose="02020603050405020304" pitchFamily="18" charset="0"/>
              </a:rPr>
              <a:t>ksi</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Fy</a:t>
            </a:r>
            <a:r>
              <a:rPr lang="en-US" sz="1400" dirty="0">
                <a:latin typeface="Calibri" panose="020F0502020204030204" pitchFamily="34" charset="0"/>
                <a:ea typeface="Calibri" panose="020F0502020204030204" pitchFamily="34" charset="0"/>
                <a:cs typeface="Times New Roman" panose="02020603050405020304" pitchFamily="18" charset="0"/>
              </a:rPr>
              <a:t> = 36 </a:t>
            </a:r>
            <a:r>
              <a:rPr lang="en-US" sz="1400" dirty="0" err="1">
                <a:latin typeface="Calibri" panose="020F0502020204030204" pitchFamily="34" charset="0"/>
                <a:ea typeface="Calibri" panose="020F0502020204030204" pitchFamily="34" charset="0"/>
                <a:cs typeface="Times New Roman" panose="02020603050405020304" pitchFamily="18" charset="0"/>
              </a:rPr>
              <a:t>ksi</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1143000" algn="l"/>
              </a:tabLst>
            </a:pPr>
            <a:endParaRPr lang="en-US" sz="1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Lst>
            </a:pPr>
            <a:r>
              <a:rPr lang="en-US" sz="1400" b="1" u="sng" dirty="0">
                <a:latin typeface="Calibri" panose="020F0502020204030204" pitchFamily="34" charset="0"/>
                <a:ea typeface="Calibri" panose="020F0502020204030204" pitchFamily="34" charset="0"/>
                <a:cs typeface="Calibri" panose="020F0502020204030204" pitchFamily="34" charset="0"/>
              </a:rPr>
              <a:t>Load combination investigated</a:t>
            </a:r>
            <a:endParaRPr lang="en-US" sz="1400" dirty="0">
              <a:latin typeface="Calibri" panose="020F0502020204030204" pitchFamily="34" charset="0"/>
              <a:ea typeface="Calibri" panose="020F0502020204030204" pitchFamily="34" charset="0"/>
              <a:cs typeface="Calibri" panose="020F0502020204030204" pitchFamily="34" charset="0"/>
            </a:endParaRPr>
          </a:p>
          <a:p>
            <a:pPr>
              <a:lnSpc>
                <a:spcPct val="107000"/>
              </a:lnSpc>
              <a:tabLst>
                <a:tab pos="171450" algn="l"/>
              </a:tabLst>
            </a:pPr>
            <a:r>
              <a:rPr lang="en-US" sz="1400" dirty="0">
                <a:latin typeface="Calibri" panose="020F0502020204030204" pitchFamily="34" charset="0"/>
                <a:ea typeface="Calibri" panose="020F0502020204030204" pitchFamily="34" charset="0"/>
                <a:cs typeface="Calibri" panose="020F0502020204030204" pitchFamily="34" charset="0"/>
              </a:rPr>
              <a:t>1.2D + 1.6L + 0.5L</a:t>
            </a:r>
            <a:r>
              <a:rPr lang="en-US" sz="1400" baseline="-25000" dirty="0">
                <a:latin typeface="Calibri" panose="020F0502020204030204" pitchFamily="34" charset="0"/>
                <a:ea typeface="Calibri" panose="020F0502020204030204" pitchFamily="34" charset="0"/>
                <a:cs typeface="Calibri" panose="020F0502020204030204" pitchFamily="34" charset="0"/>
              </a:rPr>
              <a:t>r</a:t>
            </a:r>
            <a:endParaRPr lang="en-US"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7748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Line 148"/>
          <p:cNvSpPr>
            <a:spLocks noChangeShapeType="1"/>
          </p:cNvSpPr>
          <p:nvPr/>
        </p:nvSpPr>
        <p:spPr bwMode="auto">
          <a:xfrm>
            <a:off x="1278685" y="5306360"/>
            <a:ext cx="0" cy="2762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9461" name="Line 149"/>
          <p:cNvSpPr>
            <a:spLocks noChangeShapeType="1"/>
          </p:cNvSpPr>
          <p:nvPr/>
        </p:nvSpPr>
        <p:spPr bwMode="auto">
          <a:xfrm flipH="1">
            <a:off x="4776697" y="5374885"/>
            <a:ext cx="83272" cy="1287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9463" name="Line 152"/>
          <p:cNvSpPr>
            <a:spLocks noChangeShapeType="1"/>
          </p:cNvSpPr>
          <p:nvPr/>
        </p:nvSpPr>
        <p:spPr bwMode="auto">
          <a:xfrm>
            <a:off x="4909240" y="3222214"/>
            <a:ext cx="3089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5" name="Line 191"/>
          <p:cNvSpPr>
            <a:spLocks noChangeShapeType="1"/>
          </p:cNvSpPr>
          <p:nvPr/>
        </p:nvSpPr>
        <p:spPr bwMode="auto">
          <a:xfrm>
            <a:off x="1309165" y="5455498"/>
            <a:ext cx="3474720"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en-US" sz="1200"/>
          </a:p>
        </p:txBody>
      </p:sp>
      <p:sp>
        <p:nvSpPr>
          <p:cNvPr id="19466" name="Line 193"/>
          <p:cNvSpPr>
            <a:spLocks noChangeShapeType="1"/>
          </p:cNvSpPr>
          <p:nvPr/>
        </p:nvSpPr>
        <p:spPr bwMode="auto">
          <a:xfrm flipH="1">
            <a:off x="5126841" y="1572739"/>
            <a:ext cx="0" cy="3403523"/>
          </a:xfrm>
          <a:prstGeom prst="line">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en-US"/>
          </a:p>
        </p:txBody>
      </p:sp>
      <p:sp>
        <p:nvSpPr>
          <p:cNvPr id="529" name="Text Box 141"/>
          <p:cNvSpPr txBox="1">
            <a:spLocks noChangeArrowheads="1"/>
          </p:cNvSpPr>
          <p:nvPr/>
        </p:nvSpPr>
        <p:spPr bwMode="auto">
          <a:xfrm>
            <a:off x="513187" y="304476"/>
            <a:ext cx="14444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u="sng" dirty="0">
                <a:latin typeface="+mn-lt"/>
              </a:rPr>
              <a:t>Frame 11 </a:t>
            </a:r>
            <a:endParaRPr lang="en-US" altLang="en-US" sz="2400" u="sng" dirty="0">
              <a:solidFill>
                <a:srgbClr val="FF0000"/>
              </a:solidFill>
              <a:latin typeface="+mn-lt"/>
            </a:endParaRPr>
          </a:p>
        </p:txBody>
      </p:sp>
      <p:sp>
        <p:nvSpPr>
          <p:cNvPr id="252" name="TextBox 251"/>
          <p:cNvSpPr txBox="1"/>
          <p:nvPr/>
        </p:nvSpPr>
        <p:spPr>
          <a:xfrm>
            <a:off x="1943041" y="5333925"/>
            <a:ext cx="337621" cy="203133"/>
          </a:xfrm>
          <a:prstGeom prst="rect">
            <a:avLst/>
          </a:prstGeom>
          <a:solidFill>
            <a:schemeClr val="bg1"/>
          </a:solidFill>
          <a:ln w="12700">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20’</a:t>
            </a:r>
            <a:endParaRPr lang="en-US" sz="1200" i="1" dirty="0">
              <a:latin typeface="Calibri" panose="020F0502020204030204" pitchFamily="34" charset="0"/>
              <a:cs typeface="Calibri" panose="020F0502020204030204" pitchFamily="34" charset="0"/>
            </a:endParaRPr>
          </a:p>
        </p:txBody>
      </p:sp>
      <p:sp>
        <p:nvSpPr>
          <p:cNvPr id="253" name="TextBox 252"/>
          <p:cNvSpPr txBox="1"/>
          <p:nvPr/>
        </p:nvSpPr>
        <p:spPr>
          <a:xfrm>
            <a:off x="3818725" y="5333925"/>
            <a:ext cx="284969" cy="203133"/>
          </a:xfrm>
          <a:prstGeom prst="rect">
            <a:avLst/>
          </a:prstGeom>
          <a:solidFill>
            <a:schemeClr val="bg1"/>
          </a:solidFill>
          <a:ln w="12700">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20’</a:t>
            </a:r>
            <a:endParaRPr lang="en-US" sz="1200" i="1" dirty="0">
              <a:latin typeface="Calibri" panose="020F0502020204030204" pitchFamily="34" charset="0"/>
              <a:cs typeface="Calibri" panose="020F0502020204030204" pitchFamily="34" charset="0"/>
            </a:endParaRPr>
          </a:p>
        </p:txBody>
      </p:sp>
      <p:sp>
        <p:nvSpPr>
          <p:cNvPr id="272" name="Line 148"/>
          <p:cNvSpPr>
            <a:spLocks noChangeShapeType="1"/>
          </p:cNvSpPr>
          <p:nvPr/>
        </p:nvSpPr>
        <p:spPr bwMode="auto">
          <a:xfrm>
            <a:off x="3050471" y="5306360"/>
            <a:ext cx="0" cy="2762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73" name="Line 148"/>
          <p:cNvSpPr>
            <a:spLocks noChangeShapeType="1"/>
          </p:cNvSpPr>
          <p:nvPr/>
        </p:nvSpPr>
        <p:spPr bwMode="auto">
          <a:xfrm>
            <a:off x="4813065" y="5306360"/>
            <a:ext cx="0" cy="2762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76" name="Line 149"/>
          <p:cNvSpPr>
            <a:spLocks noChangeShapeType="1"/>
          </p:cNvSpPr>
          <p:nvPr/>
        </p:nvSpPr>
        <p:spPr bwMode="auto">
          <a:xfrm flipH="1">
            <a:off x="3008857" y="5385045"/>
            <a:ext cx="83272" cy="1287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77" name="Line 149"/>
          <p:cNvSpPr>
            <a:spLocks noChangeShapeType="1"/>
          </p:cNvSpPr>
          <p:nvPr/>
        </p:nvSpPr>
        <p:spPr bwMode="auto">
          <a:xfrm flipH="1">
            <a:off x="1239112" y="5395205"/>
            <a:ext cx="83272" cy="1287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78" name="Line 152"/>
          <p:cNvSpPr>
            <a:spLocks noChangeShapeType="1"/>
          </p:cNvSpPr>
          <p:nvPr/>
        </p:nvSpPr>
        <p:spPr bwMode="auto">
          <a:xfrm>
            <a:off x="4929560" y="3806414"/>
            <a:ext cx="3089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9" name="Line 152"/>
          <p:cNvSpPr>
            <a:spLocks noChangeShapeType="1"/>
          </p:cNvSpPr>
          <p:nvPr/>
        </p:nvSpPr>
        <p:spPr bwMode="auto">
          <a:xfrm>
            <a:off x="5012809" y="5003974"/>
            <a:ext cx="24606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 name="Line 149"/>
          <p:cNvSpPr>
            <a:spLocks noChangeShapeType="1"/>
          </p:cNvSpPr>
          <p:nvPr/>
        </p:nvSpPr>
        <p:spPr bwMode="auto">
          <a:xfrm rot="5400000" flipH="1">
            <a:off x="5089213" y="4945636"/>
            <a:ext cx="83272" cy="128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81" name="Line 149"/>
          <p:cNvSpPr>
            <a:spLocks noChangeShapeType="1"/>
          </p:cNvSpPr>
          <p:nvPr/>
        </p:nvSpPr>
        <p:spPr bwMode="auto">
          <a:xfrm rot="5400000" flipH="1">
            <a:off x="5085205" y="3734780"/>
            <a:ext cx="83272" cy="128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82" name="Line 149"/>
          <p:cNvSpPr>
            <a:spLocks noChangeShapeType="1"/>
          </p:cNvSpPr>
          <p:nvPr/>
        </p:nvSpPr>
        <p:spPr bwMode="auto">
          <a:xfrm rot="5400000" flipH="1">
            <a:off x="5061437" y="3147659"/>
            <a:ext cx="83272" cy="128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83" name="TextBox 282"/>
          <p:cNvSpPr txBox="1"/>
          <p:nvPr/>
        </p:nvSpPr>
        <p:spPr>
          <a:xfrm rot="16200000">
            <a:off x="4919917" y="4293330"/>
            <a:ext cx="410588" cy="203133"/>
          </a:xfrm>
          <a:prstGeom prst="rect">
            <a:avLst/>
          </a:prstGeom>
          <a:solidFill>
            <a:schemeClr val="bg1"/>
          </a:solidFill>
          <a:ln>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15’-0”</a:t>
            </a:r>
            <a:endParaRPr lang="en-US" sz="1200" i="1" dirty="0">
              <a:latin typeface="Calibri" panose="020F0502020204030204" pitchFamily="34" charset="0"/>
              <a:cs typeface="Calibri" panose="020F0502020204030204" pitchFamily="34" charset="0"/>
            </a:endParaRPr>
          </a:p>
        </p:txBody>
      </p:sp>
      <p:grpSp>
        <p:nvGrpSpPr>
          <p:cNvPr id="285" name="Group 158"/>
          <p:cNvGrpSpPr>
            <a:grpSpLocks/>
          </p:cNvGrpSpPr>
          <p:nvPr/>
        </p:nvGrpSpPr>
        <p:grpSpPr bwMode="auto">
          <a:xfrm>
            <a:off x="1254355" y="1324848"/>
            <a:ext cx="3540154" cy="243339"/>
            <a:chOff x="2873" y="2830"/>
            <a:chExt cx="9300" cy="596"/>
          </a:xfrm>
        </p:grpSpPr>
        <p:sp>
          <p:nvSpPr>
            <p:cNvPr id="286" name="Rectangle 159"/>
            <p:cNvSpPr>
              <a:spLocks noChangeArrowheads="1"/>
            </p:cNvSpPr>
            <p:nvPr/>
          </p:nvSpPr>
          <p:spPr bwMode="auto">
            <a:xfrm>
              <a:off x="2873" y="2830"/>
              <a:ext cx="9300" cy="5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287" name="Line 160"/>
            <p:cNvSpPr>
              <a:spLocks noChangeShapeType="1"/>
            </p:cNvSpPr>
            <p:nvPr/>
          </p:nvSpPr>
          <p:spPr bwMode="auto">
            <a:xfrm>
              <a:off x="287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8" name="Line 161"/>
            <p:cNvSpPr>
              <a:spLocks noChangeShapeType="1"/>
            </p:cNvSpPr>
            <p:nvPr/>
          </p:nvSpPr>
          <p:spPr bwMode="auto">
            <a:xfrm>
              <a:off x="322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9" name="Line 162"/>
            <p:cNvSpPr>
              <a:spLocks noChangeShapeType="1"/>
            </p:cNvSpPr>
            <p:nvPr/>
          </p:nvSpPr>
          <p:spPr bwMode="auto">
            <a:xfrm>
              <a:off x="357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0" name="Line 163"/>
            <p:cNvSpPr>
              <a:spLocks noChangeShapeType="1"/>
            </p:cNvSpPr>
            <p:nvPr/>
          </p:nvSpPr>
          <p:spPr bwMode="auto">
            <a:xfrm>
              <a:off x="392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1" name="Line 164"/>
            <p:cNvSpPr>
              <a:spLocks noChangeShapeType="1"/>
            </p:cNvSpPr>
            <p:nvPr/>
          </p:nvSpPr>
          <p:spPr bwMode="auto">
            <a:xfrm>
              <a:off x="424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2" name="Line 165"/>
            <p:cNvSpPr>
              <a:spLocks noChangeShapeType="1"/>
            </p:cNvSpPr>
            <p:nvPr/>
          </p:nvSpPr>
          <p:spPr bwMode="auto">
            <a:xfrm>
              <a:off x="459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3" name="Line 166"/>
            <p:cNvSpPr>
              <a:spLocks noChangeShapeType="1"/>
            </p:cNvSpPr>
            <p:nvPr/>
          </p:nvSpPr>
          <p:spPr bwMode="auto">
            <a:xfrm>
              <a:off x="494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4" name="Line 167"/>
            <p:cNvSpPr>
              <a:spLocks noChangeShapeType="1"/>
            </p:cNvSpPr>
            <p:nvPr/>
          </p:nvSpPr>
          <p:spPr bwMode="auto">
            <a:xfrm>
              <a:off x="529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5" name="Line 168"/>
            <p:cNvSpPr>
              <a:spLocks noChangeShapeType="1"/>
            </p:cNvSpPr>
            <p:nvPr/>
          </p:nvSpPr>
          <p:spPr bwMode="auto">
            <a:xfrm>
              <a:off x="564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6" name="Line 169"/>
            <p:cNvSpPr>
              <a:spLocks noChangeShapeType="1"/>
            </p:cNvSpPr>
            <p:nvPr/>
          </p:nvSpPr>
          <p:spPr bwMode="auto">
            <a:xfrm>
              <a:off x="598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 name="Line 170"/>
            <p:cNvSpPr>
              <a:spLocks noChangeShapeType="1"/>
            </p:cNvSpPr>
            <p:nvPr/>
          </p:nvSpPr>
          <p:spPr bwMode="auto">
            <a:xfrm>
              <a:off x="634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8" name="Line 171"/>
            <p:cNvSpPr>
              <a:spLocks noChangeShapeType="1"/>
            </p:cNvSpPr>
            <p:nvPr/>
          </p:nvSpPr>
          <p:spPr bwMode="auto">
            <a:xfrm>
              <a:off x="669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9" name="Line 172"/>
            <p:cNvSpPr>
              <a:spLocks noChangeShapeType="1"/>
            </p:cNvSpPr>
            <p:nvPr/>
          </p:nvSpPr>
          <p:spPr bwMode="auto">
            <a:xfrm>
              <a:off x="701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 name="Line 173"/>
            <p:cNvSpPr>
              <a:spLocks noChangeShapeType="1"/>
            </p:cNvSpPr>
            <p:nvPr/>
          </p:nvSpPr>
          <p:spPr bwMode="auto">
            <a:xfrm>
              <a:off x="735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4" name="Line 174"/>
            <p:cNvSpPr>
              <a:spLocks noChangeShapeType="1"/>
            </p:cNvSpPr>
            <p:nvPr/>
          </p:nvSpPr>
          <p:spPr bwMode="auto">
            <a:xfrm>
              <a:off x="771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5" name="Line 175"/>
            <p:cNvSpPr>
              <a:spLocks noChangeShapeType="1"/>
            </p:cNvSpPr>
            <p:nvPr/>
          </p:nvSpPr>
          <p:spPr bwMode="auto">
            <a:xfrm>
              <a:off x="806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6" name="Line 176"/>
            <p:cNvSpPr>
              <a:spLocks noChangeShapeType="1"/>
            </p:cNvSpPr>
            <p:nvPr/>
          </p:nvSpPr>
          <p:spPr bwMode="auto">
            <a:xfrm>
              <a:off x="842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7" name="Line 177"/>
            <p:cNvSpPr>
              <a:spLocks noChangeShapeType="1"/>
            </p:cNvSpPr>
            <p:nvPr/>
          </p:nvSpPr>
          <p:spPr bwMode="auto">
            <a:xfrm>
              <a:off x="876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8" name="Line 178"/>
            <p:cNvSpPr>
              <a:spLocks noChangeShapeType="1"/>
            </p:cNvSpPr>
            <p:nvPr/>
          </p:nvSpPr>
          <p:spPr bwMode="auto">
            <a:xfrm>
              <a:off x="912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9" name="Line 179"/>
            <p:cNvSpPr>
              <a:spLocks noChangeShapeType="1"/>
            </p:cNvSpPr>
            <p:nvPr/>
          </p:nvSpPr>
          <p:spPr bwMode="auto">
            <a:xfrm>
              <a:off x="947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4" name="Line 180"/>
            <p:cNvSpPr>
              <a:spLocks noChangeShapeType="1"/>
            </p:cNvSpPr>
            <p:nvPr/>
          </p:nvSpPr>
          <p:spPr bwMode="auto">
            <a:xfrm>
              <a:off x="979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5" name="Line 181"/>
            <p:cNvSpPr>
              <a:spLocks noChangeShapeType="1"/>
            </p:cNvSpPr>
            <p:nvPr/>
          </p:nvSpPr>
          <p:spPr bwMode="auto">
            <a:xfrm>
              <a:off x="1217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8" name="Line 182"/>
            <p:cNvSpPr>
              <a:spLocks noChangeShapeType="1"/>
            </p:cNvSpPr>
            <p:nvPr/>
          </p:nvSpPr>
          <p:spPr bwMode="auto">
            <a:xfrm>
              <a:off x="1012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3" name="Line 183"/>
            <p:cNvSpPr>
              <a:spLocks noChangeShapeType="1"/>
            </p:cNvSpPr>
            <p:nvPr/>
          </p:nvSpPr>
          <p:spPr bwMode="auto">
            <a:xfrm>
              <a:off x="1047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4" name="Line 184"/>
            <p:cNvSpPr>
              <a:spLocks noChangeShapeType="1"/>
            </p:cNvSpPr>
            <p:nvPr/>
          </p:nvSpPr>
          <p:spPr bwMode="auto">
            <a:xfrm>
              <a:off x="1079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5" name="Line 185"/>
            <p:cNvSpPr>
              <a:spLocks noChangeShapeType="1"/>
            </p:cNvSpPr>
            <p:nvPr/>
          </p:nvSpPr>
          <p:spPr bwMode="auto">
            <a:xfrm>
              <a:off x="1114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6" name="Line 186"/>
            <p:cNvSpPr>
              <a:spLocks noChangeShapeType="1"/>
            </p:cNvSpPr>
            <p:nvPr/>
          </p:nvSpPr>
          <p:spPr bwMode="auto">
            <a:xfrm>
              <a:off x="1149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7" name="Line 187"/>
            <p:cNvSpPr>
              <a:spLocks noChangeShapeType="1"/>
            </p:cNvSpPr>
            <p:nvPr/>
          </p:nvSpPr>
          <p:spPr bwMode="auto">
            <a:xfrm>
              <a:off x="1184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568" name="TextBox 158"/>
          <p:cNvSpPr txBox="1">
            <a:spLocks noChangeArrowheads="1"/>
          </p:cNvSpPr>
          <p:nvPr/>
        </p:nvSpPr>
        <p:spPr bwMode="auto">
          <a:xfrm>
            <a:off x="3512555" y="2728039"/>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W12x87</a:t>
            </a:r>
          </a:p>
        </p:txBody>
      </p:sp>
      <p:sp>
        <p:nvSpPr>
          <p:cNvPr id="140" name="Line 23"/>
          <p:cNvSpPr>
            <a:spLocks noChangeShapeType="1"/>
          </p:cNvSpPr>
          <p:nvPr/>
        </p:nvSpPr>
        <p:spPr bwMode="auto">
          <a:xfrm flipV="1">
            <a:off x="3047279" y="1565587"/>
            <a:ext cx="0" cy="342303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 name="Line 24"/>
          <p:cNvSpPr>
            <a:spLocks noChangeShapeType="1"/>
          </p:cNvSpPr>
          <p:nvPr/>
        </p:nvSpPr>
        <p:spPr bwMode="auto">
          <a:xfrm flipV="1">
            <a:off x="4806014" y="1565587"/>
            <a:ext cx="0" cy="342303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2" name="Line 26"/>
          <p:cNvSpPr>
            <a:spLocks noChangeShapeType="1"/>
          </p:cNvSpPr>
          <p:nvPr/>
        </p:nvSpPr>
        <p:spPr bwMode="auto">
          <a:xfrm>
            <a:off x="1259119" y="1572739"/>
            <a:ext cx="354367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 name="Line 26"/>
          <p:cNvSpPr>
            <a:spLocks noChangeShapeType="1"/>
          </p:cNvSpPr>
          <p:nvPr/>
        </p:nvSpPr>
        <p:spPr bwMode="auto">
          <a:xfrm>
            <a:off x="1260166" y="3236831"/>
            <a:ext cx="1784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 name="Line 26"/>
          <p:cNvSpPr>
            <a:spLocks noChangeShapeType="1"/>
          </p:cNvSpPr>
          <p:nvPr/>
        </p:nvSpPr>
        <p:spPr bwMode="auto">
          <a:xfrm>
            <a:off x="3047279" y="3825069"/>
            <a:ext cx="175873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 name="Line 26"/>
          <p:cNvSpPr>
            <a:spLocks noChangeShapeType="1"/>
          </p:cNvSpPr>
          <p:nvPr/>
        </p:nvSpPr>
        <p:spPr bwMode="auto">
          <a:xfrm>
            <a:off x="3047272" y="2709633"/>
            <a:ext cx="175873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 name="Group 4"/>
          <p:cNvGrpSpPr/>
          <p:nvPr/>
        </p:nvGrpSpPr>
        <p:grpSpPr>
          <a:xfrm>
            <a:off x="2852250" y="4999426"/>
            <a:ext cx="392828" cy="248102"/>
            <a:chOff x="2576025" y="4993177"/>
            <a:chExt cx="392828" cy="248102"/>
          </a:xfrm>
        </p:grpSpPr>
        <p:sp>
          <p:nvSpPr>
            <p:cNvPr id="249" name="Rectangle 206"/>
            <p:cNvSpPr>
              <a:spLocks noChangeArrowheads="1"/>
            </p:cNvSpPr>
            <p:nvPr/>
          </p:nvSpPr>
          <p:spPr bwMode="auto">
            <a:xfrm>
              <a:off x="2578984" y="5131551"/>
              <a:ext cx="384048" cy="109728"/>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50" name="AutoShape 207"/>
            <p:cNvSpPr>
              <a:spLocks noChangeArrowheads="1"/>
            </p:cNvSpPr>
            <p:nvPr/>
          </p:nvSpPr>
          <p:spPr bwMode="auto">
            <a:xfrm>
              <a:off x="2682553" y="4993177"/>
              <a:ext cx="171628" cy="138374"/>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51" name="Line 208"/>
            <p:cNvSpPr>
              <a:spLocks noChangeShapeType="1"/>
            </p:cNvSpPr>
            <p:nvPr/>
          </p:nvSpPr>
          <p:spPr bwMode="auto">
            <a:xfrm>
              <a:off x="2576025" y="5131551"/>
              <a:ext cx="38468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 name="Rectangle 206"/>
            <p:cNvSpPr>
              <a:spLocks noChangeArrowheads="1"/>
            </p:cNvSpPr>
            <p:nvPr/>
          </p:nvSpPr>
          <p:spPr bwMode="auto">
            <a:xfrm>
              <a:off x="2587128" y="5131551"/>
              <a:ext cx="378766" cy="86443"/>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5" name="AutoShape 207"/>
            <p:cNvSpPr>
              <a:spLocks noChangeArrowheads="1"/>
            </p:cNvSpPr>
            <p:nvPr/>
          </p:nvSpPr>
          <p:spPr bwMode="auto">
            <a:xfrm>
              <a:off x="2690697" y="4993177"/>
              <a:ext cx="171628" cy="138374"/>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6" name="Line 208"/>
            <p:cNvSpPr>
              <a:spLocks noChangeShapeType="1"/>
            </p:cNvSpPr>
            <p:nvPr/>
          </p:nvSpPr>
          <p:spPr bwMode="auto">
            <a:xfrm>
              <a:off x="2584169" y="5131551"/>
              <a:ext cx="38468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 name="Group 3"/>
          <p:cNvGrpSpPr/>
          <p:nvPr/>
        </p:nvGrpSpPr>
        <p:grpSpPr>
          <a:xfrm>
            <a:off x="3057887" y="2458980"/>
            <a:ext cx="1748119" cy="243339"/>
            <a:chOff x="721086" y="2141480"/>
            <a:chExt cx="1765505" cy="243339"/>
          </a:xfrm>
        </p:grpSpPr>
        <p:sp>
          <p:nvSpPr>
            <p:cNvPr id="169" name="Rectangle 159"/>
            <p:cNvSpPr>
              <a:spLocks noChangeArrowheads="1"/>
            </p:cNvSpPr>
            <p:nvPr/>
          </p:nvSpPr>
          <p:spPr bwMode="auto">
            <a:xfrm>
              <a:off x="721086" y="2141480"/>
              <a:ext cx="1765505" cy="2433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70" name="Line 160"/>
            <p:cNvSpPr>
              <a:spLocks noChangeShapeType="1"/>
            </p:cNvSpPr>
            <p:nvPr/>
          </p:nvSpPr>
          <p:spPr bwMode="auto">
            <a:xfrm>
              <a:off x="721086" y="214148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1" name="Line 161"/>
            <p:cNvSpPr>
              <a:spLocks noChangeShapeType="1"/>
            </p:cNvSpPr>
            <p:nvPr/>
          </p:nvSpPr>
          <p:spPr bwMode="auto">
            <a:xfrm>
              <a:off x="853937" y="214148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2" name="Line 162"/>
            <p:cNvSpPr>
              <a:spLocks noChangeShapeType="1"/>
            </p:cNvSpPr>
            <p:nvPr/>
          </p:nvSpPr>
          <p:spPr bwMode="auto">
            <a:xfrm>
              <a:off x="988311" y="214148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3" name="Line 163"/>
            <p:cNvSpPr>
              <a:spLocks noChangeShapeType="1"/>
            </p:cNvSpPr>
            <p:nvPr/>
          </p:nvSpPr>
          <p:spPr bwMode="auto">
            <a:xfrm>
              <a:off x="1121161" y="214148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 name="Line 164"/>
            <p:cNvSpPr>
              <a:spLocks noChangeShapeType="1"/>
            </p:cNvSpPr>
            <p:nvPr/>
          </p:nvSpPr>
          <p:spPr bwMode="auto">
            <a:xfrm>
              <a:off x="1242593" y="214148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5" name="Line 165"/>
            <p:cNvSpPr>
              <a:spLocks noChangeShapeType="1"/>
            </p:cNvSpPr>
            <p:nvPr/>
          </p:nvSpPr>
          <p:spPr bwMode="auto">
            <a:xfrm>
              <a:off x="1375443" y="214148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6" name="Line 166"/>
            <p:cNvSpPr>
              <a:spLocks noChangeShapeType="1"/>
            </p:cNvSpPr>
            <p:nvPr/>
          </p:nvSpPr>
          <p:spPr bwMode="auto">
            <a:xfrm>
              <a:off x="1509817" y="214148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7" name="Line 167"/>
            <p:cNvSpPr>
              <a:spLocks noChangeShapeType="1"/>
            </p:cNvSpPr>
            <p:nvPr/>
          </p:nvSpPr>
          <p:spPr bwMode="auto">
            <a:xfrm>
              <a:off x="1642668" y="214148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8" name="Line 168"/>
            <p:cNvSpPr>
              <a:spLocks noChangeShapeType="1"/>
            </p:cNvSpPr>
            <p:nvPr/>
          </p:nvSpPr>
          <p:spPr bwMode="auto">
            <a:xfrm>
              <a:off x="1774377" y="214148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9" name="Line 169"/>
            <p:cNvSpPr>
              <a:spLocks noChangeShapeType="1"/>
            </p:cNvSpPr>
            <p:nvPr/>
          </p:nvSpPr>
          <p:spPr bwMode="auto">
            <a:xfrm>
              <a:off x="1907228" y="214148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0" name="Line 170"/>
            <p:cNvSpPr>
              <a:spLocks noChangeShapeType="1"/>
            </p:cNvSpPr>
            <p:nvPr/>
          </p:nvSpPr>
          <p:spPr bwMode="auto">
            <a:xfrm>
              <a:off x="2041602" y="214148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1" name="Line 171"/>
            <p:cNvSpPr>
              <a:spLocks noChangeShapeType="1"/>
            </p:cNvSpPr>
            <p:nvPr/>
          </p:nvSpPr>
          <p:spPr bwMode="auto">
            <a:xfrm>
              <a:off x="2174452" y="214148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2" name="Line 172"/>
            <p:cNvSpPr>
              <a:spLocks noChangeShapeType="1"/>
            </p:cNvSpPr>
            <p:nvPr/>
          </p:nvSpPr>
          <p:spPr bwMode="auto">
            <a:xfrm>
              <a:off x="2295884" y="214148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3" name="Line 173"/>
            <p:cNvSpPr>
              <a:spLocks noChangeShapeType="1"/>
            </p:cNvSpPr>
            <p:nvPr/>
          </p:nvSpPr>
          <p:spPr bwMode="auto">
            <a:xfrm>
              <a:off x="2428734" y="214148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 name="Group 2"/>
          <p:cNvGrpSpPr/>
          <p:nvPr/>
        </p:nvGrpSpPr>
        <p:grpSpPr>
          <a:xfrm>
            <a:off x="1267438" y="2990221"/>
            <a:ext cx="1765505" cy="244228"/>
            <a:chOff x="2486638" y="2616841"/>
            <a:chExt cx="1765505" cy="244228"/>
          </a:xfrm>
        </p:grpSpPr>
        <p:grpSp>
          <p:nvGrpSpPr>
            <p:cNvPr id="2" name="Group 1"/>
            <p:cNvGrpSpPr/>
            <p:nvPr/>
          </p:nvGrpSpPr>
          <p:grpSpPr>
            <a:xfrm>
              <a:off x="2534533" y="2617730"/>
              <a:ext cx="1698132" cy="243339"/>
              <a:chOff x="2534533" y="2617730"/>
              <a:chExt cx="1698132" cy="243339"/>
            </a:xfrm>
          </p:grpSpPr>
          <p:sp>
            <p:nvSpPr>
              <p:cNvPr id="184" name="Line 174"/>
              <p:cNvSpPr>
                <a:spLocks noChangeShapeType="1"/>
              </p:cNvSpPr>
              <p:nvPr/>
            </p:nvSpPr>
            <p:spPr bwMode="auto">
              <a:xfrm>
                <a:off x="2534533" y="261773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5" name="Line 175"/>
              <p:cNvSpPr>
                <a:spLocks noChangeShapeType="1"/>
              </p:cNvSpPr>
              <p:nvPr/>
            </p:nvSpPr>
            <p:spPr bwMode="auto">
              <a:xfrm>
                <a:off x="2667384" y="261773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6" name="Line 176"/>
              <p:cNvSpPr>
                <a:spLocks noChangeShapeType="1"/>
              </p:cNvSpPr>
              <p:nvPr/>
            </p:nvSpPr>
            <p:spPr bwMode="auto">
              <a:xfrm>
                <a:off x="2804042" y="261773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7" name="Line 177"/>
              <p:cNvSpPr>
                <a:spLocks noChangeShapeType="1"/>
              </p:cNvSpPr>
              <p:nvPr/>
            </p:nvSpPr>
            <p:spPr bwMode="auto">
              <a:xfrm>
                <a:off x="2936893" y="261773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8" name="Line 178"/>
              <p:cNvSpPr>
                <a:spLocks noChangeShapeType="1"/>
              </p:cNvSpPr>
              <p:nvPr/>
            </p:nvSpPr>
            <p:spPr bwMode="auto">
              <a:xfrm>
                <a:off x="3071266" y="261773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9" name="Line 179"/>
              <p:cNvSpPr>
                <a:spLocks noChangeShapeType="1"/>
              </p:cNvSpPr>
              <p:nvPr/>
            </p:nvSpPr>
            <p:spPr bwMode="auto">
              <a:xfrm>
                <a:off x="3204117" y="261773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0" name="Line 180"/>
              <p:cNvSpPr>
                <a:spLocks noChangeShapeType="1"/>
              </p:cNvSpPr>
              <p:nvPr/>
            </p:nvSpPr>
            <p:spPr bwMode="auto">
              <a:xfrm>
                <a:off x="3325548" y="261773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1" name="Line 181"/>
              <p:cNvSpPr>
                <a:spLocks noChangeShapeType="1"/>
              </p:cNvSpPr>
              <p:nvPr/>
            </p:nvSpPr>
            <p:spPr bwMode="auto">
              <a:xfrm>
                <a:off x="4232665" y="261773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2" name="Line 182"/>
              <p:cNvSpPr>
                <a:spLocks noChangeShapeType="1"/>
              </p:cNvSpPr>
              <p:nvPr/>
            </p:nvSpPr>
            <p:spPr bwMode="auto">
              <a:xfrm>
                <a:off x="3453070" y="261773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3" name="Line 183"/>
              <p:cNvSpPr>
                <a:spLocks noChangeShapeType="1"/>
              </p:cNvSpPr>
              <p:nvPr/>
            </p:nvSpPr>
            <p:spPr bwMode="auto">
              <a:xfrm>
                <a:off x="3585921" y="261773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 name="Line 184"/>
              <p:cNvSpPr>
                <a:spLocks noChangeShapeType="1"/>
              </p:cNvSpPr>
              <p:nvPr/>
            </p:nvSpPr>
            <p:spPr bwMode="auto">
              <a:xfrm>
                <a:off x="3707352" y="261773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5" name="Line 185"/>
              <p:cNvSpPr>
                <a:spLocks noChangeShapeType="1"/>
              </p:cNvSpPr>
              <p:nvPr/>
            </p:nvSpPr>
            <p:spPr bwMode="auto">
              <a:xfrm>
                <a:off x="3840203" y="261773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6" name="Line 186"/>
              <p:cNvSpPr>
                <a:spLocks noChangeShapeType="1"/>
              </p:cNvSpPr>
              <p:nvPr/>
            </p:nvSpPr>
            <p:spPr bwMode="auto">
              <a:xfrm>
                <a:off x="3974576" y="261773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7" name="Line 187"/>
              <p:cNvSpPr>
                <a:spLocks noChangeShapeType="1"/>
              </p:cNvSpPr>
              <p:nvPr/>
            </p:nvSpPr>
            <p:spPr bwMode="auto">
              <a:xfrm>
                <a:off x="4107427" y="261773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98" name="Rectangle 159"/>
            <p:cNvSpPr>
              <a:spLocks noChangeArrowheads="1"/>
            </p:cNvSpPr>
            <p:nvPr/>
          </p:nvSpPr>
          <p:spPr bwMode="auto">
            <a:xfrm>
              <a:off x="2486638" y="2616841"/>
              <a:ext cx="1765505" cy="2433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99" name="Group 198"/>
          <p:cNvGrpSpPr/>
          <p:nvPr/>
        </p:nvGrpSpPr>
        <p:grpSpPr>
          <a:xfrm>
            <a:off x="3057887" y="3579120"/>
            <a:ext cx="1737360" cy="243339"/>
            <a:chOff x="721086" y="2141480"/>
            <a:chExt cx="1765505" cy="243339"/>
          </a:xfrm>
        </p:grpSpPr>
        <p:sp>
          <p:nvSpPr>
            <p:cNvPr id="200" name="Rectangle 159"/>
            <p:cNvSpPr>
              <a:spLocks noChangeArrowheads="1"/>
            </p:cNvSpPr>
            <p:nvPr/>
          </p:nvSpPr>
          <p:spPr bwMode="auto">
            <a:xfrm>
              <a:off x="721086" y="2141480"/>
              <a:ext cx="1765505" cy="2433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201" name="Line 160"/>
            <p:cNvSpPr>
              <a:spLocks noChangeShapeType="1"/>
            </p:cNvSpPr>
            <p:nvPr/>
          </p:nvSpPr>
          <p:spPr bwMode="auto">
            <a:xfrm>
              <a:off x="721086" y="214148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2" name="Line 161"/>
            <p:cNvSpPr>
              <a:spLocks noChangeShapeType="1"/>
            </p:cNvSpPr>
            <p:nvPr/>
          </p:nvSpPr>
          <p:spPr bwMode="auto">
            <a:xfrm>
              <a:off x="853937" y="214148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3" name="Line 162"/>
            <p:cNvSpPr>
              <a:spLocks noChangeShapeType="1"/>
            </p:cNvSpPr>
            <p:nvPr/>
          </p:nvSpPr>
          <p:spPr bwMode="auto">
            <a:xfrm>
              <a:off x="988311" y="214148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 name="Line 163"/>
            <p:cNvSpPr>
              <a:spLocks noChangeShapeType="1"/>
            </p:cNvSpPr>
            <p:nvPr/>
          </p:nvSpPr>
          <p:spPr bwMode="auto">
            <a:xfrm>
              <a:off x="1121161" y="214148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 name="Line 164"/>
            <p:cNvSpPr>
              <a:spLocks noChangeShapeType="1"/>
            </p:cNvSpPr>
            <p:nvPr/>
          </p:nvSpPr>
          <p:spPr bwMode="auto">
            <a:xfrm>
              <a:off x="1242593" y="214148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6" name="Line 165"/>
            <p:cNvSpPr>
              <a:spLocks noChangeShapeType="1"/>
            </p:cNvSpPr>
            <p:nvPr/>
          </p:nvSpPr>
          <p:spPr bwMode="auto">
            <a:xfrm>
              <a:off x="1375443" y="214148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7" name="Line 166"/>
            <p:cNvSpPr>
              <a:spLocks noChangeShapeType="1"/>
            </p:cNvSpPr>
            <p:nvPr/>
          </p:nvSpPr>
          <p:spPr bwMode="auto">
            <a:xfrm>
              <a:off x="1509817" y="214148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8" name="Line 167"/>
            <p:cNvSpPr>
              <a:spLocks noChangeShapeType="1"/>
            </p:cNvSpPr>
            <p:nvPr/>
          </p:nvSpPr>
          <p:spPr bwMode="auto">
            <a:xfrm>
              <a:off x="1642668" y="214148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9" name="Line 168"/>
            <p:cNvSpPr>
              <a:spLocks noChangeShapeType="1"/>
            </p:cNvSpPr>
            <p:nvPr/>
          </p:nvSpPr>
          <p:spPr bwMode="auto">
            <a:xfrm>
              <a:off x="1774377" y="214148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0" name="Line 169"/>
            <p:cNvSpPr>
              <a:spLocks noChangeShapeType="1"/>
            </p:cNvSpPr>
            <p:nvPr/>
          </p:nvSpPr>
          <p:spPr bwMode="auto">
            <a:xfrm>
              <a:off x="1907228" y="214148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1" name="Line 170"/>
            <p:cNvSpPr>
              <a:spLocks noChangeShapeType="1"/>
            </p:cNvSpPr>
            <p:nvPr/>
          </p:nvSpPr>
          <p:spPr bwMode="auto">
            <a:xfrm>
              <a:off x="2041602" y="214148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2" name="Line 171"/>
            <p:cNvSpPr>
              <a:spLocks noChangeShapeType="1"/>
            </p:cNvSpPr>
            <p:nvPr/>
          </p:nvSpPr>
          <p:spPr bwMode="auto">
            <a:xfrm>
              <a:off x="2174452" y="214148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3" name="Line 172"/>
            <p:cNvSpPr>
              <a:spLocks noChangeShapeType="1"/>
            </p:cNvSpPr>
            <p:nvPr/>
          </p:nvSpPr>
          <p:spPr bwMode="auto">
            <a:xfrm>
              <a:off x="2295884" y="214148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4" name="Line 173"/>
            <p:cNvSpPr>
              <a:spLocks noChangeShapeType="1"/>
            </p:cNvSpPr>
            <p:nvPr/>
          </p:nvSpPr>
          <p:spPr bwMode="auto">
            <a:xfrm>
              <a:off x="2428734" y="2141480"/>
              <a:ext cx="0" cy="243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15" name="TextBox 158"/>
          <p:cNvSpPr txBox="1">
            <a:spLocks noChangeArrowheads="1"/>
          </p:cNvSpPr>
          <p:nvPr/>
        </p:nvSpPr>
        <p:spPr bwMode="auto">
          <a:xfrm rot="16200000">
            <a:off x="4302270" y="3075270"/>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W10x60</a:t>
            </a:r>
          </a:p>
        </p:txBody>
      </p:sp>
      <p:sp>
        <p:nvSpPr>
          <p:cNvPr id="217" name="TextBox 161"/>
          <p:cNvSpPr txBox="1">
            <a:spLocks noChangeArrowheads="1"/>
          </p:cNvSpPr>
          <p:nvPr/>
        </p:nvSpPr>
        <p:spPr bwMode="auto">
          <a:xfrm rot="16200000">
            <a:off x="4302270" y="1905730"/>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W10x60</a:t>
            </a:r>
          </a:p>
        </p:txBody>
      </p:sp>
      <p:sp>
        <p:nvSpPr>
          <p:cNvPr id="221" name="TextBox 158"/>
          <p:cNvSpPr txBox="1">
            <a:spLocks noChangeArrowheads="1"/>
          </p:cNvSpPr>
          <p:nvPr/>
        </p:nvSpPr>
        <p:spPr bwMode="auto">
          <a:xfrm rot="16200000">
            <a:off x="4302270" y="4206128"/>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W10x60</a:t>
            </a:r>
          </a:p>
        </p:txBody>
      </p:sp>
      <p:sp>
        <p:nvSpPr>
          <p:cNvPr id="222" name="TextBox 161"/>
          <p:cNvSpPr txBox="1">
            <a:spLocks noChangeArrowheads="1"/>
          </p:cNvSpPr>
          <p:nvPr/>
        </p:nvSpPr>
        <p:spPr bwMode="auto">
          <a:xfrm rot="16200000">
            <a:off x="2602228" y="1931765"/>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W10x77</a:t>
            </a:r>
          </a:p>
        </p:txBody>
      </p:sp>
      <p:sp>
        <p:nvSpPr>
          <p:cNvPr id="223" name="TextBox 161"/>
          <p:cNvSpPr txBox="1">
            <a:spLocks noChangeArrowheads="1"/>
          </p:cNvSpPr>
          <p:nvPr/>
        </p:nvSpPr>
        <p:spPr bwMode="auto">
          <a:xfrm rot="16200000">
            <a:off x="2601392" y="4317888"/>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W10x77</a:t>
            </a:r>
          </a:p>
        </p:txBody>
      </p:sp>
      <p:sp>
        <p:nvSpPr>
          <p:cNvPr id="224" name="TextBox 161"/>
          <p:cNvSpPr txBox="1">
            <a:spLocks noChangeArrowheads="1"/>
          </p:cNvSpPr>
          <p:nvPr/>
        </p:nvSpPr>
        <p:spPr bwMode="auto">
          <a:xfrm rot="16200000">
            <a:off x="1024447" y="1931765"/>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W10x68</a:t>
            </a:r>
          </a:p>
        </p:txBody>
      </p:sp>
      <p:sp>
        <p:nvSpPr>
          <p:cNvPr id="225" name="TextBox 161"/>
          <p:cNvSpPr txBox="1">
            <a:spLocks noChangeArrowheads="1"/>
          </p:cNvSpPr>
          <p:nvPr/>
        </p:nvSpPr>
        <p:spPr bwMode="auto">
          <a:xfrm rot="16200000">
            <a:off x="1025004" y="4317888"/>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W10x68</a:t>
            </a:r>
          </a:p>
        </p:txBody>
      </p:sp>
      <p:sp>
        <p:nvSpPr>
          <p:cNvPr id="226" name="TextBox 158"/>
          <p:cNvSpPr txBox="1">
            <a:spLocks noChangeArrowheads="1"/>
          </p:cNvSpPr>
          <p:nvPr/>
        </p:nvSpPr>
        <p:spPr bwMode="auto">
          <a:xfrm>
            <a:off x="3503566" y="3829509"/>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W12x87</a:t>
            </a:r>
          </a:p>
        </p:txBody>
      </p:sp>
      <p:sp>
        <p:nvSpPr>
          <p:cNvPr id="227" name="TextBox 158"/>
          <p:cNvSpPr txBox="1">
            <a:spLocks noChangeArrowheads="1"/>
          </p:cNvSpPr>
          <p:nvPr/>
        </p:nvSpPr>
        <p:spPr bwMode="auto">
          <a:xfrm>
            <a:off x="1777211" y="3245733"/>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W12x87</a:t>
            </a:r>
          </a:p>
        </p:txBody>
      </p:sp>
      <p:sp>
        <p:nvSpPr>
          <p:cNvPr id="228" name="Line 152"/>
          <p:cNvSpPr>
            <a:spLocks noChangeShapeType="1"/>
          </p:cNvSpPr>
          <p:nvPr/>
        </p:nvSpPr>
        <p:spPr bwMode="auto">
          <a:xfrm>
            <a:off x="4924480" y="1561054"/>
            <a:ext cx="3089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9" name="Line 149"/>
          <p:cNvSpPr>
            <a:spLocks noChangeShapeType="1"/>
          </p:cNvSpPr>
          <p:nvPr/>
        </p:nvSpPr>
        <p:spPr bwMode="auto">
          <a:xfrm rot="5400000" flipH="1">
            <a:off x="5076677" y="1486499"/>
            <a:ext cx="83272" cy="128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30" name="Line 152"/>
          <p:cNvSpPr>
            <a:spLocks noChangeShapeType="1"/>
          </p:cNvSpPr>
          <p:nvPr/>
        </p:nvSpPr>
        <p:spPr bwMode="auto">
          <a:xfrm>
            <a:off x="4924480" y="2719294"/>
            <a:ext cx="3089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1" name="Line 149"/>
          <p:cNvSpPr>
            <a:spLocks noChangeShapeType="1"/>
          </p:cNvSpPr>
          <p:nvPr/>
        </p:nvSpPr>
        <p:spPr bwMode="auto">
          <a:xfrm rot="5400000" flipH="1">
            <a:off x="5076677" y="2644739"/>
            <a:ext cx="83272" cy="128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33" name="TextBox 232"/>
          <p:cNvSpPr txBox="1"/>
          <p:nvPr/>
        </p:nvSpPr>
        <p:spPr>
          <a:xfrm rot="16200000">
            <a:off x="4913020" y="2073180"/>
            <a:ext cx="410588" cy="203133"/>
          </a:xfrm>
          <a:prstGeom prst="rect">
            <a:avLst/>
          </a:prstGeom>
          <a:solidFill>
            <a:schemeClr val="bg1"/>
          </a:solidFill>
          <a:ln>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15’-0”</a:t>
            </a:r>
            <a:endParaRPr lang="en-US" sz="1200" i="1" dirty="0">
              <a:latin typeface="Calibri" panose="020F0502020204030204" pitchFamily="34" charset="0"/>
              <a:cs typeface="Calibri" panose="020F0502020204030204" pitchFamily="34" charset="0"/>
            </a:endParaRPr>
          </a:p>
        </p:txBody>
      </p:sp>
      <p:sp>
        <p:nvSpPr>
          <p:cNvPr id="234" name="TextBox 233"/>
          <p:cNvSpPr txBox="1"/>
          <p:nvPr/>
        </p:nvSpPr>
        <p:spPr>
          <a:xfrm rot="16200000">
            <a:off x="4969375" y="2874438"/>
            <a:ext cx="334917" cy="203133"/>
          </a:xfrm>
          <a:prstGeom prst="rect">
            <a:avLst/>
          </a:prstGeom>
          <a:solidFill>
            <a:schemeClr val="bg1"/>
          </a:solidFill>
          <a:ln>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7’-6”</a:t>
            </a:r>
            <a:endParaRPr lang="en-US" sz="1200" i="1" dirty="0">
              <a:latin typeface="Calibri" panose="020F0502020204030204" pitchFamily="34" charset="0"/>
              <a:cs typeface="Calibri" panose="020F0502020204030204" pitchFamily="34" charset="0"/>
            </a:endParaRPr>
          </a:p>
        </p:txBody>
      </p:sp>
      <p:sp>
        <p:nvSpPr>
          <p:cNvPr id="236" name="TextBox 235"/>
          <p:cNvSpPr txBox="1"/>
          <p:nvPr/>
        </p:nvSpPr>
        <p:spPr>
          <a:xfrm rot="16200000">
            <a:off x="4976995" y="3430698"/>
            <a:ext cx="334917" cy="203133"/>
          </a:xfrm>
          <a:prstGeom prst="rect">
            <a:avLst/>
          </a:prstGeom>
          <a:solidFill>
            <a:schemeClr val="bg1"/>
          </a:solidFill>
          <a:ln>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7’-6”</a:t>
            </a:r>
            <a:endParaRPr lang="en-US" sz="1200" i="1" dirty="0">
              <a:latin typeface="Calibri" panose="020F0502020204030204" pitchFamily="34" charset="0"/>
              <a:cs typeface="Calibri" panose="020F0502020204030204" pitchFamily="34" charset="0"/>
            </a:endParaRPr>
          </a:p>
        </p:txBody>
      </p:sp>
      <p:sp>
        <p:nvSpPr>
          <p:cNvPr id="238" name="TextBox 158"/>
          <p:cNvSpPr txBox="1">
            <a:spLocks noChangeArrowheads="1"/>
          </p:cNvSpPr>
          <p:nvPr/>
        </p:nvSpPr>
        <p:spPr bwMode="auto">
          <a:xfrm>
            <a:off x="1726719" y="1556489"/>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W10x39</a:t>
            </a:r>
          </a:p>
        </p:txBody>
      </p:sp>
      <p:sp>
        <p:nvSpPr>
          <p:cNvPr id="241" name="TextBox 158"/>
          <p:cNvSpPr txBox="1">
            <a:spLocks noChangeArrowheads="1"/>
          </p:cNvSpPr>
          <p:nvPr/>
        </p:nvSpPr>
        <p:spPr bwMode="auto">
          <a:xfrm>
            <a:off x="3530869" y="1556489"/>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W10x39</a:t>
            </a:r>
          </a:p>
        </p:txBody>
      </p:sp>
      <p:sp>
        <p:nvSpPr>
          <p:cNvPr id="243" name="Line 89"/>
          <p:cNvSpPr>
            <a:spLocks noChangeAspect="1" noChangeShapeType="1"/>
          </p:cNvSpPr>
          <p:nvPr/>
        </p:nvSpPr>
        <p:spPr bwMode="auto">
          <a:xfrm>
            <a:off x="944184" y="3247702"/>
            <a:ext cx="320040"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244" name="Line 89"/>
          <p:cNvSpPr>
            <a:spLocks noChangeAspect="1" noChangeShapeType="1"/>
          </p:cNvSpPr>
          <p:nvPr/>
        </p:nvSpPr>
        <p:spPr bwMode="auto">
          <a:xfrm>
            <a:off x="807023" y="1598695"/>
            <a:ext cx="457200"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254" name="TextBox 7"/>
          <p:cNvSpPr txBox="1">
            <a:spLocks noChangeArrowheads="1"/>
          </p:cNvSpPr>
          <p:nvPr/>
        </p:nvSpPr>
        <p:spPr bwMode="auto">
          <a:xfrm>
            <a:off x="3483237" y="2177428"/>
            <a:ext cx="8974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None/>
            </a:pPr>
            <a:r>
              <a:rPr lang="en-US" sz="1200" dirty="0">
                <a:latin typeface="Calibri" panose="020F0502020204030204" pitchFamily="34" charset="0"/>
                <a:ea typeface="Calibri" panose="020F0502020204030204" pitchFamily="34" charset="0"/>
                <a:cs typeface="Calibri" panose="020F0502020204030204" pitchFamily="34" charset="0"/>
              </a:rPr>
              <a:t>1.2D + 1.0L</a:t>
            </a:r>
            <a:endParaRPr lang="en-US" altLang="en-US" sz="1200" dirty="0">
              <a:latin typeface="+mn-lt"/>
            </a:endParaRPr>
          </a:p>
        </p:txBody>
      </p:sp>
      <p:sp>
        <p:nvSpPr>
          <p:cNvPr id="151" name="Line 24"/>
          <p:cNvSpPr>
            <a:spLocks noChangeShapeType="1"/>
          </p:cNvSpPr>
          <p:nvPr/>
        </p:nvSpPr>
        <p:spPr bwMode="auto">
          <a:xfrm flipV="1">
            <a:off x="1270334" y="1565587"/>
            <a:ext cx="0" cy="342303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 name="Line 89"/>
          <p:cNvSpPr>
            <a:spLocks noChangeAspect="1" noChangeShapeType="1"/>
          </p:cNvSpPr>
          <p:nvPr/>
        </p:nvSpPr>
        <p:spPr bwMode="auto">
          <a:xfrm>
            <a:off x="852743" y="2154955"/>
            <a:ext cx="411480"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156" name="Line 89"/>
          <p:cNvSpPr>
            <a:spLocks noChangeAspect="1" noChangeShapeType="1"/>
          </p:cNvSpPr>
          <p:nvPr/>
        </p:nvSpPr>
        <p:spPr bwMode="auto">
          <a:xfrm>
            <a:off x="890844" y="2711215"/>
            <a:ext cx="365760"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158" name="Line 89"/>
          <p:cNvSpPr>
            <a:spLocks noChangeAspect="1" noChangeShapeType="1"/>
          </p:cNvSpPr>
          <p:nvPr/>
        </p:nvSpPr>
        <p:spPr bwMode="auto">
          <a:xfrm>
            <a:off x="989904" y="3823735"/>
            <a:ext cx="274320"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167" name="Line 89"/>
          <p:cNvSpPr>
            <a:spLocks noChangeAspect="1" noChangeShapeType="1"/>
          </p:cNvSpPr>
          <p:nvPr/>
        </p:nvSpPr>
        <p:spPr bwMode="auto">
          <a:xfrm>
            <a:off x="1028004" y="4402855"/>
            <a:ext cx="228600"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242" name="TextBox 7"/>
          <p:cNvSpPr txBox="1">
            <a:spLocks noChangeArrowheads="1"/>
          </p:cNvSpPr>
          <p:nvPr/>
        </p:nvSpPr>
        <p:spPr bwMode="auto">
          <a:xfrm>
            <a:off x="752749" y="4253708"/>
            <a:ext cx="3209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i="1" dirty="0">
                <a:latin typeface="+mn-lt"/>
              </a:rPr>
              <a:t>W</a:t>
            </a:r>
          </a:p>
        </p:txBody>
      </p:sp>
      <p:grpSp>
        <p:nvGrpSpPr>
          <p:cNvPr id="237" name="Group 236"/>
          <p:cNvGrpSpPr/>
          <p:nvPr/>
        </p:nvGrpSpPr>
        <p:grpSpPr>
          <a:xfrm>
            <a:off x="4609995" y="4999426"/>
            <a:ext cx="392828" cy="248102"/>
            <a:chOff x="2576025" y="4993177"/>
            <a:chExt cx="392828" cy="248102"/>
          </a:xfrm>
        </p:grpSpPr>
        <p:sp>
          <p:nvSpPr>
            <p:cNvPr id="245" name="Rectangle 206"/>
            <p:cNvSpPr>
              <a:spLocks noChangeArrowheads="1"/>
            </p:cNvSpPr>
            <p:nvPr/>
          </p:nvSpPr>
          <p:spPr bwMode="auto">
            <a:xfrm>
              <a:off x="2578984" y="5131551"/>
              <a:ext cx="384048" cy="109728"/>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48" name="AutoShape 207"/>
            <p:cNvSpPr>
              <a:spLocks noChangeArrowheads="1"/>
            </p:cNvSpPr>
            <p:nvPr/>
          </p:nvSpPr>
          <p:spPr bwMode="auto">
            <a:xfrm>
              <a:off x="2682553" y="4993177"/>
              <a:ext cx="171628" cy="138374"/>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55" name="Line 208"/>
            <p:cNvSpPr>
              <a:spLocks noChangeShapeType="1"/>
            </p:cNvSpPr>
            <p:nvPr/>
          </p:nvSpPr>
          <p:spPr bwMode="auto">
            <a:xfrm>
              <a:off x="2576025" y="5131551"/>
              <a:ext cx="38468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 name="Rectangle 206"/>
            <p:cNvSpPr>
              <a:spLocks noChangeArrowheads="1"/>
            </p:cNvSpPr>
            <p:nvPr/>
          </p:nvSpPr>
          <p:spPr bwMode="auto">
            <a:xfrm>
              <a:off x="2587128" y="5131551"/>
              <a:ext cx="378766" cy="86443"/>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57" name="AutoShape 207"/>
            <p:cNvSpPr>
              <a:spLocks noChangeArrowheads="1"/>
            </p:cNvSpPr>
            <p:nvPr/>
          </p:nvSpPr>
          <p:spPr bwMode="auto">
            <a:xfrm>
              <a:off x="2690697" y="4993177"/>
              <a:ext cx="171628" cy="138374"/>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58" name="Line 208"/>
            <p:cNvSpPr>
              <a:spLocks noChangeShapeType="1"/>
            </p:cNvSpPr>
            <p:nvPr/>
          </p:nvSpPr>
          <p:spPr bwMode="auto">
            <a:xfrm>
              <a:off x="2584169" y="5131551"/>
              <a:ext cx="38468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9" name="Group 258"/>
          <p:cNvGrpSpPr/>
          <p:nvPr/>
        </p:nvGrpSpPr>
        <p:grpSpPr>
          <a:xfrm>
            <a:off x="1073671" y="4999426"/>
            <a:ext cx="392828" cy="248102"/>
            <a:chOff x="2576025" y="4993177"/>
            <a:chExt cx="392828" cy="248102"/>
          </a:xfrm>
        </p:grpSpPr>
        <p:sp>
          <p:nvSpPr>
            <p:cNvPr id="260" name="Rectangle 206"/>
            <p:cNvSpPr>
              <a:spLocks noChangeArrowheads="1"/>
            </p:cNvSpPr>
            <p:nvPr/>
          </p:nvSpPr>
          <p:spPr bwMode="auto">
            <a:xfrm>
              <a:off x="2578984" y="5131551"/>
              <a:ext cx="384048" cy="109728"/>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61" name="AutoShape 207"/>
            <p:cNvSpPr>
              <a:spLocks noChangeArrowheads="1"/>
            </p:cNvSpPr>
            <p:nvPr/>
          </p:nvSpPr>
          <p:spPr bwMode="auto">
            <a:xfrm>
              <a:off x="2682553" y="4993177"/>
              <a:ext cx="171628" cy="138374"/>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62" name="Line 208"/>
            <p:cNvSpPr>
              <a:spLocks noChangeShapeType="1"/>
            </p:cNvSpPr>
            <p:nvPr/>
          </p:nvSpPr>
          <p:spPr bwMode="auto">
            <a:xfrm>
              <a:off x="2576025" y="5131551"/>
              <a:ext cx="38468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3" name="Rectangle 206"/>
            <p:cNvSpPr>
              <a:spLocks noChangeArrowheads="1"/>
            </p:cNvSpPr>
            <p:nvPr/>
          </p:nvSpPr>
          <p:spPr bwMode="auto">
            <a:xfrm>
              <a:off x="2587128" y="5131551"/>
              <a:ext cx="378766" cy="86443"/>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64" name="AutoShape 207"/>
            <p:cNvSpPr>
              <a:spLocks noChangeArrowheads="1"/>
            </p:cNvSpPr>
            <p:nvPr/>
          </p:nvSpPr>
          <p:spPr bwMode="auto">
            <a:xfrm>
              <a:off x="2690697" y="4993177"/>
              <a:ext cx="171628" cy="138374"/>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65" name="Line 208"/>
            <p:cNvSpPr>
              <a:spLocks noChangeShapeType="1"/>
            </p:cNvSpPr>
            <p:nvPr/>
          </p:nvSpPr>
          <p:spPr bwMode="auto">
            <a:xfrm>
              <a:off x="2584169" y="5131551"/>
              <a:ext cx="38468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 name="Rectangle 5"/>
          <p:cNvSpPr/>
          <p:nvPr/>
        </p:nvSpPr>
        <p:spPr>
          <a:xfrm>
            <a:off x="719452" y="5933648"/>
            <a:ext cx="7347188" cy="738664"/>
          </a:xfrm>
          <a:prstGeom prst="rect">
            <a:avLst/>
          </a:prstGeom>
        </p:spPr>
        <p:txBody>
          <a:bodyPr wrap="square">
            <a:spAutoFit/>
          </a:bodyPr>
          <a:lstStyle/>
          <a:p>
            <a:r>
              <a:rPr lang="en-US" sz="1400" u="sng" dirty="0">
                <a:ea typeface="Calibri" panose="020F0502020204030204" pitchFamily="34" charset="0"/>
              </a:rPr>
              <a:t>Reference</a:t>
            </a:r>
          </a:p>
          <a:p>
            <a:r>
              <a:rPr lang="en-US" sz="1400" dirty="0" err="1">
                <a:ea typeface="Calibri" panose="020F0502020204030204" pitchFamily="34" charset="0"/>
              </a:rPr>
              <a:t>Schimizze</a:t>
            </a:r>
            <a:r>
              <a:rPr lang="en-US" sz="1400" dirty="0">
                <a:ea typeface="Calibri" panose="020F0502020204030204" pitchFamily="34" charset="0"/>
              </a:rPr>
              <a:t>, Comparison of P-Delta Analyses of Plane Frames using Commercial Structural Analysis Programs and the AISC Specifications, Virginia Tech, 2001.</a:t>
            </a:r>
          </a:p>
        </p:txBody>
      </p:sp>
      <p:sp>
        <p:nvSpPr>
          <p:cNvPr id="218" name="TextBox 7"/>
          <p:cNvSpPr txBox="1">
            <a:spLocks noChangeArrowheads="1"/>
          </p:cNvSpPr>
          <p:nvPr/>
        </p:nvSpPr>
        <p:spPr bwMode="auto">
          <a:xfrm>
            <a:off x="3446080" y="3283716"/>
            <a:ext cx="8974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None/>
            </a:pPr>
            <a:r>
              <a:rPr lang="en-US" sz="1200" dirty="0">
                <a:latin typeface="Calibri" panose="020F0502020204030204" pitchFamily="34" charset="0"/>
                <a:ea typeface="Calibri" panose="020F0502020204030204" pitchFamily="34" charset="0"/>
                <a:cs typeface="Calibri" panose="020F0502020204030204" pitchFamily="34" charset="0"/>
              </a:rPr>
              <a:t>1.2D + 1.0L</a:t>
            </a:r>
            <a:endParaRPr lang="en-US" altLang="en-US" sz="1200" dirty="0">
              <a:latin typeface="+mn-lt"/>
            </a:endParaRPr>
          </a:p>
        </p:txBody>
      </p:sp>
      <p:sp>
        <p:nvSpPr>
          <p:cNvPr id="240" name="TextBox 7"/>
          <p:cNvSpPr txBox="1">
            <a:spLocks noChangeArrowheads="1"/>
          </p:cNvSpPr>
          <p:nvPr/>
        </p:nvSpPr>
        <p:spPr bwMode="auto">
          <a:xfrm>
            <a:off x="1713347" y="2704417"/>
            <a:ext cx="8974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None/>
            </a:pPr>
            <a:r>
              <a:rPr lang="en-US" sz="1200" dirty="0">
                <a:latin typeface="Calibri" panose="020F0502020204030204" pitchFamily="34" charset="0"/>
                <a:ea typeface="Calibri" panose="020F0502020204030204" pitchFamily="34" charset="0"/>
                <a:cs typeface="Calibri" panose="020F0502020204030204" pitchFamily="34" charset="0"/>
              </a:rPr>
              <a:t>1.2D + 1.0L</a:t>
            </a:r>
            <a:endParaRPr lang="en-US" altLang="en-US" sz="1200" dirty="0">
              <a:latin typeface="+mn-lt"/>
            </a:endParaRPr>
          </a:p>
        </p:txBody>
      </p:sp>
      <p:sp>
        <p:nvSpPr>
          <p:cNvPr id="266" name="TextBox 7"/>
          <p:cNvSpPr txBox="1">
            <a:spLocks noChangeArrowheads="1"/>
          </p:cNvSpPr>
          <p:nvPr/>
        </p:nvSpPr>
        <p:spPr bwMode="auto">
          <a:xfrm>
            <a:off x="2532665" y="1046167"/>
            <a:ext cx="9660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None/>
            </a:pPr>
            <a:r>
              <a:rPr lang="en-US" sz="1200" dirty="0">
                <a:latin typeface="Calibri" panose="020F0502020204030204" pitchFamily="34" charset="0"/>
                <a:ea typeface="Calibri" panose="020F0502020204030204" pitchFamily="34" charset="0"/>
                <a:cs typeface="Calibri" panose="020F0502020204030204" pitchFamily="34" charset="0"/>
              </a:rPr>
              <a:t>1.2D + 0.5L</a:t>
            </a:r>
            <a:r>
              <a:rPr lang="en-US" sz="1200" baseline="-25000" dirty="0">
                <a:latin typeface="Calibri" panose="020F0502020204030204" pitchFamily="34" charset="0"/>
                <a:ea typeface="Calibri" panose="020F0502020204030204" pitchFamily="34" charset="0"/>
                <a:cs typeface="Calibri" panose="020F0502020204030204" pitchFamily="34" charset="0"/>
              </a:rPr>
              <a:t>r</a:t>
            </a:r>
            <a:endParaRPr lang="en-US" altLang="en-US" sz="1200" dirty="0">
              <a:latin typeface="+mn-lt"/>
            </a:endParaRPr>
          </a:p>
        </p:txBody>
      </p:sp>
      <p:sp>
        <p:nvSpPr>
          <p:cNvPr id="267" name="TextBox 7"/>
          <p:cNvSpPr txBox="1">
            <a:spLocks noChangeArrowheads="1"/>
          </p:cNvSpPr>
          <p:nvPr/>
        </p:nvSpPr>
        <p:spPr bwMode="auto">
          <a:xfrm>
            <a:off x="638249" y="3677676"/>
            <a:ext cx="3994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i="1" dirty="0">
                <a:latin typeface="+mn-lt"/>
              </a:rPr>
              <a:t>2W</a:t>
            </a:r>
          </a:p>
        </p:txBody>
      </p:sp>
      <p:sp>
        <p:nvSpPr>
          <p:cNvPr id="268" name="TextBox 7"/>
          <p:cNvSpPr txBox="1">
            <a:spLocks noChangeArrowheads="1"/>
          </p:cNvSpPr>
          <p:nvPr/>
        </p:nvSpPr>
        <p:spPr bwMode="auto">
          <a:xfrm>
            <a:off x="571236" y="3095060"/>
            <a:ext cx="3994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i="1" dirty="0">
                <a:latin typeface="+mn-lt"/>
              </a:rPr>
              <a:t>3W</a:t>
            </a:r>
          </a:p>
        </p:txBody>
      </p:sp>
      <p:sp>
        <p:nvSpPr>
          <p:cNvPr id="269" name="TextBox 7"/>
          <p:cNvSpPr txBox="1">
            <a:spLocks noChangeArrowheads="1"/>
          </p:cNvSpPr>
          <p:nvPr/>
        </p:nvSpPr>
        <p:spPr bwMode="auto">
          <a:xfrm>
            <a:off x="541822" y="2550779"/>
            <a:ext cx="3994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i="1" dirty="0">
                <a:latin typeface="+mn-lt"/>
              </a:rPr>
              <a:t>4W</a:t>
            </a:r>
          </a:p>
        </p:txBody>
      </p:sp>
      <p:sp>
        <p:nvSpPr>
          <p:cNvPr id="270" name="TextBox 7"/>
          <p:cNvSpPr txBox="1">
            <a:spLocks noChangeArrowheads="1"/>
          </p:cNvSpPr>
          <p:nvPr/>
        </p:nvSpPr>
        <p:spPr bwMode="auto">
          <a:xfrm>
            <a:off x="485331" y="2014130"/>
            <a:ext cx="3994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i="1" dirty="0">
                <a:latin typeface="+mn-lt"/>
              </a:rPr>
              <a:t>5W</a:t>
            </a:r>
          </a:p>
        </p:txBody>
      </p:sp>
      <p:sp>
        <p:nvSpPr>
          <p:cNvPr id="271" name="TextBox 7"/>
          <p:cNvSpPr txBox="1">
            <a:spLocks noChangeArrowheads="1"/>
          </p:cNvSpPr>
          <p:nvPr/>
        </p:nvSpPr>
        <p:spPr bwMode="auto">
          <a:xfrm>
            <a:off x="464534" y="1451129"/>
            <a:ext cx="3994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i="1" dirty="0">
                <a:latin typeface="+mn-lt"/>
              </a:rPr>
              <a:t>6W</a:t>
            </a:r>
          </a:p>
        </p:txBody>
      </p:sp>
      <p:sp>
        <p:nvSpPr>
          <p:cNvPr id="274" name="Text Box 2"/>
          <p:cNvSpPr txBox="1">
            <a:spLocks noChangeArrowheads="1"/>
          </p:cNvSpPr>
          <p:nvPr/>
        </p:nvSpPr>
        <p:spPr bwMode="auto">
          <a:xfrm>
            <a:off x="5712138" y="1104723"/>
            <a:ext cx="2936355" cy="4477861"/>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300"/>
              </a:spcAft>
            </a:pPr>
            <a:r>
              <a:rPr lang="en-US" sz="1400" b="1" u="sng" dirty="0">
                <a:latin typeface="Calibri" panose="020F0502020204030204" pitchFamily="34" charset="0"/>
                <a:ea typeface="Calibri" panose="020F0502020204030204" pitchFamily="34" charset="0"/>
                <a:cs typeface="Times New Roman" panose="02020603050405020304" pitchFamily="18" charset="0"/>
              </a:rPr>
              <a:t>Nominal Loads</a:t>
            </a:r>
            <a:r>
              <a:rPr lang="en-US" sz="1400" b="1" dirty="0">
                <a:latin typeface="Calibri" panose="020F0502020204030204" pitchFamily="34" charset="0"/>
                <a:ea typeface="Calibri" panose="020F0502020204030204" pitchFamily="34" charset="0"/>
                <a:cs typeface="Times New Roman" panose="02020603050405020304" pitchFamily="18" charset="0"/>
              </a:rPr>
              <a:t> </a:t>
            </a:r>
            <a:endParaRPr lang="en-US" sz="1400" b="1" u="sng"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300"/>
              </a:spcAft>
            </a:pPr>
            <a:r>
              <a:rPr lang="en-US" sz="1400" b="1" dirty="0">
                <a:effectLst/>
                <a:ea typeface="Calibri" panose="020F0502020204030204" pitchFamily="34" charset="0"/>
                <a:cs typeface="Times New Roman" panose="02020603050405020304" pitchFamily="18" charset="0"/>
              </a:rPr>
              <a:t>Gravity </a:t>
            </a:r>
          </a:p>
          <a:p>
            <a:pPr marL="114300" marR="0">
              <a:lnSpc>
                <a:spcPct val="107000"/>
              </a:lnSpc>
              <a:spcBef>
                <a:spcPts val="0"/>
              </a:spcBef>
              <a:spcAft>
                <a:spcPts val="300"/>
              </a:spcAft>
              <a:tabLst>
                <a:tab pos="571500" algn="l"/>
              </a:tabLst>
            </a:pPr>
            <a:r>
              <a:rPr lang="en-US" sz="1400" dirty="0">
                <a:ea typeface="Calibri" panose="020F0502020204030204" pitchFamily="34" charset="0"/>
                <a:cs typeface="Times New Roman" panose="02020603050405020304" pitchFamily="18" charset="0"/>
              </a:rPr>
              <a:t>Roof:	</a:t>
            </a:r>
            <a:r>
              <a:rPr lang="en-US" altLang="en-US" sz="1400" dirty="0"/>
              <a:t>D = 0.788 kip/</a:t>
            </a:r>
            <a:r>
              <a:rPr lang="en-US" altLang="en-US" sz="1400" dirty="0" err="1"/>
              <a:t>ft</a:t>
            </a:r>
            <a:r>
              <a:rPr lang="en-US" altLang="en-US" sz="1400" dirty="0"/>
              <a:t> </a:t>
            </a:r>
          </a:p>
          <a:p>
            <a:pPr marL="114300">
              <a:lnSpc>
                <a:spcPct val="107000"/>
              </a:lnSpc>
              <a:spcAft>
                <a:spcPts val="300"/>
              </a:spcAft>
              <a:tabLst>
                <a:tab pos="571500" algn="l"/>
              </a:tabLst>
            </a:pPr>
            <a:r>
              <a:rPr lang="en-US" altLang="en-US" sz="1400" dirty="0"/>
              <a:t>	</a:t>
            </a:r>
            <a:r>
              <a:rPr lang="en-US" altLang="en-US" sz="1400" dirty="0" err="1"/>
              <a:t>L</a:t>
            </a:r>
            <a:r>
              <a:rPr lang="en-US" altLang="en-US" sz="1400" baseline="-25000" dirty="0" err="1"/>
              <a:t>r</a:t>
            </a:r>
            <a:r>
              <a:rPr lang="en-US" altLang="en-US" sz="1400" dirty="0"/>
              <a:t> = 1.890 kip/</a:t>
            </a:r>
            <a:r>
              <a:rPr lang="en-US" altLang="en-US" sz="1400" dirty="0" err="1"/>
              <a:t>ft</a:t>
            </a:r>
            <a:endParaRPr lang="en-US" sz="1400" b="1" u="sng" dirty="0">
              <a:ea typeface="Calibri" panose="020F0502020204030204" pitchFamily="34" charset="0"/>
              <a:cs typeface="Times New Roman" panose="02020603050405020304" pitchFamily="18" charset="0"/>
            </a:endParaRPr>
          </a:p>
          <a:p>
            <a:pPr marL="114300" marR="0">
              <a:lnSpc>
                <a:spcPct val="107000"/>
              </a:lnSpc>
              <a:spcBef>
                <a:spcPts val="0"/>
              </a:spcBef>
              <a:spcAft>
                <a:spcPts val="300"/>
              </a:spcAft>
              <a:tabLst>
                <a:tab pos="571500" algn="l"/>
              </a:tabLst>
            </a:pPr>
            <a:r>
              <a:rPr lang="en-US" sz="1400" dirty="0">
                <a:ea typeface="Calibri" panose="020F0502020204030204" pitchFamily="34" charset="0"/>
                <a:cs typeface="Times New Roman" panose="02020603050405020304" pitchFamily="18" charset="0"/>
              </a:rPr>
              <a:t>Floor:	</a:t>
            </a:r>
            <a:r>
              <a:rPr lang="en-US" altLang="en-US" sz="1400" dirty="0"/>
              <a:t>D = 0.563 kip/</a:t>
            </a:r>
            <a:r>
              <a:rPr lang="en-US" altLang="en-US" sz="1400" dirty="0" err="1"/>
              <a:t>ft</a:t>
            </a:r>
            <a:r>
              <a:rPr lang="en-US" altLang="en-US" sz="1400" dirty="0"/>
              <a:t> </a:t>
            </a:r>
          </a:p>
          <a:p>
            <a:pPr marL="114300">
              <a:lnSpc>
                <a:spcPct val="107000"/>
              </a:lnSpc>
              <a:spcAft>
                <a:spcPts val="300"/>
              </a:spcAft>
              <a:tabLst>
                <a:tab pos="571500" algn="l"/>
              </a:tabLst>
            </a:pPr>
            <a:r>
              <a:rPr lang="en-US" altLang="en-US" sz="1400" dirty="0"/>
              <a:t>	L = 3.378 kip/</a:t>
            </a:r>
            <a:r>
              <a:rPr lang="en-US" altLang="en-US" sz="1400" dirty="0" err="1"/>
              <a:t>ft</a:t>
            </a:r>
            <a:endParaRPr lang="en-US" sz="1400" b="1" u="sng" dirty="0">
              <a:ea typeface="Calibri" panose="020F0502020204030204" pitchFamily="34" charset="0"/>
              <a:cs typeface="Times New Roman" panose="02020603050405020304" pitchFamily="18" charset="0"/>
            </a:endParaRPr>
          </a:p>
          <a:p>
            <a:pPr>
              <a:lnSpc>
                <a:spcPct val="107000"/>
              </a:lnSpc>
              <a:spcAft>
                <a:spcPts val="300"/>
              </a:spcAft>
              <a:tabLst>
                <a:tab pos="171450" algn="l"/>
                <a:tab pos="1143000" algn="l"/>
              </a:tabLst>
            </a:pPr>
            <a:r>
              <a:rPr lang="en-US" sz="1400" b="1" dirty="0">
                <a:ea typeface="Calibri" panose="020F0502020204030204" pitchFamily="34" charset="0"/>
                <a:cs typeface="Times New Roman" panose="02020603050405020304" pitchFamily="18" charset="0"/>
              </a:rPr>
              <a:t>Wind</a:t>
            </a:r>
          </a:p>
          <a:p>
            <a:pPr marL="114300">
              <a:lnSpc>
                <a:spcPct val="107000"/>
              </a:lnSpc>
              <a:spcAft>
                <a:spcPts val="300"/>
              </a:spcAft>
              <a:tabLst>
                <a:tab pos="171450" algn="l"/>
                <a:tab pos="11430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W = 1.714 kip</a:t>
            </a:r>
          </a:p>
          <a:p>
            <a:pPr>
              <a:lnSpc>
                <a:spcPct val="107000"/>
              </a:lnSpc>
              <a:spcBef>
                <a:spcPts val="600"/>
              </a:spcBef>
              <a:spcAft>
                <a:spcPts val="300"/>
              </a:spcAft>
              <a:tabLst>
                <a:tab pos="171450" algn="l"/>
                <a:tab pos="800100" algn="l"/>
              </a:tabLst>
            </a:pPr>
            <a:r>
              <a:rPr lang="en-US" sz="1400" b="1" u="sng" dirty="0">
                <a:latin typeface="Calibri" panose="020F0502020204030204" pitchFamily="34" charset="0"/>
                <a:ea typeface="Calibri" panose="020F0502020204030204" pitchFamily="34" charset="0"/>
                <a:cs typeface="Times New Roman" panose="02020603050405020304" pitchFamily="18" charset="0"/>
              </a:rPr>
              <a:t>Initial imperfection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Global sway </a:t>
            </a:r>
            <a:r>
              <a:rPr lang="en-US" sz="1400" dirty="0">
                <a:latin typeface="Symbol" panose="05050102010706020507" pitchFamily="18" charset="2"/>
                <a:ea typeface="Calibri" panose="020F0502020204030204" pitchFamily="34" charset="0"/>
                <a:cs typeface="Times New Roman" panose="02020603050405020304" pitchFamily="18" charset="0"/>
              </a:rPr>
              <a:t>D</a:t>
            </a:r>
            <a:r>
              <a:rPr lang="en-US" sz="1400" baseline="-25000" dirty="0">
                <a:latin typeface="Calibri" panose="020F0502020204030204" pitchFamily="34" charset="0"/>
                <a:ea typeface="Calibri" panose="020F0502020204030204" pitchFamily="34" charset="0"/>
                <a:cs typeface="Times New Roman" panose="02020603050405020304" pitchFamily="18" charset="0"/>
              </a:rPr>
              <a:t>0</a:t>
            </a:r>
            <a:r>
              <a:rPr lang="en-US" sz="1400" dirty="0">
                <a:latin typeface="Calibri" panose="020F0502020204030204" pitchFamily="34" charset="0"/>
                <a:ea typeface="Calibri" panose="020F0502020204030204" pitchFamily="34" charset="0"/>
                <a:cs typeface="Times New Roman" panose="02020603050405020304" pitchFamily="18" charset="0"/>
              </a:rPr>
              <a:t> = H/500 (rightward)</a:t>
            </a:r>
            <a:endParaRPr lang="en-US" sz="14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a:p>
            <a:pPr>
              <a:lnSpc>
                <a:spcPct val="107000"/>
              </a:lnSpc>
            </a:pPr>
            <a:r>
              <a:rPr lang="en-US" sz="1400" b="1" u="sng" dirty="0">
                <a:latin typeface="Calibri" panose="020F0502020204030204" pitchFamily="34" charset="0"/>
                <a:ea typeface="Calibri" panose="020F0502020204030204" pitchFamily="34" charset="0"/>
                <a:cs typeface="Times New Roman" panose="02020603050405020304" pitchFamily="18" charset="0"/>
              </a:rPr>
              <a:t>Material</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E = 29,000 </a:t>
            </a:r>
            <a:r>
              <a:rPr lang="en-US" sz="1400" dirty="0" err="1">
                <a:latin typeface="Calibri" panose="020F0502020204030204" pitchFamily="34" charset="0"/>
                <a:ea typeface="Calibri" panose="020F0502020204030204" pitchFamily="34" charset="0"/>
                <a:cs typeface="Times New Roman" panose="02020603050405020304" pitchFamily="18" charset="0"/>
              </a:rPr>
              <a:t>ksi</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Fy</a:t>
            </a:r>
            <a:r>
              <a:rPr lang="en-US" sz="1400" dirty="0">
                <a:latin typeface="Calibri" panose="020F0502020204030204" pitchFamily="34" charset="0"/>
                <a:ea typeface="Calibri" panose="020F0502020204030204" pitchFamily="34" charset="0"/>
                <a:cs typeface="Times New Roman" panose="02020603050405020304" pitchFamily="18" charset="0"/>
              </a:rPr>
              <a:t> = 50 </a:t>
            </a:r>
            <a:r>
              <a:rPr lang="en-US" sz="1400" dirty="0" err="1">
                <a:latin typeface="Calibri" panose="020F0502020204030204" pitchFamily="34" charset="0"/>
                <a:ea typeface="Calibri" panose="020F0502020204030204" pitchFamily="34" charset="0"/>
                <a:cs typeface="Times New Roman" panose="02020603050405020304" pitchFamily="18" charset="0"/>
              </a:rPr>
              <a:t>ksi</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1143000" algn="l"/>
              </a:tabLst>
            </a:pPr>
            <a:endParaRPr lang="en-US" sz="1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Lst>
            </a:pPr>
            <a:r>
              <a:rPr lang="en-US" sz="1400" b="1" u="sng" dirty="0">
                <a:latin typeface="Calibri" panose="020F0502020204030204" pitchFamily="34" charset="0"/>
                <a:ea typeface="Calibri" panose="020F0502020204030204" pitchFamily="34" charset="0"/>
                <a:cs typeface="Calibri" panose="020F0502020204030204" pitchFamily="34" charset="0"/>
              </a:rPr>
              <a:t>Load combination investigated</a:t>
            </a:r>
            <a:endParaRPr lang="en-US" sz="1400" dirty="0">
              <a:latin typeface="Calibri" panose="020F0502020204030204" pitchFamily="34" charset="0"/>
              <a:ea typeface="Calibri" panose="020F0502020204030204" pitchFamily="34" charset="0"/>
              <a:cs typeface="Calibri" panose="020F0502020204030204" pitchFamily="34" charset="0"/>
            </a:endParaRPr>
          </a:p>
          <a:p>
            <a:pPr>
              <a:lnSpc>
                <a:spcPct val="107000"/>
              </a:lnSpc>
              <a:tabLst>
                <a:tab pos="171450" algn="l"/>
              </a:tabLst>
            </a:pPr>
            <a:r>
              <a:rPr lang="en-US" sz="1400" dirty="0">
                <a:latin typeface="Calibri" panose="020F0502020204030204" pitchFamily="34" charset="0"/>
                <a:ea typeface="Calibri" panose="020F0502020204030204" pitchFamily="34" charset="0"/>
                <a:cs typeface="Calibri" panose="020F0502020204030204" pitchFamily="34" charset="0"/>
              </a:rPr>
              <a:t>1.2D + 1.0L + 0.5L</a:t>
            </a:r>
            <a:r>
              <a:rPr lang="en-US" sz="1400" baseline="-25000" dirty="0">
                <a:latin typeface="Calibri" panose="020F0502020204030204" pitchFamily="34" charset="0"/>
                <a:ea typeface="Calibri" panose="020F0502020204030204" pitchFamily="34" charset="0"/>
                <a:cs typeface="Calibri" panose="020F0502020204030204" pitchFamily="34" charset="0"/>
              </a:rPr>
              <a:t>r</a:t>
            </a:r>
            <a:r>
              <a:rPr lang="en-US" sz="1400" dirty="0">
                <a:latin typeface="Calibri" panose="020F0502020204030204" pitchFamily="34" charset="0"/>
                <a:ea typeface="Calibri" panose="020F0502020204030204" pitchFamily="34" charset="0"/>
                <a:cs typeface="Calibri" panose="020F0502020204030204" pitchFamily="34" charset="0"/>
              </a:rPr>
              <a:t> +1.0W</a:t>
            </a:r>
          </a:p>
        </p:txBody>
      </p:sp>
    </p:spTree>
    <p:extLst>
      <p:ext uri="{BB962C8B-B14F-4D97-AF65-F5344CB8AC3E}">
        <p14:creationId xmlns:p14="http://schemas.microsoft.com/office/powerpoint/2010/main" val="3359604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141"/>
          <p:cNvSpPr txBox="1">
            <a:spLocks noChangeArrowheads="1"/>
          </p:cNvSpPr>
          <p:nvPr/>
        </p:nvSpPr>
        <p:spPr bwMode="auto">
          <a:xfrm>
            <a:off x="4805213" y="5969793"/>
            <a:ext cx="3831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u="sng" dirty="0">
                <a:latin typeface="+mn-lt"/>
              </a:rPr>
              <a:t>Reference</a:t>
            </a:r>
          </a:p>
          <a:p>
            <a:r>
              <a:rPr lang="en-US" altLang="en-US" sz="1200" dirty="0">
                <a:latin typeface="+mn-lt"/>
              </a:rPr>
              <a:t>Vogel, U. (1985), “Calibrating Frames”, </a:t>
            </a:r>
            <a:r>
              <a:rPr lang="en-US" altLang="en-US" sz="1200" dirty="0" err="1">
                <a:latin typeface="+mn-lt"/>
              </a:rPr>
              <a:t>Stahlbau</a:t>
            </a:r>
            <a:r>
              <a:rPr lang="en-US" altLang="en-US" sz="1200" dirty="0">
                <a:latin typeface="+mn-lt"/>
              </a:rPr>
              <a:t>, Vol. 10, pp 295-301. </a:t>
            </a:r>
          </a:p>
        </p:txBody>
      </p:sp>
      <p:sp>
        <p:nvSpPr>
          <p:cNvPr id="19460" name="Line 148"/>
          <p:cNvSpPr>
            <a:spLocks noChangeShapeType="1"/>
          </p:cNvSpPr>
          <p:nvPr/>
        </p:nvSpPr>
        <p:spPr bwMode="auto">
          <a:xfrm>
            <a:off x="1203234" y="6159679"/>
            <a:ext cx="0" cy="276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9461" name="Line 149"/>
          <p:cNvSpPr>
            <a:spLocks noChangeShapeType="1"/>
          </p:cNvSpPr>
          <p:nvPr/>
        </p:nvSpPr>
        <p:spPr bwMode="auto">
          <a:xfrm>
            <a:off x="3963666" y="6154847"/>
            <a:ext cx="0" cy="276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9462" name="Line 151"/>
          <p:cNvSpPr>
            <a:spLocks noChangeShapeType="1"/>
          </p:cNvSpPr>
          <p:nvPr/>
        </p:nvSpPr>
        <p:spPr bwMode="auto">
          <a:xfrm>
            <a:off x="4222380" y="6008517"/>
            <a:ext cx="3170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3" name="Line 152"/>
          <p:cNvSpPr>
            <a:spLocks noChangeShapeType="1"/>
          </p:cNvSpPr>
          <p:nvPr/>
        </p:nvSpPr>
        <p:spPr bwMode="auto">
          <a:xfrm>
            <a:off x="4085155" y="834213"/>
            <a:ext cx="4237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5" name="Line 191"/>
          <p:cNvSpPr>
            <a:spLocks noChangeShapeType="1"/>
          </p:cNvSpPr>
          <p:nvPr/>
        </p:nvSpPr>
        <p:spPr bwMode="auto">
          <a:xfrm>
            <a:off x="1203234" y="6347004"/>
            <a:ext cx="2704927"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1200"/>
          </a:p>
        </p:txBody>
      </p:sp>
      <p:sp>
        <p:nvSpPr>
          <p:cNvPr id="19466" name="Line 193"/>
          <p:cNvSpPr>
            <a:spLocks noChangeShapeType="1"/>
          </p:cNvSpPr>
          <p:nvPr/>
        </p:nvSpPr>
        <p:spPr bwMode="auto">
          <a:xfrm flipH="1">
            <a:off x="4316831" y="827173"/>
            <a:ext cx="0" cy="518134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539" name="Text Box 154"/>
          <p:cNvSpPr txBox="1">
            <a:spLocks noChangeArrowheads="1"/>
          </p:cNvSpPr>
          <p:nvPr/>
        </p:nvSpPr>
        <p:spPr bwMode="auto">
          <a:xfrm rot="-5400000">
            <a:off x="3552956" y="3079943"/>
            <a:ext cx="1546225" cy="308163"/>
          </a:xfrm>
          <a:prstGeom prst="rect">
            <a:avLst/>
          </a:prstGeom>
          <a:solidFill>
            <a:schemeClr val="bg1"/>
          </a:solidFill>
          <a:ln>
            <a:noFill/>
          </a:ln>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s-ES" altLang="en-US" sz="1200" dirty="0">
                <a:latin typeface="+mn-lt"/>
              </a:rPr>
              <a:t>6 @ 3.75m = 22.5m</a:t>
            </a:r>
          </a:p>
        </p:txBody>
      </p:sp>
      <p:sp>
        <p:nvSpPr>
          <p:cNvPr id="19464" name="Text Box 154"/>
          <p:cNvSpPr txBox="1">
            <a:spLocks noChangeArrowheads="1"/>
          </p:cNvSpPr>
          <p:nvPr/>
        </p:nvSpPr>
        <p:spPr bwMode="auto">
          <a:xfrm>
            <a:off x="1914375" y="6203903"/>
            <a:ext cx="1455653" cy="286202"/>
          </a:xfrm>
          <a:prstGeom prst="rect">
            <a:avLst/>
          </a:prstGeom>
          <a:solidFill>
            <a:schemeClr val="bg1"/>
          </a:solidFill>
          <a:ln>
            <a:noFill/>
          </a:ln>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s-ES" altLang="en-US" sz="1200" dirty="0">
                <a:latin typeface="+mn-lt"/>
              </a:rPr>
              <a:t>2 @ 6.0m = 12.0m</a:t>
            </a:r>
          </a:p>
        </p:txBody>
      </p:sp>
      <p:sp>
        <p:nvSpPr>
          <p:cNvPr id="529" name="Text Box 141"/>
          <p:cNvSpPr txBox="1">
            <a:spLocks noChangeArrowheads="1"/>
          </p:cNvSpPr>
          <p:nvPr/>
        </p:nvSpPr>
        <p:spPr bwMode="auto">
          <a:xfrm>
            <a:off x="4865071" y="340090"/>
            <a:ext cx="15884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u="sng" dirty="0">
                <a:latin typeface="+mn-lt"/>
              </a:rPr>
              <a:t>Frame 12</a:t>
            </a:r>
          </a:p>
        </p:txBody>
      </p:sp>
      <p:sp>
        <p:nvSpPr>
          <p:cNvPr id="301" name="Rectangle 206"/>
          <p:cNvSpPr>
            <a:spLocks noChangeArrowheads="1"/>
          </p:cNvSpPr>
          <p:nvPr/>
        </p:nvSpPr>
        <p:spPr bwMode="auto">
          <a:xfrm>
            <a:off x="986689" y="6003788"/>
            <a:ext cx="399934" cy="10280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02" name="Line 208"/>
          <p:cNvSpPr>
            <a:spLocks noChangeShapeType="1"/>
          </p:cNvSpPr>
          <p:nvPr/>
        </p:nvSpPr>
        <p:spPr bwMode="auto">
          <a:xfrm>
            <a:off x="983873" y="6003788"/>
            <a:ext cx="40556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03" name="Group 158"/>
          <p:cNvGrpSpPr>
            <a:grpSpLocks/>
          </p:cNvGrpSpPr>
          <p:nvPr/>
        </p:nvGrpSpPr>
        <p:grpSpPr bwMode="auto">
          <a:xfrm>
            <a:off x="1203555" y="4080160"/>
            <a:ext cx="2730537" cy="197151"/>
            <a:chOff x="2873" y="2830"/>
            <a:chExt cx="9300" cy="596"/>
          </a:xfrm>
        </p:grpSpPr>
        <p:sp>
          <p:nvSpPr>
            <p:cNvPr id="304" name="Rectangle 159"/>
            <p:cNvSpPr>
              <a:spLocks noChangeArrowheads="1"/>
            </p:cNvSpPr>
            <p:nvPr/>
          </p:nvSpPr>
          <p:spPr bwMode="auto">
            <a:xfrm>
              <a:off x="2873" y="2830"/>
              <a:ext cx="9300" cy="5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305" name="Line 160"/>
            <p:cNvSpPr>
              <a:spLocks noChangeShapeType="1"/>
            </p:cNvSpPr>
            <p:nvPr/>
          </p:nvSpPr>
          <p:spPr bwMode="auto">
            <a:xfrm>
              <a:off x="287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6" name="Line 161"/>
            <p:cNvSpPr>
              <a:spLocks noChangeShapeType="1"/>
            </p:cNvSpPr>
            <p:nvPr/>
          </p:nvSpPr>
          <p:spPr bwMode="auto">
            <a:xfrm>
              <a:off x="322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 name="Line 162"/>
            <p:cNvSpPr>
              <a:spLocks noChangeShapeType="1"/>
            </p:cNvSpPr>
            <p:nvPr/>
          </p:nvSpPr>
          <p:spPr bwMode="auto">
            <a:xfrm>
              <a:off x="357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 name="Line 163"/>
            <p:cNvSpPr>
              <a:spLocks noChangeShapeType="1"/>
            </p:cNvSpPr>
            <p:nvPr/>
          </p:nvSpPr>
          <p:spPr bwMode="auto">
            <a:xfrm>
              <a:off x="392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 name="Line 164"/>
            <p:cNvSpPr>
              <a:spLocks noChangeShapeType="1"/>
            </p:cNvSpPr>
            <p:nvPr/>
          </p:nvSpPr>
          <p:spPr bwMode="auto">
            <a:xfrm>
              <a:off x="424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0" name="Line 165"/>
            <p:cNvSpPr>
              <a:spLocks noChangeShapeType="1"/>
            </p:cNvSpPr>
            <p:nvPr/>
          </p:nvSpPr>
          <p:spPr bwMode="auto">
            <a:xfrm>
              <a:off x="459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1" name="Line 166"/>
            <p:cNvSpPr>
              <a:spLocks noChangeShapeType="1"/>
            </p:cNvSpPr>
            <p:nvPr/>
          </p:nvSpPr>
          <p:spPr bwMode="auto">
            <a:xfrm>
              <a:off x="494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2" name="Line 167"/>
            <p:cNvSpPr>
              <a:spLocks noChangeShapeType="1"/>
            </p:cNvSpPr>
            <p:nvPr/>
          </p:nvSpPr>
          <p:spPr bwMode="auto">
            <a:xfrm>
              <a:off x="529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3" name="Line 168"/>
            <p:cNvSpPr>
              <a:spLocks noChangeShapeType="1"/>
            </p:cNvSpPr>
            <p:nvPr/>
          </p:nvSpPr>
          <p:spPr bwMode="auto">
            <a:xfrm>
              <a:off x="564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4" name="Line 169"/>
            <p:cNvSpPr>
              <a:spLocks noChangeShapeType="1"/>
            </p:cNvSpPr>
            <p:nvPr/>
          </p:nvSpPr>
          <p:spPr bwMode="auto">
            <a:xfrm>
              <a:off x="598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5" name="Line 170"/>
            <p:cNvSpPr>
              <a:spLocks noChangeShapeType="1"/>
            </p:cNvSpPr>
            <p:nvPr/>
          </p:nvSpPr>
          <p:spPr bwMode="auto">
            <a:xfrm>
              <a:off x="634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6" name="Line 171"/>
            <p:cNvSpPr>
              <a:spLocks noChangeShapeType="1"/>
            </p:cNvSpPr>
            <p:nvPr/>
          </p:nvSpPr>
          <p:spPr bwMode="auto">
            <a:xfrm>
              <a:off x="669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 name="Line 172"/>
            <p:cNvSpPr>
              <a:spLocks noChangeShapeType="1"/>
            </p:cNvSpPr>
            <p:nvPr/>
          </p:nvSpPr>
          <p:spPr bwMode="auto">
            <a:xfrm>
              <a:off x="701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8" name="Line 173"/>
            <p:cNvSpPr>
              <a:spLocks noChangeShapeType="1"/>
            </p:cNvSpPr>
            <p:nvPr/>
          </p:nvSpPr>
          <p:spPr bwMode="auto">
            <a:xfrm>
              <a:off x="735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9" name="Line 174"/>
            <p:cNvSpPr>
              <a:spLocks noChangeShapeType="1"/>
            </p:cNvSpPr>
            <p:nvPr/>
          </p:nvSpPr>
          <p:spPr bwMode="auto">
            <a:xfrm>
              <a:off x="771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0" name="Line 175"/>
            <p:cNvSpPr>
              <a:spLocks noChangeShapeType="1"/>
            </p:cNvSpPr>
            <p:nvPr/>
          </p:nvSpPr>
          <p:spPr bwMode="auto">
            <a:xfrm>
              <a:off x="806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1" name="Line 176"/>
            <p:cNvSpPr>
              <a:spLocks noChangeShapeType="1"/>
            </p:cNvSpPr>
            <p:nvPr/>
          </p:nvSpPr>
          <p:spPr bwMode="auto">
            <a:xfrm>
              <a:off x="842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2" name="Line 177"/>
            <p:cNvSpPr>
              <a:spLocks noChangeShapeType="1"/>
            </p:cNvSpPr>
            <p:nvPr/>
          </p:nvSpPr>
          <p:spPr bwMode="auto">
            <a:xfrm>
              <a:off x="876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3" name="Line 178"/>
            <p:cNvSpPr>
              <a:spLocks noChangeShapeType="1"/>
            </p:cNvSpPr>
            <p:nvPr/>
          </p:nvSpPr>
          <p:spPr bwMode="auto">
            <a:xfrm>
              <a:off x="912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4" name="Line 179"/>
            <p:cNvSpPr>
              <a:spLocks noChangeShapeType="1"/>
            </p:cNvSpPr>
            <p:nvPr/>
          </p:nvSpPr>
          <p:spPr bwMode="auto">
            <a:xfrm>
              <a:off x="947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5" name="Line 180"/>
            <p:cNvSpPr>
              <a:spLocks noChangeShapeType="1"/>
            </p:cNvSpPr>
            <p:nvPr/>
          </p:nvSpPr>
          <p:spPr bwMode="auto">
            <a:xfrm>
              <a:off x="979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6" name="Line 181"/>
            <p:cNvSpPr>
              <a:spLocks noChangeShapeType="1"/>
            </p:cNvSpPr>
            <p:nvPr/>
          </p:nvSpPr>
          <p:spPr bwMode="auto">
            <a:xfrm>
              <a:off x="1217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 name="Line 182"/>
            <p:cNvSpPr>
              <a:spLocks noChangeShapeType="1"/>
            </p:cNvSpPr>
            <p:nvPr/>
          </p:nvSpPr>
          <p:spPr bwMode="auto">
            <a:xfrm>
              <a:off x="1012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 name="Line 183"/>
            <p:cNvSpPr>
              <a:spLocks noChangeShapeType="1"/>
            </p:cNvSpPr>
            <p:nvPr/>
          </p:nvSpPr>
          <p:spPr bwMode="auto">
            <a:xfrm>
              <a:off x="1047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9" name="Line 184"/>
            <p:cNvSpPr>
              <a:spLocks noChangeShapeType="1"/>
            </p:cNvSpPr>
            <p:nvPr/>
          </p:nvSpPr>
          <p:spPr bwMode="auto">
            <a:xfrm>
              <a:off x="1079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0" name="Line 185"/>
            <p:cNvSpPr>
              <a:spLocks noChangeShapeType="1"/>
            </p:cNvSpPr>
            <p:nvPr/>
          </p:nvSpPr>
          <p:spPr bwMode="auto">
            <a:xfrm>
              <a:off x="1114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1" name="Line 186"/>
            <p:cNvSpPr>
              <a:spLocks noChangeShapeType="1"/>
            </p:cNvSpPr>
            <p:nvPr/>
          </p:nvSpPr>
          <p:spPr bwMode="auto">
            <a:xfrm>
              <a:off x="1149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2" name="Line 187"/>
            <p:cNvSpPr>
              <a:spLocks noChangeShapeType="1"/>
            </p:cNvSpPr>
            <p:nvPr/>
          </p:nvSpPr>
          <p:spPr bwMode="auto">
            <a:xfrm>
              <a:off x="1184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33" name="Line 142"/>
          <p:cNvSpPr>
            <a:spLocks noChangeShapeType="1"/>
          </p:cNvSpPr>
          <p:nvPr/>
        </p:nvSpPr>
        <p:spPr bwMode="auto">
          <a:xfrm rot="5400000" flipV="1">
            <a:off x="2570937" y="2891623"/>
            <a:ext cx="0" cy="278545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34" name="Group 158"/>
          <p:cNvGrpSpPr>
            <a:grpSpLocks/>
          </p:cNvGrpSpPr>
          <p:nvPr/>
        </p:nvGrpSpPr>
        <p:grpSpPr bwMode="auto">
          <a:xfrm>
            <a:off x="1203555" y="4941990"/>
            <a:ext cx="2730537" cy="198559"/>
            <a:chOff x="2873" y="2830"/>
            <a:chExt cx="9300" cy="596"/>
          </a:xfrm>
        </p:grpSpPr>
        <p:sp>
          <p:nvSpPr>
            <p:cNvPr id="335" name="Rectangle 159"/>
            <p:cNvSpPr>
              <a:spLocks noChangeArrowheads="1"/>
            </p:cNvSpPr>
            <p:nvPr/>
          </p:nvSpPr>
          <p:spPr bwMode="auto">
            <a:xfrm>
              <a:off x="2873" y="2830"/>
              <a:ext cx="9300" cy="5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336" name="Line 160"/>
            <p:cNvSpPr>
              <a:spLocks noChangeShapeType="1"/>
            </p:cNvSpPr>
            <p:nvPr/>
          </p:nvSpPr>
          <p:spPr bwMode="auto">
            <a:xfrm>
              <a:off x="287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7" name="Line 161"/>
            <p:cNvSpPr>
              <a:spLocks noChangeShapeType="1"/>
            </p:cNvSpPr>
            <p:nvPr/>
          </p:nvSpPr>
          <p:spPr bwMode="auto">
            <a:xfrm>
              <a:off x="322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 name="Line 162"/>
            <p:cNvSpPr>
              <a:spLocks noChangeShapeType="1"/>
            </p:cNvSpPr>
            <p:nvPr/>
          </p:nvSpPr>
          <p:spPr bwMode="auto">
            <a:xfrm>
              <a:off x="357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9" name="Line 163"/>
            <p:cNvSpPr>
              <a:spLocks noChangeShapeType="1"/>
            </p:cNvSpPr>
            <p:nvPr/>
          </p:nvSpPr>
          <p:spPr bwMode="auto">
            <a:xfrm>
              <a:off x="392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0" name="Line 164"/>
            <p:cNvSpPr>
              <a:spLocks noChangeShapeType="1"/>
            </p:cNvSpPr>
            <p:nvPr/>
          </p:nvSpPr>
          <p:spPr bwMode="auto">
            <a:xfrm>
              <a:off x="424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1" name="Line 165"/>
            <p:cNvSpPr>
              <a:spLocks noChangeShapeType="1"/>
            </p:cNvSpPr>
            <p:nvPr/>
          </p:nvSpPr>
          <p:spPr bwMode="auto">
            <a:xfrm>
              <a:off x="459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2" name="Line 166"/>
            <p:cNvSpPr>
              <a:spLocks noChangeShapeType="1"/>
            </p:cNvSpPr>
            <p:nvPr/>
          </p:nvSpPr>
          <p:spPr bwMode="auto">
            <a:xfrm>
              <a:off x="494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3" name="Line 167"/>
            <p:cNvSpPr>
              <a:spLocks noChangeShapeType="1"/>
            </p:cNvSpPr>
            <p:nvPr/>
          </p:nvSpPr>
          <p:spPr bwMode="auto">
            <a:xfrm>
              <a:off x="529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4" name="Line 168"/>
            <p:cNvSpPr>
              <a:spLocks noChangeShapeType="1"/>
            </p:cNvSpPr>
            <p:nvPr/>
          </p:nvSpPr>
          <p:spPr bwMode="auto">
            <a:xfrm>
              <a:off x="564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5" name="Line 169"/>
            <p:cNvSpPr>
              <a:spLocks noChangeShapeType="1"/>
            </p:cNvSpPr>
            <p:nvPr/>
          </p:nvSpPr>
          <p:spPr bwMode="auto">
            <a:xfrm>
              <a:off x="598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6" name="Line 170"/>
            <p:cNvSpPr>
              <a:spLocks noChangeShapeType="1"/>
            </p:cNvSpPr>
            <p:nvPr/>
          </p:nvSpPr>
          <p:spPr bwMode="auto">
            <a:xfrm>
              <a:off x="634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7" name="Line 171"/>
            <p:cNvSpPr>
              <a:spLocks noChangeShapeType="1"/>
            </p:cNvSpPr>
            <p:nvPr/>
          </p:nvSpPr>
          <p:spPr bwMode="auto">
            <a:xfrm>
              <a:off x="669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 name="Line 172"/>
            <p:cNvSpPr>
              <a:spLocks noChangeShapeType="1"/>
            </p:cNvSpPr>
            <p:nvPr/>
          </p:nvSpPr>
          <p:spPr bwMode="auto">
            <a:xfrm>
              <a:off x="701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9" name="Line 173"/>
            <p:cNvSpPr>
              <a:spLocks noChangeShapeType="1"/>
            </p:cNvSpPr>
            <p:nvPr/>
          </p:nvSpPr>
          <p:spPr bwMode="auto">
            <a:xfrm>
              <a:off x="735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0" name="Line 174"/>
            <p:cNvSpPr>
              <a:spLocks noChangeShapeType="1"/>
            </p:cNvSpPr>
            <p:nvPr/>
          </p:nvSpPr>
          <p:spPr bwMode="auto">
            <a:xfrm>
              <a:off x="771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1" name="Line 175"/>
            <p:cNvSpPr>
              <a:spLocks noChangeShapeType="1"/>
            </p:cNvSpPr>
            <p:nvPr/>
          </p:nvSpPr>
          <p:spPr bwMode="auto">
            <a:xfrm>
              <a:off x="806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2" name="Line 176"/>
            <p:cNvSpPr>
              <a:spLocks noChangeShapeType="1"/>
            </p:cNvSpPr>
            <p:nvPr/>
          </p:nvSpPr>
          <p:spPr bwMode="auto">
            <a:xfrm>
              <a:off x="842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3" name="Line 177"/>
            <p:cNvSpPr>
              <a:spLocks noChangeShapeType="1"/>
            </p:cNvSpPr>
            <p:nvPr/>
          </p:nvSpPr>
          <p:spPr bwMode="auto">
            <a:xfrm>
              <a:off x="876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4" name="Line 178"/>
            <p:cNvSpPr>
              <a:spLocks noChangeShapeType="1"/>
            </p:cNvSpPr>
            <p:nvPr/>
          </p:nvSpPr>
          <p:spPr bwMode="auto">
            <a:xfrm>
              <a:off x="912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5" name="Line 179"/>
            <p:cNvSpPr>
              <a:spLocks noChangeShapeType="1"/>
            </p:cNvSpPr>
            <p:nvPr/>
          </p:nvSpPr>
          <p:spPr bwMode="auto">
            <a:xfrm>
              <a:off x="947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6" name="Line 180"/>
            <p:cNvSpPr>
              <a:spLocks noChangeShapeType="1"/>
            </p:cNvSpPr>
            <p:nvPr/>
          </p:nvSpPr>
          <p:spPr bwMode="auto">
            <a:xfrm>
              <a:off x="979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7" name="Line 181"/>
            <p:cNvSpPr>
              <a:spLocks noChangeShapeType="1"/>
            </p:cNvSpPr>
            <p:nvPr/>
          </p:nvSpPr>
          <p:spPr bwMode="auto">
            <a:xfrm>
              <a:off x="1217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 name="Line 182"/>
            <p:cNvSpPr>
              <a:spLocks noChangeShapeType="1"/>
            </p:cNvSpPr>
            <p:nvPr/>
          </p:nvSpPr>
          <p:spPr bwMode="auto">
            <a:xfrm>
              <a:off x="1012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9" name="Line 183"/>
            <p:cNvSpPr>
              <a:spLocks noChangeShapeType="1"/>
            </p:cNvSpPr>
            <p:nvPr/>
          </p:nvSpPr>
          <p:spPr bwMode="auto">
            <a:xfrm>
              <a:off x="1047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0" name="Line 184"/>
            <p:cNvSpPr>
              <a:spLocks noChangeShapeType="1"/>
            </p:cNvSpPr>
            <p:nvPr/>
          </p:nvSpPr>
          <p:spPr bwMode="auto">
            <a:xfrm>
              <a:off x="1079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1" name="Line 185"/>
            <p:cNvSpPr>
              <a:spLocks noChangeShapeType="1"/>
            </p:cNvSpPr>
            <p:nvPr/>
          </p:nvSpPr>
          <p:spPr bwMode="auto">
            <a:xfrm>
              <a:off x="1114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2" name="Line 186"/>
            <p:cNvSpPr>
              <a:spLocks noChangeShapeType="1"/>
            </p:cNvSpPr>
            <p:nvPr/>
          </p:nvSpPr>
          <p:spPr bwMode="auto">
            <a:xfrm>
              <a:off x="1149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3" name="Line 187"/>
            <p:cNvSpPr>
              <a:spLocks noChangeShapeType="1"/>
            </p:cNvSpPr>
            <p:nvPr/>
          </p:nvSpPr>
          <p:spPr bwMode="auto">
            <a:xfrm>
              <a:off x="1184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64" name="Line 142"/>
          <p:cNvSpPr>
            <a:spLocks noChangeShapeType="1"/>
          </p:cNvSpPr>
          <p:nvPr/>
        </p:nvSpPr>
        <p:spPr bwMode="auto">
          <a:xfrm rot="5400000" flipV="1">
            <a:off x="2570937" y="3754861"/>
            <a:ext cx="0" cy="278545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65" name="Group 158"/>
          <p:cNvGrpSpPr>
            <a:grpSpLocks/>
          </p:cNvGrpSpPr>
          <p:nvPr/>
        </p:nvGrpSpPr>
        <p:grpSpPr bwMode="auto">
          <a:xfrm>
            <a:off x="1203555" y="3216922"/>
            <a:ext cx="2730537" cy="198559"/>
            <a:chOff x="2873" y="2830"/>
            <a:chExt cx="9300" cy="596"/>
          </a:xfrm>
        </p:grpSpPr>
        <p:sp>
          <p:nvSpPr>
            <p:cNvPr id="366" name="Rectangle 159"/>
            <p:cNvSpPr>
              <a:spLocks noChangeArrowheads="1"/>
            </p:cNvSpPr>
            <p:nvPr/>
          </p:nvSpPr>
          <p:spPr bwMode="auto">
            <a:xfrm>
              <a:off x="2873" y="2830"/>
              <a:ext cx="9300" cy="5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367" name="Line 160"/>
            <p:cNvSpPr>
              <a:spLocks noChangeShapeType="1"/>
            </p:cNvSpPr>
            <p:nvPr/>
          </p:nvSpPr>
          <p:spPr bwMode="auto">
            <a:xfrm>
              <a:off x="287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 name="Line 161"/>
            <p:cNvSpPr>
              <a:spLocks noChangeShapeType="1"/>
            </p:cNvSpPr>
            <p:nvPr/>
          </p:nvSpPr>
          <p:spPr bwMode="auto">
            <a:xfrm>
              <a:off x="322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 name="Line 162"/>
            <p:cNvSpPr>
              <a:spLocks noChangeShapeType="1"/>
            </p:cNvSpPr>
            <p:nvPr/>
          </p:nvSpPr>
          <p:spPr bwMode="auto">
            <a:xfrm>
              <a:off x="357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0" name="Line 163"/>
            <p:cNvSpPr>
              <a:spLocks noChangeShapeType="1"/>
            </p:cNvSpPr>
            <p:nvPr/>
          </p:nvSpPr>
          <p:spPr bwMode="auto">
            <a:xfrm>
              <a:off x="392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1" name="Line 164"/>
            <p:cNvSpPr>
              <a:spLocks noChangeShapeType="1"/>
            </p:cNvSpPr>
            <p:nvPr/>
          </p:nvSpPr>
          <p:spPr bwMode="auto">
            <a:xfrm>
              <a:off x="424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2" name="Line 165"/>
            <p:cNvSpPr>
              <a:spLocks noChangeShapeType="1"/>
            </p:cNvSpPr>
            <p:nvPr/>
          </p:nvSpPr>
          <p:spPr bwMode="auto">
            <a:xfrm>
              <a:off x="459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3" name="Line 166"/>
            <p:cNvSpPr>
              <a:spLocks noChangeShapeType="1"/>
            </p:cNvSpPr>
            <p:nvPr/>
          </p:nvSpPr>
          <p:spPr bwMode="auto">
            <a:xfrm>
              <a:off x="494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4" name="Line 167"/>
            <p:cNvSpPr>
              <a:spLocks noChangeShapeType="1"/>
            </p:cNvSpPr>
            <p:nvPr/>
          </p:nvSpPr>
          <p:spPr bwMode="auto">
            <a:xfrm>
              <a:off x="529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5" name="Line 168"/>
            <p:cNvSpPr>
              <a:spLocks noChangeShapeType="1"/>
            </p:cNvSpPr>
            <p:nvPr/>
          </p:nvSpPr>
          <p:spPr bwMode="auto">
            <a:xfrm>
              <a:off x="564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6" name="Line 169"/>
            <p:cNvSpPr>
              <a:spLocks noChangeShapeType="1"/>
            </p:cNvSpPr>
            <p:nvPr/>
          </p:nvSpPr>
          <p:spPr bwMode="auto">
            <a:xfrm>
              <a:off x="598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7" name="Line 170"/>
            <p:cNvSpPr>
              <a:spLocks noChangeShapeType="1"/>
            </p:cNvSpPr>
            <p:nvPr/>
          </p:nvSpPr>
          <p:spPr bwMode="auto">
            <a:xfrm>
              <a:off x="634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8" name="Line 171"/>
            <p:cNvSpPr>
              <a:spLocks noChangeShapeType="1"/>
            </p:cNvSpPr>
            <p:nvPr/>
          </p:nvSpPr>
          <p:spPr bwMode="auto">
            <a:xfrm>
              <a:off x="669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 name="Line 172"/>
            <p:cNvSpPr>
              <a:spLocks noChangeShapeType="1"/>
            </p:cNvSpPr>
            <p:nvPr/>
          </p:nvSpPr>
          <p:spPr bwMode="auto">
            <a:xfrm>
              <a:off x="701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0" name="Line 173"/>
            <p:cNvSpPr>
              <a:spLocks noChangeShapeType="1"/>
            </p:cNvSpPr>
            <p:nvPr/>
          </p:nvSpPr>
          <p:spPr bwMode="auto">
            <a:xfrm>
              <a:off x="735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1" name="Line 174"/>
            <p:cNvSpPr>
              <a:spLocks noChangeShapeType="1"/>
            </p:cNvSpPr>
            <p:nvPr/>
          </p:nvSpPr>
          <p:spPr bwMode="auto">
            <a:xfrm>
              <a:off x="771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2" name="Line 175"/>
            <p:cNvSpPr>
              <a:spLocks noChangeShapeType="1"/>
            </p:cNvSpPr>
            <p:nvPr/>
          </p:nvSpPr>
          <p:spPr bwMode="auto">
            <a:xfrm>
              <a:off x="806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3" name="Line 176"/>
            <p:cNvSpPr>
              <a:spLocks noChangeShapeType="1"/>
            </p:cNvSpPr>
            <p:nvPr/>
          </p:nvSpPr>
          <p:spPr bwMode="auto">
            <a:xfrm>
              <a:off x="842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4" name="Line 177"/>
            <p:cNvSpPr>
              <a:spLocks noChangeShapeType="1"/>
            </p:cNvSpPr>
            <p:nvPr/>
          </p:nvSpPr>
          <p:spPr bwMode="auto">
            <a:xfrm>
              <a:off x="876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5" name="Line 178"/>
            <p:cNvSpPr>
              <a:spLocks noChangeShapeType="1"/>
            </p:cNvSpPr>
            <p:nvPr/>
          </p:nvSpPr>
          <p:spPr bwMode="auto">
            <a:xfrm>
              <a:off x="912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6" name="Line 179"/>
            <p:cNvSpPr>
              <a:spLocks noChangeShapeType="1"/>
            </p:cNvSpPr>
            <p:nvPr/>
          </p:nvSpPr>
          <p:spPr bwMode="auto">
            <a:xfrm>
              <a:off x="947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7" name="Line 180"/>
            <p:cNvSpPr>
              <a:spLocks noChangeShapeType="1"/>
            </p:cNvSpPr>
            <p:nvPr/>
          </p:nvSpPr>
          <p:spPr bwMode="auto">
            <a:xfrm>
              <a:off x="979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8" name="Line 181"/>
            <p:cNvSpPr>
              <a:spLocks noChangeShapeType="1"/>
            </p:cNvSpPr>
            <p:nvPr/>
          </p:nvSpPr>
          <p:spPr bwMode="auto">
            <a:xfrm>
              <a:off x="1217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 name="Line 182"/>
            <p:cNvSpPr>
              <a:spLocks noChangeShapeType="1"/>
            </p:cNvSpPr>
            <p:nvPr/>
          </p:nvSpPr>
          <p:spPr bwMode="auto">
            <a:xfrm>
              <a:off x="1012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0" name="Line 183"/>
            <p:cNvSpPr>
              <a:spLocks noChangeShapeType="1"/>
            </p:cNvSpPr>
            <p:nvPr/>
          </p:nvSpPr>
          <p:spPr bwMode="auto">
            <a:xfrm>
              <a:off x="1047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1" name="Line 184"/>
            <p:cNvSpPr>
              <a:spLocks noChangeShapeType="1"/>
            </p:cNvSpPr>
            <p:nvPr/>
          </p:nvSpPr>
          <p:spPr bwMode="auto">
            <a:xfrm>
              <a:off x="1079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2" name="Line 185"/>
            <p:cNvSpPr>
              <a:spLocks noChangeShapeType="1"/>
            </p:cNvSpPr>
            <p:nvPr/>
          </p:nvSpPr>
          <p:spPr bwMode="auto">
            <a:xfrm>
              <a:off x="1114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3" name="Line 186"/>
            <p:cNvSpPr>
              <a:spLocks noChangeShapeType="1"/>
            </p:cNvSpPr>
            <p:nvPr/>
          </p:nvSpPr>
          <p:spPr bwMode="auto">
            <a:xfrm>
              <a:off x="1149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5" name="Line 187"/>
            <p:cNvSpPr>
              <a:spLocks noChangeShapeType="1"/>
            </p:cNvSpPr>
            <p:nvPr/>
          </p:nvSpPr>
          <p:spPr bwMode="auto">
            <a:xfrm>
              <a:off x="1184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96" name="Line 142"/>
          <p:cNvSpPr>
            <a:spLocks noChangeShapeType="1"/>
          </p:cNvSpPr>
          <p:nvPr/>
        </p:nvSpPr>
        <p:spPr bwMode="auto">
          <a:xfrm rot="5400000" flipV="1">
            <a:off x="2570937" y="2029792"/>
            <a:ext cx="0" cy="278545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97" name="Group 158"/>
          <p:cNvGrpSpPr>
            <a:grpSpLocks/>
          </p:cNvGrpSpPr>
          <p:nvPr/>
        </p:nvGrpSpPr>
        <p:grpSpPr bwMode="auto">
          <a:xfrm>
            <a:off x="1203555" y="2355091"/>
            <a:ext cx="2730537" cy="197151"/>
            <a:chOff x="2873" y="2830"/>
            <a:chExt cx="9300" cy="596"/>
          </a:xfrm>
        </p:grpSpPr>
        <p:sp>
          <p:nvSpPr>
            <p:cNvPr id="398" name="Rectangle 159"/>
            <p:cNvSpPr>
              <a:spLocks noChangeArrowheads="1"/>
            </p:cNvSpPr>
            <p:nvPr/>
          </p:nvSpPr>
          <p:spPr bwMode="auto">
            <a:xfrm>
              <a:off x="2873" y="2830"/>
              <a:ext cx="9300" cy="5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399" name="Line 160"/>
            <p:cNvSpPr>
              <a:spLocks noChangeShapeType="1"/>
            </p:cNvSpPr>
            <p:nvPr/>
          </p:nvSpPr>
          <p:spPr bwMode="auto">
            <a:xfrm>
              <a:off x="287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0" name="Line 161"/>
            <p:cNvSpPr>
              <a:spLocks noChangeShapeType="1"/>
            </p:cNvSpPr>
            <p:nvPr/>
          </p:nvSpPr>
          <p:spPr bwMode="auto">
            <a:xfrm>
              <a:off x="322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1" name="Line 162"/>
            <p:cNvSpPr>
              <a:spLocks noChangeShapeType="1"/>
            </p:cNvSpPr>
            <p:nvPr/>
          </p:nvSpPr>
          <p:spPr bwMode="auto">
            <a:xfrm>
              <a:off x="357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2" name="Line 163"/>
            <p:cNvSpPr>
              <a:spLocks noChangeShapeType="1"/>
            </p:cNvSpPr>
            <p:nvPr/>
          </p:nvSpPr>
          <p:spPr bwMode="auto">
            <a:xfrm>
              <a:off x="392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3" name="Line 164"/>
            <p:cNvSpPr>
              <a:spLocks noChangeShapeType="1"/>
            </p:cNvSpPr>
            <p:nvPr/>
          </p:nvSpPr>
          <p:spPr bwMode="auto">
            <a:xfrm>
              <a:off x="424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4" name="Line 165"/>
            <p:cNvSpPr>
              <a:spLocks noChangeShapeType="1"/>
            </p:cNvSpPr>
            <p:nvPr/>
          </p:nvSpPr>
          <p:spPr bwMode="auto">
            <a:xfrm>
              <a:off x="459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5" name="Line 166"/>
            <p:cNvSpPr>
              <a:spLocks noChangeShapeType="1"/>
            </p:cNvSpPr>
            <p:nvPr/>
          </p:nvSpPr>
          <p:spPr bwMode="auto">
            <a:xfrm>
              <a:off x="494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6" name="Line 167"/>
            <p:cNvSpPr>
              <a:spLocks noChangeShapeType="1"/>
            </p:cNvSpPr>
            <p:nvPr/>
          </p:nvSpPr>
          <p:spPr bwMode="auto">
            <a:xfrm>
              <a:off x="529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7" name="Line 168"/>
            <p:cNvSpPr>
              <a:spLocks noChangeShapeType="1"/>
            </p:cNvSpPr>
            <p:nvPr/>
          </p:nvSpPr>
          <p:spPr bwMode="auto">
            <a:xfrm>
              <a:off x="564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8" name="Line 169"/>
            <p:cNvSpPr>
              <a:spLocks noChangeShapeType="1"/>
            </p:cNvSpPr>
            <p:nvPr/>
          </p:nvSpPr>
          <p:spPr bwMode="auto">
            <a:xfrm>
              <a:off x="598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 name="Line 170"/>
            <p:cNvSpPr>
              <a:spLocks noChangeShapeType="1"/>
            </p:cNvSpPr>
            <p:nvPr/>
          </p:nvSpPr>
          <p:spPr bwMode="auto">
            <a:xfrm>
              <a:off x="634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 name="Line 171"/>
            <p:cNvSpPr>
              <a:spLocks noChangeShapeType="1"/>
            </p:cNvSpPr>
            <p:nvPr/>
          </p:nvSpPr>
          <p:spPr bwMode="auto">
            <a:xfrm>
              <a:off x="669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 name="Line 172"/>
            <p:cNvSpPr>
              <a:spLocks noChangeShapeType="1"/>
            </p:cNvSpPr>
            <p:nvPr/>
          </p:nvSpPr>
          <p:spPr bwMode="auto">
            <a:xfrm>
              <a:off x="701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2" name="Line 173"/>
            <p:cNvSpPr>
              <a:spLocks noChangeShapeType="1"/>
            </p:cNvSpPr>
            <p:nvPr/>
          </p:nvSpPr>
          <p:spPr bwMode="auto">
            <a:xfrm>
              <a:off x="735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3" name="Line 174"/>
            <p:cNvSpPr>
              <a:spLocks noChangeShapeType="1"/>
            </p:cNvSpPr>
            <p:nvPr/>
          </p:nvSpPr>
          <p:spPr bwMode="auto">
            <a:xfrm>
              <a:off x="771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4" name="Line 175"/>
            <p:cNvSpPr>
              <a:spLocks noChangeShapeType="1"/>
            </p:cNvSpPr>
            <p:nvPr/>
          </p:nvSpPr>
          <p:spPr bwMode="auto">
            <a:xfrm>
              <a:off x="806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 name="Line 176"/>
            <p:cNvSpPr>
              <a:spLocks noChangeShapeType="1"/>
            </p:cNvSpPr>
            <p:nvPr/>
          </p:nvSpPr>
          <p:spPr bwMode="auto">
            <a:xfrm>
              <a:off x="842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1" name="Line 177"/>
            <p:cNvSpPr>
              <a:spLocks noChangeShapeType="1"/>
            </p:cNvSpPr>
            <p:nvPr/>
          </p:nvSpPr>
          <p:spPr bwMode="auto">
            <a:xfrm>
              <a:off x="876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2" name="Line 178"/>
            <p:cNvSpPr>
              <a:spLocks noChangeShapeType="1"/>
            </p:cNvSpPr>
            <p:nvPr/>
          </p:nvSpPr>
          <p:spPr bwMode="auto">
            <a:xfrm>
              <a:off x="912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3" name="Line 179"/>
            <p:cNvSpPr>
              <a:spLocks noChangeShapeType="1"/>
            </p:cNvSpPr>
            <p:nvPr/>
          </p:nvSpPr>
          <p:spPr bwMode="auto">
            <a:xfrm>
              <a:off x="947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4" name="Line 180"/>
            <p:cNvSpPr>
              <a:spLocks noChangeShapeType="1"/>
            </p:cNvSpPr>
            <p:nvPr/>
          </p:nvSpPr>
          <p:spPr bwMode="auto">
            <a:xfrm>
              <a:off x="979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5" name="Line 181"/>
            <p:cNvSpPr>
              <a:spLocks noChangeShapeType="1"/>
            </p:cNvSpPr>
            <p:nvPr/>
          </p:nvSpPr>
          <p:spPr bwMode="auto">
            <a:xfrm>
              <a:off x="1217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6" name="Line 182"/>
            <p:cNvSpPr>
              <a:spLocks noChangeShapeType="1"/>
            </p:cNvSpPr>
            <p:nvPr/>
          </p:nvSpPr>
          <p:spPr bwMode="auto">
            <a:xfrm>
              <a:off x="1012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7" name="Line 183"/>
            <p:cNvSpPr>
              <a:spLocks noChangeShapeType="1"/>
            </p:cNvSpPr>
            <p:nvPr/>
          </p:nvSpPr>
          <p:spPr bwMode="auto">
            <a:xfrm>
              <a:off x="1047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8" name="Line 184"/>
            <p:cNvSpPr>
              <a:spLocks noChangeShapeType="1"/>
            </p:cNvSpPr>
            <p:nvPr/>
          </p:nvSpPr>
          <p:spPr bwMode="auto">
            <a:xfrm>
              <a:off x="1079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9" name="Line 185"/>
            <p:cNvSpPr>
              <a:spLocks noChangeShapeType="1"/>
            </p:cNvSpPr>
            <p:nvPr/>
          </p:nvSpPr>
          <p:spPr bwMode="auto">
            <a:xfrm>
              <a:off x="1114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 name="Line 186"/>
            <p:cNvSpPr>
              <a:spLocks noChangeShapeType="1"/>
            </p:cNvSpPr>
            <p:nvPr/>
          </p:nvSpPr>
          <p:spPr bwMode="auto">
            <a:xfrm>
              <a:off x="1149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1" name="Line 187"/>
            <p:cNvSpPr>
              <a:spLocks noChangeShapeType="1"/>
            </p:cNvSpPr>
            <p:nvPr/>
          </p:nvSpPr>
          <p:spPr bwMode="auto">
            <a:xfrm>
              <a:off x="1184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32" name="Line 142"/>
          <p:cNvSpPr>
            <a:spLocks noChangeShapeType="1"/>
          </p:cNvSpPr>
          <p:nvPr/>
        </p:nvSpPr>
        <p:spPr bwMode="auto">
          <a:xfrm rot="5400000" flipV="1">
            <a:off x="2570937" y="1166553"/>
            <a:ext cx="0" cy="278545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33" name="Group 158"/>
          <p:cNvGrpSpPr>
            <a:grpSpLocks/>
          </p:cNvGrpSpPr>
          <p:nvPr/>
        </p:nvGrpSpPr>
        <p:grpSpPr bwMode="auto">
          <a:xfrm>
            <a:off x="1203555" y="1491852"/>
            <a:ext cx="2730537" cy="198559"/>
            <a:chOff x="2873" y="2830"/>
            <a:chExt cx="9300" cy="596"/>
          </a:xfrm>
        </p:grpSpPr>
        <p:sp>
          <p:nvSpPr>
            <p:cNvPr id="434" name="Rectangle 159"/>
            <p:cNvSpPr>
              <a:spLocks noChangeArrowheads="1"/>
            </p:cNvSpPr>
            <p:nvPr/>
          </p:nvSpPr>
          <p:spPr bwMode="auto">
            <a:xfrm>
              <a:off x="2873" y="2830"/>
              <a:ext cx="9300" cy="5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435" name="Line 160"/>
            <p:cNvSpPr>
              <a:spLocks noChangeShapeType="1"/>
            </p:cNvSpPr>
            <p:nvPr/>
          </p:nvSpPr>
          <p:spPr bwMode="auto">
            <a:xfrm>
              <a:off x="287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6" name="Line 161"/>
            <p:cNvSpPr>
              <a:spLocks noChangeShapeType="1"/>
            </p:cNvSpPr>
            <p:nvPr/>
          </p:nvSpPr>
          <p:spPr bwMode="auto">
            <a:xfrm>
              <a:off x="322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7" name="Line 162"/>
            <p:cNvSpPr>
              <a:spLocks noChangeShapeType="1"/>
            </p:cNvSpPr>
            <p:nvPr/>
          </p:nvSpPr>
          <p:spPr bwMode="auto">
            <a:xfrm>
              <a:off x="357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8" name="Line 163"/>
            <p:cNvSpPr>
              <a:spLocks noChangeShapeType="1"/>
            </p:cNvSpPr>
            <p:nvPr/>
          </p:nvSpPr>
          <p:spPr bwMode="auto">
            <a:xfrm>
              <a:off x="392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9" name="Line 164"/>
            <p:cNvSpPr>
              <a:spLocks noChangeShapeType="1"/>
            </p:cNvSpPr>
            <p:nvPr/>
          </p:nvSpPr>
          <p:spPr bwMode="auto">
            <a:xfrm>
              <a:off x="424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 name="Line 165"/>
            <p:cNvSpPr>
              <a:spLocks noChangeShapeType="1"/>
            </p:cNvSpPr>
            <p:nvPr/>
          </p:nvSpPr>
          <p:spPr bwMode="auto">
            <a:xfrm>
              <a:off x="459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1" name="Line 166"/>
            <p:cNvSpPr>
              <a:spLocks noChangeShapeType="1"/>
            </p:cNvSpPr>
            <p:nvPr/>
          </p:nvSpPr>
          <p:spPr bwMode="auto">
            <a:xfrm>
              <a:off x="494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2" name="Line 167"/>
            <p:cNvSpPr>
              <a:spLocks noChangeShapeType="1"/>
            </p:cNvSpPr>
            <p:nvPr/>
          </p:nvSpPr>
          <p:spPr bwMode="auto">
            <a:xfrm>
              <a:off x="529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3" name="Line 168"/>
            <p:cNvSpPr>
              <a:spLocks noChangeShapeType="1"/>
            </p:cNvSpPr>
            <p:nvPr/>
          </p:nvSpPr>
          <p:spPr bwMode="auto">
            <a:xfrm>
              <a:off x="564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4" name="Line 169"/>
            <p:cNvSpPr>
              <a:spLocks noChangeShapeType="1"/>
            </p:cNvSpPr>
            <p:nvPr/>
          </p:nvSpPr>
          <p:spPr bwMode="auto">
            <a:xfrm>
              <a:off x="598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5" name="Line 170"/>
            <p:cNvSpPr>
              <a:spLocks noChangeShapeType="1"/>
            </p:cNvSpPr>
            <p:nvPr/>
          </p:nvSpPr>
          <p:spPr bwMode="auto">
            <a:xfrm>
              <a:off x="634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6" name="Line 171"/>
            <p:cNvSpPr>
              <a:spLocks noChangeShapeType="1"/>
            </p:cNvSpPr>
            <p:nvPr/>
          </p:nvSpPr>
          <p:spPr bwMode="auto">
            <a:xfrm>
              <a:off x="669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7" name="Line 172"/>
            <p:cNvSpPr>
              <a:spLocks noChangeShapeType="1"/>
            </p:cNvSpPr>
            <p:nvPr/>
          </p:nvSpPr>
          <p:spPr bwMode="auto">
            <a:xfrm>
              <a:off x="701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8" name="Line 173"/>
            <p:cNvSpPr>
              <a:spLocks noChangeShapeType="1"/>
            </p:cNvSpPr>
            <p:nvPr/>
          </p:nvSpPr>
          <p:spPr bwMode="auto">
            <a:xfrm>
              <a:off x="735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9" name="Line 174"/>
            <p:cNvSpPr>
              <a:spLocks noChangeShapeType="1"/>
            </p:cNvSpPr>
            <p:nvPr/>
          </p:nvSpPr>
          <p:spPr bwMode="auto">
            <a:xfrm>
              <a:off x="771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 name="Line 175"/>
            <p:cNvSpPr>
              <a:spLocks noChangeShapeType="1"/>
            </p:cNvSpPr>
            <p:nvPr/>
          </p:nvSpPr>
          <p:spPr bwMode="auto">
            <a:xfrm>
              <a:off x="806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1" name="Line 176"/>
            <p:cNvSpPr>
              <a:spLocks noChangeShapeType="1"/>
            </p:cNvSpPr>
            <p:nvPr/>
          </p:nvSpPr>
          <p:spPr bwMode="auto">
            <a:xfrm>
              <a:off x="842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2" name="Line 177"/>
            <p:cNvSpPr>
              <a:spLocks noChangeShapeType="1"/>
            </p:cNvSpPr>
            <p:nvPr/>
          </p:nvSpPr>
          <p:spPr bwMode="auto">
            <a:xfrm>
              <a:off x="876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3" name="Line 178"/>
            <p:cNvSpPr>
              <a:spLocks noChangeShapeType="1"/>
            </p:cNvSpPr>
            <p:nvPr/>
          </p:nvSpPr>
          <p:spPr bwMode="auto">
            <a:xfrm>
              <a:off x="912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4" name="Line 179"/>
            <p:cNvSpPr>
              <a:spLocks noChangeShapeType="1"/>
            </p:cNvSpPr>
            <p:nvPr/>
          </p:nvSpPr>
          <p:spPr bwMode="auto">
            <a:xfrm>
              <a:off x="947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5" name="Line 180"/>
            <p:cNvSpPr>
              <a:spLocks noChangeShapeType="1"/>
            </p:cNvSpPr>
            <p:nvPr/>
          </p:nvSpPr>
          <p:spPr bwMode="auto">
            <a:xfrm>
              <a:off x="979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6" name="Line 181"/>
            <p:cNvSpPr>
              <a:spLocks noChangeShapeType="1"/>
            </p:cNvSpPr>
            <p:nvPr/>
          </p:nvSpPr>
          <p:spPr bwMode="auto">
            <a:xfrm>
              <a:off x="1217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7" name="Line 182"/>
            <p:cNvSpPr>
              <a:spLocks noChangeShapeType="1"/>
            </p:cNvSpPr>
            <p:nvPr/>
          </p:nvSpPr>
          <p:spPr bwMode="auto">
            <a:xfrm>
              <a:off x="1012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8" name="Line 183"/>
            <p:cNvSpPr>
              <a:spLocks noChangeShapeType="1"/>
            </p:cNvSpPr>
            <p:nvPr/>
          </p:nvSpPr>
          <p:spPr bwMode="auto">
            <a:xfrm>
              <a:off x="1047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9" name="Line 184"/>
            <p:cNvSpPr>
              <a:spLocks noChangeShapeType="1"/>
            </p:cNvSpPr>
            <p:nvPr/>
          </p:nvSpPr>
          <p:spPr bwMode="auto">
            <a:xfrm>
              <a:off x="1079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 name="Line 185"/>
            <p:cNvSpPr>
              <a:spLocks noChangeShapeType="1"/>
            </p:cNvSpPr>
            <p:nvPr/>
          </p:nvSpPr>
          <p:spPr bwMode="auto">
            <a:xfrm>
              <a:off x="1114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1" name="Line 186"/>
            <p:cNvSpPr>
              <a:spLocks noChangeShapeType="1"/>
            </p:cNvSpPr>
            <p:nvPr/>
          </p:nvSpPr>
          <p:spPr bwMode="auto">
            <a:xfrm>
              <a:off x="1149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2" name="Line 187"/>
            <p:cNvSpPr>
              <a:spLocks noChangeShapeType="1"/>
            </p:cNvSpPr>
            <p:nvPr/>
          </p:nvSpPr>
          <p:spPr bwMode="auto">
            <a:xfrm>
              <a:off x="1184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63" name="Line 142"/>
          <p:cNvSpPr>
            <a:spLocks noChangeShapeType="1"/>
          </p:cNvSpPr>
          <p:nvPr/>
        </p:nvSpPr>
        <p:spPr bwMode="auto">
          <a:xfrm rot="5400000" flipV="1">
            <a:off x="2570937" y="303315"/>
            <a:ext cx="0" cy="278545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64" name="Group 158"/>
          <p:cNvGrpSpPr>
            <a:grpSpLocks/>
          </p:cNvGrpSpPr>
          <p:nvPr/>
        </p:nvGrpSpPr>
        <p:grpSpPr bwMode="auto">
          <a:xfrm>
            <a:off x="1203555" y="630022"/>
            <a:ext cx="2730537" cy="197151"/>
            <a:chOff x="2873" y="2830"/>
            <a:chExt cx="9300" cy="596"/>
          </a:xfrm>
        </p:grpSpPr>
        <p:sp>
          <p:nvSpPr>
            <p:cNvPr id="465" name="Rectangle 159"/>
            <p:cNvSpPr>
              <a:spLocks noChangeArrowheads="1"/>
            </p:cNvSpPr>
            <p:nvPr/>
          </p:nvSpPr>
          <p:spPr bwMode="auto">
            <a:xfrm>
              <a:off x="2873" y="2830"/>
              <a:ext cx="9300" cy="5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466" name="Line 160"/>
            <p:cNvSpPr>
              <a:spLocks noChangeShapeType="1"/>
            </p:cNvSpPr>
            <p:nvPr/>
          </p:nvSpPr>
          <p:spPr bwMode="auto">
            <a:xfrm>
              <a:off x="287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7" name="Line 161"/>
            <p:cNvSpPr>
              <a:spLocks noChangeShapeType="1"/>
            </p:cNvSpPr>
            <p:nvPr/>
          </p:nvSpPr>
          <p:spPr bwMode="auto">
            <a:xfrm>
              <a:off x="322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8" name="Line 162"/>
            <p:cNvSpPr>
              <a:spLocks noChangeShapeType="1"/>
            </p:cNvSpPr>
            <p:nvPr/>
          </p:nvSpPr>
          <p:spPr bwMode="auto">
            <a:xfrm>
              <a:off x="357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9" name="Line 163"/>
            <p:cNvSpPr>
              <a:spLocks noChangeShapeType="1"/>
            </p:cNvSpPr>
            <p:nvPr/>
          </p:nvSpPr>
          <p:spPr bwMode="auto">
            <a:xfrm>
              <a:off x="392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0" name="Line 164"/>
            <p:cNvSpPr>
              <a:spLocks noChangeShapeType="1"/>
            </p:cNvSpPr>
            <p:nvPr/>
          </p:nvSpPr>
          <p:spPr bwMode="auto">
            <a:xfrm>
              <a:off x="424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 name="Line 165"/>
            <p:cNvSpPr>
              <a:spLocks noChangeShapeType="1"/>
            </p:cNvSpPr>
            <p:nvPr/>
          </p:nvSpPr>
          <p:spPr bwMode="auto">
            <a:xfrm>
              <a:off x="459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2" name="Line 166"/>
            <p:cNvSpPr>
              <a:spLocks noChangeShapeType="1"/>
            </p:cNvSpPr>
            <p:nvPr/>
          </p:nvSpPr>
          <p:spPr bwMode="auto">
            <a:xfrm>
              <a:off x="494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3" name="Line 167"/>
            <p:cNvSpPr>
              <a:spLocks noChangeShapeType="1"/>
            </p:cNvSpPr>
            <p:nvPr/>
          </p:nvSpPr>
          <p:spPr bwMode="auto">
            <a:xfrm>
              <a:off x="529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4" name="Line 168"/>
            <p:cNvSpPr>
              <a:spLocks noChangeShapeType="1"/>
            </p:cNvSpPr>
            <p:nvPr/>
          </p:nvSpPr>
          <p:spPr bwMode="auto">
            <a:xfrm>
              <a:off x="564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5" name="Line 169"/>
            <p:cNvSpPr>
              <a:spLocks noChangeShapeType="1"/>
            </p:cNvSpPr>
            <p:nvPr/>
          </p:nvSpPr>
          <p:spPr bwMode="auto">
            <a:xfrm>
              <a:off x="598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6" name="Line 170"/>
            <p:cNvSpPr>
              <a:spLocks noChangeShapeType="1"/>
            </p:cNvSpPr>
            <p:nvPr/>
          </p:nvSpPr>
          <p:spPr bwMode="auto">
            <a:xfrm>
              <a:off x="634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7" name="Line 171"/>
            <p:cNvSpPr>
              <a:spLocks noChangeShapeType="1"/>
            </p:cNvSpPr>
            <p:nvPr/>
          </p:nvSpPr>
          <p:spPr bwMode="auto">
            <a:xfrm>
              <a:off x="669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8" name="Line 172"/>
            <p:cNvSpPr>
              <a:spLocks noChangeShapeType="1"/>
            </p:cNvSpPr>
            <p:nvPr/>
          </p:nvSpPr>
          <p:spPr bwMode="auto">
            <a:xfrm>
              <a:off x="701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9" name="Line 173"/>
            <p:cNvSpPr>
              <a:spLocks noChangeShapeType="1"/>
            </p:cNvSpPr>
            <p:nvPr/>
          </p:nvSpPr>
          <p:spPr bwMode="auto">
            <a:xfrm>
              <a:off x="735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0" name="Line 174"/>
            <p:cNvSpPr>
              <a:spLocks noChangeShapeType="1"/>
            </p:cNvSpPr>
            <p:nvPr/>
          </p:nvSpPr>
          <p:spPr bwMode="auto">
            <a:xfrm>
              <a:off x="771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 name="Line 175"/>
            <p:cNvSpPr>
              <a:spLocks noChangeShapeType="1"/>
            </p:cNvSpPr>
            <p:nvPr/>
          </p:nvSpPr>
          <p:spPr bwMode="auto">
            <a:xfrm>
              <a:off x="806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2" name="Line 176"/>
            <p:cNvSpPr>
              <a:spLocks noChangeShapeType="1"/>
            </p:cNvSpPr>
            <p:nvPr/>
          </p:nvSpPr>
          <p:spPr bwMode="auto">
            <a:xfrm>
              <a:off x="842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3" name="Line 177"/>
            <p:cNvSpPr>
              <a:spLocks noChangeShapeType="1"/>
            </p:cNvSpPr>
            <p:nvPr/>
          </p:nvSpPr>
          <p:spPr bwMode="auto">
            <a:xfrm>
              <a:off x="876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4" name="Line 178"/>
            <p:cNvSpPr>
              <a:spLocks noChangeShapeType="1"/>
            </p:cNvSpPr>
            <p:nvPr/>
          </p:nvSpPr>
          <p:spPr bwMode="auto">
            <a:xfrm>
              <a:off x="912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5" name="Line 179"/>
            <p:cNvSpPr>
              <a:spLocks noChangeShapeType="1"/>
            </p:cNvSpPr>
            <p:nvPr/>
          </p:nvSpPr>
          <p:spPr bwMode="auto">
            <a:xfrm>
              <a:off x="947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6" name="Line 180"/>
            <p:cNvSpPr>
              <a:spLocks noChangeShapeType="1"/>
            </p:cNvSpPr>
            <p:nvPr/>
          </p:nvSpPr>
          <p:spPr bwMode="auto">
            <a:xfrm>
              <a:off x="979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7" name="Line 181"/>
            <p:cNvSpPr>
              <a:spLocks noChangeShapeType="1"/>
            </p:cNvSpPr>
            <p:nvPr/>
          </p:nvSpPr>
          <p:spPr bwMode="auto">
            <a:xfrm>
              <a:off x="1217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8" name="Line 182"/>
            <p:cNvSpPr>
              <a:spLocks noChangeShapeType="1"/>
            </p:cNvSpPr>
            <p:nvPr/>
          </p:nvSpPr>
          <p:spPr bwMode="auto">
            <a:xfrm>
              <a:off x="1012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9" name="Line 183"/>
            <p:cNvSpPr>
              <a:spLocks noChangeShapeType="1"/>
            </p:cNvSpPr>
            <p:nvPr/>
          </p:nvSpPr>
          <p:spPr bwMode="auto">
            <a:xfrm>
              <a:off x="1047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0" name="Line 184"/>
            <p:cNvSpPr>
              <a:spLocks noChangeShapeType="1"/>
            </p:cNvSpPr>
            <p:nvPr/>
          </p:nvSpPr>
          <p:spPr bwMode="auto">
            <a:xfrm>
              <a:off x="1079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 name="Line 185"/>
            <p:cNvSpPr>
              <a:spLocks noChangeShapeType="1"/>
            </p:cNvSpPr>
            <p:nvPr/>
          </p:nvSpPr>
          <p:spPr bwMode="auto">
            <a:xfrm>
              <a:off x="1114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2" name="Line 186"/>
            <p:cNvSpPr>
              <a:spLocks noChangeShapeType="1"/>
            </p:cNvSpPr>
            <p:nvPr/>
          </p:nvSpPr>
          <p:spPr bwMode="auto">
            <a:xfrm>
              <a:off x="1149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3" name="Line 187"/>
            <p:cNvSpPr>
              <a:spLocks noChangeShapeType="1"/>
            </p:cNvSpPr>
            <p:nvPr/>
          </p:nvSpPr>
          <p:spPr bwMode="auto">
            <a:xfrm>
              <a:off x="1184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94" name="Line 142"/>
          <p:cNvSpPr>
            <a:spLocks noChangeShapeType="1"/>
          </p:cNvSpPr>
          <p:nvPr/>
        </p:nvSpPr>
        <p:spPr bwMode="auto">
          <a:xfrm flipV="1">
            <a:off x="3949583" y="828580"/>
            <a:ext cx="0" cy="51752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5" name="Line 142"/>
          <p:cNvSpPr>
            <a:spLocks noChangeShapeType="1"/>
          </p:cNvSpPr>
          <p:nvPr/>
        </p:nvSpPr>
        <p:spPr bwMode="auto">
          <a:xfrm rot="5400000" flipV="1">
            <a:off x="2570937" y="-558515"/>
            <a:ext cx="0" cy="278545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6" name="Rectangle 206"/>
          <p:cNvSpPr>
            <a:spLocks noChangeArrowheads="1"/>
          </p:cNvSpPr>
          <p:nvPr/>
        </p:nvSpPr>
        <p:spPr bwMode="auto">
          <a:xfrm>
            <a:off x="2365336" y="6003788"/>
            <a:ext cx="398526" cy="10280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497" name="Line 208"/>
          <p:cNvSpPr>
            <a:spLocks noChangeShapeType="1"/>
          </p:cNvSpPr>
          <p:nvPr/>
        </p:nvSpPr>
        <p:spPr bwMode="auto">
          <a:xfrm>
            <a:off x="2361111" y="6003788"/>
            <a:ext cx="40556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 name="Rectangle 206"/>
          <p:cNvSpPr>
            <a:spLocks noChangeArrowheads="1"/>
          </p:cNvSpPr>
          <p:nvPr/>
        </p:nvSpPr>
        <p:spPr bwMode="auto">
          <a:xfrm>
            <a:off x="3742574" y="6003788"/>
            <a:ext cx="398526" cy="10280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499" name="Line 208"/>
          <p:cNvSpPr>
            <a:spLocks noChangeShapeType="1"/>
          </p:cNvSpPr>
          <p:nvPr/>
        </p:nvSpPr>
        <p:spPr bwMode="auto">
          <a:xfrm>
            <a:off x="3738350" y="6003788"/>
            <a:ext cx="40556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0" name="Line 168"/>
          <p:cNvSpPr>
            <a:spLocks noChangeShapeType="1"/>
          </p:cNvSpPr>
          <p:nvPr/>
        </p:nvSpPr>
        <p:spPr bwMode="auto">
          <a:xfrm rot="5400000">
            <a:off x="1015839" y="1538323"/>
            <a:ext cx="0" cy="312625"/>
          </a:xfrm>
          <a:prstGeom prst="line">
            <a:avLst/>
          </a:prstGeom>
          <a:noFill/>
          <a:ln w="19050">
            <a:solidFill>
              <a:srgbClr val="000000"/>
            </a:solidFill>
            <a:round/>
            <a:headEnd type="triangle"/>
            <a:tailEnd type="none" w="med" len="med"/>
          </a:ln>
        </p:spPr>
        <p:txBody>
          <a:bodyPr/>
          <a:lstStyle/>
          <a:p>
            <a:pPr eaLnBrk="1" hangingPunct="1">
              <a:defRPr/>
            </a:pPr>
            <a:endParaRPr lang="en-US" sz="1200">
              <a:ln w="28575" cmpd="sng">
                <a:solidFill>
                  <a:schemeClr val="tx1"/>
                </a:solidFill>
              </a:ln>
              <a:latin typeface="Arial" charset="0"/>
              <a:ea typeface="ＭＳ Ｐゴシック" charset="0"/>
              <a:cs typeface="ＭＳ Ｐゴシック" charset="0"/>
            </a:endParaRPr>
          </a:p>
        </p:txBody>
      </p:sp>
      <p:sp>
        <p:nvSpPr>
          <p:cNvPr id="501" name="Line 168"/>
          <p:cNvSpPr>
            <a:spLocks noChangeShapeType="1"/>
          </p:cNvSpPr>
          <p:nvPr/>
        </p:nvSpPr>
        <p:spPr bwMode="auto">
          <a:xfrm rot="5400000">
            <a:off x="1015839" y="4981420"/>
            <a:ext cx="0" cy="312625"/>
          </a:xfrm>
          <a:prstGeom prst="line">
            <a:avLst/>
          </a:prstGeom>
          <a:noFill/>
          <a:ln w="19050">
            <a:solidFill>
              <a:srgbClr val="000000"/>
            </a:solidFill>
            <a:round/>
            <a:headEnd type="triangle"/>
            <a:tailEnd type="none" w="med" len="med"/>
          </a:ln>
        </p:spPr>
        <p:txBody>
          <a:bodyPr/>
          <a:lstStyle/>
          <a:p>
            <a:pPr eaLnBrk="1" hangingPunct="1">
              <a:defRPr/>
            </a:pPr>
            <a:endParaRPr lang="en-US">
              <a:ln w="28575" cmpd="sng">
                <a:solidFill>
                  <a:schemeClr val="tx1"/>
                </a:solidFill>
              </a:ln>
              <a:latin typeface="Arial" charset="0"/>
              <a:ea typeface="ＭＳ Ｐゴシック" charset="0"/>
              <a:cs typeface="ＭＳ Ｐゴシック" charset="0"/>
            </a:endParaRPr>
          </a:p>
        </p:txBody>
      </p:sp>
      <p:sp>
        <p:nvSpPr>
          <p:cNvPr id="502" name="Line 168"/>
          <p:cNvSpPr>
            <a:spLocks noChangeShapeType="1"/>
          </p:cNvSpPr>
          <p:nvPr/>
        </p:nvSpPr>
        <p:spPr bwMode="auto">
          <a:xfrm rot="5400000">
            <a:off x="1015839" y="4120998"/>
            <a:ext cx="0" cy="312625"/>
          </a:xfrm>
          <a:prstGeom prst="line">
            <a:avLst/>
          </a:prstGeom>
          <a:noFill/>
          <a:ln w="19050">
            <a:solidFill>
              <a:srgbClr val="000000"/>
            </a:solidFill>
            <a:round/>
            <a:headEnd type="triangle"/>
            <a:tailEnd type="none" w="med" len="med"/>
          </a:ln>
        </p:spPr>
        <p:txBody>
          <a:bodyPr/>
          <a:lstStyle/>
          <a:p>
            <a:pPr eaLnBrk="1" hangingPunct="1">
              <a:defRPr/>
            </a:pPr>
            <a:endParaRPr lang="en-US">
              <a:ln w="28575" cmpd="sng">
                <a:solidFill>
                  <a:schemeClr val="tx1"/>
                </a:solidFill>
              </a:ln>
              <a:latin typeface="Arial" charset="0"/>
              <a:ea typeface="ＭＳ Ｐゴシック" charset="0"/>
              <a:cs typeface="ＭＳ Ｐゴシック" charset="0"/>
            </a:endParaRPr>
          </a:p>
        </p:txBody>
      </p:sp>
      <p:sp>
        <p:nvSpPr>
          <p:cNvPr id="503" name="Line 168"/>
          <p:cNvSpPr>
            <a:spLocks noChangeShapeType="1"/>
          </p:cNvSpPr>
          <p:nvPr/>
        </p:nvSpPr>
        <p:spPr bwMode="auto">
          <a:xfrm rot="5400000">
            <a:off x="1015839" y="3260576"/>
            <a:ext cx="0" cy="312625"/>
          </a:xfrm>
          <a:prstGeom prst="line">
            <a:avLst/>
          </a:prstGeom>
          <a:noFill/>
          <a:ln w="19050">
            <a:solidFill>
              <a:srgbClr val="000000"/>
            </a:solidFill>
            <a:round/>
            <a:headEnd type="triangle"/>
            <a:tailEnd type="none" w="med" len="med"/>
          </a:ln>
        </p:spPr>
        <p:txBody>
          <a:bodyPr/>
          <a:lstStyle/>
          <a:p>
            <a:pPr eaLnBrk="1" hangingPunct="1">
              <a:defRPr/>
            </a:pPr>
            <a:endParaRPr lang="en-US" sz="1200">
              <a:ln w="28575" cmpd="sng">
                <a:solidFill>
                  <a:schemeClr val="tx1"/>
                </a:solidFill>
              </a:ln>
              <a:latin typeface="Arial" charset="0"/>
              <a:ea typeface="ＭＳ Ｐゴシック" charset="0"/>
              <a:cs typeface="ＭＳ Ｐゴシック" charset="0"/>
            </a:endParaRPr>
          </a:p>
        </p:txBody>
      </p:sp>
      <p:sp>
        <p:nvSpPr>
          <p:cNvPr id="504" name="Line 168"/>
          <p:cNvSpPr>
            <a:spLocks noChangeShapeType="1"/>
          </p:cNvSpPr>
          <p:nvPr/>
        </p:nvSpPr>
        <p:spPr bwMode="auto">
          <a:xfrm rot="5400000">
            <a:off x="1015839" y="2398746"/>
            <a:ext cx="0" cy="312625"/>
          </a:xfrm>
          <a:prstGeom prst="line">
            <a:avLst/>
          </a:prstGeom>
          <a:noFill/>
          <a:ln w="19050">
            <a:solidFill>
              <a:srgbClr val="000000"/>
            </a:solidFill>
            <a:round/>
            <a:headEnd type="triangle"/>
            <a:tailEnd type="none" w="med" len="med"/>
          </a:ln>
        </p:spPr>
        <p:txBody>
          <a:bodyPr/>
          <a:lstStyle/>
          <a:p>
            <a:pPr eaLnBrk="1" hangingPunct="1">
              <a:defRPr/>
            </a:pPr>
            <a:endParaRPr lang="en-US" sz="1200">
              <a:ln w="28575" cmpd="sng">
                <a:solidFill>
                  <a:schemeClr val="tx1"/>
                </a:solidFill>
              </a:ln>
              <a:latin typeface="Arial" charset="0"/>
              <a:ea typeface="ＭＳ Ｐゴシック" charset="0"/>
              <a:cs typeface="ＭＳ Ｐゴシック" charset="0"/>
            </a:endParaRPr>
          </a:p>
        </p:txBody>
      </p:sp>
      <p:sp>
        <p:nvSpPr>
          <p:cNvPr id="505" name="Line 168"/>
          <p:cNvSpPr>
            <a:spLocks noChangeShapeType="1"/>
          </p:cNvSpPr>
          <p:nvPr/>
        </p:nvSpPr>
        <p:spPr bwMode="auto">
          <a:xfrm rot="5400000">
            <a:off x="1015839" y="677901"/>
            <a:ext cx="0" cy="312625"/>
          </a:xfrm>
          <a:prstGeom prst="line">
            <a:avLst/>
          </a:prstGeom>
          <a:noFill/>
          <a:ln w="19050">
            <a:solidFill>
              <a:srgbClr val="000000"/>
            </a:solidFill>
            <a:round/>
            <a:headEnd type="triangle"/>
            <a:tailEnd type="none" w="med" len="med"/>
          </a:ln>
        </p:spPr>
        <p:txBody>
          <a:bodyPr/>
          <a:lstStyle/>
          <a:p>
            <a:pPr eaLnBrk="1" hangingPunct="1">
              <a:defRPr/>
            </a:pPr>
            <a:endParaRPr lang="en-US" sz="1200">
              <a:ln w="28575" cmpd="sng">
                <a:solidFill>
                  <a:schemeClr val="tx1"/>
                </a:solidFill>
              </a:ln>
              <a:latin typeface="Arial" charset="0"/>
              <a:ea typeface="ＭＳ Ｐゴシック" charset="0"/>
              <a:cs typeface="ＭＳ Ｐゴシック" charset="0"/>
            </a:endParaRPr>
          </a:p>
        </p:txBody>
      </p:sp>
      <p:sp>
        <p:nvSpPr>
          <p:cNvPr id="506" name="Line 142"/>
          <p:cNvSpPr>
            <a:spLocks noChangeShapeType="1"/>
          </p:cNvSpPr>
          <p:nvPr/>
        </p:nvSpPr>
        <p:spPr bwMode="auto">
          <a:xfrm flipV="1">
            <a:off x="1193968" y="816221"/>
            <a:ext cx="0" cy="51752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 name="Line 142"/>
          <p:cNvSpPr>
            <a:spLocks noChangeShapeType="1"/>
          </p:cNvSpPr>
          <p:nvPr/>
        </p:nvSpPr>
        <p:spPr bwMode="auto">
          <a:xfrm flipV="1">
            <a:off x="2563894" y="828580"/>
            <a:ext cx="0" cy="51752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 name="TextBox 550"/>
          <p:cNvSpPr txBox="1"/>
          <p:nvPr/>
        </p:nvSpPr>
        <p:spPr>
          <a:xfrm rot="16200000">
            <a:off x="821087" y="1151712"/>
            <a:ext cx="505460" cy="214630"/>
          </a:xfrm>
          <a:prstGeom prst="rect">
            <a:avLst/>
          </a:prstGeom>
          <a:noFill/>
          <a:ln>
            <a:noFill/>
          </a:ln>
        </p:spPr>
        <p:txBody>
          <a:bodyPr wrap="square" lIns="9144" tIns="9144" rIns="9144" bIns="9144" rtlCol="0">
            <a:noAutofit/>
          </a:bodyPr>
          <a:lstStyle/>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HEB160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21" name="TextBox 550"/>
          <p:cNvSpPr txBox="1"/>
          <p:nvPr/>
        </p:nvSpPr>
        <p:spPr>
          <a:xfrm>
            <a:off x="1549151" y="5166335"/>
            <a:ext cx="505460" cy="214630"/>
          </a:xfrm>
          <a:prstGeom prst="rect">
            <a:avLst/>
          </a:prstGeom>
          <a:noFill/>
          <a:ln>
            <a:noFill/>
          </a:ln>
        </p:spPr>
        <p:txBody>
          <a:bodyPr wrap="square" lIns="9144" tIns="9144" rIns="9144" bIns="9144" rtlCol="0">
            <a:noAutofit/>
          </a:bodyPr>
          <a:lstStyle/>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IPE400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33" name="TextBox 550"/>
          <p:cNvSpPr txBox="1"/>
          <p:nvPr/>
        </p:nvSpPr>
        <p:spPr>
          <a:xfrm rot="16200000">
            <a:off x="821088" y="2021948"/>
            <a:ext cx="505460" cy="214630"/>
          </a:xfrm>
          <a:prstGeom prst="rect">
            <a:avLst/>
          </a:prstGeom>
          <a:noFill/>
          <a:ln>
            <a:noFill/>
          </a:ln>
        </p:spPr>
        <p:txBody>
          <a:bodyPr wrap="square" lIns="9144" tIns="9144" rIns="9144" bIns="9144" rtlCol="0">
            <a:noAutofit/>
          </a:bodyPr>
          <a:lstStyle/>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HEB160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34" name="TextBox 550"/>
          <p:cNvSpPr txBox="1"/>
          <p:nvPr/>
        </p:nvSpPr>
        <p:spPr>
          <a:xfrm rot="16200000">
            <a:off x="821088" y="2829845"/>
            <a:ext cx="505460" cy="214630"/>
          </a:xfrm>
          <a:prstGeom prst="rect">
            <a:avLst/>
          </a:prstGeom>
          <a:noFill/>
          <a:ln>
            <a:noFill/>
          </a:ln>
        </p:spPr>
        <p:txBody>
          <a:bodyPr wrap="square" lIns="9144" tIns="9144" rIns="9144" bIns="9144" rtlCol="0">
            <a:noAutofit/>
          </a:bodyPr>
          <a:lstStyle/>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HEB220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35" name="TextBox 550"/>
          <p:cNvSpPr txBox="1"/>
          <p:nvPr/>
        </p:nvSpPr>
        <p:spPr>
          <a:xfrm rot="16200000">
            <a:off x="821088" y="3629945"/>
            <a:ext cx="505460" cy="214630"/>
          </a:xfrm>
          <a:prstGeom prst="rect">
            <a:avLst/>
          </a:prstGeom>
          <a:noFill/>
          <a:ln>
            <a:noFill/>
          </a:ln>
        </p:spPr>
        <p:txBody>
          <a:bodyPr wrap="square" lIns="9144" tIns="9144" rIns="9144" bIns="9144" rtlCol="0">
            <a:noAutofit/>
          </a:bodyPr>
          <a:lstStyle/>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HEB220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36" name="TextBox 550"/>
          <p:cNvSpPr txBox="1"/>
          <p:nvPr/>
        </p:nvSpPr>
        <p:spPr>
          <a:xfrm rot="16200000">
            <a:off x="821087" y="4496720"/>
            <a:ext cx="505460" cy="214630"/>
          </a:xfrm>
          <a:prstGeom prst="rect">
            <a:avLst/>
          </a:prstGeom>
          <a:noFill/>
          <a:ln>
            <a:noFill/>
          </a:ln>
        </p:spPr>
        <p:txBody>
          <a:bodyPr wrap="square" lIns="9144" tIns="9144" rIns="9144" bIns="9144" rtlCol="0">
            <a:noAutofit/>
          </a:bodyPr>
          <a:lstStyle/>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HEB220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37" name="TextBox 550"/>
          <p:cNvSpPr txBox="1"/>
          <p:nvPr/>
        </p:nvSpPr>
        <p:spPr>
          <a:xfrm rot="16200000">
            <a:off x="821087" y="5401595"/>
            <a:ext cx="505460" cy="214630"/>
          </a:xfrm>
          <a:prstGeom prst="rect">
            <a:avLst/>
          </a:prstGeom>
          <a:noFill/>
          <a:ln>
            <a:noFill/>
          </a:ln>
        </p:spPr>
        <p:txBody>
          <a:bodyPr wrap="square" lIns="9144" tIns="9144" rIns="9144" bIns="9144" rtlCol="0">
            <a:noAutofit/>
          </a:bodyPr>
          <a:lstStyle/>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HEB220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38" name="TextBox 550"/>
          <p:cNvSpPr txBox="1"/>
          <p:nvPr/>
        </p:nvSpPr>
        <p:spPr>
          <a:xfrm rot="16200000">
            <a:off x="2183162" y="1029620"/>
            <a:ext cx="505460" cy="214630"/>
          </a:xfrm>
          <a:prstGeom prst="rect">
            <a:avLst/>
          </a:prstGeom>
          <a:noFill/>
          <a:ln>
            <a:noFill/>
          </a:ln>
        </p:spPr>
        <p:txBody>
          <a:bodyPr wrap="square" lIns="9144" tIns="9144" rIns="9144" bIns="9144" rtlCol="0">
            <a:noAutofit/>
          </a:bodyPr>
          <a:lstStyle/>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HEB200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39" name="TextBox 550"/>
          <p:cNvSpPr txBox="1"/>
          <p:nvPr/>
        </p:nvSpPr>
        <p:spPr>
          <a:xfrm rot="16200000">
            <a:off x="2183163" y="1934495"/>
            <a:ext cx="505460" cy="214630"/>
          </a:xfrm>
          <a:prstGeom prst="rect">
            <a:avLst/>
          </a:prstGeom>
          <a:noFill/>
          <a:ln>
            <a:noFill/>
          </a:ln>
        </p:spPr>
        <p:txBody>
          <a:bodyPr wrap="square" lIns="9144" tIns="9144" rIns="9144" bIns="9144" rtlCol="0">
            <a:noAutofit/>
          </a:bodyPr>
          <a:lstStyle/>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HEB200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40" name="TextBox 550"/>
          <p:cNvSpPr txBox="1"/>
          <p:nvPr/>
        </p:nvSpPr>
        <p:spPr>
          <a:xfrm rot="16200000">
            <a:off x="2183163" y="2791745"/>
            <a:ext cx="505460" cy="214630"/>
          </a:xfrm>
          <a:prstGeom prst="rect">
            <a:avLst/>
          </a:prstGeom>
          <a:noFill/>
          <a:ln>
            <a:noFill/>
          </a:ln>
        </p:spPr>
        <p:txBody>
          <a:bodyPr wrap="square" lIns="9144" tIns="9144" rIns="9144" bIns="9144" rtlCol="0">
            <a:noAutofit/>
          </a:bodyPr>
          <a:lstStyle/>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HEB240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41" name="TextBox 550"/>
          <p:cNvSpPr txBox="1"/>
          <p:nvPr/>
        </p:nvSpPr>
        <p:spPr>
          <a:xfrm rot="16200000">
            <a:off x="2183163" y="3639470"/>
            <a:ext cx="505460" cy="214630"/>
          </a:xfrm>
          <a:prstGeom prst="rect">
            <a:avLst/>
          </a:prstGeom>
          <a:noFill/>
          <a:ln>
            <a:noFill/>
          </a:ln>
        </p:spPr>
        <p:txBody>
          <a:bodyPr wrap="square" lIns="9144" tIns="9144" rIns="9144" bIns="9144" rtlCol="0">
            <a:noAutofit/>
          </a:bodyPr>
          <a:lstStyle/>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HEB240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42" name="TextBox 550"/>
          <p:cNvSpPr txBox="1"/>
          <p:nvPr/>
        </p:nvSpPr>
        <p:spPr>
          <a:xfrm rot="16200000">
            <a:off x="2183162" y="4506245"/>
            <a:ext cx="505460" cy="214630"/>
          </a:xfrm>
          <a:prstGeom prst="rect">
            <a:avLst/>
          </a:prstGeom>
          <a:noFill/>
          <a:ln>
            <a:noFill/>
          </a:ln>
        </p:spPr>
        <p:txBody>
          <a:bodyPr wrap="square" lIns="9144" tIns="9144" rIns="9144" bIns="9144" rtlCol="0">
            <a:noAutofit/>
          </a:bodyPr>
          <a:lstStyle/>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HEB260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43" name="TextBox 550"/>
          <p:cNvSpPr txBox="1"/>
          <p:nvPr/>
        </p:nvSpPr>
        <p:spPr>
          <a:xfrm rot="16200000">
            <a:off x="2183162" y="5411120"/>
            <a:ext cx="505460" cy="214630"/>
          </a:xfrm>
          <a:prstGeom prst="rect">
            <a:avLst/>
          </a:prstGeom>
          <a:noFill/>
          <a:ln>
            <a:noFill/>
          </a:ln>
        </p:spPr>
        <p:txBody>
          <a:bodyPr wrap="square" lIns="9144" tIns="9144" rIns="9144" bIns="9144" rtlCol="0">
            <a:noAutofit/>
          </a:bodyPr>
          <a:lstStyle/>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HEB260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44" name="TextBox 550"/>
          <p:cNvSpPr txBox="1"/>
          <p:nvPr/>
        </p:nvSpPr>
        <p:spPr>
          <a:xfrm rot="16200000">
            <a:off x="3602387" y="1020095"/>
            <a:ext cx="505460" cy="214630"/>
          </a:xfrm>
          <a:prstGeom prst="rect">
            <a:avLst/>
          </a:prstGeom>
          <a:noFill/>
          <a:ln>
            <a:noFill/>
          </a:ln>
        </p:spPr>
        <p:txBody>
          <a:bodyPr wrap="square" lIns="9144" tIns="9144" rIns="9144" bIns="9144" rtlCol="0">
            <a:noAutofit/>
          </a:bodyPr>
          <a:lstStyle/>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HEB160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45" name="TextBox 550"/>
          <p:cNvSpPr txBox="1"/>
          <p:nvPr/>
        </p:nvSpPr>
        <p:spPr>
          <a:xfrm rot="16200000">
            <a:off x="3602388" y="1924970"/>
            <a:ext cx="505460" cy="214630"/>
          </a:xfrm>
          <a:prstGeom prst="rect">
            <a:avLst/>
          </a:prstGeom>
          <a:noFill/>
          <a:ln>
            <a:noFill/>
          </a:ln>
        </p:spPr>
        <p:txBody>
          <a:bodyPr wrap="square" lIns="9144" tIns="9144" rIns="9144" bIns="9144" rtlCol="0">
            <a:noAutofit/>
          </a:bodyPr>
          <a:lstStyle/>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HEB160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46" name="TextBox 550"/>
          <p:cNvSpPr txBox="1"/>
          <p:nvPr/>
        </p:nvSpPr>
        <p:spPr>
          <a:xfrm rot="16200000">
            <a:off x="3602388" y="2829845"/>
            <a:ext cx="505460" cy="214630"/>
          </a:xfrm>
          <a:prstGeom prst="rect">
            <a:avLst/>
          </a:prstGeom>
          <a:noFill/>
          <a:ln>
            <a:noFill/>
          </a:ln>
        </p:spPr>
        <p:txBody>
          <a:bodyPr wrap="square" lIns="9144" tIns="9144" rIns="9144" bIns="9144" rtlCol="0">
            <a:noAutofit/>
          </a:bodyPr>
          <a:lstStyle/>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HEB220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47" name="TextBox 550"/>
          <p:cNvSpPr txBox="1"/>
          <p:nvPr/>
        </p:nvSpPr>
        <p:spPr>
          <a:xfrm rot="16200000">
            <a:off x="3602388" y="3629945"/>
            <a:ext cx="505460" cy="214630"/>
          </a:xfrm>
          <a:prstGeom prst="rect">
            <a:avLst/>
          </a:prstGeom>
          <a:noFill/>
          <a:ln>
            <a:noFill/>
          </a:ln>
        </p:spPr>
        <p:txBody>
          <a:bodyPr wrap="square" lIns="9144" tIns="9144" rIns="9144" bIns="9144" rtlCol="0">
            <a:noAutofit/>
          </a:bodyPr>
          <a:lstStyle/>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HEB220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48" name="TextBox 550"/>
          <p:cNvSpPr txBox="1"/>
          <p:nvPr/>
        </p:nvSpPr>
        <p:spPr>
          <a:xfrm rot="16200000">
            <a:off x="3602387" y="4496720"/>
            <a:ext cx="505460" cy="214630"/>
          </a:xfrm>
          <a:prstGeom prst="rect">
            <a:avLst/>
          </a:prstGeom>
          <a:noFill/>
          <a:ln>
            <a:noFill/>
          </a:ln>
        </p:spPr>
        <p:txBody>
          <a:bodyPr wrap="square" lIns="9144" tIns="9144" rIns="9144" bIns="9144" rtlCol="0">
            <a:noAutofit/>
          </a:bodyPr>
          <a:lstStyle/>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HEB220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49" name="TextBox 550"/>
          <p:cNvSpPr txBox="1"/>
          <p:nvPr/>
        </p:nvSpPr>
        <p:spPr>
          <a:xfrm rot="16200000">
            <a:off x="3602387" y="5401595"/>
            <a:ext cx="505460" cy="214630"/>
          </a:xfrm>
          <a:prstGeom prst="rect">
            <a:avLst/>
          </a:prstGeom>
          <a:noFill/>
          <a:ln>
            <a:noFill/>
          </a:ln>
        </p:spPr>
        <p:txBody>
          <a:bodyPr wrap="square" lIns="9144" tIns="9144" rIns="9144" bIns="9144" rtlCol="0">
            <a:noAutofit/>
          </a:bodyPr>
          <a:lstStyle/>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HEB220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50" name="TextBox 550"/>
          <p:cNvSpPr txBox="1"/>
          <p:nvPr/>
        </p:nvSpPr>
        <p:spPr>
          <a:xfrm>
            <a:off x="2940010" y="5166335"/>
            <a:ext cx="505460" cy="214630"/>
          </a:xfrm>
          <a:prstGeom prst="rect">
            <a:avLst/>
          </a:prstGeom>
          <a:noFill/>
          <a:ln>
            <a:noFill/>
          </a:ln>
        </p:spPr>
        <p:txBody>
          <a:bodyPr wrap="square" lIns="9144" tIns="9144" rIns="9144" bIns="9144" rtlCol="0">
            <a:noAutofit/>
          </a:bodyPr>
          <a:lstStyle/>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IPE400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51" name="TextBox 550"/>
          <p:cNvSpPr txBox="1"/>
          <p:nvPr/>
        </p:nvSpPr>
        <p:spPr>
          <a:xfrm>
            <a:off x="1549151" y="4309085"/>
            <a:ext cx="505460" cy="214630"/>
          </a:xfrm>
          <a:prstGeom prst="rect">
            <a:avLst/>
          </a:prstGeom>
          <a:noFill/>
          <a:ln>
            <a:noFill/>
          </a:ln>
        </p:spPr>
        <p:txBody>
          <a:bodyPr wrap="square" lIns="9144" tIns="9144" rIns="9144" bIns="9144" rtlCol="0">
            <a:noAutofit/>
          </a:bodyPr>
          <a:lstStyle/>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IPE360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52" name="TextBox 550"/>
          <p:cNvSpPr txBox="1"/>
          <p:nvPr/>
        </p:nvSpPr>
        <p:spPr>
          <a:xfrm>
            <a:off x="2940010" y="4309085"/>
            <a:ext cx="505460" cy="214630"/>
          </a:xfrm>
          <a:prstGeom prst="rect">
            <a:avLst/>
          </a:prstGeom>
          <a:noFill/>
          <a:ln>
            <a:noFill/>
          </a:ln>
        </p:spPr>
        <p:txBody>
          <a:bodyPr wrap="square" lIns="9144" tIns="9144" rIns="9144" bIns="9144" rtlCol="0">
            <a:noAutofit/>
          </a:bodyPr>
          <a:lstStyle/>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IPE360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53" name="TextBox 552"/>
          <p:cNvSpPr txBox="1"/>
          <p:nvPr/>
        </p:nvSpPr>
        <p:spPr>
          <a:xfrm>
            <a:off x="1549151" y="3432785"/>
            <a:ext cx="505460" cy="214630"/>
          </a:xfrm>
          <a:prstGeom prst="rect">
            <a:avLst/>
          </a:prstGeom>
          <a:noFill/>
          <a:ln>
            <a:noFill/>
          </a:ln>
        </p:spPr>
        <p:txBody>
          <a:bodyPr wrap="square" lIns="9144" tIns="9144" rIns="9144" bIns="9144" rtlCol="0">
            <a:noAutofit/>
          </a:bodyPr>
          <a:lstStyle/>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IPE330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54" name="TextBox 550"/>
          <p:cNvSpPr txBox="1"/>
          <p:nvPr/>
        </p:nvSpPr>
        <p:spPr>
          <a:xfrm>
            <a:off x="2940010" y="3432785"/>
            <a:ext cx="505460" cy="214630"/>
          </a:xfrm>
          <a:prstGeom prst="rect">
            <a:avLst/>
          </a:prstGeom>
          <a:noFill/>
          <a:ln>
            <a:noFill/>
          </a:ln>
        </p:spPr>
        <p:txBody>
          <a:bodyPr wrap="square" lIns="9144" tIns="9144" rIns="9144" bIns="9144" rtlCol="0">
            <a:noAutofit/>
          </a:bodyPr>
          <a:lstStyle/>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IPE330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55" name="TextBox 554"/>
          <p:cNvSpPr txBox="1"/>
          <p:nvPr/>
        </p:nvSpPr>
        <p:spPr>
          <a:xfrm>
            <a:off x="1549151" y="2566010"/>
            <a:ext cx="505460" cy="214630"/>
          </a:xfrm>
          <a:prstGeom prst="rect">
            <a:avLst/>
          </a:prstGeom>
          <a:noFill/>
          <a:ln>
            <a:noFill/>
          </a:ln>
        </p:spPr>
        <p:txBody>
          <a:bodyPr wrap="square" lIns="9144" tIns="9144" rIns="9144" bIns="9144" rtlCol="0">
            <a:noAutofit/>
          </a:bodyPr>
          <a:lstStyle/>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IPE300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56" name="TextBox 550"/>
          <p:cNvSpPr txBox="1"/>
          <p:nvPr/>
        </p:nvSpPr>
        <p:spPr>
          <a:xfrm>
            <a:off x="2940010" y="2566010"/>
            <a:ext cx="505460" cy="214630"/>
          </a:xfrm>
          <a:prstGeom prst="rect">
            <a:avLst/>
          </a:prstGeom>
          <a:noFill/>
          <a:ln>
            <a:noFill/>
          </a:ln>
        </p:spPr>
        <p:txBody>
          <a:bodyPr wrap="square" lIns="9144" tIns="9144" rIns="9144" bIns="9144" rtlCol="0">
            <a:noAutofit/>
          </a:bodyPr>
          <a:lstStyle/>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IPE300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57" name="TextBox 556"/>
          <p:cNvSpPr txBox="1"/>
          <p:nvPr/>
        </p:nvSpPr>
        <p:spPr>
          <a:xfrm>
            <a:off x="1549151" y="1699235"/>
            <a:ext cx="505460" cy="214630"/>
          </a:xfrm>
          <a:prstGeom prst="rect">
            <a:avLst/>
          </a:prstGeom>
          <a:noFill/>
          <a:ln>
            <a:noFill/>
          </a:ln>
        </p:spPr>
        <p:txBody>
          <a:bodyPr wrap="square" lIns="9144" tIns="9144" rIns="9144" bIns="9144" rtlCol="0">
            <a:noAutofit/>
          </a:bodyPr>
          <a:lstStyle/>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IPE300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58" name="TextBox 550"/>
          <p:cNvSpPr txBox="1"/>
          <p:nvPr/>
        </p:nvSpPr>
        <p:spPr>
          <a:xfrm>
            <a:off x="2940010" y="1699235"/>
            <a:ext cx="505460" cy="214630"/>
          </a:xfrm>
          <a:prstGeom prst="rect">
            <a:avLst/>
          </a:prstGeom>
          <a:noFill/>
          <a:ln>
            <a:noFill/>
          </a:ln>
        </p:spPr>
        <p:txBody>
          <a:bodyPr wrap="square" lIns="9144" tIns="9144" rIns="9144" bIns="9144" rtlCol="0">
            <a:noAutofit/>
          </a:bodyPr>
          <a:lstStyle/>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IPE300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59" name="TextBox 558"/>
          <p:cNvSpPr txBox="1"/>
          <p:nvPr/>
        </p:nvSpPr>
        <p:spPr>
          <a:xfrm>
            <a:off x="1549151" y="832460"/>
            <a:ext cx="505460" cy="214630"/>
          </a:xfrm>
          <a:prstGeom prst="rect">
            <a:avLst/>
          </a:prstGeom>
          <a:noFill/>
          <a:ln>
            <a:noFill/>
          </a:ln>
        </p:spPr>
        <p:txBody>
          <a:bodyPr wrap="square" lIns="9144" tIns="9144" rIns="9144" bIns="9144" rtlCol="0">
            <a:noAutofit/>
          </a:bodyPr>
          <a:lstStyle/>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IPE240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0" name="TextBox 550"/>
          <p:cNvSpPr txBox="1"/>
          <p:nvPr/>
        </p:nvSpPr>
        <p:spPr>
          <a:xfrm>
            <a:off x="2940010" y="832460"/>
            <a:ext cx="505460" cy="214630"/>
          </a:xfrm>
          <a:prstGeom prst="rect">
            <a:avLst/>
          </a:prstGeom>
          <a:noFill/>
          <a:ln>
            <a:noFill/>
          </a:ln>
        </p:spPr>
        <p:txBody>
          <a:bodyPr wrap="square" lIns="9144" tIns="9144" rIns="9144" bIns="9144" rtlCol="0">
            <a:noAutofit/>
          </a:bodyPr>
          <a:lstStyle/>
          <a:p>
            <a:pPr marL="0" marR="0">
              <a:lnSpc>
                <a:spcPct val="107000"/>
              </a:lnSpc>
              <a:spcBef>
                <a:spcPts val="0"/>
              </a:spcBef>
              <a:spcAft>
                <a:spcPts val="0"/>
              </a:spcAft>
            </a:pPr>
            <a:r>
              <a:rPr lang="en-US" sz="12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IPE240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3" name="Rectangle 562"/>
          <p:cNvSpPr/>
          <p:nvPr/>
        </p:nvSpPr>
        <p:spPr>
          <a:xfrm>
            <a:off x="605162" y="689237"/>
            <a:ext cx="362772" cy="289951"/>
          </a:xfrm>
          <a:prstGeom prst="rect">
            <a:avLst/>
          </a:prstGeom>
        </p:spPr>
        <p:txBody>
          <a:bodyPr wrap="square">
            <a:spAutoFit/>
          </a:bodyPr>
          <a:lstStyle/>
          <a:p>
            <a:pPr>
              <a:lnSpc>
                <a:spcPct val="107000"/>
              </a:lnSpc>
              <a:spcAft>
                <a:spcPts val="300"/>
              </a:spcAft>
              <a:tabLst>
                <a:tab pos="171450" algn="l"/>
                <a:tab pos="800100" algn="l"/>
              </a:tabLst>
            </a:pPr>
            <a:r>
              <a:rPr lang="en-US" altLang="en-US" sz="1200" dirty="0"/>
              <a:t>W</a:t>
            </a:r>
          </a:p>
        </p:txBody>
      </p:sp>
      <p:sp>
        <p:nvSpPr>
          <p:cNvPr id="574" name="Rectangle 573"/>
          <p:cNvSpPr/>
          <p:nvPr/>
        </p:nvSpPr>
        <p:spPr>
          <a:xfrm>
            <a:off x="2731258" y="4680493"/>
            <a:ext cx="881973" cy="281231"/>
          </a:xfrm>
          <a:prstGeom prst="rect">
            <a:avLst/>
          </a:prstGeom>
        </p:spPr>
        <p:txBody>
          <a:bodyPr wrap="none">
            <a:spAutoFit/>
          </a:bodyPr>
          <a:lstStyle/>
          <a:p>
            <a:pPr>
              <a:lnSpc>
                <a:spcPct val="107000"/>
              </a:lnSpc>
              <a:spcAft>
                <a:spcPts val="300"/>
              </a:spcAft>
              <a:tabLst>
                <a:tab pos="171450" algn="l"/>
                <a:tab pos="800100" algn="l"/>
              </a:tabLst>
            </a:pPr>
            <a:r>
              <a:rPr lang="en-US" sz="1200" dirty="0">
                <a:latin typeface="Calibri" panose="020F0502020204030204" pitchFamily="34" charset="0"/>
                <a:ea typeface="Calibri" panose="020F0502020204030204" pitchFamily="34" charset="0"/>
                <a:cs typeface="Calibri" panose="020F0502020204030204" pitchFamily="34" charset="0"/>
              </a:rPr>
              <a:t>1.2D + 1.0L</a:t>
            </a:r>
            <a:endParaRPr lang="en-US" altLang="en-US" sz="1200" dirty="0"/>
          </a:p>
        </p:txBody>
      </p:sp>
      <p:sp>
        <p:nvSpPr>
          <p:cNvPr id="257" name="Text Box 2"/>
          <p:cNvSpPr txBox="1">
            <a:spLocks noChangeArrowheads="1"/>
          </p:cNvSpPr>
          <p:nvPr/>
        </p:nvSpPr>
        <p:spPr bwMode="auto">
          <a:xfrm>
            <a:off x="5011725" y="915134"/>
            <a:ext cx="2985936" cy="469369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300"/>
              </a:spcAft>
            </a:pPr>
            <a:r>
              <a:rPr lang="en-US" sz="1400" b="1" u="sng" dirty="0">
                <a:latin typeface="Calibri" panose="020F0502020204030204" pitchFamily="34" charset="0"/>
                <a:ea typeface="Calibri" panose="020F0502020204030204" pitchFamily="34" charset="0"/>
                <a:cs typeface="Times New Roman" panose="02020603050405020304" pitchFamily="18" charset="0"/>
              </a:rPr>
              <a:t>Nominal Loads</a:t>
            </a:r>
          </a:p>
          <a:p>
            <a:pPr>
              <a:lnSpc>
                <a:spcPct val="107000"/>
              </a:lnSpc>
              <a:spcAft>
                <a:spcPts val="300"/>
              </a:spcAft>
            </a:pPr>
            <a:r>
              <a:rPr lang="en-US" sz="1400" b="1" dirty="0">
                <a:effectLst/>
                <a:ea typeface="Calibri" panose="020F0502020204030204" pitchFamily="34" charset="0"/>
                <a:cs typeface="Times New Roman" panose="02020603050405020304" pitchFamily="18" charset="0"/>
              </a:rPr>
              <a:t>Gravity </a:t>
            </a:r>
            <a:r>
              <a:rPr lang="en-US" sz="1400" dirty="0">
                <a:latin typeface="Calibri" panose="020F0502020204030204" pitchFamily="34" charset="0"/>
                <a:ea typeface="Calibri" panose="020F0502020204030204" pitchFamily="34" charset="0"/>
                <a:cs typeface="Times New Roman" panose="02020603050405020304" pitchFamily="18" charset="0"/>
              </a:rPr>
              <a:t>(L/D = 2)</a:t>
            </a:r>
            <a:r>
              <a:rPr lang="en-US" sz="1400" b="1" dirty="0">
                <a:latin typeface="Calibri" panose="020F0502020204030204" pitchFamily="34" charset="0"/>
                <a:ea typeface="Calibri" panose="020F0502020204030204" pitchFamily="34" charset="0"/>
                <a:cs typeface="Times New Roman" panose="02020603050405020304" pitchFamily="18" charset="0"/>
              </a:rPr>
              <a:t> </a:t>
            </a:r>
            <a:endParaRPr lang="en-US" sz="1400" b="1" dirty="0">
              <a:effectLst/>
              <a:ea typeface="Calibri" panose="020F0502020204030204" pitchFamily="34" charset="0"/>
              <a:cs typeface="Times New Roman" panose="02020603050405020304" pitchFamily="18" charset="0"/>
            </a:endParaRPr>
          </a:p>
          <a:p>
            <a:pPr marL="114300" marR="0">
              <a:lnSpc>
                <a:spcPct val="107000"/>
              </a:lnSpc>
              <a:spcBef>
                <a:spcPts val="0"/>
              </a:spcBef>
              <a:spcAft>
                <a:spcPts val="300"/>
              </a:spcAft>
              <a:tabLst>
                <a:tab pos="571500" algn="l"/>
              </a:tabLst>
            </a:pPr>
            <a:r>
              <a:rPr lang="en-US" sz="1400" dirty="0">
                <a:ea typeface="Calibri" panose="020F0502020204030204" pitchFamily="34" charset="0"/>
                <a:cs typeface="Times New Roman" panose="02020603050405020304" pitchFamily="18" charset="0"/>
              </a:rPr>
              <a:t>Roof:	</a:t>
            </a:r>
            <a:r>
              <a:rPr lang="en-US" altLang="en-US" sz="1400" dirty="0"/>
              <a:t>D = 14.53 </a:t>
            </a:r>
            <a:r>
              <a:rPr lang="en-US" altLang="en-US" sz="1400" dirty="0" err="1"/>
              <a:t>kN</a:t>
            </a:r>
            <a:r>
              <a:rPr lang="en-US" altLang="en-US" sz="1400" dirty="0"/>
              <a:t>/m</a:t>
            </a:r>
          </a:p>
          <a:p>
            <a:pPr marL="114300">
              <a:lnSpc>
                <a:spcPct val="107000"/>
              </a:lnSpc>
              <a:spcAft>
                <a:spcPts val="300"/>
              </a:spcAft>
              <a:tabLst>
                <a:tab pos="571500" algn="l"/>
              </a:tabLst>
            </a:pPr>
            <a:r>
              <a:rPr lang="en-US" altLang="en-US" sz="1400" dirty="0"/>
              <a:t>	</a:t>
            </a:r>
            <a:r>
              <a:rPr lang="en-US" altLang="en-US" sz="1400" dirty="0" err="1"/>
              <a:t>L</a:t>
            </a:r>
            <a:r>
              <a:rPr lang="en-US" altLang="en-US" sz="1400" baseline="-25000" dirty="0" err="1"/>
              <a:t>r</a:t>
            </a:r>
            <a:r>
              <a:rPr lang="en-US" altLang="en-US" sz="1400" dirty="0"/>
              <a:t> = 29.05 </a:t>
            </a:r>
            <a:r>
              <a:rPr lang="en-US" altLang="en-US" sz="1400" dirty="0" err="1"/>
              <a:t>kN</a:t>
            </a:r>
            <a:r>
              <a:rPr lang="en-US" altLang="en-US" sz="1400" dirty="0"/>
              <a:t>/m</a:t>
            </a:r>
            <a:endParaRPr lang="en-US" sz="1400" b="1" u="sng" dirty="0">
              <a:ea typeface="Calibri" panose="020F0502020204030204" pitchFamily="34" charset="0"/>
              <a:cs typeface="Times New Roman" panose="02020603050405020304" pitchFamily="18" charset="0"/>
            </a:endParaRPr>
          </a:p>
          <a:p>
            <a:pPr marL="114300" marR="0">
              <a:lnSpc>
                <a:spcPct val="107000"/>
              </a:lnSpc>
              <a:spcBef>
                <a:spcPts val="0"/>
              </a:spcBef>
              <a:spcAft>
                <a:spcPts val="300"/>
              </a:spcAft>
              <a:tabLst>
                <a:tab pos="571500" algn="l"/>
              </a:tabLst>
            </a:pPr>
            <a:r>
              <a:rPr lang="en-US" sz="1400" dirty="0">
                <a:ea typeface="Calibri" panose="020F0502020204030204" pitchFamily="34" charset="0"/>
                <a:cs typeface="Times New Roman" panose="02020603050405020304" pitchFamily="18" charset="0"/>
              </a:rPr>
              <a:t>Floor:	</a:t>
            </a:r>
            <a:r>
              <a:rPr lang="en-US" altLang="en-US" sz="1400" dirty="0"/>
              <a:t>D = 15.47 </a:t>
            </a:r>
            <a:r>
              <a:rPr lang="en-US" altLang="en-US" sz="1400" dirty="0" err="1"/>
              <a:t>kN</a:t>
            </a:r>
            <a:r>
              <a:rPr lang="en-US" altLang="en-US" sz="1400" dirty="0"/>
              <a:t>/m</a:t>
            </a:r>
          </a:p>
          <a:p>
            <a:pPr marL="114300">
              <a:lnSpc>
                <a:spcPct val="107000"/>
              </a:lnSpc>
              <a:spcAft>
                <a:spcPts val="300"/>
              </a:spcAft>
              <a:tabLst>
                <a:tab pos="571500" algn="l"/>
              </a:tabLst>
            </a:pPr>
            <a:r>
              <a:rPr lang="en-US" altLang="en-US" sz="1400" dirty="0"/>
              <a:t>	L = 30.84 </a:t>
            </a:r>
            <a:r>
              <a:rPr lang="en-US" altLang="en-US" sz="1400" dirty="0" err="1"/>
              <a:t>kN</a:t>
            </a:r>
            <a:r>
              <a:rPr lang="en-US" altLang="en-US" sz="1400" dirty="0"/>
              <a:t>/m</a:t>
            </a:r>
            <a:endParaRPr lang="en-US" sz="1400" b="1" u="sng" dirty="0">
              <a:ea typeface="Calibri" panose="020F0502020204030204" pitchFamily="34" charset="0"/>
              <a:cs typeface="Times New Roman" panose="02020603050405020304" pitchFamily="18" charset="0"/>
            </a:endParaRPr>
          </a:p>
          <a:p>
            <a:pPr>
              <a:lnSpc>
                <a:spcPct val="107000"/>
              </a:lnSpc>
              <a:spcAft>
                <a:spcPts val="300"/>
              </a:spcAft>
              <a:tabLst>
                <a:tab pos="171450" algn="l"/>
                <a:tab pos="1143000" algn="l"/>
              </a:tabLst>
            </a:pPr>
            <a:r>
              <a:rPr lang="en-US" sz="1400" b="1" dirty="0">
                <a:ea typeface="Calibri" panose="020F0502020204030204" pitchFamily="34" charset="0"/>
                <a:cs typeface="Times New Roman" panose="02020603050405020304" pitchFamily="18" charset="0"/>
              </a:rPr>
              <a:t>Wind</a:t>
            </a:r>
          </a:p>
          <a:p>
            <a:pPr marL="119063">
              <a:lnSpc>
                <a:spcPct val="107000"/>
              </a:lnSpc>
              <a:tabLst>
                <a:tab pos="6858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Roof: 	W = 10.32 </a:t>
            </a:r>
            <a:r>
              <a:rPr lang="en-US" sz="1400" dirty="0" err="1">
                <a:latin typeface="Calibri" panose="020F0502020204030204" pitchFamily="34" charset="0"/>
                <a:ea typeface="Calibri" panose="020F0502020204030204" pitchFamily="34" charset="0"/>
                <a:cs typeface="Times New Roman" panose="02020603050405020304" pitchFamily="18" charset="0"/>
              </a:rPr>
              <a:t>kN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19063" marR="0">
              <a:lnSpc>
                <a:spcPct val="107000"/>
              </a:lnSpc>
              <a:spcBef>
                <a:spcPts val="0"/>
              </a:spcBef>
              <a:spcAft>
                <a:spcPts val="600"/>
              </a:spcAft>
              <a:tabLst>
                <a:tab pos="6858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Levels:	W = 20.60 </a:t>
            </a:r>
            <a:r>
              <a:rPr lang="en-US" sz="1400" dirty="0" err="1">
                <a:latin typeface="Calibri" panose="020F0502020204030204" pitchFamily="34" charset="0"/>
                <a:ea typeface="Calibri" panose="020F0502020204030204" pitchFamily="34" charset="0"/>
                <a:cs typeface="Times New Roman" panose="02020603050405020304" pitchFamily="18" charset="0"/>
              </a:rPr>
              <a:t>kN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300"/>
              </a:spcAft>
              <a:tabLst>
                <a:tab pos="171450" algn="l"/>
                <a:tab pos="800100" algn="l"/>
              </a:tabLst>
            </a:pPr>
            <a:r>
              <a:rPr lang="en-US" sz="1400" b="1" u="sng" dirty="0">
                <a:latin typeface="Calibri" panose="020F0502020204030204" pitchFamily="34" charset="0"/>
                <a:ea typeface="Calibri" panose="020F0502020204030204" pitchFamily="34" charset="0"/>
                <a:cs typeface="Times New Roman" panose="02020603050405020304" pitchFamily="18" charset="0"/>
              </a:rPr>
              <a:t>Initial imperfection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Global sway </a:t>
            </a:r>
            <a:r>
              <a:rPr lang="en-US" sz="1400" dirty="0">
                <a:latin typeface="Symbol" panose="05050102010706020507" pitchFamily="18" charset="2"/>
                <a:ea typeface="Calibri" panose="020F0502020204030204" pitchFamily="34" charset="0"/>
                <a:cs typeface="Times New Roman" panose="02020603050405020304" pitchFamily="18" charset="0"/>
              </a:rPr>
              <a:t>D</a:t>
            </a:r>
            <a:r>
              <a:rPr lang="en-US" sz="1400" baseline="-25000" dirty="0">
                <a:latin typeface="Calibri" panose="020F0502020204030204" pitchFamily="34" charset="0"/>
                <a:ea typeface="Calibri" panose="020F0502020204030204" pitchFamily="34" charset="0"/>
                <a:cs typeface="Times New Roman" panose="02020603050405020304" pitchFamily="18" charset="0"/>
              </a:rPr>
              <a:t>0</a:t>
            </a:r>
            <a:r>
              <a:rPr lang="en-US" sz="1400" dirty="0">
                <a:latin typeface="Calibri" panose="020F0502020204030204" pitchFamily="34" charset="0"/>
                <a:ea typeface="Calibri" panose="020F0502020204030204" pitchFamily="34" charset="0"/>
                <a:cs typeface="Times New Roman" panose="02020603050405020304" pitchFamily="18" charset="0"/>
              </a:rPr>
              <a:t> = H/500 (rightward)</a:t>
            </a:r>
            <a:endParaRPr lang="en-US" sz="14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a:p>
            <a:pPr>
              <a:lnSpc>
                <a:spcPct val="107000"/>
              </a:lnSpc>
            </a:pPr>
            <a:r>
              <a:rPr lang="en-US" sz="1400" b="1" u="sng" dirty="0">
                <a:latin typeface="Calibri" panose="020F0502020204030204" pitchFamily="34" charset="0"/>
                <a:ea typeface="Calibri" panose="020F0502020204030204" pitchFamily="34" charset="0"/>
                <a:cs typeface="Times New Roman" panose="02020603050405020304" pitchFamily="18" charset="0"/>
              </a:rPr>
              <a:t>Material</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58738">
              <a:lnSpc>
                <a:spcPct val="107000"/>
              </a:lnSpc>
              <a:spcAft>
                <a:spcPts val="3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E = 205 </a:t>
            </a:r>
            <a:r>
              <a:rPr lang="en-US" sz="1400" dirty="0" err="1">
                <a:latin typeface="Calibri" panose="020F0502020204030204" pitchFamily="34" charset="0"/>
                <a:ea typeface="Calibri" panose="020F0502020204030204" pitchFamily="34" charset="0"/>
                <a:cs typeface="Times New Roman" panose="02020603050405020304" pitchFamily="18" charset="0"/>
              </a:rPr>
              <a:t>kN</a:t>
            </a:r>
            <a:r>
              <a:rPr lang="en-US" sz="1400" dirty="0">
                <a:latin typeface="Calibri" panose="020F0502020204030204" pitchFamily="34" charset="0"/>
                <a:ea typeface="Calibri" panose="020F0502020204030204" pitchFamily="34" charset="0"/>
                <a:cs typeface="Times New Roman" panose="02020603050405020304" pitchFamily="18" charset="0"/>
              </a:rPr>
              <a:t>/mm</a:t>
            </a:r>
            <a:r>
              <a:rPr lang="en-US" sz="1400" baseline="30000" dirty="0">
                <a:latin typeface="Calibri" panose="020F0502020204030204" pitchFamily="34" charset="0"/>
                <a:ea typeface="Calibri" panose="020F0502020204030204" pitchFamily="34" charset="0"/>
                <a:cs typeface="Times New Roman" panose="02020603050405020304" pitchFamily="18" charset="0"/>
              </a:rPr>
              <a:t>2</a:t>
            </a:r>
          </a:p>
          <a:p>
            <a:pPr marL="58738">
              <a:lnSpc>
                <a:spcPct val="107000"/>
              </a:lnSpc>
              <a:spcAft>
                <a:spcPts val="300"/>
              </a:spcAft>
              <a:tabLst>
                <a:tab pos="171450" algn="l"/>
                <a:tab pos="800100" algn="l"/>
              </a:tabLst>
            </a:pPr>
            <a:r>
              <a:rPr lang="en-US" sz="1400" dirty="0" err="1">
                <a:latin typeface="Calibri" panose="020F0502020204030204" pitchFamily="34" charset="0"/>
                <a:ea typeface="Calibri" panose="020F0502020204030204" pitchFamily="34" charset="0"/>
                <a:cs typeface="Times New Roman" panose="02020603050405020304" pitchFamily="18" charset="0"/>
              </a:rPr>
              <a:t>Fy</a:t>
            </a:r>
            <a:r>
              <a:rPr lang="en-US" sz="1400" dirty="0">
                <a:latin typeface="Calibri" panose="020F0502020204030204" pitchFamily="34" charset="0"/>
                <a:ea typeface="Calibri" panose="020F0502020204030204" pitchFamily="34" charset="0"/>
                <a:cs typeface="Times New Roman" panose="02020603050405020304" pitchFamily="18" charset="0"/>
              </a:rPr>
              <a:t> = 235 N/mm</a:t>
            </a:r>
            <a:r>
              <a:rPr lang="en-US" sz="1400" baseline="30000" dirty="0">
                <a:latin typeface="Calibri" panose="020F0502020204030204" pitchFamily="34" charset="0"/>
                <a:ea typeface="Calibri" panose="020F0502020204030204" pitchFamily="34" charset="0"/>
                <a:cs typeface="Times New Roman" panose="02020603050405020304" pitchFamily="18" charset="0"/>
              </a:rPr>
              <a:t>2</a:t>
            </a:r>
          </a:p>
          <a:p>
            <a:pPr>
              <a:lnSpc>
                <a:spcPct val="107000"/>
              </a:lnSpc>
              <a:spcAft>
                <a:spcPts val="300"/>
              </a:spcAft>
              <a:tabLst>
                <a:tab pos="171450" algn="l"/>
                <a:tab pos="1143000" algn="l"/>
              </a:tabLst>
            </a:pPr>
            <a:endParaRPr lang="en-US" sz="1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Lst>
            </a:pPr>
            <a:r>
              <a:rPr lang="en-US" sz="1400" b="1" u="sng" dirty="0">
                <a:latin typeface="Calibri" panose="020F0502020204030204" pitchFamily="34" charset="0"/>
                <a:ea typeface="Calibri" panose="020F0502020204030204" pitchFamily="34" charset="0"/>
                <a:cs typeface="Calibri" panose="020F0502020204030204" pitchFamily="34" charset="0"/>
              </a:rPr>
              <a:t>Load combination investigated</a:t>
            </a:r>
            <a:endParaRPr lang="en-US" sz="1400" dirty="0">
              <a:latin typeface="Calibri" panose="020F0502020204030204" pitchFamily="34" charset="0"/>
              <a:ea typeface="Calibri" panose="020F0502020204030204" pitchFamily="34" charset="0"/>
              <a:cs typeface="Calibri" panose="020F0502020204030204" pitchFamily="34" charset="0"/>
            </a:endParaRPr>
          </a:p>
          <a:p>
            <a:pPr>
              <a:lnSpc>
                <a:spcPct val="107000"/>
              </a:lnSpc>
              <a:tabLst>
                <a:tab pos="171450" algn="l"/>
              </a:tabLst>
            </a:pPr>
            <a:r>
              <a:rPr lang="en-US" sz="1400" dirty="0">
                <a:latin typeface="Calibri" panose="020F0502020204030204" pitchFamily="34" charset="0"/>
                <a:ea typeface="Calibri" panose="020F0502020204030204" pitchFamily="34" charset="0"/>
                <a:cs typeface="Calibri" panose="020F0502020204030204" pitchFamily="34" charset="0"/>
              </a:rPr>
              <a:t>1.2D + 1.0L + 0.5L</a:t>
            </a:r>
            <a:r>
              <a:rPr lang="en-US" sz="1400" baseline="-25000" dirty="0">
                <a:latin typeface="Calibri" panose="020F0502020204030204" pitchFamily="34" charset="0"/>
                <a:ea typeface="Calibri" panose="020F0502020204030204" pitchFamily="34" charset="0"/>
                <a:cs typeface="Calibri" panose="020F0502020204030204" pitchFamily="34" charset="0"/>
              </a:rPr>
              <a:t>r</a:t>
            </a:r>
            <a:r>
              <a:rPr lang="en-US" sz="1400" dirty="0">
                <a:latin typeface="Calibri" panose="020F0502020204030204" pitchFamily="34" charset="0"/>
                <a:ea typeface="Calibri" panose="020F0502020204030204" pitchFamily="34" charset="0"/>
                <a:cs typeface="Calibri" panose="020F0502020204030204" pitchFamily="34" charset="0"/>
              </a:rPr>
              <a:t> +1.0W</a:t>
            </a:r>
          </a:p>
        </p:txBody>
      </p:sp>
      <p:sp>
        <p:nvSpPr>
          <p:cNvPr id="258" name="Rectangle 257"/>
          <p:cNvSpPr/>
          <p:nvPr/>
        </p:nvSpPr>
        <p:spPr>
          <a:xfrm>
            <a:off x="605162" y="1537730"/>
            <a:ext cx="362772" cy="289951"/>
          </a:xfrm>
          <a:prstGeom prst="rect">
            <a:avLst/>
          </a:prstGeom>
        </p:spPr>
        <p:txBody>
          <a:bodyPr wrap="square">
            <a:spAutoFit/>
          </a:bodyPr>
          <a:lstStyle/>
          <a:p>
            <a:pPr>
              <a:lnSpc>
                <a:spcPct val="107000"/>
              </a:lnSpc>
              <a:spcAft>
                <a:spcPts val="300"/>
              </a:spcAft>
              <a:tabLst>
                <a:tab pos="171450" algn="l"/>
                <a:tab pos="800100" algn="l"/>
              </a:tabLst>
            </a:pPr>
            <a:r>
              <a:rPr lang="en-US" altLang="en-US" sz="1200" dirty="0"/>
              <a:t>W</a:t>
            </a:r>
          </a:p>
        </p:txBody>
      </p:sp>
      <p:sp>
        <p:nvSpPr>
          <p:cNvPr id="259" name="Rectangle 258"/>
          <p:cNvSpPr/>
          <p:nvPr/>
        </p:nvSpPr>
        <p:spPr>
          <a:xfrm>
            <a:off x="605162" y="2452720"/>
            <a:ext cx="362772" cy="289951"/>
          </a:xfrm>
          <a:prstGeom prst="rect">
            <a:avLst/>
          </a:prstGeom>
        </p:spPr>
        <p:txBody>
          <a:bodyPr wrap="square">
            <a:spAutoFit/>
          </a:bodyPr>
          <a:lstStyle/>
          <a:p>
            <a:pPr>
              <a:lnSpc>
                <a:spcPct val="107000"/>
              </a:lnSpc>
              <a:spcAft>
                <a:spcPts val="300"/>
              </a:spcAft>
              <a:tabLst>
                <a:tab pos="171450" algn="l"/>
                <a:tab pos="800100" algn="l"/>
              </a:tabLst>
            </a:pPr>
            <a:r>
              <a:rPr lang="en-US" altLang="en-US" sz="1200" dirty="0"/>
              <a:t>W</a:t>
            </a:r>
          </a:p>
        </p:txBody>
      </p:sp>
      <p:sp>
        <p:nvSpPr>
          <p:cNvPr id="260" name="Rectangle 259"/>
          <p:cNvSpPr/>
          <p:nvPr/>
        </p:nvSpPr>
        <p:spPr>
          <a:xfrm>
            <a:off x="605162" y="3301213"/>
            <a:ext cx="362772" cy="289951"/>
          </a:xfrm>
          <a:prstGeom prst="rect">
            <a:avLst/>
          </a:prstGeom>
        </p:spPr>
        <p:txBody>
          <a:bodyPr wrap="square">
            <a:spAutoFit/>
          </a:bodyPr>
          <a:lstStyle/>
          <a:p>
            <a:pPr>
              <a:lnSpc>
                <a:spcPct val="107000"/>
              </a:lnSpc>
              <a:spcAft>
                <a:spcPts val="300"/>
              </a:spcAft>
              <a:tabLst>
                <a:tab pos="171450" algn="l"/>
                <a:tab pos="800100" algn="l"/>
              </a:tabLst>
            </a:pPr>
            <a:r>
              <a:rPr lang="en-US" altLang="en-US" sz="1200" dirty="0"/>
              <a:t>W</a:t>
            </a:r>
          </a:p>
        </p:txBody>
      </p:sp>
      <p:sp>
        <p:nvSpPr>
          <p:cNvPr id="261" name="Rectangle 260"/>
          <p:cNvSpPr/>
          <p:nvPr/>
        </p:nvSpPr>
        <p:spPr>
          <a:xfrm>
            <a:off x="605162" y="4140001"/>
            <a:ext cx="362772" cy="289951"/>
          </a:xfrm>
          <a:prstGeom prst="rect">
            <a:avLst/>
          </a:prstGeom>
        </p:spPr>
        <p:txBody>
          <a:bodyPr wrap="square">
            <a:spAutoFit/>
          </a:bodyPr>
          <a:lstStyle/>
          <a:p>
            <a:pPr>
              <a:lnSpc>
                <a:spcPct val="107000"/>
              </a:lnSpc>
              <a:spcAft>
                <a:spcPts val="300"/>
              </a:spcAft>
              <a:tabLst>
                <a:tab pos="171450" algn="l"/>
                <a:tab pos="800100" algn="l"/>
              </a:tabLst>
            </a:pPr>
            <a:r>
              <a:rPr lang="en-US" altLang="en-US" sz="1200" dirty="0"/>
              <a:t>W</a:t>
            </a:r>
          </a:p>
        </p:txBody>
      </p:sp>
      <p:sp>
        <p:nvSpPr>
          <p:cNvPr id="262" name="Rectangle 261"/>
          <p:cNvSpPr/>
          <p:nvPr/>
        </p:nvSpPr>
        <p:spPr>
          <a:xfrm>
            <a:off x="605162" y="4988494"/>
            <a:ext cx="362772" cy="289951"/>
          </a:xfrm>
          <a:prstGeom prst="rect">
            <a:avLst/>
          </a:prstGeom>
        </p:spPr>
        <p:txBody>
          <a:bodyPr wrap="square">
            <a:spAutoFit/>
          </a:bodyPr>
          <a:lstStyle/>
          <a:p>
            <a:pPr>
              <a:lnSpc>
                <a:spcPct val="107000"/>
              </a:lnSpc>
              <a:spcAft>
                <a:spcPts val="300"/>
              </a:spcAft>
              <a:tabLst>
                <a:tab pos="171450" algn="l"/>
                <a:tab pos="800100" algn="l"/>
              </a:tabLst>
            </a:pPr>
            <a:r>
              <a:rPr lang="en-US" altLang="en-US" sz="1200" dirty="0"/>
              <a:t>W</a:t>
            </a:r>
          </a:p>
        </p:txBody>
      </p:sp>
      <p:sp>
        <p:nvSpPr>
          <p:cNvPr id="263" name="Rectangle 262"/>
          <p:cNvSpPr/>
          <p:nvPr/>
        </p:nvSpPr>
        <p:spPr>
          <a:xfrm>
            <a:off x="2731258" y="3841508"/>
            <a:ext cx="881973" cy="281231"/>
          </a:xfrm>
          <a:prstGeom prst="rect">
            <a:avLst/>
          </a:prstGeom>
        </p:spPr>
        <p:txBody>
          <a:bodyPr wrap="none">
            <a:spAutoFit/>
          </a:bodyPr>
          <a:lstStyle/>
          <a:p>
            <a:pPr>
              <a:lnSpc>
                <a:spcPct val="107000"/>
              </a:lnSpc>
              <a:spcAft>
                <a:spcPts val="300"/>
              </a:spcAft>
              <a:tabLst>
                <a:tab pos="171450" algn="l"/>
                <a:tab pos="800100" algn="l"/>
              </a:tabLst>
            </a:pPr>
            <a:r>
              <a:rPr lang="en-US" sz="1200" dirty="0">
                <a:latin typeface="Calibri" panose="020F0502020204030204" pitchFamily="34" charset="0"/>
                <a:ea typeface="Calibri" panose="020F0502020204030204" pitchFamily="34" charset="0"/>
                <a:cs typeface="Calibri" panose="020F0502020204030204" pitchFamily="34" charset="0"/>
              </a:rPr>
              <a:t>1.2D + 1.0L</a:t>
            </a:r>
            <a:endParaRPr lang="en-US" altLang="en-US" sz="1200" dirty="0"/>
          </a:p>
        </p:txBody>
      </p:sp>
      <p:sp>
        <p:nvSpPr>
          <p:cNvPr id="264" name="Rectangle 263"/>
          <p:cNvSpPr/>
          <p:nvPr/>
        </p:nvSpPr>
        <p:spPr>
          <a:xfrm>
            <a:off x="2731258" y="2980751"/>
            <a:ext cx="881973" cy="281231"/>
          </a:xfrm>
          <a:prstGeom prst="rect">
            <a:avLst/>
          </a:prstGeom>
        </p:spPr>
        <p:txBody>
          <a:bodyPr wrap="none">
            <a:spAutoFit/>
          </a:bodyPr>
          <a:lstStyle/>
          <a:p>
            <a:pPr>
              <a:lnSpc>
                <a:spcPct val="107000"/>
              </a:lnSpc>
              <a:spcAft>
                <a:spcPts val="300"/>
              </a:spcAft>
              <a:tabLst>
                <a:tab pos="171450" algn="l"/>
                <a:tab pos="800100" algn="l"/>
              </a:tabLst>
            </a:pPr>
            <a:r>
              <a:rPr lang="en-US" sz="1200" dirty="0">
                <a:latin typeface="Calibri" panose="020F0502020204030204" pitchFamily="34" charset="0"/>
                <a:ea typeface="Calibri" panose="020F0502020204030204" pitchFamily="34" charset="0"/>
                <a:cs typeface="Calibri" panose="020F0502020204030204" pitchFamily="34" charset="0"/>
              </a:rPr>
              <a:t>1.2D + 1.0L</a:t>
            </a:r>
            <a:endParaRPr lang="en-US" altLang="en-US" sz="1200" dirty="0"/>
          </a:p>
        </p:txBody>
      </p:sp>
      <p:sp>
        <p:nvSpPr>
          <p:cNvPr id="265" name="Rectangle 264"/>
          <p:cNvSpPr/>
          <p:nvPr/>
        </p:nvSpPr>
        <p:spPr>
          <a:xfrm>
            <a:off x="2731258" y="2109108"/>
            <a:ext cx="881973" cy="281231"/>
          </a:xfrm>
          <a:prstGeom prst="rect">
            <a:avLst/>
          </a:prstGeom>
        </p:spPr>
        <p:txBody>
          <a:bodyPr wrap="none">
            <a:spAutoFit/>
          </a:bodyPr>
          <a:lstStyle/>
          <a:p>
            <a:pPr>
              <a:lnSpc>
                <a:spcPct val="107000"/>
              </a:lnSpc>
              <a:spcAft>
                <a:spcPts val="300"/>
              </a:spcAft>
              <a:tabLst>
                <a:tab pos="171450" algn="l"/>
                <a:tab pos="800100" algn="l"/>
              </a:tabLst>
            </a:pPr>
            <a:r>
              <a:rPr lang="en-US" sz="1200" dirty="0">
                <a:latin typeface="Calibri" panose="020F0502020204030204" pitchFamily="34" charset="0"/>
                <a:ea typeface="Calibri" panose="020F0502020204030204" pitchFamily="34" charset="0"/>
                <a:cs typeface="Calibri" panose="020F0502020204030204" pitchFamily="34" charset="0"/>
              </a:rPr>
              <a:t>1.2D + 1.0L</a:t>
            </a:r>
            <a:endParaRPr lang="en-US" altLang="en-US" sz="1200" dirty="0"/>
          </a:p>
        </p:txBody>
      </p:sp>
      <p:sp>
        <p:nvSpPr>
          <p:cNvPr id="266" name="Rectangle 265"/>
          <p:cNvSpPr/>
          <p:nvPr/>
        </p:nvSpPr>
        <p:spPr>
          <a:xfrm>
            <a:off x="2744064" y="1237465"/>
            <a:ext cx="881973" cy="281231"/>
          </a:xfrm>
          <a:prstGeom prst="rect">
            <a:avLst/>
          </a:prstGeom>
        </p:spPr>
        <p:txBody>
          <a:bodyPr wrap="none">
            <a:spAutoFit/>
          </a:bodyPr>
          <a:lstStyle/>
          <a:p>
            <a:pPr>
              <a:lnSpc>
                <a:spcPct val="107000"/>
              </a:lnSpc>
              <a:spcAft>
                <a:spcPts val="300"/>
              </a:spcAft>
              <a:tabLst>
                <a:tab pos="171450" algn="l"/>
                <a:tab pos="800100" algn="l"/>
              </a:tabLst>
            </a:pPr>
            <a:r>
              <a:rPr lang="en-US" sz="1200" dirty="0">
                <a:latin typeface="Calibri" panose="020F0502020204030204" pitchFamily="34" charset="0"/>
                <a:ea typeface="Calibri" panose="020F0502020204030204" pitchFamily="34" charset="0"/>
                <a:cs typeface="Calibri" panose="020F0502020204030204" pitchFamily="34" charset="0"/>
              </a:rPr>
              <a:t>1.2D + 1.0L</a:t>
            </a:r>
            <a:endParaRPr lang="en-US" altLang="en-US" sz="1200" dirty="0"/>
          </a:p>
        </p:txBody>
      </p:sp>
      <p:sp>
        <p:nvSpPr>
          <p:cNvPr id="267" name="Rectangle 266"/>
          <p:cNvSpPr/>
          <p:nvPr/>
        </p:nvSpPr>
        <p:spPr>
          <a:xfrm>
            <a:off x="2744064" y="366405"/>
            <a:ext cx="917239" cy="289951"/>
          </a:xfrm>
          <a:prstGeom prst="rect">
            <a:avLst/>
          </a:prstGeom>
        </p:spPr>
        <p:txBody>
          <a:bodyPr wrap="none">
            <a:spAutoFit/>
          </a:bodyPr>
          <a:lstStyle/>
          <a:p>
            <a:pPr>
              <a:lnSpc>
                <a:spcPct val="107000"/>
              </a:lnSpc>
              <a:spcAft>
                <a:spcPts val="300"/>
              </a:spcAft>
              <a:tabLst>
                <a:tab pos="171450" algn="l"/>
                <a:tab pos="800100" algn="l"/>
              </a:tabLst>
            </a:pPr>
            <a:r>
              <a:rPr lang="en-US" sz="1200" dirty="0">
                <a:latin typeface="Calibri" panose="020F0502020204030204" pitchFamily="34" charset="0"/>
                <a:ea typeface="Calibri" panose="020F0502020204030204" pitchFamily="34" charset="0"/>
                <a:cs typeface="Calibri" panose="020F0502020204030204" pitchFamily="34" charset="0"/>
              </a:rPr>
              <a:t>1.2D + 0.5L</a:t>
            </a:r>
            <a:r>
              <a:rPr lang="en-US" sz="1200" baseline="-25000" dirty="0">
                <a:latin typeface="Calibri" panose="020F0502020204030204" pitchFamily="34" charset="0"/>
                <a:ea typeface="Calibri" panose="020F0502020204030204" pitchFamily="34" charset="0"/>
                <a:cs typeface="Calibri" panose="020F0502020204030204" pitchFamily="34" charset="0"/>
              </a:rPr>
              <a:t>r</a:t>
            </a:r>
            <a:endParaRPr lang="en-US" alt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Text Box 141"/>
          <p:cNvSpPr txBox="1">
            <a:spLocks noChangeArrowheads="1"/>
          </p:cNvSpPr>
          <p:nvPr/>
        </p:nvSpPr>
        <p:spPr bwMode="auto">
          <a:xfrm>
            <a:off x="568481" y="554435"/>
            <a:ext cx="14630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u="sng" dirty="0">
                <a:latin typeface="+mn-lt"/>
              </a:rPr>
              <a:t>Frame 13</a:t>
            </a:r>
            <a:endParaRPr lang="en-US" altLang="en-US" sz="1400" dirty="0">
              <a:latin typeface="+mn-lt"/>
            </a:endParaRPr>
          </a:p>
        </p:txBody>
      </p:sp>
      <p:cxnSp>
        <p:nvCxnSpPr>
          <p:cNvPr id="156" name="Straight Connector 155"/>
          <p:cNvCxnSpPr/>
          <p:nvPr/>
        </p:nvCxnSpPr>
        <p:spPr>
          <a:xfrm>
            <a:off x="2511979" y="1558376"/>
            <a:ext cx="373711"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2596130" y="4426036"/>
            <a:ext cx="28578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a:off x="2778674" y="1558376"/>
            <a:ext cx="0" cy="2859869"/>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rot="16200000">
            <a:off x="2377785" y="2860791"/>
            <a:ext cx="775757" cy="203135"/>
          </a:xfrm>
          <a:prstGeom prst="rect">
            <a:avLst/>
          </a:prstGeom>
          <a:solidFill>
            <a:schemeClr val="bg1"/>
          </a:solidFill>
          <a:ln>
            <a:noFill/>
          </a:ln>
        </p:spPr>
        <p:txBody>
          <a:bodyPr wrap="square" lIns="9144" tIns="9144" rIns="9144" bIns="9144" rtlCol="0">
            <a:spAutoFit/>
          </a:bodyPr>
          <a:lstStyle/>
          <a:p>
            <a:pPr algn="ctr"/>
            <a:r>
              <a:rPr lang="en-US" sz="1200" dirty="0">
                <a:latin typeface="Times New Roman" panose="02020603050405020304" pitchFamily="18" charset="0"/>
                <a:cs typeface="Times New Roman" panose="02020603050405020304" pitchFamily="18" charset="0"/>
              </a:rPr>
              <a:t>10 @ 9’6”</a:t>
            </a:r>
          </a:p>
        </p:txBody>
      </p:sp>
      <p:cxnSp>
        <p:nvCxnSpPr>
          <p:cNvPr id="168" name="Straight Connector 167"/>
          <p:cNvCxnSpPr/>
          <p:nvPr/>
        </p:nvCxnSpPr>
        <p:spPr>
          <a:xfrm rot="5400000">
            <a:off x="2287010" y="4647735"/>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5400000">
            <a:off x="635161" y="4647735"/>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p:nvPr/>
        </p:nvCxnSpPr>
        <p:spPr>
          <a:xfrm flipH="1">
            <a:off x="733378" y="4678210"/>
            <a:ext cx="1639822" cy="0"/>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sp>
        <p:nvSpPr>
          <p:cNvPr id="219" name="TextBox 218"/>
          <p:cNvSpPr txBox="1"/>
          <p:nvPr/>
        </p:nvSpPr>
        <p:spPr>
          <a:xfrm>
            <a:off x="1248055" y="4584260"/>
            <a:ext cx="585684" cy="203133"/>
          </a:xfrm>
          <a:prstGeom prst="rect">
            <a:avLst/>
          </a:prstGeom>
          <a:solidFill>
            <a:schemeClr val="bg1"/>
          </a:solidFill>
          <a:ln>
            <a:noFill/>
          </a:ln>
        </p:spPr>
        <p:txBody>
          <a:bodyPr wrap="square" lIns="9144" tIns="9144" rIns="9144" bIns="9144" rtlCol="0">
            <a:spAutoFit/>
          </a:bodyPr>
          <a:lstStyle/>
          <a:p>
            <a:pPr algn="ctr"/>
            <a:r>
              <a:rPr lang="en-US" sz="1200" dirty="0">
                <a:latin typeface="Times New Roman" panose="02020603050405020304" pitchFamily="18" charset="0"/>
                <a:cs typeface="Times New Roman" panose="02020603050405020304" pitchFamily="18" charset="0"/>
              </a:rPr>
              <a:t>3 @ 20’</a:t>
            </a:r>
          </a:p>
        </p:txBody>
      </p:sp>
      <p:grpSp>
        <p:nvGrpSpPr>
          <p:cNvPr id="13" name="Group 12"/>
          <p:cNvGrpSpPr/>
          <p:nvPr/>
        </p:nvGrpSpPr>
        <p:grpSpPr>
          <a:xfrm>
            <a:off x="568481" y="1558376"/>
            <a:ext cx="1956338" cy="2971840"/>
            <a:chOff x="751746" y="1160003"/>
            <a:chExt cx="1956338" cy="2971840"/>
          </a:xfrm>
        </p:grpSpPr>
        <p:sp>
          <p:nvSpPr>
            <p:cNvPr id="512" name="Rectangle 511"/>
            <p:cNvSpPr/>
            <p:nvPr/>
          </p:nvSpPr>
          <p:spPr>
            <a:xfrm>
              <a:off x="892257" y="1441943"/>
              <a:ext cx="1664208" cy="2782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13" name="Rectangle 512"/>
            <p:cNvSpPr/>
            <p:nvPr/>
          </p:nvSpPr>
          <p:spPr>
            <a:xfrm>
              <a:off x="892257" y="1720242"/>
              <a:ext cx="1664208" cy="2782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16" name="Rectangle 515"/>
            <p:cNvSpPr/>
            <p:nvPr/>
          </p:nvSpPr>
          <p:spPr>
            <a:xfrm>
              <a:off x="892257" y="1998542"/>
              <a:ext cx="1664208" cy="2782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17" name="Rectangle 516"/>
            <p:cNvSpPr/>
            <p:nvPr/>
          </p:nvSpPr>
          <p:spPr>
            <a:xfrm>
              <a:off x="892257" y="2276841"/>
              <a:ext cx="1664208" cy="2782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18" name="Rectangle 517"/>
            <p:cNvSpPr/>
            <p:nvPr/>
          </p:nvSpPr>
          <p:spPr>
            <a:xfrm>
              <a:off x="892257" y="2555140"/>
              <a:ext cx="1664208" cy="2782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19" name="Rectangle 518"/>
            <p:cNvSpPr/>
            <p:nvPr/>
          </p:nvSpPr>
          <p:spPr>
            <a:xfrm>
              <a:off x="892257" y="2833440"/>
              <a:ext cx="1664208" cy="2782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20" name="Rectangle 519"/>
            <p:cNvSpPr/>
            <p:nvPr/>
          </p:nvSpPr>
          <p:spPr>
            <a:xfrm>
              <a:off x="892257" y="3111739"/>
              <a:ext cx="1664208" cy="2782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21" name="Rectangle 520"/>
            <p:cNvSpPr/>
            <p:nvPr/>
          </p:nvSpPr>
          <p:spPr>
            <a:xfrm>
              <a:off x="892257" y="3390039"/>
              <a:ext cx="1664208" cy="2782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522" name="Straight Connector 521"/>
            <p:cNvCxnSpPr/>
            <p:nvPr/>
          </p:nvCxnSpPr>
          <p:spPr>
            <a:xfrm>
              <a:off x="1419563" y="1160003"/>
              <a:ext cx="0" cy="28598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3" name="Straight Connector 522"/>
            <p:cNvCxnSpPr/>
            <p:nvPr/>
          </p:nvCxnSpPr>
          <p:spPr>
            <a:xfrm>
              <a:off x="2020105" y="1160003"/>
              <a:ext cx="0" cy="28598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4" name="Straight Connector 523"/>
            <p:cNvCxnSpPr/>
            <p:nvPr/>
          </p:nvCxnSpPr>
          <p:spPr>
            <a:xfrm>
              <a:off x="2562058" y="1160003"/>
              <a:ext cx="0" cy="28989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5" name="Straight Connector 524"/>
            <p:cNvCxnSpPr/>
            <p:nvPr/>
          </p:nvCxnSpPr>
          <p:spPr>
            <a:xfrm>
              <a:off x="892257" y="1427295"/>
              <a:ext cx="0" cy="25925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0" name="Group 529"/>
            <p:cNvGrpSpPr/>
            <p:nvPr/>
          </p:nvGrpSpPr>
          <p:grpSpPr>
            <a:xfrm>
              <a:off x="751746" y="4019873"/>
              <a:ext cx="280678" cy="104392"/>
              <a:chOff x="702783" y="4260848"/>
              <a:chExt cx="121681" cy="65298"/>
            </a:xfrm>
          </p:grpSpPr>
          <p:sp>
            <p:nvSpPr>
              <p:cNvPr id="531" name="Rectangle 530"/>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532" name="Straight Connector 531"/>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8" name="Group 537"/>
            <p:cNvGrpSpPr/>
            <p:nvPr/>
          </p:nvGrpSpPr>
          <p:grpSpPr>
            <a:xfrm>
              <a:off x="1267334" y="4019872"/>
              <a:ext cx="280678" cy="111971"/>
              <a:chOff x="702783" y="4260848"/>
              <a:chExt cx="121681" cy="65298"/>
            </a:xfrm>
          </p:grpSpPr>
          <p:sp>
            <p:nvSpPr>
              <p:cNvPr id="539" name="Rectangle 538"/>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540" name="Straight Connector 539"/>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1" name="Group 540"/>
            <p:cNvGrpSpPr/>
            <p:nvPr/>
          </p:nvGrpSpPr>
          <p:grpSpPr>
            <a:xfrm>
              <a:off x="1876665" y="4019872"/>
              <a:ext cx="280678" cy="111971"/>
              <a:chOff x="702783" y="4260848"/>
              <a:chExt cx="121681" cy="65298"/>
            </a:xfrm>
          </p:grpSpPr>
          <p:sp>
            <p:nvSpPr>
              <p:cNvPr id="542" name="Rectangle 541"/>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543" name="Straight Connector 542"/>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4" name="Group 543"/>
            <p:cNvGrpSpPr/>
            <p:nvPr/>
          </p:nvGrpSpPr>
          <p:grpSpPr>
            <a:xfrm>
              <a:off x="2427406" y="4019872"/>
              <a:ext cx="280678" cy="104393"/>
              <a:chOff x="702783" y="4260848"/>
              <a:chExt cx="121681" cy="65298"/>
            </a:xfrm>
          </p:grpSpPr>
          <p:sp>
            <p:nvSpPr>
              <p:cNvPr id="545" name="Rectangle 544"/>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546" name="Straight Connector 545"/>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3" name="Rectangle 552"/>
            <p:cNvSpPr/>
            <p:nvPr/>
          </p:nvSpPr>
          <p:spPr>
            <a:xfrm>
              <a:off x="892257" y="1160003"/>
              <a:ext cx="1664208" cy="2782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aphicFrame>
        <p:nvGraphicFramePr>
          <p:cNvPr id="570" name="Table 569">
            <a:extLst>
              <a:ext uri="{FF2B5EF4-FFF2-40B4-BE49-F238E27FC236}">
                <a16:creationId xmlns:a16="http://schemas.microsoft.com/office/drawing/2014/main" id="{1371B5CD-64A1-D34B-85B4-0C2F7C09E0C0}"/>
              </a:ext>
            </a:extLst>
          </p:cNvPr>
          <p:cNvGraphicFramePr>
            <a:graphicFrameLocks noGrp="1"/>
          </p:cNvGraphicFramePr>
          <p:nvPr>
            <p:extLst>
              <p:ext uri="{D42A27DB-BD31-4B8C-83A1-F6EECF244321}">
                <p14:modId xmlns:p14="http://schemas.microsoft.com/office/powerpoint/2010/main" val="1381924072"/>
              </p:ext>
            </p:extLst>
          </p:nvPr>
        </p:nvGraphicFramePr>
        <p:xfrm>
          <a:off x="5701161" y="1018372"/>
          <a:ext cx="2944368" cy="2491740"/>
        </p:xfrm>
        <a:graphic>
          <a:graphicData uri="http://schemas.openxmlformats.org/drawingml/2006/table">
            <a:tbl>
              <a:tblPr>
                <a:tableStyleId>{616DA210-FB5B-4158-B5E0-FEB733F419BA}</a:tableStyleId>
              </a:tblPr>
              <a:tblGrid>
                <a:gridCol w="512064">
                  <a:extLst>
                    <a:ext uri="{9D8B030D-6E8A-4147-A177-3AD203B41FA5}">
                      <a16:colId xmlns:a16="http://schemas.microsoft.com/office/drawing/2014/main" val="3831159794"/>
                    </a:ext>
                  </a:extLst>
                </a:gridCol>
                <a:gridCol w="640080">
                  <a:extLst>
                    <a:ext uri="{9D8B030D-6E8A-4147-A177-3AD203B41FA5}">
                      <a16:colId xmlns:a16="http://schemas.microsoft.com/office/drawing/2014/main" val="1409862689"/>
                    </a:ext>
                  </a:extLst>
                </a:gridCol>
                <a:gridCol w="512064">
                  <a:extLst>
                    <a:ext uri="{9D8B030D-6E8A-4147-A177-3AD203B41FA5}">
                      <a16:colId xmlns:a16="http://schemas.microsoft.com/office/drawing/2014/main" val="331849267"/>
                    </a:ext>
                  </a:extLst>
                </a:gridCol>
                <a:gridCol w="640080">
                  <a:extLst>
                    <a:ext uri="{9D8B030D-6E8A-4147-A177-3AD203B41FA5}">
                      <a16:colId xmlns:a16="http://schemas.microsoft.com/office/drawing/2014/main" val="5029973"/>
                    </a:ext>
                  </a:extLst>
                </a:gridCol>
                <a:gridCol w="640080">
                  <a:extLst>
                    <a:ext uri="{9D8B030D-6E8A-4147-A177-3AD203B41FA5}">
                      <a16:colId xmlns:a16="http://schemas.microsoft.com/office/drawing/2014/main" val="1381907220"/>
                    </a:ext>
                  </a:extLst>
                </a:gridCol>
              </a:tblGrid>
              <a:tr h="130288">
                <a:tc gridSpan="5">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Member Sizes</a:t>
                      </a:r>
                    </a:p>
                  </a:txBody>
                  <a:tcPr marL="9525" marR="9525" marT="9525" marB="0" anchor="ctr"/>
                </a:tc>
                <a:tc hMerge="1">
                  <a:txBody>
                    <a:bodyPr/>
                    <a:lstStyle/>
                    <a:p>
                      <a:pPr algn="ctr" fontAlgn="b"/>
                      <a:endParaRPr lang="en-US" sz="1200" b="0" i="0" u="none" strike="noStrike" dirty="0">
                        <a:solidFill>
                          <a:srgbClr val="000000"/>
                        </a:solidFill>
                        <a:effectLst/>
                        <a:latin typeface="+mn-lt"/>
                      </a:endParaRPr>
                    </a:p>
                  </a:txBody>
                  <a:tcPr marL="9525" marR="9525" marT="9525" marB="0" anchor="b"/>
                </a:tc>
                <a:tc hMerge="1">
                  <a:txBody>
                    <a:bodyPr/>
                    <a:lstStyle/>
                    <a:p>
                      <a:pPr algn="ctr" fontAlgn="b"/>
                      <a:endParaRPr lang="en-US" sz="1200" b="0" i="0" u="none" strike="noStrike" dirty="0">
                        <a:solidFill>
                          <a:srgbClr val="000000"/>
                        </a:solidFill>
                        <a:effectLst/>
                        <a:latin typeface="+mn-lt"/>
                      </a:endParaRPr>
                    </a:p>
                  </a:txBody>
                  <a:tcPr marL="9525" marR="9525" marT="9525" marB="0" anchor="b"/>
                </a:tc>
                <a:tc hMerge="1">
                  <a:txBody>
                    <a:bodyPr/>
                    <a:lstStyle/>
                    <a:p>
                      <a:pPr algn="ctr" fontAlgn="b"/>
                      <a:endParaRPr lang="en-US" sz="1200" b="0" i="0" u="none" strike="noStrike" dirty="0">
                        <a:solidFill>
                          <a:srgbClr val="000000"/>
                        </a:solidFill>
                        <a:effectLst/>
                        <a:latin typeface="+mn-lt"/>
                      </a:endParaRPr>
                    </a:p>
                  </a:txBody>
                  <a:tcPr marL="9525" marR="9525" marT="9525" marB="0" anchor="b"/>
                </a:tc>
                <a:tc hMerge="1">
                  <a:txBody>
                    <a:bodyPr/>
                    <a:lstStyle/>
                    <a:p>
                      <a:pPr algn="ctr" fontAlgn="b"/>
                      <a:endParaRPr lang="en-US" sz="12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441212458"/>
                  </a:ext>
                </a:extLst>
              </a:tr>
              <a:tr h="130288">
                <a:tc>
                  <a:txBody>
                    <a:bodyPr/>
                    <a:lstStyle/>
                    <a:p>
                      <a:pPr algn="ctr" fontAlgn="b"/>
                      <a:r>
                        <a:rPr lang="en-US" sz="1200" b="0" u="none" strike="noStrike" dirty="0">
                          <a:effectLst/>
                          <a:latin typeface="Times New Roman" panose="02020603050405020304" pitchFamily="18" charset="0"/>
                          <a:cs typeface="Times New Roman" panose="02020603050405020304" pitchFamily="18" charset="0"/>
                        </a:rPr>
                        <a:t>Level</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200" b="0" u="none" strike="noStrike" dirty="0">
                          <a:effectLst/>
                          <a:latin typeface="Times New Roman" panose="02020603050405020304" pitchFamily="18" charset="0"/>
                          <a:cs typeface="Times New Roman" panose="02020603050405020304" pitchFamily="18" charset="0"/>
                        </a:rPr>
                        <a:t>Beams</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200" b="0" i="0" u="none" strike="noStrike" dirty="0">
                          <a:solidFill>
                            <a:schemeClr val="tx1"/>
                          </a:solidFill>
                          <a:effectLst/>
                          <a:latin typeface="Times New Roman" panose="02020603050405020304" pitchFamily="18" charset="0"/>
                          <a:cs typeface="Times New Roman" panose="02020603050405020304" pitchFamily="18" charset="0"/>
                        </a:rPr>
                        <a:t>Story</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Exterior Columns</a:t>
                      </a:r>
                    </a:p>
                  </a:txBody>
                  <a:tcPr marL="9525" marR="9525" marT="9525" marB="0" anchor="ct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Interior Columns</a:t>
                      </a:r>
                    </a:p>
                  </a:txBody>
                  <a:tcPr marL="9525" marR="9525" marT="9525" marB="0" anchor="ctr"/>
                </a:tc>
                <a:extLst>
                  <a:ext uri="{0D108BD9-81ED-4DB2-BD59-A6C34878D82A}">
                    <a16:rowId xmlns:a16="http://schemas.microsoft.com/office/drawing/2014/main" val="3573520716"/>
                  </a:ext>
                </a:extLst>
              </a:tr>
              <a:tr h="130288">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Roof</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a:r>
                        <a:rPr lang="en-US" sz="1200" dirty="0">
                          <a:latin typeface="Times New Roman" panose="02020603050405020304" pitchFamily="18" charset="0"/>
                          <a:cs typeface="Times New Roman" panose="02020603050405020304" pitchFamily="18" charset="0"/>
                        </a:rPr>
                        <a:t>W12x22</a:t>
                      </a:r>
                    </a:p>
                  </a:txBody>
                  <a:tcPr marL="9525" marR="9525" marT="9525" marB="0" anchor="ct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10</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W8x24</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W8x18</a:t>
                      </a:r>
                    </a:p>
                  </a:txBody>
                  <a:tcPr marL="9525" marR="9525" marT="9525" marB="0" anchor="b"/>
                </a:tc>
                <a:extLst>
                  <a:ext uri="{0D108BD9-81ED-4DB2-BD59-A6C34878D82A}">
                    <a16:rowId xmlns:a16="http://schemas.microsoft.com/office/drawing/2014/main" val="49408640"/>
                  </a:ext>
                </a:extLst>
              </a:tr>
              <a:tr h="130288">
                <a:tc>
                  <a:txBody>
                    <a:bodyPr/>
                    <a:lstStyle/>
                    <a:p>
                      <a:pPr algn="ctr" fontAlgn="b"/>
                      <a:r>
                        <a:rPr lang="en-US" sz="1200" b="0" i="0" u="none" strike="noStrike" dirty="0">
                          <a:solidFill>
                            <a:schemeClr val="tx1"/>
                          </a:solidFill>
                          <a:effectLst/>
                          <a:latin typeface="Times New Roman" panose="02020603050405020304" pitchFamily="18" charset="0"/>
                          <a:cs typeface="Times New Roman" panose="02020603050405020304" pitchFamily="18" charset="0"/>
                        </a:rPr>
                        <a:t>9</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a:r>
                        <a:rPr lang="en-US" sz="1200" dirty="0">
                          <a:latin typeface="Times New Roman" panose="02020603050405020304" pitchFamily="18" charset="0"/>
                          <a:cs typeface="Times New Roman" panose="02020603050405020304" pitchFamily="18" charset="0"/>
                        </a:rPr>
                        <a:t>W14x22</a:t>
                      </a:r>
                    </a:p>
                  </a:txBody>
                  <a:tcPr marL="9525" marR="9525" marT="9525" marB="0" anchor="ctr"/>
                </a:tc>
                <a:tc>
                  <a:txBody>
                    <a:bodyPr/>
                    <a:lstStyle/>
                    <a:p>
                      <a:pPr algn="ctr" fontAlgn="b"/>
                      <a:r>
                        <a:rPr lang="en-US" sz="1200" b="0" i="0" u="none" strike="noStrike" dirty="0">
                          <a:solidFill>
                            <a:schemeClr val="tx1"/>
                          </a:solidFill>
                          <a:effectLst/>
                          <a:latin typeface="Times New Roman" panose="02020603050405020304" pitchFamily="18" charset="0"/>
                          <a:cs typeface="Times New Roman" panose="02020603050405020304" pitchFamily="18" charset="0"/>
                        </a:rPr>
                        <a:t>9</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W8x24</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W8x18</a:t>
                      </a:r>
                    </a:p>
                  </a:txBody>
                  <a:tcPr marL="9525" marR="9525" marT="9525" marB="0" anchor="b"/>
                </a:tc>
                <a:extLst>
                  <a:ext uri="{0D108BD9-81ED-4DB2-BD59-A6C34878D82A}">
                    <a16:rowId xmlns:a16="http://schemas.microsoft.com/office/drawing/2014/main" val="2800508679"/>
                  </a:ext>
                </a:extLst>
              </a:tr>
              <a:tr h="130288">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8</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a:r>
                        <a:rPr lang="en-US" sz="1200" dirty="0">
                          <a:latin typeface="Times New Roman" panose="02020603050405020304" pitchFamily="18" charset="0"/>
                          <a:cs typeface="Times New Roman" panose="02020603050405020304" pitchFamily="18" charset="0"/>
                        </a:rPr>
                        <a:t>W14x22</a:t>
                      </a:r>
                    </a:p>
                  </a:txBody>
                  <a:tcPr marL="9525" marR="9525" marT="9525" marB="0" anchor="ctr"/>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8</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W8x35</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W8x31</a:t>
                      </a:r>
                    </a:p>
                  </a:txBody>
                  <a:tcPr marL="9525" marR="9525" marT="9525" marB="0" anchor="b"/>
                </a:tc>
                <a:extLst>
                  <a:ext uri="{0D108BD9-81ED-4DB2-BD59-A6C34878D82A}">
                    <a16:rowId xmlns:a16="http://schemas.microsoft.com/office/drawing/2014/main" val="3359689811"/>
                  </a:ext>
                </a:extLst>
              </a:tr>
              <a:tr h="130288">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7</a:t>
                      </a:r>
                    </a:p>
                  </a:txBody>
                  <a:tcPr marL="9525" marR="9525" marT="9525" marB="0" anchor="b"/>
                </a:tc>
                <a:tc>
                  <a:txBody>
                    <a:bodyPr/>
                    <a:lstStyle/>
                    <a:p>
                      <a:pPr algn="ctr" fontAlgn="b"/>
                      <a:r>
                        <a:rPr lang="en-US" sz="1200" dirty="0">
                          <a:latin typeface="Times New Roman" panose="02020603050405020304" pitchFamily="18" charset="0"/>
                          <a:cs typeface="Times New Roman" panose="02020603050405020304" pitchFamily="18" charset="0"/>
                        </a:rPr>
                        <a:t>W14x22</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7</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W8x35</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W8x31</a:t>
                      </a:r>
                    </a:p>
                  </a:txBody>
                  <a:tcPr marL="9525" marR="9525" marT="9525" marB="0" anchor="b"/>
                </a:tc>
                <a:extLst>
                  <a:ext uri="{0D108BD9-81ED-4DB2-BD59-A6C34878D82A}">
                    <a16:rowId xmlns:a16="http://schemas.microsoft.com/office/drawing/2014/main" val="2220567930"/>
                  </a:ext>
                </a:extLst>
              </a:tr>
              <a:tr h="130288">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W14x26</a:t>
                      </a:r>
                    </a:p>
                  </a:txBody>
                  <a:tcPr marL="9525" marR="9525" marT="9525" marB="0" anchor="ct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W8x48</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W8x48</a:t>
                      </a:r>
                    </a:p>
                  </a:txBody>
                  <a:tcPr marL="9525" marR="9525" marT="9525" marB="0" anchor="b"/>
                </a:tc>
                <a:extLst>
                  <a:ext uri="{0D108BD9-81ED-4DB2-BD59-A6C34878D82A}">
                    <a16:rowId xmlns:a16="http://schemas.microsoft.com/office/drawing/2014/main" val="3818804461"/>
                  </a:ext>
                </a:extLst>
              </a:tr>
              <a:tr h="130288">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a:t>
                      </a: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W14x26</a:t>
                      </a:r>
                    </a:p>
                  </a:txBody>
                  <a:tcPr marL="9525" marR="9525" marT="9525" marB="0" anchor="ct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W8x48</a:t>
                      </a: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W8x48</a:t>
                      </a:r>
                    </a:p>
                  </a:txBody>
                  <a:tcPr marL="9525" marR="9525" marT="9525" marB="0" anchor="b"/>
                </a:tc>
                <a:extLst>
                  <a:ext uri="{0D108BD9-81ED-4DB2-BD59-A6C34878D82A}">
                    <a16:rowId xmlns:a16="http://schemas.microsoft.com/office/drawing/2014/main" val="2697340850"/>
                  </a:ext>
                </a:extLst>
              </a:tr>
              <a:tr h="130288">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a:t>
                      </a: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W14x30</a:t>
                      </a:r>
                    </a:p>
                  </a:txBody>
                  <a:tcPr marL="9525" marR="9525" marT="9525" marB="0" anchor="ct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W8x58</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W8x58</a:t>
                      </a:r>
                    </a:p>
                  </a:txBody>
                  <a:tcPr marL="9525" marR="9525" marT="9525" marB="0" anchor="b"/>
                </a:tc>
                <a:extLst>
                  <a:ext uri="{0D108BD9-81ED-4DB2-BD59-A6C34878D82A}">
                    <a16:rowId xmlns:a16="http://schemas.microsoft.com/office/drawing/2014/main" val="2837333992"/>
                  </a:ext>
                </a:extLst>
              </a:tr>
              <a:tr h="130288">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W14x30</a:t>
                      </a:r>
                    </a:p>
                  </a:txBody>
                  <a:tcPr marL="9525" marR="9525" marT="9525" marB="0" anchor="ct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W8x58</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W8x58</a:t>
                      </a:r>
                    </a:p>
                  </a:txBody>
                  <a:tcPr marL="9525" marR="9525" marT="9525" marB="0" anchor="b"/>
                </a:tc>
                <a:extLst>
                  <a:ext uri="{0D108BD9-81ED-4DB2-BD59-A6C34878D82A}">
                    <a16:rowId xmlns:a16="http://schemas.microsoft.com/office/drawing/2014/main" val="444625403"/>
                  </a:ext>
                </a:extLst>
              </a:tr>
              <a:tr h="130288">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W16x31</a:t>
                      </a:r>
                    </a:p>
                  </a:txBody>
                  <a:tcPr marL="9525" marR="9525" marT="9525" marB="0" anchor="ct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W8x67</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W10x68</a:t>
                      </a:r>
                    </a:p>
                  </a:txBody>
                  <a:tcPr marL="9525" marR="9525" marT="9525" marB="0" anchor="b"/>
                </a:tc>
                <a:extLst>
                  <a:ext uri="{0D108BD9-81ED-4DB2-BD59-A6C34878D82A}">
                    <a16:rowId xmlns:a16="http://schemas.microsoft.com/office/drawing/2014/main" val="1850967112"/>
                  </a:ext>
                </a:extLst>
              </a:tr>
              <a:tr h="130288">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W16x31</a:t>
                      </a:r>
                    </a:p>
                  </a:txBody>
                  <a:tcPr marL="9525" marR="9525" marT="9525" marB="0" anchor="ct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W8x67</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W10x68</a:t>
                      </a:r>
                    </a:p>
                  </a:txBody>
                  <a:tcPr marL="9525" marR="9525" marT="9525" marB="0" anchor="b"/>
                </a:tc>
                <a:extLst>
                  <a:ext uri="{0D108BD9-81ED-4DB2-BD59-A6C34878D82A}">
                    <a16:rowId xmlns:a16="http://schemas.microsoft.com/office/drawing/2014/main" val="3624563437"/>
                  </a:ext>
                </a:extLst>
              </a:tr>
            </a:tbl>
          </a:graphicData>
        </a:graphic>
      </p:graphicFrame>
      <p:sp>
        <p:nvSpPr>
          <p:cNvPr id="571" name="Text Box 141"/>
          <p:cNvSpPr txBox="1">
            <a:spLocks noChangeArrowheads="1"/>
          </p:cNvSpPr>
          <p:nvPr/>
        </p:nvSpPr>
        <p:spPr bwMode="auto">
          <a:xfrm>
            <a:off x="414594" y="5835233"/>
            <a:ext cx="83658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u="sng" dirty="0">
                <a:latin typeface="+mn-lt"/>
              </a:rPr>
              <a:t>Reference</a:t>
            </a:r>
          </a:p>
          <a:p>
            <a:r>
              <a:rPr lang="en-US" altLang="en-US" sz="1200" dirty="0">
                <a:latin typeface="+mn-lt"/>
              </a:rPr>
              <a:t>Lu, L.W., Ozer, E., Daniels, J.H., </a:t>
            </a:r>
            <a:r>
              <a:rPr lang="en-US" altLang="en-US" sz="1200" dirty="0" err="1">
                <a:latin typeface="+mn-lt"/>
              </a:rPr>
              <a:t>Okten</a:t>
            </a:r>
            <a:r>
              <a:rPr lang="en-US" altLang="en-US" sz="1200" dirty="0">
                <a:latin typeface="+mn-lt"/>
              </a:rPr>
              <a:t>, O.S., and </a:t>
            </a:r>
            <a:r>
              <a:rPr lang="en-US" altLang="en-US" sz="1200" dirty="0" err="1">
                <a:latin typeface="+mn-lt"/>
              </a:rPr>
              <a:t>Morino</a:t>
            </a:r>
            <a:r>
              <a:rPr lang="en-US" altLang="en-US" sz="1200" dirty="0">
                <a:latin typeface="+mn-lt"/>
              </a:rPr>
              <a:t>, S. (1975), “Frame Stability and Design of Columns in Unbraced Multistory Steel Frames”, Fritz Engineering Laboratory Report No. 375.2, Lehigh University, Bethlehem, Pennsylvania, July, 1975. </a:t>
            </a:r>
          </a:p>
        </p:txBody>
      </p:sp>
      <p:sp>
        <p:nvSpPr>
          <p:cNvPr id="42" name="Text Box 2"/>
          <p:cNvSpPr txBox="1">
            <a:spLocks noChangeArrowheads="1"/>
          </p:cNvSpPr>
          <p:nvPr/>
        </p:nvSpPr>
        <p:spPr bwMode="auto">
          <a:xfrm>
            <a:off x="3133926" y="890521"/>
            <a:ext cx="3032060" cy="4682581"/>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300"/>
              </a:spcAft>
            </a:pPr>
            <a:r>
              <a:rPr lang="en-US" sz="1400" b="1" u="sng" dirty="0">
                <a:effectLst/>
                <a:latin typeface="Times New Roman" panose="02020603050405020304" pitchFamily="18" charset="0"/>
                <a:ea typeface="Calibri" panose="020F0502020204030204" pitchFamily="34" charset="0"/>
                <a:cs typeface="Times New Roman" panose="02020603050405020304" pitchFamily="18" charset="0"/>
              </a:rPr>
              <a:t>Nominal Loads</a:t>
            </a:r>
          </a:p>
          <a:p>
            <a:pPr>
              <a:lnSpc>
                <a:spcPct val="107000"/>
              </a:lnSpc>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Gravity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Roof:	D = 1.034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L</a:t>
            </a:r>
            <a:r>
              <a:rPr lang="en-US" altLang="en-US" sz="1600" baseline="-25000" dirty="0" err="1">
                <a:latin typeface="Times New Roman" panose="02020603050405020304" pitchFamily="18" charset="0"/>
                <a:cs typeface="Times New Roman" panose="02020603050405020304" pitchFamily="18" charset="0"/>
              </a:rPr>
              <a:t>r</a:t>
            </a:r>
            <a:r>
              <a:rPr lang="en-US" sz="1400" dirty="0">
                <a:latin typeface="Times New Roman" panose="02020603050405020304" pitchFamily="18" charset="0"/>
                <a:ea typeface="Calibri" panose="020F0502020204030204" pitchFamily="34" charset="0"/>
                <a:cs typeface="Times New Roman" panose="02020603050405020304" pitchFamily="18" charset="0"/>
              </a:rPr>
              <a:t> = 0.778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Floor:	D = 1.069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altLang="en-US" sz="1400" dirty="0">
                <a:latin typeface="Times New Roman" panose="02020603050405020304" pitchFamily="18" charset="0"/>
                <a:cs typeface="Times New Roman" panose="02020603050405020304" pitchFamily="18" charset="0"/>
              </a:rPr>
              <a:t>		L</a:t>
            </a:r>
            <a:r>
              <a:rPr lang="en-US" sz="1400" dirty="0">
                <a:latin typeface="Times New Roman" panose="02020603050405020304" pitchFamily="18" charset="0"/>
                <a:ea typeface="Calibri" panose="020F0502020204030204" pitchFamily="34" charset="0"/>
                <a:cs typeface="Times New Roman" panose="02020603050405020304" pitchFamily="18" charset="0"/>
              </a:rPr>
              <a:t> = 0.778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600"/>
              </a:spcAft>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Wall:	D = 9.234 kip/story</a:t>
            </a:r>
          </a:p>
          <a:p>
            <a:pPr>
              <a:lnSpc>
                <a:spcPct val="107000"/>
              </a:lnSpc>
              <a:tabLst>
                <a:tab pos="288925" algn="l"/>
              </a:tabLs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Wind </a:t>
            </a:r>
            <a:r>
              <a:rPr lang="en-US" sz="1400" dirty="0">
                <a:latin typeface="Times New Roman" panose="02020603050405020304" pitchFamily="18" charset="0"/>
                <a:ea typeface="Calibri" panose="020F0502020204030204" pitchFamily="34" charset="0"/>
                <a:cs typeface="Times New Roman" panose="02020603050405020304" pitchFamily="18" charset="0"/>
              </a:rPr>
              <a:t>(rightward)</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Roof: 	W = 3.189 kip</a:t>
            </a:r>
          </a:p>
          <a:p>
            <a:pPr>
              <a:lnSpc>
                <a:spcPct val="107000"/>
              </a:lnSpc>
              <a:spcAft>
                <a:spcPts val="600"/>
              </a:spcAft>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Levels:	W = 6.379 kip</a:t>
            </a:r>
          </a:p>
          <a:p>
            <a:pPr>
              <a:lnSpc>
                <a:spcPct val="107000"/>
              </a:lnSpc>
              <a:spcBef>
                <a:spcPts val="600"/>
              </a:spcBef>
              <a:spcAft>
                <a:spcPts val="300"/>
              </a:spcAft>
              <a:tabLst>
                <a:tab pos="171450" algn="l"/>
                <a:tab pos="800100" algn="l"/>
              </a:tabLst>
            </a:pPr>
            <a:r>
              <a:rPr lang="en-US" sz="1400" b="1" u="sng" dirty="0">
                <a:latin typeface="Times New Roman" panose="02020603050405020304" pitchFamily="18" charset="0"/>
                <a:ea typeface="Calibri" panose="020F0502020204030204" pitchFamily="34" charset="0"/>
                <a:cs typeface="Times New Roman" panose="02020603050405020304" pitchFamily="18" charset="0"/>
              </a:rPr>
              <a:t>Initial imperfection </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600"/>
              </a:spcAft>
              <a:tabLst>
                <a:tab pos="171450" algn="l"/>
                <a:tab pos="8001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Global sway </a:t>
            </a:r>
            <a:r>
              <a:rPr lang="en-US" sz="1400" dirty="0">
                <a:latin typeface="Symbol" panose="05050102010706020507" pitchFamily="18" charset="2"/>
                <a:ea typeface="Calibri" panose="020F0502020204030204" pitchFamily="34" charset="0"/>
                <a:cs typeface="Times New Roman" panose="02020603050405020304" pitchFamily="18" charset="0"/>
              </a:rPr>
              <a:t>D</a:t>
            </a:r>
            <a:r>
              <a:rPr lang="en-US" sz="14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1400" dirty="0">
                <a:latin typeface="Times New Roman" panose="02020603050405020304" pitchFamily="18" charset="0"/>
                <a:ea typeface="Calibri" panose="020F0502020204030204" pitchFamily="34" charset="0"/>
                <a:cs typeface="Times New Roman" panose="02020603050405020304" pitchFamily="18" charset="0"/>
              </a:rPr>
              <a:t> = H/500 (rightward)</a:t>
            </a:r>
            <a:endParaRPr lang="en-US" sz="1400"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endParaRPr>
          </a:p>
          <a:p>
            <a:pPr>
              <a:lnSpc>
                <a:spcPct val="107000"/>
              </a:lnSpc>
              <a:spcAft>
                <a:spcPts val="300"/>
              </a:spcAft>
              <a:tabLst>
                <a:tab pos="171450" algn="l"/>
                <a:tab pos="800100" algn="l"/>
              </a:tabLst>
            </a:pPr>
            <a:r>
              <a:rPr lang="en-US" sz="1400" b="1" u="sng" dirty="0">
                <a:latin typeface="Times New Roman" panose="02020603050405020304" pitchFamily="18" charset="0"/>
                <a:ea typeface="Calibri" panose="020F0502020204030204" pitchFamily="34" charset="0"/>
                <a:cs typeface="Times New Roman" panose="02020603050405020304" pitchFamily="18" charset="0"/>
              </a:rPr>
              <a:t>Material</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114300">
              <a:lnSpc>
                <a:spcPct val="107000"/>
              </a:lnSpc>
              <a:spcAft>
                <a:spcPts val="300"/>
              </a:spcAft>
              <a:tabLst>
                <a:tab pos="171450" algn="l"/>
                <a:tab pos="8001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E = 29,000 </a:t>
            </a:r>
            <a:r>
              <a:rPr lang="en-US" sz="1400" dirty="0" err="1">
                <a:latin typeface="Times New Roman" panose="02020603050405020304" pitchFamily="18" charset="0"/>
                <a:ea typeface="Calibri" panose="020F0502020204030204" pitchFamily="34" charset="0"/>
                <a:cs typeface="Times New Roman" panose="02020603050405020304" pitchFamily="18" charset="0"/>
              </a:rPr>
              <a:t>ksi</a:t>
            </a:r>
            <a:endParaRPr lang="en-US" sz="1400" baseline="30000" dirty="0">
              <a:latin typeface="Times New Roman" panose="02020603050405020304" pitchFamily="18" charset="0"/>
              <a:ea typeface="Calibri" panose="020F0502020204030204" pitchFamily="34" charset="0"/>
              <a:cs typeface="Times New Roman" panose="02020603050405020304" pitchFamily="18" charset="0"/>
            </a:endParaRPr>
          </a:p>
          <a:p>
            <a:pPr marL="114300">
              <a:lnSpc>
                <a:spcPct val="107000"/>
              </a:lnSpc>
              <a:spcAft>
                <a:spcPts val="300"/>
              </a:spcAft>
              <a:tabLst>
                <a:tab pos="171450" algn="l"/>
                <a:tab pos="800100" algn="l"/>
              </a:tabLst>
            </a:pPr>
            <a:r>
              <a:rPr lang="en-US" sz="1400" dirty="0" err="1">
                <a:latin typeface="Times New Roman" panose="02020603050405020304" pitchFamily="18" charset="0"/>
                <a:ea typeface="Calibri" panose="020F0502020204030204" pitchFamily="34" charset="0"/>
                <a:cs typeface="Times New Roman" panose="02020603050405020304" pitchFamily="18" charset="0"/>
              </a:rPr>
              <a:t>Fy</a:t>
            </a:r>
            <a:r>
              <a:rPr lang="en-US" sz="1400" dirty="0">
                <a:latin typeface="Times New Roman" panose="02020603050405020304" pitchFamily="18" charset="0"/>
                <a:ea typeface="Calibri" panose="020F0502020204030204" pitchFamily="34" charset="0"/>
                <a:cs typeface="Times New Roman" panose="02020603050405020304" pitchFamily="18" charset="0"/>
              </a:rPr>
              <a:t> = 36 </a:t>
            </a:r>
            <a:r>
              <a:rPr lang="en-US" sz="1400" dirty="0" err="1">
                <a:latin typeface="Times New Roman" panose="02020603050405020304" pitchFamily="18" charset="0"/>
                <a:ea typeface="Calibri" panose="020F0502020204030204" pitchFamily="34" charset="0"/>
                <a:cs typeface="Times New Roman" panose="02020603050405020304" pitchFamily="18" charset="0"/>
              </a:rPr>
              <a:t>ksi</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114300">
              <a:lnSpc>
                <a:spcPct val="107000"/>
              </a:lnSpc>
              <a:spcAft>
                <a:spcPts val="300"/>
              </a:spcAft>
              <a:tabLst>
                <a:tab pos="171450" algn="l"/>
                <a:tab pos="800100" algn="l"/>
              </a:tabLst>
            </a:pPr>
            <a:endParaRPr lang="en-US" sz="1400" baseline="30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300"/>
              </a:spcAft>
              <a:tabLst>
                <a:tab pos="171450" algn="l"/>
              </a:tabLst>
            </a:pPr>
            <a:r>
              <a:rPr lang="en-US" sz="1400" b="1" u="sng" dirty="0">
                <a:latin typeface="Times New Roman" panose="02020603050405020304" pitchFamily="18" charset="0"/>
                <a:ea typeface="Calibri" panose="020F0502020204030204" pitchFamily="34" charset="0"/>
                <a:cs typeface="Times New Roman" panose="02020603050405020304" pitchFamily="18" charset="0"/>
              </a:rPr>
              <a:t>Load combination investigated</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7145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1.2D + 1.0L + 0.5L</a:t>
            </a:r>
            <a:r>
              <a:rPr lang="en-US" sz="1400" baseline="-25000" dirty="0">
                <a:latin typeface="Times New Roman" panose="02020603050405020304" pitchFamily="18" charset="0"/>
                <a:ea typeface="Calibri" panose="020F0502020204030204" pitchFamily="34" charset="0"/>
                <a:cs typeface="Times New Roman" panose="02020603050405020304" pitchFamily="18" charset="0"/>
              </a:rPr>
              <a:t>r</a:t>
            </a:r>
            <a:r>
              <a:rPr lang="en-US" sz="1400" dirty="0">
                <a:latin typeface="Times New Roman" panose="02020603050405020304" pitchFamily="18" charset="0"/>
                <a:ea typeface="Calibri" panose="020F0502020204030204" pitchFamily="34" charset="0"/>
                <a:cs typeface="Times New Roman" panose="02020603050405020304" pitchFamily="18" charset="0"/>
              </a:rPr>
              <a:t> + 1.0W</a:t>
            </a:r>
          </a:p>
          <a:p>
            <a:pPr>
              <a:lnSpc>
                <a:spcPct val="107000"/>
              </a:lnSpc>
              <a:spcAft>
                <a:spcPts val="600"/>
              </a:spcAft>
              <a:tabLst>
                <a:tab pos="114300" algn="l"/>
                <a:tab pos="685800" algn="l"/>
              </a:tabLst>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4396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8" name="Straight Connector 247"/>
          <p:cNvCxnSpPr/>
          <p:nvPr/>
        </p:nvCxnSpPr>
        <p:spPr>
          <a:xfrm rot="5400000">
            <a:off x="2621447" y="4133745"/>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5400000">
            <a:off x="1588897" y="4133745"/>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p:nvPr/>
        </p:nvCxnSpPr>
        <p:spPr>
          <a:xfrm flipH="1">
            <a:off x="1700968" y="4120579"/>
            <a:ext cx="1005840" cy="0"/>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sp>
        <p:nvSpPr>
          <p:cNvPr id="251" name="TextBox 250"/>
          <p:cNvSpPr txBox="1"/>
          <p:nvPr/>
        </p:nvSpPr>
        <p:spPr>
          <a:xfrm>
            <a:off x="1915523" y="4132222"/>
            <a:ext cx="566615" cy="203133"/>
          </a:xfrm>
          <a:prstGeom prst="rect">
            <a:avLst/>
          </a:prstGeom>
          <a:noFill/>
          <a:ln>
            <a:noFill/>
          </a:ln>
        </p:spPr>
        <p:txBody>
          <a:bodyPr wrap="square" lIns="9144" tIns="9144" rIns="9144" bIns="9144" rtlCol="0">
            <a:spAutoFit/>
          </a:bodyPr>
          <a:lstStyle/>
          <a:p>
            <a:pPr algn="ctr"/>
            <a:r>
              <a:rPr lang="en-US" sz="1200" dirty="0">
                <a:latin typeface="Times New Roman" panose="02020603050405020304" pitchFamily="18" charset="0"/>
                <a:cs typeface="Times New Roman" panose="02020603050405020304" pitchFamily="18" charset="0"/>
              </a:rPr>
              <a:t>3 @ 20’</a:t>
            </a:r>
          </a:p>
        </p:txBody>
      </p:sp>
      <p:sp>
        <p:nvSpPr>
          <p:cNvPr id="252" name="TextBox 251"/>
          <p:cNvSpPr txBox="1"/>
          <p:nvPr/>
        </p:nvSpPr>
        <p:spPr>
          <a:xfrm>
            <a:off x="2833579" y="4132222"/>
            <a:ext cx="567772" cy="203133"/>
          </a:xfrm>
          <a:prstGeom prst="rect">
            <a:avLst/>
          </a:prstGeom>
          <a:noFill/>
          <a:ln>
            <a:noFill/>
          </a:ln>
        </p:spPr>
        <p:txBody>
          <a:bodyPr wrap="square" lIns="9144" tIns="9144" rIns="9144" bIns="9144" rtlCol="0">
            <a:spAutoFit/>
          </a:bodyPr>
          <a:lstStyle/>
          <a:p>
            <a:pPr algn="ctr"/>
            <a:r>
              <a:rPr lang="en-US" sz="1200" dirty="0">
                <a:latin typeface="Times New Roman" panose="02020603050405020304" pitchFamily="18" charset="0"/>
                <a:cs typeface="Times New Roman" panose="02020603050405020304" pitchFamily="18" charset="0"/>
              </a:rPr>
              <a:t>2 @ 20’</a:t>
            </a:r>
          </a:p>
        </p:txBody>
      </p:sp>
      <p:cxnSp>
        <p:nvCxnSpPr>
          <p:cNvPr id="253" name="Straight Connector 252"/>
          <p:cNvCxnSpPr/>
          <p:nvPr/>
        </p:nvCxnSpPr>
        <p:spPr>
          <a:xfrm rot="5400000">
            <a:off x="861534" y="4147601"/>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3362662" y="4161455"/>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p:nvPr/>
        </p:nvCxnSpPr>
        <p:spPr>
          <a:xfrm flipH="1">
            <a:off x="952974" y="4111818"/>
            <a:ext cx="727363" cy="0"/>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H="1">
            <a:off x="2710985" y="4122691"/>
            <a:ext cx="727363" cy="0"/>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sp>
        <p:nvSpPr>
          <p:cNvPr id="258" name="TextBox 257"/>
          <p:cNvSpPr txBox="1"/>
          <p:nvPr/>
        </p:nvSpPr>
        <p:spPr>
          <a:xfrm>
            <a:off x="1058520" y="4132222"/>
            <a:ext cx="587438" cy="203133"/>
          </a:xfrm>
          <a:prstGeom prst="rect">
            <a:avLst/>
          </a:prstGeom>
          <a:noFill/>
          <a:ln>
            <a:noFill/>
          </a:ln>
        </p:spPr>
        <p:txBody>
          <a:bodyPr wrap="square" lIns="9144" tIns="9144" rIns="9144" bIns="9144" rtlCol="0">
            <a:spAutoFit/>
          </a:bodyPr>
          <a:lstStyle/>
          <a:p>
            <a:pPr algn="ctr"/>
            <a:r>
              <a:rPr lang="en-US" sz="1200" dirty="0">
                <a:latin typeface="Times New Roman" panose="02020603050405020304" pitchFamily="18" charset="0"/>
                <a:cs typeface="Times New Roman" panose="02020603050405020304" pitchFamily="18" charset="0"/>
              </a:rPr>
              <a:t>2 @ 20’</a:t>
            </a:r>
          </a:p>
        </p:txBody>
      </p:sp>
      <p:grpSp>
        <p:nvGrpSpPr>
          <p:cNvPr id="14" name="Group 13"/>
          <p:cNvGrpSpPr/>
          <p:nvPr/>
        </p:nvGrpSpPr>
        <p:grpSpPr>
          <a:xfrm>
            <a:off x="858362" y="2013621"/>
            <a:ext cx="2698205" cy="2013391"/>
            <a:chOff x="858362" y="2013621"/>
            <a:chExt cx="2698205" cy="2013391"/>
          </a:xfrm>
        </p:grpSpPr>
        <p:grpSp>
          <p:nvGrpSpPr>
            <p:cNvPr id="530" name="Group 529"/>
            <p:cNvGrpSpPr>
              <a:grpSpLocks noChangeAspect="1"/>
            </p:cNvGrpSpPr>
            <p:nvPr/>
          </p:nvGrpSpPr>
          <p:grpSpPr>
            <a:xfrm>
              <a:off x="1577428" y="3933301"/>
              <a:ext cx="182880" cy="68018"/>
              <a:chOff x="702783" y="4260848"/>
              <a:chExt cx="121681" cy="65298"/>
            </a:xfrm>
          </p:grpSpPr>
          <p:sp>
            <p:nvSpPr>
              <p:cNvPr id="531" name="Rectangle 530"/>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532" name="Straight Connector 531"/>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2" name="Rectangle 511"/>
            <p:cNvSpPr/>
            <p:nvPr/>
          </p:nvSpPr>
          <p:spPr>
            <a:xfrm>
              <a:off x="969488" y="2220478"/>
              <a:ext cx="2468880" cy="1845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9050">
                  <a:solidFill>
                    <a:schemeClr val="tx1"/>
                  </a:solidFill>
                </a:ln>
                <a:latin typeface="Times New Roman" panose="02020603050405020304" pitchFamily="18" charset="0"/>
                <a:cs typeface="Times New Roman" panose="02020603050405020304" pitchFamily="18" charset="0"/>
              </a:endParaRPr>
            </a:p>
          </p:txBody>
        </p:sp>
        <p:sp>
          <p:nvSpPr>
            <p:cNvPr id="513" name="Rectangle 512"/>
            <p:cNvSpPr/>
            <p:nvPr/>
          </p:nvSpPr>
          <p:spPr>
            <a:xfrm>
              <a:off x="969482" y="2404991"/>
              <a:ext cx="2468880" cy="1845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9050">
                  <a:solidFill>
                    <a:schemeClr val="tx1"/>
                  </a:solidFill>
                </a:ln>
                <a:latin typeface="Times New Roman" panose="02020603050405020304" pitchFamily="18" charset="0"/>
                <a:cs typeface="Times New Roman" panose="02020603050405020304" pitchFamily="18" charset="0"/>
              </a:endParaRPr>
            </a:p>
          </p:txBody>
        </p:sp>
        <p:sp>
          <p:nvSpPr>
            <p:cNvPr id="516" name="Rectangle 515"/>
            <p:cNvSpPr/>
            <p:nvPr/>
          </p:nvSpPr>
          <p:spPr>
            <a:xfrm>
              <a:off x="969488" y="2589505"/>
              <a:ext cx="2468880" cy="1845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9050">
                  <a:solidFill>
                    <a:schemeClr val="tx1"/>
                  </a:solidFill>
                </a:ln>
                <a:latin typeface="Times New Roman" panose="02020603050405020304" pitchFamily="18" charset="0"/>
                <a:cs typeface="Times New Roman" panose="02020603050405020304" pitchFamily="18" charset="0"/>
              </a:endParaRPr>
            </a:p>
          </p:txBody>
        </p:sp>
        <p:sp>
          <p:nvSpPr>
            <p:cNvPr id="517" name="Rectangle 516"/>
            <p:cNvSpPr/>
            <p:nvPr/>
          </p:nvSpPr>
          <p:spPr>
            <a:xfrm>
              <a:off x="969482" y="2774019"/>
              <a:ext cx="2468880" cy="1845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9050">
                  <a:solidFill>
                    <a:schemeClr val="tx1"/>
                  </a:solidFill>
                </a:ln>
                <a:latin typeface="Times New Roman" panose="02020603050405020304" pitchFamily="18" charset="0"/>
                <a:cs typeface="Times New Roman" panose="02020603050405020304" pitchFamily="18" charset="0"/>
              </a:endParaRPr>
            </a:p>
          </p:txBody>
        </p:sp>
        <p:sp>
          <p:nvSpPr>
            <p:cNvPr id="518" name="Rectangle 517"/>
            <p:cNvSpPr/>
            <p:nvPr/>
          </p:nvSpPr>
          <p:spPr>
            <a:xfrm>
              <a:off x="969482" y="2958533"/>
              <a:ext cx="2468880" cy="1845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9050">
                  <a:solidFill>
                    <a:schemeClr val="tx1"/>
                  </a:solidFill>
                </a:ln>
                <a:latin typeface="Times New Roman" panose="02020603050405020304" pitchFamily="18" charset="0"/>
                <a:cs typeface="Times New Roman" panose="02020603050405020304" pitchFamily="18" charset="0"/>
              </a:endParaRPr>
            </a:p>
          </p:txBody>
        </p:sp>
        <p:sp>
          <p:nvSpPr>
            <p:cNvPr id="519" name="Rectangle 518"/>
            <p:cNvSpPr/>
            <p:nvPr/>
          </p:nvSpPr>
          <p:spPr>
            <a:xfrm>
              <a:off x="969488" y="3143047"/>
              <a:ext cx="2468880" cy="1845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9050">
                  <a:solidFill>
                    <a:schemeClr val="tx1"/>
                  </a:solidFill>
                </a:ln>
                <a:latin typeface="Times New Roman" panose="02020603050405020304" pitchFamily="18" charset="0"/>
                <a:cs typeface="Times New Roman" panose="02020603050405020304" pitchFamily="18" charset="0"/>
              </a:endParaRPr>
            </a:p>
          </p:txBody>
        </p:sp>
        <p:sp>
          <p:nvSpPr>
            <p:cNvPr id="520" name="Rectangle 519"/>
            <p:cNvSpPr/>
            <p:nvPr/>
          </p:nvSpPr>
          <p:spPr>
            <a:xfrm>
              <a:off x="969482" y="3327560"/>
              <a:ext cx="2468880" cy="1845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9050">
                  <a:solidFill>
                    <a:schemeClr val="tx1"/>
                  </a:solidFill>
                </a:ln>
                <a:latin typeface="Times New Roman" panose="02020603050405020304" pitchFamily="18" charset="0"/>
                <a:cs typeface="Times New Roman" panose="02020603050405020304" pitchFamily="18" charset="0"/>
              </a:endParaRPr>
            </a:p>
          </p:txBody>
        </p:sp>
        <p:sp>
          <p:nvSpPr>
            <p:cNvPr id="521" name="Rectangle 520"/>
            <p:cNvSpPr/>
            <p:nvPr/>
          </p:nvSpPr>
          <p:spPr>
            <a:xfrm>
              <a:off x="969482" y="3512075"/>
              <a:ext cx="2468880" cy="1845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9050">
                  <a:solidFill>
                    <a:schemeClr val="tx1"/>
                  </a:solidFill>
                </a:ln>
                <a:latin typeface="Times New Roman" panose="02020603050405020304" pitchFamily="18" charset="0"/>
                <a:cs typeface="Times New Roman" panose="02020603050405020304" pitchFamily="18" charset="0"/>
              </a:endParaRPr>
            </a:p>
          </p:txBody>
        </p:sp>
        <p:cxnSp>
          <p:nvCxnSpPr>
            <p:cNvPr id="522" name="Straight Connector 521"/>
            <p:cNvCxnSpPr/>
            <p:nvPr/>
          </p:nvCxnSpPr>
          <p:spPr>
            <a:xfrm>
              <a:off x="2021825" y="2033550"/>
              <a:ext cx="0" cy="1896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3" name="Straight Connector 522"/>
            <p:cNvCxnSpPr/>
            <p:nvPr/>
          </p:nvCxnSpPr>
          <p:spPr>
            <a:xfrm>
              <a:off x="2374268" y="2033550"/>
              <a:ext cx="0" cy="1896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4" name="Straight Connector 523"/>
            <p:cNvCxnSpPr/>
            <p:nvPr/>
          </p:nvCxnSpPr>
          <p:spPr>
            <a:xfrm>
              <a:off x="2725965" y="2033550"/>
              <a:ext cx="0" cy="19220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5" name="Straight Connector 524"/>
            <p:cNvCxnSpPr/>
            <p:nvPr/>
          </p:nvCxnSpPr>
          <p:spPr>
            <a:xfrm>
              <a:off x="1672219" y="2033550"/>
              <a:ext cx="0" cy="1896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6" name="Straight Connector 525"/>
            <p:cNvCxnSpPr/>
            <p:nvPr/>
          </p:nvCxnSpPr>
          <p:spPr>
            <a:xfrm>
              <a:off x="3077268" y="2033550"/>
              <a:ext cx="0" cy="1828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3" name="Rectangle 552"/>
            <p:cNvSpPr/>
            <p:nvPr/>
          </p:nvSpPr>
          <p:spPr>
            <a:xfrm>
              <a:off x="969482" y="2035727"/>
              <a:ext cx="2468880" cy="1845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9050">
                  <a:solidFill>
                    <a:schemeClr val="tx1"/>
                  </a:solidFill>
                </a:ln>
                <a:latin typeface="Times New Roman" panose="02020603050405020304" pitchFamily="18" charset="0"/>
                <a:cs typeface="Times New Roman" panose="02020603050405020304" pitchFamily="18" charset="0"/>
              </a:endParaRPr>
            </a:p>
          </p:txBody>
        </p:sp>
        <p:grpSp>
          <p:nvGrpSpPr>
            <p:cNvPr id="554" name="Group 553"/>
            <p:cNvGrpSpPr/>
            <p:nvPr/>
          </p:nvGrpSpPr>
          <p:grpSpPr>
            <a:xfrm>
              <a:off x="2960642" y="3851438"/>
              <a:ext cx="229318" cy="175574"/>
              <a:chOff x="1977895" y="3129266"/>
              <a:chExt cx="164318" cy="125808"/>
            </a:xfrm>
          </p:grpSpPr>
          <p:sp>
            <p:nvSpPr>
              <p:cNvPr id="555" name="AutoShape 207"/>
              <p:cNvSpPr>
                <a:spLocks noChangeArrowheads="1"/>
              </p:cNvSpPr>
              <p:nvPr/>
            </p:nvSpPr>
            <p:spPr bwMode="auto">
              <a:xfrm>
                <a:off x="2023398" y="3129266"/>
                <a:ext cx="73311" cy="65330"/>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556" name="Line 208"/>
              <p:cNvSpPr>
                <a:spLocks noChangeShapeType="1"/>
              </p:cNvSpPr>
              <p:nvPr/>
            </p:nvSpPr>
            <p:spPr bwMode="auto">
              <a:xfrm>
                <a:off x="1977895" y="3194596"/>
                <a:ext cx="16431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57" name="Rectangle 556"/>
              <p:cNvSpPr/>
              <p:nvPr/>
            </p:nvSpPr>
            <p:spPr>
              <a:xfrm>
                <a:off x="1985031" y="3207530"/>
                <a:ext cx="147239" cy="47544"/>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cxnSp>
          <p:nvCxnSpPr>
            <p:cNvPr id="62" name="Straight Connector 61"/>
            <p:cNvCxnSpPr/>
            <p:nvPr/>
          </p:nvCxnSpPr>
          <p:spPr>
            <a:xfrm>
              <a:off x="3434625" y="2041170"/>
              <a:ext cx="0" cy="1828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974203" y="2042017"/>
              <a:ext cx="0" cy="1828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333190" y="2042017"/>
              <a:ext cx="0" cy="1828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8" name="Group 67"/>
            <p:cNvGrpSpPr>
              <a:grpSpLocks noChangeAspect="1"/>
            </p:cNvGrpSpPr>
            <p:nvPr/>
          </p:nvGrpSpPr>
          <p:grpSpPr>
            <a:xfrm>
              <a:off x="1929087" y="3933301"/>
              <a:ext cx="182880" cy="68018"/>
              <a:chOff x="702783" y="4260848"/>
              <a:chExt cx="121681" cy="65298"/>
            </a:xfrm>
          </p:grpSpPr>
          <p:sp>
            <p:nvSpPr>
              <p:cNvPr id="69" name="Rectangle 68"/>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70" name="Straight Connector 69"/>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a:grpSpLocks noChangeAspect="1"/>
            </p:cNvGrpSpPr>
            <p:nvPr/>
          </p:nvGrpSpPr>
          <p:grpSpPr>
            <a:xfrm>
              <a:off x="2280746" y="3933301"/>
              <a:ext cx="182880" cy="68018"/>
              <a:chOff x="702783" y="4260848"/>
              <a:chExt cx="121681" cy="65298"/>
            </a:xfrm>
          </p:grpSpPr>
          <p:sp>
            <p:nvSpPr>
              <p:cNvPr id="72" name="Rectangle 71"/>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73" name="Straight Connector 72"/>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a:grpSpLocks noChangeAspect="1"/>
            </p:cNvGrpSpPr>
            <p:nvPr/>
          </p:nvGrpSpPr>
          <p:grpSpPr>
            <a:xfrm>
              <a:off x="2632405" y="3933301"/>
              <a:ext cx="182880" cy="68018"/>
              <a:chOff x="702783" y="4260848"/>
              <a:chExt cx="121681" cy="65298"/>
            </a:xfrm>
          </p:grpSpPr>
          <p:sp>
            <p:nvSpPr>
              <p:cNvPr id="75" name="Rectangle 74"/>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76" name="Straight Connector 75"/>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3327249" y="3851438"/>
              <a:ext cx="229318" cy="175574"/>
              <a:chOff x="1977895" y="3129266"/>
              <a:chExt cx="164318" cy="125808"/>
            </a:xfrm>
          </p:grpSpPr>
          <p:sp>
            <p:nvSpPr>
              <p:cNvPr id="78" name="AutoShape 207"/>
              <p:cNvSpPr>
                <a:spLocks noChangeArrowheads="1"/>
              </p:cNvSpPr>
              <p:nvPr/>
            </p:nvSpPr>
            <p:spPr bwMode="auto">
              <a:xfrm>
                <a:off x="2023398" y="3129266"/>
                <a:ext cx="73311" cy="65330"/>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79" name="Line 208"/>
              <p:cNvSpPr>
                <a:spLocks noChangeShapeType="1"/>
              </p:cNvSpPr>
              <p:nvPr/>
            </p:nvSpPr>
            <p:spPr bwMode="auto">
              <a:xfrm>
                <a:off x="1977895" y="3194596"/>
                <a:ext cx="16431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80" name="Rectangle 79"/>
              <p:cNvSpPr/>
              <p:nvPr/>
            </p:nvSpPr>
            <p:spPr>
              <a:xfrm>
                <a:off x="1985031" y="3207530"/>
                <a:ext cx="147239" cy="47544"/>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nvGrpSpPr>
            <p:cNvPr id="81" name="Group 80"/>
            <p:cNvGrpSpPr/>
            <p:nvPr/>
          </p:nvGrpSpPr>
          <p:grpSpPr>
            <a:xfrm>
              <a:off x="858362" y="3851438"/>
              <a:ext cx="229318" cy="175574"/>
              <a:chOff x="1977895" y="3129266"/>
              <a:chExt cx="164318" cy="125808"/>
            </a:xfrm>
          </p:grpSpPr>
          <p:sp>
            <p:nvSpPr>
              <p:cNvPr id="82" name="AutoShape 207"/>
              <p:cNvSpPr>
                <a:spLocks noChangeArrowheads="1"/>
              </p:cNvSpPr>
              <p:nvPr/>
            </p:nvSpPr>
            <p:spPr bwMode="auto">
              <a:xfrm>
                <a:off x="2023398" y="3129266"/>
                <a:ext cx="73311" cy="65330"/>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83" name="Line 208"/>
              <p:cNvSpPr>
                <a:spLocks noChangeShapeType="1"/>
              </p:cNvSpPr>
              <p:nvPr/>
            </p:nvSpPr>
            <p:spPr bwMode="auto">
              <a:xfrm>
                <a:off x="1977895" y="3194596"/>
                <a:ext cx="16431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84" name="Rectangle 83"/>
              <p:cNvSpPr/>
              <p:nvPr/>
            </p:nvSpPr>
            <p:spPr>
              <a:xfrm>
                <a:off x="1985031" y="3207530"/>
                <a:ext cx="147239" cy="47544"/>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nvGrpSpPr>
            <p:cNvPr id="85" name="Group 84"/>
            <p:cNvGrpSpPr/>
            <p:nvPr/>
          </p:nvGrpSpPr>
          <p:grpSpPr>
            <a:xfrm>
              <a:off x="1217349" y="3851438"/>
              <a:ext cx="229318" cy="175574"/>
              <a:chOff x="1977895" y="3129266"/>
              <a:chExt cx="164318" cy="125808"/>
            </a:xfrm>
          </p:grpSpPr>
          <p:sp>
            <p:nvSpPr>
              <p:cNvPr id="86" name="AutoShape 207"/>
              <p:cNvSpPr>
                <a:spLocks noChangeArrowheads="1"/>
              </p:cNvSpPr>
              <p:nvPr/>
            </p:nvSpPr>
            <p:spPr bwMode="auto">
              <a:xfrm>
                <a:off x="2023398" y="3129266"/>
                <a:ext cx="73311" cy="65330"/>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87" name="Line 208"/>
              <p:cNvSpPr>
                <a:spLocks noChangeShapeType="1"/>
              </p:cNvSpPr>
              <p:nvPr/>
            </p:nvSpPr>
            <p:spPr bwMode="auto">
              <a:xfrm>
                <a:off x="1977895" y="3194596"/>
                <a:ext cx="16431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88" name="Rectangle 87"/>
              <p:cNvSpPr/>
              <p:nvPr/>
            </p:nvSpPr>
            <p:spPr>
              <a:xfrm>
                <a:off x="1985031" y="3207530"/>
                <a:ext cx="147239" cy="47544"/>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7" name="Oval 6"/>
            <p:cNvSpPr/>
            <p:nvPr/>
          </p:nvSpPr>
          <p:spPr>
            <a:xfrm>
              <a:off x="2996557" y="2013645"/>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2" name="Oval 91"/>
            <p:cNvSpPr/>
            <p:nvPr/>
          </p:nvSpPr>
          <p:spPr>
            <a:xfrm>
              <a:off x="2996557" y="219326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3" name="Oval 92"/>
            <p:cNvSpPr/>
            <p:nvPr/>
          </p:nvSpPr>
          <p:spPr>
            <a:xfrm>
              <a:off x="2996557" y="237831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4" name="Oval 93"/>
            <p:cNvSpPr/>
            <p:nvPr/>
          </p:nvSpPr>
          <p:spPr>
            <a:xfrm>
              <a:off x="2996557" y="256337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5" name="Oval 94"/>
            <p:cNvSpPr/>
            <p:nvPr/>
          </p:nvSpPr>
          <p:spPr>
            <a:xfrm>
              <a:off x="2996557" y="274843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6" name="Oval 95"/>
            <p:cNvSpPr/>
            <p:nvPr/>
          </p:nvSpPr>
          <p:spPr>
            <a:xfrm>
              <a:off x="2996557" y="293349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7" name="Oval 96"/>
            <p:cNvSpPr/>
            <p:nvPr/>
          </p:nvSpPr>
          <p:spPr>
            <a:xfrm>
              <a:off x="2996557" y="311855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8" name="Oval 97"/>
            <p:cNvSpPr/>
            <p:nvPr/>
          </p:nvSpPr>
          <p:spPr>
            <a:xfrm>
              <a:off x="2996557" y="330360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9" name="Oval 98"/>
            <p:cNvSpPr/>
            <p:nvPr/>
          </p:nvSpPr>
          <p:spPr>
            <a:xfrm>
              <a:off x="2996557" y="348866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0" name="Oval 99"/>
            <p:cNvSpPr/>
            <p:nvPr/>
          </p:nvSpPr>
          <p:spPr>
            <a:xfrm>
              <a:off x="2996557" y="367372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1" name="Oval 100"/>
            <p:cNvSpPr/>
            <p:nvPr/>
          </p:nvSpPr>
          <p:spPr>
            <a:xfrm>
              <a:off x="3110856" y="2013641"/>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2" name="Oval 101"/>
            <p:cNvSpPr/>
            <p:nvPr/>
          </p:nvSpPr>
          <p:spPr>
            <a:xfrm>
              <a:off x="3110856" y="219325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3" name="Oval 102"/>
            <p:cNvSpPr/>
            <p:nvPr/>
          </p:nvSpPr>
          <p:spPr>
            <a:xfrm>
              <a:off x="3110856" y="237831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4" name="Oval 103"/>
            <p:cNvSpPr/>
            <p:nvPr/>
          </p:nvSpPr>
          <p:spPr>
            <a:xfrm>
              <a:off x="3110856" y="256337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5" name="Oval 104"/>
            <p:cNvSpPr/>
            <p:nvPr/>
          </p:nvSpPr>
          <p:spPr>
            <a:xfrm>
              <a:off x="3110856" y="274843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6" name="Oval 105"/>
            <p:cNvSpPr/>
            <p:nvPr/>
          </p:nvSpPr>
          <p:spPr>
            <a:xfrm>
              <a:off x="3110856" y="293348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7" name="Oval 106"/>
            <p:cNvSpPr/>
            <p:nvPr/>
          </p:nvSpPr>
          <p:spPr>
            <a:xfrm>
              <a:off x="3110856" y="311854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8" name="Oval 107"/>
            <p:cNvSpPr/>
            <p:nvPr/>
          </p:nvSpPr>
          <p:spPr>
            <a:xfrm>
              <a:off x="3110856" y="330360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9" name="Oval 108"/>
            <p:cNvSpPr/>
            <p:nvPr/>
          </p:nvSpPr>
          <p:spPr>
            <a:xfrm>
              <a:off x="3110856" y="348866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0" name="Oval 109"/>
            <p:cNvSpPr/>
            <p:nvPr/>
          </p:nvSpPr>
          <p:spPr>
            <a:xfrm>
              <a:off x="3110856" y="367372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1" name="Oval 110"/>
            <p:cNvSpPr/>
            <p:nvPr/>
          </p:nvSpPr>
          <p:spPr>
            <a:xfrm>
              <a:off x="3355786" y="2013637"/>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2" name="Oval 111"/>
            <p:cNvSpPr/>
            <p:nvPr/>
          </p:nvSpPr>
          <p:spPr>
            <a:xfrm>
              <a:off x="3355786" y="219325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3" name="Oval 112"/>
            <p:cNvSpPr/>
            <p:nvPr/>
          </p:nvSpPr>
          <p:spPr>
            <a:xfrm>
              <a:off x="3355786" y="237831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4" name="Oval 113"/>
            <p:cNvSpPr/>
            <p:nvPr/>
          </p:nvSpPr>
          <p:spPr>
            <a:xfrm>
              <a:off x="3355786" y="256336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5" name="Oval 114"/>
            <p:cNvSpPr/>
            <p:nvPr/>
          </p:nvSpPr>
          <p:spPr>
            <a:xfrm>
              <a:off x="3355786" y="274842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6" name="Oval 115"/>
            <p:cNvSpPr/>
            <p:nvPr/>
          </p:nvSpPr>
          <p:spPr>
            <a:xfrm>
              <a:off x="3355786" y="293348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7" name="Oval 116"/>
            <p:cNvSpPr/>
            <p:nvPr/>
          </p:nvSpPr>
          <p:spPr>
            <a:xfrm>
              <a:off x="3355786" y="311854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8" name="Oval 117"/>
            <p:cNvSpPr/>
            <p:nvPr/>
          </p:nvSpPr>
          <p:spPr>
            <a:xfrm>
              <a:off x="3355786" y="330360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9" name="Oval 118"/>
            <p:cNvSpPr/>
            <p:nvPr/>
          </p:nvSpPr>
          <p:spPr>
            <a:xfrm>
              <a:off x="3355786" y="348865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0" name="Oval 119"/>
            <p:cNvSpPr/>
            <p:nvPr/>
          </p:nvSpPr>
          <p:spPr>
            <a:xfrm>
              <a:off x="3355786" y="367371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1" name="Oval 120"/>
            <p:cNvSpPr/>
            <p:nvPr/>
          </p:nvSpPr>
          <p:spPr>
            <a:xfrm>
              <a:off x="992376" y="2013633"/>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2" name="Oval 121"/>
            <p:cNvSpPr/>
            <p:nvPr/>
          </p:nvSpPr>
          <p:spPr>
            <a:xfrm>
              <a:off x="992376" y="219324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3" name="Oval 122"/>
            <p:cNvSpPr/>
            <p:nvPr/>
          </p:nvSpPr>
          <p:spPr>
            <a:xfrm>
              <a:off x="992376" y="237830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4" name="Oval 123"/>
            <p:cNvSpPr/>
            <p:nvPr/>
          </p:nvSpPr>
          <p:spPr>
            <a:xfrm>
              <a:off x="992376" y="256336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5" name="Oval 124"/>
            <p:cNvSpPr/>
            <p:nvPr/>
          </p:nvSpPr>
          <p:spPr>
            <a:xfrm>
              <a:off x="992376" y="274842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6" name="Oval 125"/>
            <p:cNvSpPr/>
            <p:nvPr/>
          </p:nvSpPr>
          <p:spPr>
            <a:xfrm>
              <a:off x="992376" y="293348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7" name="Oval 126"/>
            <p:cNvSpPr/>
            <p:nvPr/>
          </p:nvSpPr>
          <p:spPr>
            <a:xfrm>
              <a:off x="992376" y="311853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8" name="Oval 127"/>
            <p:cNvSpPr/>
            <p:nvPr/>
          </p:nvSpPr>
          <p:spPr>
            <a:xfrm>
              <a:off x="992376" y="330359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9" name="Oval 128"/>
            <p:cNvSpPr/>
            <p:nvPr/>
          </p:nvSpPr>
          <p:spPr>
            <a:xfrm>
              <a:off x="992376" y="348865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0" name="Oval 129"/>
            <p:cNvSpPr/>
            <p:nvPr/>
          </p:nvSpPr>
          <p:spPr>
            <a:xfrm>
              <a:off x="992376" y="367371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1" name="Oval 130"/>
            <p:cNvSpPr/>
            <p:nvPr/>
          </p:nvSpPr>
          <p:spPr>
            <a:xfrm>
              <a:off x="1237307" y="2013629"/>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2" name="Oval 131"/>
            <p:cNvSpPr/>
            <p:nvPr/>
          </p:nvSpPr>
          <p:spPr>
            <a:xfrm>
              <a:off x="1237307" y="219324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3" name="Oval 132"/>
            <p:cNvSpPr/>
            <p:nvPr/>
          </p:nvSpPr>
          <p:spPr>
            <a:xfrm>
              <a:off x="1237307" y="237830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4" name="Oval 133"/>
            <p:cNvSpPr/>
            <p:nvPr/>
          </p:nvSpPr>
          <p:spPr>
            <a:xfrm>
              <a:off x="1237307" y="256336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5" name="Oval 134"/>
            <p:cNvSpPr/>
            <p:nvPr/>
          </p:nvSpPr>
          <p:spPr>
            <a:xfrm>
              <a:off x="1237307" y="274841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6" name="Oval 135"/>
            <p:cNvSpPr/>
            <p:nvPr/>
          </p:nvSpPr>
          <p:spPr>
            <a:xfrm>
              <a:off x="1237307" y="293347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7" name="Oval 136"/>
            <p:cNvSpPr/>
            <p:nvPr/>
          </p:nvSpPr>
          <p:spPr>
            <a:xfrm>
              <a:off x="1237307" y="311853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8" name="Oval 137"/>
            <p:cNvSpPr/>
            <p:nvPr/>
          </p:nvSpPr>
          <p:spPr>
            <a:xfrm>
              <a:off x="1237307" y="330359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9" name="Oval 138"/>
            <p:cNvSpPr/>
            <p:nvPr/>
          </p:nvSpPr>
          <p:spPr>
            <a:xfrm>
              <a:off x="1237307" y="348865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0" name="Oval 139"/>
            <p:cNvSpPr/>
            <p:nvPr/>
          </p:nvSpPr>
          <p:spPr>
            <a:xfrm>
              <a:off x="1237307" y="367370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1" name="Oval 140"/>
            <p:cNvSpPr/>
            <p:nvPr/>
          </p:nvSpPr>
          <p:spPr>
            <a:xfrm>
              <a:off x="1346163" y="2013625"/>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2" name="Oval 141"/>
            <p:cNvSpPr/>
            <p:nvPr/>
          </p:nvSpPr>
          <p:spPr>
            <a:xfrm>
              <a:off x="1346163" y="219324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3" name="Oval 142"/>
            <p:cNvSpPr/>
            <p:nvPr/>
          </p:nvSpPr>
          <p:spPr>
            <a:xfrm>
              <a:off x="1346163" y="237829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4" name="Oval 143"/>
            <p:cNvSpPr/>
            <p:nvPr/>
          </p:nvSpPr>
          <p:spPr>
            <a:xfrm>
              <a:off x="1346163" y="256335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5" name="Oval 144"/>
            <p:cNvSpPr/>
            <p:nvPr/>
          </p:nvSpPr>
          <p:spPr>
            <a:xfrm>
              <a:off x="1346163" y="274841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6" name="Oval 145"/>
            <p:cNvSpPr/>
            <p:nvPr/>
          </p:nvSpPr>
          <p:spPr>
            <a:xfrm>
              <a:off x="1346163" y="293347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7" name="Oval 146"/>
            <p:cNvSpPr/>
            <p:nvPr/>
          </p:nvSpPr>
          <p:spPr>
            <a:xfrm>
              <a:off x="1346163" y="311853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8" name="Oval 147"/>
            <p:cNvSpPr/>
            <p:nvPr/>
          </p:nvSpPr>
          <p:spPr>
            <a:xfrm>
              <a:off x="1346163" y="330358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9" name="Oval 148"/>
            <p:cNvSpPr/>
            <p:nvPr/>
          </p:nvSpPr>
          <p:spPr>
            <a:xfrm>
              <a:off x="1346163" y="348864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0" name="Oval 149"/>
            <p:cNvSpPr/>
            <p:nvPr/>
          </p:nvSpPr>
          <p:spPr>
            <a:xfrm>
              <a:off x="1346163" y="367370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1" name="Oval 150"/>
            <p:cNvSpPr/>
            <p:nvPr/>
          </p:nvSpPr>
          <p:spPr>
            <a:xfrm>
              <a:off x="1591094" y="2013621"/>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2" name="Oval 151"/>
            <p:cNvSpPr/>
            <p:nvPr/>
          </p:nvSpPr>
          <p:spPr>
            <a:xfrm>
              <a:off x="1591094" y="219323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3" name="Oval 152"/>
            <p:cNvSpPr/>
            <p:nvPr/>
          </p:nvSpPr>
          <p:spPr>
            <a:xfrm>
              <a:off x="1591094" y="237829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4" name="Oval 153"/>
            <p:cNvSpPr/>
            <p:nvPr/>
          </p:nvSpPr>
          <p:spPr>
            <a:xfrm>
              <a:off x="1591094" y="256335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5" name="Oval 154"/>
            <p:cNvSpPr/>
            <p:nvPr/>
          </p:nvSpPr>
          <p:spPr>
            <a:xfrm>
              <a:off x="1591094" y="274841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9" name="Oval 158"/>
            <p:cNvSpPr/>
            <p:nvPr/>
          </p:nvSpPr>
          <p:spPr>
            <a:xfrm>
              <a:off x="1591094" y="293346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0" name="Oval 159"/>
            <p:cNvSpPr/>
            <p:nvPr/>
          </p:nvSpPr>
          <p:spPr>
            <a:xfrm>
              <a:off x="1591094" y="311852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1" name="Oval 160"/>
            <p:cNvSpPr/>
            <p:nvPr/>
          </p:nvSpPr>
          <p:spPr>
            <a:xfrm>
              <a:off x="1591094" y="330358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2" name="Oval 161"/>
            <p:cNvSpPr/>
            <p:nvPr/>
          </p:nvSpPr>
          <p:spPr>
            <a:xfrm>
              <a:off x="1591094" y="348864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3" name="Oval 162"/>
            <p:cNvSpPr/>
            <p:nvPr/>
          </p:nvSpPr>
          <p:spPr>
            <a:xfrm>
              <a:off x="1591094" y="367370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0" name="Oval 259"/>
            <p:cNvSpPr/>
            <p:nvPr/>
          </p:nvSpPr>
          <p:spPr>
            <a:xfrm>
              <a:off x="2751030" y="2013621"/>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1" name="Oval 260"/>
            <p:cNvSpPr/>
            <p:nvPr/>
          </p:nvSpPr>
          <p:spPr>
            <a:xfrm>
              <a:off x="2751030" y="219323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2" name="Oval 261"/>
            <p:cNvSpPr/>
            <p:nvPr/>
          </p:nvSpPr>
          <p:spPr>
            <a:xfrm>
              <a:off x="2751030" y="237829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3" name="Oval 262"/>
            <p:cNvSpPr/>
            <p:nvPr/>
          </p:nvSpPr>
          <p:spPr>
            <a:xfrm>
              <a:off x="2751030" y="256335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4" name="Oval 263"/>
            <p:cNvSpPr/>
            <p:nvPr/>
          </p:nvSpPr>
          <p:spPr>
            <a:xfrm>
              <a:off x="2751030" y="274841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5" name="Oval 264"/>
            <p:cNvSpPr/>
            <p:nvPr/>
          </p:nvSpPr>
          <p:spPr>
            <a:xfrm>
              <a:off x="2751030" y="293346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6" name="Oval 265"/>
            <p:cNvSpPr/>
            <p:nvPr/>
          </p:nvSpPr>
          <p:spPr>
            <a:xfrm>
              <a:off x="2751030" y="311852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7" name="Oval 266"/>
            <p:cNvSpPr/>
            <p:nvPr/>
          </p:nvSpPr>
          <p:spPr>
            <a:xfrm>
              <a:off x="2751030" y="330358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8" name="Oval 267"/>
            <p:cNvSpPr/>
            <p:nvPr/>
          </p:nvSpPr>
          <p:spPr>
            <a:xfrm>
              <a:off x="2751030" y="348864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9" name="Oval 268"/>
            <p:cNvSpPr/>
            <p:nvPr/>
          </p:nvSpPr>
          <p:spPr>
            <a:xfrm>
              <a:off x="2751030" y="367370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270" name="Text Box 141"/>
          <p:cNvSpPr txBox="1">
            <a:spLocks noChangeArrowheads="1"/>
          </p:cNvSpPr>
          <p:nvPr/>
        </p:nvSpPr>
        <p:spPr bwMode="auto">
          <a:xfrm>
            <a:off x="773162" y="463260"/>
            <a:ext cx="5932438"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u="sng" dirty="0">
                <a:latin typeface="+mn-lt"/>
              </a:rPr>
              <a:t>Frame 14</a:t>
            </a:r>
            <a:r>
              <a:rPr lang="en-US" altLang="en-US" sz="1400" dirty="0"/>
              <a:t>: </a:t>
            </a:r>
            <a:r>
              <a:rPr lang="en-US" altLang="en-US" sz="2000" i="1" dirty="0">
                <a:latin typeface="+mn-lt"/>
              </a:rPr>
              <a:t>Frame 13 </a:t>
            </a:r>
            <a:r>
              <a:rPr lang="en-US" altLang="en-US" sz="2000" dirty="0">
                <a:latin typeface="+mn-lt"/>
              </a:rPr>
              <a:t>with </a:t>
            </a:r>
            <a:r>
              <a:rPr lang="en-US" sz="2000" dirty="0">
                <a:latin typeface="+mn-lt"/>
              </a:rPr>
              <a:t>4 lean-on columns</a:t>
            </a:r>
          </a:p>
          <a:p>
            <a:endParaRPr lang="en-US" altLang="en-US" sz="1400" dirty="0">
              <a:latin typeface="+mn-lt"/>
            </a:endParaRPr>
          </a:p>
        </p:txBody>
      </p:sp>
      <p:cxnSp>
        <p:nvCxnSpPr>
          <p:cNvPr id="271" name="Straight Connector 270"/>
          <p:cNvCxnSpPr/>
          <p:nvPr/>
        </p:nvCxnSpPr>
        <p:spPr>
          <a:xfrm>
            <a:off x="3473545" y="2014221"/>
            <a:ext cx="373711"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3576155" y="3892726"/>
            <a:ext cx="28578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Arrow Connector 272"/>
          <p:cNvCxnSpPr/>
          <p:nvPr/>
        </p:nvCxnSpPr>
        <p:spPr>
          <a:xfrm>
            <a:off x="3715155" y="2041170"/>
            <a:ext cx="0" cy="1843765"/>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sp>
        <p:nvSpPr>
          <p:cNvPr id="274" name="TextBox 273"/>
          <p:cNvSpPr txBox="1"/>
          <p:nvPr/>
        </p:nvSpPr>
        <p:spPr>
          <a:xfrm rot="16200000">
            <a:off x="3314266" y="2852414"/>
            <a:ext cx="775757" cy="203135"/>
          </a:xfrm>
          <a:prstGeom prst="rect">
            <a:avLst/>
          </a:prstGeom>
          <a:solidFill>
            <a:schemeClr val="bg1"/>
          </a:solidFill>
          <a:ln>
            <a:noFill/>
          </a:ln>
        </p:spPr>
        <p:txBody>
          <a:bodyPr wrap="square" lIns="9144" tIns="9144" rIns="9144" bIns="9144" rtlCol="0">
            <a:spAutoFit/>
          </a:bodyPr>
          <a:lstStyle/>
          <a:p>
            <a:pPr algn="ctr"/>
            <a:r>
              <a:rPr lang="en-US" sz="1200" dirty="0">
                <a:latin typeface="Times New Roman" panose="02020603050405020304" pitchFamily="18" charset="0"/>
                <a:cs typeface="Times New Roman" panose="02020603050405020304" pitchFamily="18" charset="0"/>
              </a:rPr>
              <a:t>10 @ 9’6”</a:t>
            </a:r>
          </a:p>
        </p:txBody>
      </p:sp>
      <p:sp>
        <p:nvSpPr>
          <p:cNvPr id="156" name="Text Box 141"/>
          <p:cNvSpPr txBox="1">
            <a:spLocks noChangeArrowheads="1"/>
          </p:cNvSpPr>
          <p:nvPr/>
        </p:nvSpPr>
        <p:spPr bwMode="auto">
          <a:xfrm>
            <a:off x="414594" y="5835233"/>
            <a:ext cx="83658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u="sng" dirty="0">
                <a:latin typeface="+mn-lt"/>
              </a:rPr>
              <a:t>Reference</a:t>
            </a:r>
          </a:p>
          <a:p>
            <a:r>
              <a:rPr lang="en-US" altLang="en-US" sz="1200" dirty="0">
                <a:latin typeface="+mn-lt"/>
              </a:rPr>
              <a:t>D.E. </a:t>
            </a:r>
            <a:r>
              <a:rPr lang="en-US" altLang="en-US" sz="1200" dirty="0" err="1">
                <a:latin typeface="+mn-lt"/>
              </a:rPr>
              <a:t>Statler</a:t>
            </a:r>
            <a:r>
              <a:rPr lang="en-US" altLang="en-US" sz="1200" dirty="0">
                <a:latin typeface="+mn-lt"/>
              </a:rPr>
              <a:t>, R.D. Ziemian, L.E. Robertson, The natural period as an indicator of second-order effects, Proceedings - Annual Stability Conference, Structural Stability Research Council. (2011) 136–147.</a:t>
            </a:r>
          </a:p>
        </p:txBody>
      </p:sp>
      <p:sp>
        <p:nvSpPr>
          <p:cNvPr id="157" name="Text Box 2"/>
          <p:cNvSpPr txBox="1">
            <a:spLocks noChangeArrowheads="1"/>
          </p:cNvSpPr>
          <p:nvPr/>
        </p:nvSpPr>
        <p:spPr bwMode="auto">
          <a:xfrm>
            <a:off x="4554497" y="983002"/>
            <a:ext cx="3181750" cy="4750892"/>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300"/>
              </a:spcAft>
            </a:pPr>
            <a:r>
              <a:rPr lang="en-US" sz="1400" b="1" u="sng" dirty="0">
                <a:effectLst/>
                <a:latin typeface="Times New Roman" panose="02020603050405020304" pitchFamily="18" charset="0"/>
                <a:ea typeface="Calibri" panose="020F0502020204030204" pitchFamily="34" charset="0"/>
                <a:cs typeface="Times New Roman" panose="02020603050405020304" pitchFamily="18" charset="0"/>
              </a:rPr>
              <a:t>Nominal Loads</a:t>
            </a:r>
          </a:p>
          <a:p>
            <a:pPr>
              <a:lnSpc>
                <a:spcPct val="107000"/>
              </a:lnSpc>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Gravity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Roof:	D = 0.821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L</a:t>
            </a:r>
            <a:r>
              <a:rPr lang="en-US" altLang="en-US" sz="1600" baseline="-25000" dirty="0" err="1">
                <a:latin typeface="Times New Roman" panose="02020603050405020304" pitchFamily="18" charset="0"/>
                <a:cs typeface="Times New Roman" panose="02020603050405020304" pitchFamily="18" charset="0"/>
              </a:rPr>
              <a:t>r</a:t>
            </a:r>
            <a:r>
              <a:rPr lang="en-US" sz="1400" dirty="0">
                <a:latin typeface="Times New Roman" panose="02020603050405020304" pitchFamily="18" charset="0"/>
                <a:ea typeface="Calibri" panose="020F0502020204030204" pitchFamily="34" charset="0"/>
                <a:cs typeface="Times New Roman" panose="02020603050405020304" pitchFamily="18" charset="0"/>
              </a:rPr>
              <a:t> = 0.616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Floor:	D = 0.847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altLang="en-US" sz="1400" dirty="0">
                <a:latin typeface="Times New Roman" panose="02020603050405020304" pitchFamily="18" charset="0"/>
                <a:cs typeface="Times New Roman" panose="02020603050405020304" pitchFamily="18" charset="0"/>
              </a:rPr>
              <a:t>		L</a:t>
            </a:r>
            <a:r>
              <a:rPr lang="en-US" sz="1400" dirty="0">
                <a:latin typeface="Times New Roman" panose="02020603050405020304" pitchFamily="18" charset="0"/>
                <a:ea typeface="Calibri" panose="020F0502020204030204" pitchFamily="34" charset="0"/>
                <a:cs typeface="Times New Roman" panose="02020603050405020304" pitchFamily="18" charset="0"/>
              </a:rPr>
              <a:t> = 0.616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600"/>
              </a:spcAft>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Wall:	D = 7.317 kip/story</a:t>
            </a:r>
          </a:p>
          <a:p>
            <a:pPr>
              <a:lnSpc>
                <a:spcPct val="107000"/>
              </a:lnSpc>
              <a:tabLst>
                <a:tab pos="288925" algn="l"/>
              </a:tabLs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Wind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(rightward)</a:t>
            </a:r>
          </a:p>
          <a:p>
            <a:pPr>
              <a:lnSpc>
                <a:spcPct val="107000"/>
              </a:lnSpc>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Roof: 	W = 2.835 kip</a:t>
            </a:r>
          </a:p>
          <a:p>
            <a:pPr>
              <a:lnSpc>
                <a:spcPct val="107000"/>
              </a:lnSpc>
              <a:spcAft>
                <a:spcPts val="600"/>
              </a:spcAft>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Levels:	W = 5.669 kip</a:t>
            </a:r>
          </a:p>
          <a:p>
            <a:pPr>
              <a:lnSpc>
                <a:spcPct val="107000"/>
              </a:lnSpc>
              <a:spcBef>
                <a:spcPts val="600"/>
              </a:spcBef>
              <a:spcAft>
                <a:spcPts val="300"/>
              </a:spcAft>
              <a:tabLst>
                <a:tab pos="171450" algn="l"/>
                <a:tab pos="800100" algn="l"/>
              </a:tabLst>
            </a:pPr>
            <a:r>
              <a:rPr lang="en-US" sz="1400" b="1" u="sng" dirty="0">
                <a:latin typeface="Times New Roman" panose="02020603050405020304" pitchFamily="18" charset="0"/>
                <a:ea typeface="Calibri" panose="020F0502020204030204" pitchFamily="34" charset="0"/>
                <a:cs typeface="Times New Roman" panose="02020603050405020304" pitchFamily="18" charset="0"/>
              </a:rPr>
              <a:t>Initial imperfection </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600"/>
              </a:spcAft>
              <a:tabLst>
                <a:tab pos="171450" algn="l"/>
                <a:tab pos="8001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Global sway </a:t>
            </a:r>
            <a:r>
              <a:rPr lang="en-US" sz="1400" dirty="0">
                <a:latin typeface="Symbol" panose="05050102010706020507" pitchFamily="18" charset="2"/>
                <a:ea typeface="Calibri" panose="020F0502020204030204" pitchFamily="34" charset="0"/>
                <a:cs typeface="Times New Roman" panose="02020603050405020304" pitchFamily="18" charset="0"/>
              </a:rPr>
              <a:t>D</a:t>
            </a:r>
            <a:r>
              <a:rPr lang="en-US" sz="14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1400" dirty="0">
                <a:latin typeface="Times New Roman" panose="02020603050405020304" pitchFamily="18" charset="0"/>
                <a:ea typeface="Calibri" panose="020F0502020204030204" pitchFamily="34" charset="0"/>
                <a:cs typeface="Times New Roman" panose="02020603050405020304" pitchFamily="18" charset="0"/>
              </a:rPr>
              <a:t> = H/500 (rightward)</a:t>
            </a:r>
            <a:endParaRPr lang="en-US" sz="1400"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endParaRPr>
          </a:p>
          <a:p>
            <a:pPr>
              <a:lnSpc>
                <a:spcPct val="107000"/>
              </a:lnSpc>
              <a:spcAft>
                <a:spcPts val="300"/>
              </a:spcAft>
              <a:tabLst>
                <a:tab pos="171450" algn="l"/>
                <a:tab pos="800100" algn="l"/>
              </a:tabLst>
            </a:pPr>
            <a:r>
              <a:rPr lang="en-US" sz="1400" b="1" u="sng" dirty="0">
                <a:latin typeface="Times New Roman" panose="02020603050405020304" pitchFamily="18" charset="0"/>
                <a:ea typeface="Calibri" panose="020F0502020204030204" pitchFamily="34" charset="0"/>
                <a:cs typeface="Times New Roman" panose="02020603050405020304" pitchFamily="18" charset="0"/>
              </a:rPr>
              <a:t>Material</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114300">
              <a:lnSpc>
                <a:spcPct val="107000"/>
              </a:lnSpc>
              <a:spcAft>
                <a:spcPts val="300"/>
              </a:spcAft>
              <a:tabLst>
                <a:tab pos="171450" algn="l"/>
                <a:tab pos="8001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E = 29,000 </a:t>
            </a:r>
            <a:r>
              <a:rPr lang="en-US" sz="1400" dirty="0" err="1">
                <a:latin typeface="Times New Roman" panose="02020603050405020304" pitchFamily="18" charset="0"/>
                <a:ea typeface="Calibri" panose="020F0502020204030204" pitchFamily="34" charset="0"/>
                <a:cs typeface="Times New Roman" panose="02020603050405020304" pitchFamily="18" charset="0"/>
              </a:rPr>
              <a:t>ksi</a:t>
            </a:r>
            <a:endParaRPr lang="en-US" sz="1400" baseline="30000" dirty="0">
              <a:latin typeface="Times New Roman" panose="02020603050405020304" pitchFamily="18" charset="0"/>
              <a:ea typeface="Calibri" panose="020F0502020204030204" pitchFamily="34" charset="0"/>
              <a:cs typeface="Times New Roman" panose="02020603050405020304" pitchFamily="18" charset="0"/>
            </a:endParaRPr>
          </a:p>
          <a:p>
            <a:pPr marL="114300">
              <a:lnSpc>
                <a:spcPct val="107000"/>
              </a:lnSpc>
              <a:spcAft>
                <a:spcPts val="300"/>
              </a:spcAft>
              <a:tabLst>
                <a:tab pos="171450" algn="l"/>
                <a:tab pos="800100" algn="l"/>
              </a:tabLst>
            </a:pPr>
            <a:r>
              <a:rPr lang="en-US" sz="1400" dirty="0" err="1">
                <a:latin typeface="Times New Roman" panose="02020603050405020304" pitchFamily="18" charset="0"/>
                <a:ea typeface="Calibri" panose="020F0502020204030204" pitchFamily="34" charset="0"/>
                <a:cs typeface="Times New Roman" panose="02020603050405020304" pitchFamily="18" charset="0"/>
              </a:rPr>
              <a:t>Fy</a:t>
            </a:r>
            <a:r>
              <a:rPr lang="en-US" sz="1400" dirty="0">
                <a:latin typeface="Times New Roman" panose="02020603050405020304" pitchFamily="18" charset="0"/>
                <a:ea typeface="Calibri" panose="020F0502020204030204" pitchFamily="34" charset="0"/>
                <a:cs typeface="Times New Roman" panose="02020603050405020304" pitchFamily="18" charset="0"/>
              </a:rPr>
              <a:t> = 36 </a:t>
            </a:r>
            <a:r>
              <a:rPr lang="en-US" sz="1400" dirty="0" err="1">
                <a:latin typeface="Times New Roman" panose="02020603050405020304" pitchFamily="18" charset="0"/>
                <a:ea typeface="Calibri" panose="020F0502020204030204" pitchFamily="34" charset="0"/>
                <a:cs typeface="Times New Roman" panose="02020603050405020304" pitchFamily="18" charset="0"/>
              </a:rPr>
              <a:t>ksi</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114300">
              <a:lnSpc>
                <a:spcPct val="107000"/>
              </a:lnSpc>
              <a:spcAft>
                <a:spcPts val="300"/>
              </a:spcAft>
              <a:tabLst>
                <a:tab pos="171450" algn="l"/>
                <a:tab pos="800100" algn="l"/>
              </a:tabLst>
            </a:pPr>
            <a:endParaRPr lang="en-US" sz="1400" baseline="30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300"/>
              </a:spcAft>
              <a:tabLst>
                <a:tab pos="171450" algn="l"/>
              </a:tabLst>
            </a:pPr>
            <a:r>
              <a:rPr lang="en-US" sz="1400" b="1" u="sng" dirty="0">
                <a:latin typeface="Times New Roman" panose="02020603050405020304" pitchFamily="18" charset="0"/>
                <a:ea typeface="Calibri" panose="020F0502020204030204" pitchFamily="34" charset="0"/>
                <a:cs typeface="Times New Roman" panose="02020603050405020304" pitchFamily="18" charset="0"/>
              </a:rPr>
              <a:t>Load combination investigated</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7145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1.2D + 1.0L + 0.5L</a:t>
            </a:r>
            <a:r>
              <a:rPr lang="en-US" sz="1400" baseline="-25000" dirty="0">
                <a:latin typeface="Times New Roman" panose="02020603050405020304" pitchFamily="18" charset="0"/>
                <a:ea typeface="Calibri" panose="020F0502020204030204" pitchFamily="34" charset="0"/>
                <a:cs typeface="Times New Roman" panose="02020603050405020304" pitchFamily="18" charset="0"/>
              </a:rPr>
              <a:t>r</a:t>
            </a:r>
            <a:r>
              <a:rPr lang="en-US" sz="1400" dirty="0">
                <a:latin typeface="Times New Roman" panose="02020603050405020304" pitchFamily="18" charset="0"/>
                <a:ea typeface="Calibri" panose="020F0502020204030204" pitchFamily="34" charset="0"/>
                <a:cs typeface="Times New Roman" panose="02020603050405020304" pitchFamily="18" charset="0"/>
              </a:rPr>
              <a:t> + 1.0W</a:t>
            </a:r>
          </a:p>
          <a:p>
            <a:pPr>
              <a:lnSpc>
                <a:spcPct val="107000"/>
              </a:lnSpc>
              <a:spcAft>
                <a:spcPts val="600"/>
              </a:spcAft>
              <a:tabLst>
                <a:tab pos="114300" algn="l"/>
                <a:tab pos="685800" algn="l"/>
              </a:tabLst>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392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8" name="Straight Connector 247"/>
          <p:cNvCxnSpPr/>
          <p:nvPr/>
        </p:nvCxnSpPr>
        <p:spPr>
          <a:xfrm rot="5400000">
            <a:off x="2621447" y="4133745"/>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5400000">
            <a:off x="1588897" y="4133745"/>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p:nvPr/>
        </p:nvCxnSpPr>
        <p:spPr>
          <a:xfrm flipH="1">
            <a:off x="1700968" y="4120579"/>
            <a:ext cx="1005840" cy="0"/>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sp>
        <p:nvSpPr>
          <p:cNvPr id="251" name="TextBox 250"/>
          <p:cNvSpPr txBox="1"/>
          <p:nvPr/>
        </p:nvSpPr>
        <p:spPr>
          <a:xfrm>
            <a:off x="1915523" y="4132222"/>
            <a:ext cx="566615" cy="203133"/>
          </a:xfrm>
          <a:prstGeom prst="rect">
            <a:avLst/>
          </a:prstGeom>
          <a:noFill/>
          <a:ln>
            <a:noFill/>
          </a:ln>
        </p:spPr>
        <p:txBody>
          <a:bodyPr wrap="square" lIns="9144" tIns="9144" rIns="9144" bIns="9144" rtlCol="0">
            <a:spAutoFit/>
          </a:bodyPr>
          <a:lstStyle/>
          <a:p>
            <a:pPr algn="ctr"/>
            <a:r>
              <a:rPr lang="en-US" sz="1200" dirty="0">
                <a:latin typeface="Times New Roman" panose="02020603050405020304" pitchFamily="18" charset="0"/>
                <a:cs typeface="Times New Roman" panose="02020603050405020304" pitchFamily="18" charset="0"/>
              </a:rPr>
              <a:t>3 @ 20’</a:t>
            </a:r>
          </a:p>
        </p:txBody>
      </p:sp>
      <p:sp>
        <p:nvSpPr>
          <p:cNvPr id="252" name="TextBox 251"/>
          <p:cNvSpPr txBox="1"/>
          <p:nvPr/>
        </p:nvSpPr>
        <p:spPr>
          <a:xfrm>
            <a:off x="2833579" y="4132222"/>
            <a:ext cx="567772" cy="203133"/>
          </a:xfrm>
          <a:prstGeom prst="rect">
            <a:avLst/>
          </a:prstGeom>
          <a:noFill/>
          <a:ln>
            <a:noFill/>
          </a:ln>
        </p:spPr>
        <p:txBody>
          <a:bodyPr wrap="square" lIns="9144" tIns="9144" rIns="9144" bIns="9144" rtlCol="0">
            <a:spAutoFit/>
          </a:bodyPr>
          <a:lstStyle/>
          <a:p>
            <a:pPr algn="ctr"/>
            <a:r>
              <a:rPr lang="en-US" sz="1200" dirty="0">
                <a:latin typeface="Times New Roman" panose="02020603050405020304" pitchFamily="18" charset="0"/>
                <a:cs typeface="Times New Roman" panose="02020603050405020304" pitchFamily="18" charset="0"/>
              </a:rPr>
              <a:t>2 @ 20’</a:t>
            </a:r>
          </a:p>
        </p:txBody>
      </p:sp>
      <p:cxnSp>
        <p:nvCxnSpPr>
          <p:cNvPr id="253" name="Straight Connector 252"/>
          <p:cNvCxnSpPr/>
          <p:nvPr/>
        </p:nvCxnSpPr>
        <p:spPr>
          <a:xfrm rot="5400000">
            <a:off x="861534" y="4147601"/>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3362662" y="4161455"/>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p:nvPr/>
        </p:nvCxnSpPr>
        <p:spPr>
          <a:xfrm flipH="1">
            <a:off x="952974" y="4111818"/>
            <a:ext cx="727363" cy="0"/>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H="1">
            <a:off x="2710985" y="4122691"/>
            <a:ext cx="727363" cy="0"/>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sp>
        <p:nvSpPr>
          <p:cNvPr id="258" name="TextBox 257"/>
          <p:cNvSpPr txBox="1"/>
          <p:nvPr/>
        </p:nvSpPr>
        <p:spPr>
          <a:xfrm>
            <a:off x="1058520" y="4132222"/>
            <a:ext cx="587438" cy="203133"/>
          </a:xfrm>
          <a:prstGeom prst="rect">
            <a:avLst/>
          </a:prstGeom>
          <a:noFill/>
          <a:ln>
            <a:noFill/>
          </a:ln>
        </p:spPr>
        <p:txBody>
          <a:bodyPr wrap="square" lIns="9144" tIns="9144" rIns="9144" bIns="9144" rtlCol="0">
            <a:spAutoFit/>
          </a:bodyPr>
          <a:lstStyle/>
          <a:p>
            <a:pPr algn="ctr"/>
            <a:r>
              <a:rPr lang="en-US" sz="1200" dirty="0">
                <a:latin typeface="Times New Roman" panose="02020603050405020304" pitchFamily="18" charset="0"/>
                <a:cs typeface="Times New Roman" panose="02020603050405020304" pitchFamily="18" charset="0"/>
              </a:rPr>
              <a:t>2 @ 20’</a:t>
            </a:r>
          </a:p>
        </p:txBody>
      </p:sp>
      <p:grpSp>
        <p:nvGrpSpPr>
          <p:cNvPr id="14" name="Group 13"/>
          <p:cNvGrpSpPr/>
          <p:nvPr/>
        </p:nvGrpSpPr>
        <p:grpSpPr>
          <a:xfrm>
            <a:off x="858362" y="2013621"/>
            <a:ext cx="2698205" cy="2013391"/>
            <a:chOff x="858362" y="2013621"/>
            <a:chExt cx="2698205" cy="2013391"/>
          </a:xfrm>
        </p:grpSpPr>
        <p:grpSp>
          <p:nvGrpSpPr>
            <p:cNvPr id="530" name="Group 529"/>
            <p:cNvGrpSpPr>
              <a:grpSpLocks noChangeAspect="1"/>
            </p:cNvGrpSpPr>
            <p:nvPr/>
          </p:nvGrpSpPr>
          <p:grpSpPr>
            <a:xfrm>
              <a:off x="1577428" y="3933301"/>
              <a:ext cx="182880" cy="68018"/>
              <a:chOff x="702783" y="4260848"/>
              <a:chExt cx="121681" cy="65298"/>
            </a:xfrm>
          </p:grpSpPr>
          <p:sp>
            <p:nvSpPr>
              <p:cNvPr id="531" name="Rectangle 530"/>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532" name="Straight Connector 531"/>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2" name="Rectangle 511"/>
            <p:cNvSpPr/>
            <p:nvPr/>
          </p:nvSpPr>
          <p:spPr>
            <a:xfrm>
              <a:off x="969488" y="2220478"/>
              <a:ext cx="2468880" cy="1845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9050">
                  <a:solidFill>
                    <a:schemeClr val="tx1"/>
                  </a:solidFill>
                </a:ln>
                <a:latin typeface="Times New Roman" panose="02020603050405020304" pitchFamily="18" charset="0"/>
                <a:cs typeface="Times New Roman" panose="02020603050405020304" pitchFamily="18" charset="0"/>
              </a:endParaRPr>
            </a:p>
          </p:txBody>
        </p:sp>
        <p:sp>
          <p:nvSpPr>
            <p:cNvPr id="513" name="Rectangle 512"/>
            <p:cNvSpPr/>
            <p:nvPr/>
          </p:nvSpPr>
          <p:spPr>
            <a:xfrm>
              <a:off x="969482" y="2404991"/>
              <a:ext cx="2468880" cy="1845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9050">
                  <a:solidFill>
                    <a:schemeClr val="tx1"/>
                  </a:solidFill>
                </a:ln>
                <a:latin typeface="Times New Roman" panose="02020603050405020304" pitchFamily="18" charset="0"/>
                <a:cs typeface="Times New Roman" panose="02020603050405020304" pitchFamily="18" charset="0"/>
              </a:endParaRPr>
            </a:p>
          </p:txBody>
        </p:sp>
        <p:sp>
          <p:nvSpPr>
            <p:cNvPr id="516" name="Rectangle 515"/>
            <p:cNvSpPr/>
            <p:nvPr/>
          </p:nvSpPr>
          <p:spPr>
            <a:xfrm>
              <a:off x="969488" y="2589505"/>
              <a:ext cx="2468880" cy="1845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9050">
                  <a:solidFill>
                    <a:schemeClr val="tx1"/>
                  </a:solidFill>
                </a:ln>
                <a:latin typeface="Times New Roman" panose="02020603050405020304" pitchFamily="18" charset="0"/>
                <a:cs typeface="Times New Roman" panose="02020603050405020304" pitchFamily="18" charset="0"/>
              </a:endParaRPr>
            </a:p>
          </p:txBody>
        </p:sp>
        <p:sp>
          <p:nvSpPr>
            <p:cNvPr id="517" name="Rectangle 516"/>
            <p:cNvSpPr/>
            <p:nvPr/>
          </p:nvSpPr>
          <p:spPr>
            <a:xfrm>
              <a:off x="969482" y="2774019"/>
              <a:ext cx="2468880" cy="1845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9050">
                  <a:solidFill>
                    <a:schemeClr val="tx1"/>
                  </a:solidFill>
                </a:ln>
                <a:latin typeface="Times New Roman" panose="02020603050405020304" pitchFamily="18" charset="0"/>
                <a:cs typeface="Times New Roman" panose="02020603050405020304" pitchFamily="18" charset="0"/>
              </a:endParaRPr>
            </a:p>
          </p:txBody>
        </p:sp>
        <p:sp>
          <p:nvSpPr>
            <p:cNvPr id="518" name="Rectangle 517"/>
            <p:cNvSpPr/>
            <p:nvPr/>
          </p:nvSpPr>
          <p:spPr>
            <a:xfrm>
              <a:off x="969482" y="2958533"/>
              <a:ext cx="2468880" cy="1845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9050">
                  <a:solidFill>
                    <a:schemeClr val="tx1"/>
                  </a:solidFill>
                </a:ln>
                <a:latin typeface="Times New Roman" panose="02020603050405020304" pitchFamily="18" charset="0"/>
                <a:cs typeface="Times New Roman" panose="02020603050405020304" pitchFamily="18" charset="0"/>
              </a:endParaRPr>
            </a:p>
          </p:txBody>
        </p:sp>
        <p:sp>
          <p:nvSpPr>
            <p:cNvPr id="519" name="Rectangle 518"/>
            <p:cNvSpPr/>
            <p:nvPr/>
          </p:nvSpPr>
          <p:spPr>
            <a:xfrm>
              <a:off x="969488" y="3143047"/>
              <a:ext cx="2468880" cy="1845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9050">
                  <a:solidFill>
                    <a:schemeClr val="tx1"/>
                  </a:solidFill>
                </a:ln>
                <a:latin typeface="Times New Roman" panose="02020603050405020304" pitchFamily="18" charset="0"/>
                <a:cs typeface="Times New Roman" panose="02020603050405020304" pitchFamily="18" charset="0"/>
              </a:endParaRPr>
            </a:p>
          </p:txBody>
        </p:sp>
        <p:sp>
          <p:nvSpPr>
            <p:cNvPr id="520" name="Rectangle 519"/>
            <p:cNvSpPr/>
            <p:nvPr/>
          </p:nvSpPr>
          <p:spPr>
            <a:xfrm>
              <a:off x="969482" y="3327560"/>
              <a:ext cx="2468880" cy="1845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9050">
                  <a:solidFill>
                    <a:schemeClr val="tx1"/>
                  </a:solidFill>
                </a:ln>
                <a:latin typeface="Times New Roman" panose="02020603050405020304" pitchFamily="18" charset="0"/>
                <a:cs typeface="Times New Roman" panose="02020603050405020304" pitchFamily="18" charset="0"/>
              </a:endParaRPr>
            </a:p>
          </p:txBody>
        </p:sp>
        <p:sp>
          <p:nvSpPr>
            <p:cNvPr id="521" name="Rectangle 520"/>
            <p:cNvSpPr/>
            <p:nvPr/>
          </p:nvSpPr>
          <p:spPr>
            <a:xfrm>
              <a:off x="969482" y="3512075"/>
              <a:ext cx="2468880" cy="1845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9050">
                  <a:solidFill>
                    <a:schemeClr val="tx1"/>
                  </a:solidFill>
                </a:ln>
                <a:latin typeface="Times New Roman" panose="02020603050405020304" pitchFamily="18" charset="0"/>
                <a:cs typeface="Times New Roman" panose="02020603050405020304" pitchFamily="18" charset="0"/>
              </a:endParaRPr>
            </a:p>
          </p:txBody>
        </p:sp>
        <p:cxnSp>
          <p:nvCxnSpPr>
            <p:cNvPr id="522" name="Straight Connector 521"/>
            <p:cNvCxnSpPr/>
            <p:nvPr/>
          </p:nvCxnSpPr>
          <p:spPr>
            <a:xfrm>
              <a:off x="2021825" y="2033550"/>
              <a:ext cx="0" cy="1896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3" name="Straight Connector 522"/>
            <p:cNvCxnSpPr/>
            <p:nvPr/>
          </p:nvCxnSpPr>
          <p:spPr>
            <a:xfrm>
              <a:off x="2374268" y="2033550"/>
              <a:ext cx="0" cy="1896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4" name="Straight Connector 523"/>
            <p:cNvCxnSpPr/>
            <p:nvPr/>
          </p:nvCxnSpPr>
          <p:spPr>
            <a:xfrm>
              <a:off x="2725965" y="2033550"/>
              <a:ext cx="0" cy="19220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5" name="Straight Connector 524"/>
            <p:cNvCxnSpPr/>
            <p:nvPr/>
          </p:nvCxnSpPr>
          <p:spPr>
            <a:xfrm>
              <a:off x="1672219" y="2033550"/>
              <a:ext cx="0" cy="1896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6" name="Straight Connector 525"/>
            <p:cNvCxnSpPr/>
            <p:nvPr/>
          </p:nvCxnSpPr>
          <p:spPr>
            <a:xfrm>
              <a:off x="3077268" y="2033550"/>
              <a:ext cx="0" cy="1828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3" name="Rectangle 552"/>
            <p:cNvSpPr/>
            <p:nvPr/>
          </p:nvSpPr>
          <p:spPr>
            <a:xfrm>
              <a:off x="969482" y="2035727"/>
              <a:ext cx="2468880" cy="1845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9050">
                  <a:solidFill>
                    <a:schemeClr val="tx1"/>
                  </a:solidFill>
                </a:ln>
                <a:latin typeface="Times New Roman" panose="02020603050405020304" pitchFamily="18" charset="0"/>
                <a:cs typeface="Times New Roman" panose="02020603050405020304" pitchFamily="18" charset="0"/>
              </a:endParaRPr>
            </a:p>
          </p:txBody>
        </p:sp>
        <p:grpSp>
          <p:nvGrpSpPr>
            <p:cNvPr id="554" name="Group 553"/>
            <p:cNvGrpSpPr/>
            <p:nvPr/>
          </p:nvGrpSpPr>
          <p:grpSpPr>
            <a:xfrm>
              <a:off x="2960642" y="3851438"/>
              <a:ext cx="229318" cy="175574"/>
              <a:chOff x="1977895" y="3129266"/>
              <a:chExt cx="164318" cy="125808"/>
            </a:xfrm>
          </p:grpSpPr>
          <p:sp>
            <p:nvSpPr>
              <p:cNvPr id="555" name="AutoShape 207"/>
              <p:cNvSpPr>
                <a:spLocks noChangeArrowheads="1"/>
              </p:cNvSpPr>
              <p:nvPr/>
            </p:nvSpPr>
            <p:spPr bwMode="auto">
              <a:xfrm>
                <a:off x="2023398" y="3129266"/>
                <a:ext cx="73311" cy="65330"/>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556" name="Line 208"/>
              <p:cNvSpPr>
                <a:spLocks noChangeShapeType="1"/>
              </p:cNvSpPr>
              <p:nvPr/>
            </p:nvSpPr>
            <p:spPr bwMode="auto">
              <a:xfrm>
                <a:off x="1977895" y="3194596"/>
                <a:ext cx="16431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57" name="Rectangle 556"/>
              <p:cNvSpPr/>
              <p:nvPr/>
            </p:nvSpPr>
            <p:spPr>
              <a:xfrm>
                <a:off x="1985031" y="3207530"/>
                <a:ext cx="147239" cy="47544"/>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cxnSp>
          <p:nvCxnSpPr>
            <p:cNvPr id="62" name="Straight Connector 61"/>
            <p:cNvCxnSpPr/>
            <p:nvPr/>
          </p:nvCxnSpPr>
          <p:spPr>
            <a:xfrm>
              <a:off x="3434625" y="2041170"/>
              <a:ext cx="0" cy="1828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974203" y="2042017"/>
              <a:ext cx="0" cy="1828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333190" y="2042017"/>
              <a:ext cx="0" cy="1828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8" name="Group 67"/>
            <p:cNvGrpSpPr>
              <a:grpSpLocks noChangeAspect="1"/>
            </p:cNvGrpSpPr>
            <p:nvPr/>
          </p:nvGrpSpPr>
          <p:grpSpPr>
            <a:xfrm>
              <a:off x="1929087" y="3933301"/>
              <a:ext cx="182880" cy="68018"/>
              <a:chOff x="702783" y="4260848"/>
              <a:chExt cx="121681" cy="65298"/>
            </a:xfrm>
          </p:grpSpPr>
          <p:sp>
            <p:nvSpPr>
              <p:cNvPr id="69" name="Rectangle 68"/>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70" name="Straight Connector 69"/>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a:grpSpLocks noChangeAspect="1"/>
            </p:cNvGrpSpPr>
            <p:nvPr/>
          </p:nvGrpSpPr>
          <p:grpSpPr>
            <a:xfrm>
              <a:off x="2280746" y="3933301"/>
              <a:ext cx="182880" cy="68018"/>
              <a:chOff x="702783" y="4260848"/>
              <a:chExt cx="121681" cy="65298"/>
            </a:xfrm>
          </p:grpSpPr>
          <p:sp>
            <p:nvSpPr>
              <p:cNvPr id="72" name="Rectangle 71"/>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73" name="Straight Connector 72"/>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a:grpSpLocks noChangeAspect="1"/>
            </p:cNvGrpSpPr>
            <p:nvPr/>
          </p:nvGrpSpPr>
          <p:grpSpPr>
            <a:xfrm>
              <a:off x="2632405" y="3933301"/>
              <a:ext cx="182880" cy="68018"/>
              <a:chOff x="702783" y="4260848"/>
              <a:chExt cx="121681" cy="65298"/>
            </a:xfrm>
          </p:grpSpPr>
          <p:sp>
            <p:nvSpPr>
              <p:cNvPr id="75" name="Rectangle 74"/>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76" name="Straight Connector 75"/>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3327249" y="3851438"/>
              <a:ext cx="229318" cy="175574"/>
              <a:chOff x="1977895" y="3129266"/>
              <a:chExt cx="164318" cy="125808"/>
            </a:xfrm>
          </p:grpSpPr>
          <p:sp>
            <p:nvSpPr>
              <p:cNvPr id="78" name="AutoShape 207"/>
              <p:cNvSpPr>
                <a:spLocks noChangeArrowheads="1"/>
              </p:cNvSpPr>
              <p:nvPr/>
            </p:nvSpPr>
            <p:spPr bwMode="auto">
              <a:xfrm>
                <a:off x="2023398" y="3129266"/>
                <a:ext cx="73311" cy="65330"/>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79" name="Line 208"/>
              <p:cNvSpPr>
                <a:spLocks noChangeShapeType="1"/>
              </p:cNvSpPr>
              <p:nvPr/>
            </p:nvSpPr>
            <p:spPr bwMode="auto">
              <a:xfrm>
                <a:off x="1977895" y="3194596"/>
                <a:ext cx="16431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80" name="Rectangle 79"/>
              <p:cNvSpPr/>
              <p:nvPr/>
            </p:nvSpPr>
            <p:spPr>
              <a:xfrm>
                <a:off x="1985031" y="3207530"/>
                <a:ext cx="147239" cy="47544"/>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nvGrpSpPr>
            <p:cNvPr id="81" name="Group 80"/>
            <p:cNvGrpSpPr/>
            <p:nvPr/>
          </p:nvGrpSpPr>
          <p:grpSpPr>
            <a:xfrm>
              <a:off x="858362" y="3851438"/>
              <a:ext cx="229318" cy="175574"/>
              <a:chOff x="1977895" y="3129266"/>
              <a:chExt cx="164318" cy="125808"/>
            </a:xfrm>
          </p:grpSpPr>
          <p:sp>
            <p:nvSpPr>
              <p:cNvPr id="82" name="AutoShape 207"/>
              <p:cNvSpPr>
                <a:spLocks noChangeArrowheads="1"/>
              </p:cNvSpPr>
              <p:nvPr/>
            </p:nvSpPr>
            <p:spPr bwMode="auto">
              <a:xfrm>
                <a:off x="2023398" y="3129266"/>
                <a:ext cx="73311" cy="65330"/>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83" name="Line 208"/>
              <p:cNvSpPr>
                <a:spLocks noChangeShapeType="1"/>
              </p:cNvSpPr>
              <p:nvPr/>
            </p:nvSpPr>
            <p:spPr bwMode="auto">
              <a:xfrm>
                <a:off x="1977895" y="3194596"/>
                <a:ext cx="16431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84" name="Rectangle 83"/>
              <p:cNvSpPr/>
              <p:nvPr/>
            </p:nvSpPr>
            <p:spPr>
              <a:xfrm>
                <a:off x="1985031" y="3207530"/>
                <a:ext cx="147239" cy="47544"/>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nvGrpSpPr>
            <p:cNvPr id="85" name="Group 84"/>
            <p:cNvGrpSpPr/>
            <p:nvPr/>
          </p:nvGrpSpPr>
          <p:grpSpPr>
            <a:xfrm>
              <a:off x="1217349" y="3851438"/>
              <a:ext cx="229318" cy="175574"/>
              <a:chOff x="1977895" y="3129266"/>
              <a:chExt cx="164318" cy="125808"/>
            </a:xfrm>
          </p:grpSpPr>
          <p:sp>
            <p:nvSpPr>
              <p:cNvPr id="86" name="AutoShape 207"/>
              <p:cNvSpPr>
                <a:spLocks noChangeArrowheads="1"/>
              </p:cNvSpPr>
              <p:nvPr/>
            </p:nvSpPr>
            <p:spPr bwMode="auto">
              <a:xfrm>
                <a:off x="2023398" y="3129266"/>
                <a:ext cx="73311" cy="65330"/>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87" name="Line 208"/>
              <p:cNvSpPr>
                <a:spLocks noChangeShapeType="1"/>
              </p:cNvSpPr>
              <p:nvPr/>
            </p:nvSpPr>
            <p:spPr bwMode="auto">
              <a:xfrm>
                <a:off x="1977895" y="3194596"/>
                <a:ext cx="16431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88" name="Rectangle 87"/>
              <p:cNvSpPr/>
              <p:nvPr/>
            </p:nvSpPr>
            <p:spPr>
              <a:xfrm>
                <a:off x="1985031" y="3207530"/>
                <a:ext cx="147239" cy="47544"/>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7" name="Oval 6"/>
            <p:cNvSpPr/>
            <p:nvPr/>
          </p:nvSpPr>
          <p:spPr>
            <a:xfrm>
              <a:off x="2996557" y="2013645"/>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2" name="Oval 91"/>
            <p:cNvSpPr/>
            <p:nvPr/>
          </p:nvSpPr>
          <p:spPr>
            <a:xfrm>
              <a:off x="2996557" y="219326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3" name="Oval 92"/>
            <p:cNvSpPr/>
            <p:nvPr/>
          </p:nvSpPr>
          <p:spPr>
            <a:xfrm>
              <a:off x="2996557" y="237831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4" name="Oval 93"/>
            <p:cNvSpPr/>
            <p:nvPr/>
          </p:nvSpPr>
          <p:spPr>
            <a:xfrm>
              <a:off x="2996557" y="256337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5" name="Oval 94"/>
            <p:cNvSpPr/>
            <p:nvPr/>
          </p:nvSpPr>
          <p:spPr>
            <a:xfrm>
              <a:off x="2996557" y="274843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6" name="Oval 95"/>
            <p:cNvSpPr/>
            <p:nvPr/>
          </p:nvSpPr>
          <p:spPr>
            <a:xfrm>
              <a:off x="2996557" y="293349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7" name="Oval 96"/>
            <p:cNvSpPr/>
            <p:nvPr/>
          </p:nvSpPr>
          <p:spPr>
            <a:xfrm>
              <a:off x="2996557" y="311855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8" name="Oval 97"/>
            <p:cNvSpPr/>
            <p:nvPr/>
          </p:nvSpPr>
          <p:spPr>
            <a:xfrm>
              <a:off x="2996557" y="330360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9" name="Oval 98"/>
            <p:cNvSpPr/>
            <p:nvPr/>
          </p:nvSpPr>
          <p:spPr>
            <a:xfrm>
              <a:off x="2996557" y="348866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0" name="Oval 99"/>
            <p:cNvSpPr/>
            <p:nvPr/>
          </p:nvSpPr>
          <p:spPr>
            <a:xfrm>
              <a:off x="2996557" y="367372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1" name="Oval 100"/>
            <p:cNvSpPr/>
            <p:nvPr/>
          </p:nvSpPr>
          <p:spPr>
            <a:xfrm>
              <a:off x="3110856" y="2013641"/>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2" name="Oval 101"/>
            <p:cNvSpPr/>
            <p:nvPr/>
          </p:nvSpPr>
          <p:spPr>
            <a:xfrm>
              <a:off x="3110856" y="219325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3" name="Oval 102"/>
            <p:cNvSpPr/>
            <p:nvPr/>
          </p:nvSpPr>
          <p:spPr>
            <a:xfrm>
              <a:off x="3110856" y="237831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4" name="Oval 103"/>
            <p:cNvSpPr/>
            <p:nvPr/>
          </p:nvSpPr>
          <p:spPr>
            <a:xfrm>
              <a:off x="3110856" y="256337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5" name="Oval 104"/>
            <p:cNvSpPr/>
            <p:nvPr/>
          </p:nvSpPr>
          <p:spPr>
            <a:xfrm>
              <a:off x="3110856" y="274843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6" name="Oval 105"/>
            <p:cNvSpPr/>
            <p:nvPr/>
          </p:nvSpPr>
          <p:spPr>
            <a:xfrm>
              <a:off x="3110856" y="293348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7" name="Oval 106"/>
            <p:cNvSpPr/>
            <p:nvPr/>
          </p:nvSpPr>
          <p:spPr>
            <a:xfrm>
              <a:off x="3110856" y="311854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8" name="Oval 107"/>
            <p:cNvSpPr/>
            <p:nvPr/>
          </p:nvSpPr>
          <p:spPr>
            <a:xfrm>
              <a:off x="3110856" y="330360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9" name="Oval 108"/>
            <p:cNvSpPr/>
            <p:nvPr/>
          </p:nvSpPr>
          <p:spPr>
            <a:xfrm>
              <a:off x="3110856" y="348866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0" name="Oval 109"/>
            <p:cNvSpPr/>
            <p:nvPr/>
          </p:nvSpPr>
          <p:spPr>
            <a:xfrm>
              <a:off x="3110856" y="367372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1" name="Oval 110"/>
            <p:cNvSpPr/>
            <p:nvPr/>
          </p:nvSpPr>
          <p:spPr>
            <a:xfrm>
              <a:off x="3355786" y="2013637"/>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2" name="Oval 111"/>
            <p:cNvSpPr/>
            <p:nvPr/>
          </p:nvSpPr>
          <p:spPr>
            <a:xfrm>
              <a:off x="3355786" y="219325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3" name="Oval 112"/>
            <p:cNvSpPr/>
            <p:nvPr/>
          </p:nvSpPr>
          <p:spPr>
            <a:xfrm>
              <a:off x="3355786" y="237831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4" name="Oval 113"/>
            <p:cNvSpPr/>
            <p:nvPr/>
          </p:nvSpPr>
          <p:spPr>
            <a:xfrm>
              <a:off x="3355786" y="256336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5" name="Oval 114"/>
            <p:cNvSpPr/>
            <p:nvPr/>
          </p:nvSpPr>
          <p:spPr>
            <a:xfrm>
              <a:off x="3355786" y="274842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6" name="Oval 115"/>
            <p:cNvSpPr/>
            <p:nvPr/>
          </p:nvSpPr>
          <p:spPr>
            <a:xfrm>
              <a:off x="3355786" y="293348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7" name="Oval 116"/>
            <p:cNvSpPr/>
            <p:nvPr/>
          </p:nvSpPr>
          <p:spPr>
            <a:xfrm>
              <a:off x="3355786" y="311854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8" name="Oval 117"/>
            <p:cNvSpPr/>
            <p:nvPr/>
          </p:nvSpPr>
          <p:spPr>
            <a:xfrm>
              <a:off x="3355786" y="330360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9" name="Oval 118"/>
            <p:cNvSpPr/>
            <p:nvPr/>
          </p:nvSpPr>
          <p:spPr>
            <a:xfrm>
              <a:off x="3355786" y="348865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0" name="Oval 119"/>
            <p:cNvSpPr/>
            <p:nvPr/>
          </p:nvSpPr>
          <p:spPr>
            <a:xfrm>
              <a:off x="3355786" y="367371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1" name="Oval 120"/>
            <p:cNvSpPr/>
            <p:nvPr/>
          </p:nvSpPr>
          <p:spPr>
            <a:xfrm>
              <a:off x="992376" y="2013633"/>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2" name="Oval 121"/>
            <p:cNvSpPr/>
            <p:nvPr/>
          </p:nvSpPr>
          <p:spPr>
            <a:xfrm>
              <a:off x="992376" y="219324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3" name="Oval 122"/>
            <p:cNvSpPr/>
            <p:nvPr/>
          </p:nvSpPr>
          <p:spPr>
            <a:xfrm>
              <a:off x="992376" y="237830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4" name="Oval 123"/>
            <p:cNvSpPr/>
            <p:nvPr/>
          </p:nvSpPr>
          <p:spPr>
            <a:xfrm>
              <a:off x="992376" y="256336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5" name="Oval 124"/>
            <p:cNvSpPr/>
            <p:nvPr/>
          </p:nvSpPr>
          <p:spPr>
            <a:xfrm>
              <a:off x="992376" y="274842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6" name="Oval 125"/>
            <p:cNvSpPr/>
            <p:nvPr/>
          </p:nvSpPr>
          <p:spPr>
            <a:xfrm>
              <a:off x="992376" y="293348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7" name="Oval 126"/>
            <p:cNvSpPr/>
            <p:nvPr/>
          </p:nvSpPr>
          <p:spPr>
            <a:xfrm>
              <a:off x="992376" y="311853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8" name="Oval 127"/>
            <p:cNvSpPr/>
            <p:nvPr/>
          </p:nvSpPr>
          <p:spPr>
            <a:xfrm>
              <a:off x="992376" y="330359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9" name="Oval 128"/>
            <p:cNvSpPr/>
            <p:nvPr/>
          </p:nvSpPr>
          <p:spPr>
            <a:xfrm>
              <a:off x="992376" y="348865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0" name="Oval 129"/>
            <p:cNvSpPr/>
            <p:nvPr/>
          </p:nvSpPr>
          <p:spPr>
            <a:xfrm>
              <a:off x="992376" y="367371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1" name="Oval 130"/>
            <p:cNvSpPr/>
            <p:nvPr/>
          </p:nvSpPr>
          <p:spPr>
            <a:xfrm>
              <a:off x="1237307" y="2013629"/>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2" name="Oval 131"/>
            <p:cNvSpPr/>
            <p:nvPr/>
          </p:nvSpPr>
          <p:spPr>
            <a:xfrm>
              <a:off x="1237307" y="219324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3" name="Oval 132"/>
            <p:cNvSpPr/>
            <p:nvPr/>
          </p:nvSpPr>
          <p:spPr>
            <a:xfrm>
              <a:off x="1237307" y="237830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4" name="Oval 133"/>
            <p:cNvSpPr/>
            <p:nvPr/>
          </p:nvSpPr>
          <p:spPr>
            <a:xfrm>
              <a:off x="1237307" y="256336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5" name="Oval 134"/>
            <p:cNvSpPr/>
            <p:nvPr/>
          </p:nvSpPr>
          <p:spPr>
            <a:xfrm>
              <a:off x="1237307" y="274841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6" name="Oval 135"/>
            <p:cNvSpPr/>
            <p:nvPr/>
          </p:nvSpPr>
          <p:spPr>
            <a:xfrm>
              <a:off x="1237307" y="293347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7" name="Oval 136"/>
            <p:cNvSpPr/>
            <p:nvPr/>
          </p:nvSpPr>
          <p:spPr>
            <a:xfrm>
              <a:off x="1237307" y="311853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8" name="Oval 137"/>
            <p:cNvSpPr/>
            <p:nvPr/>
          </p:nvSpPr>
          <p:spPr>
            <a:xfrm>
              <a:off x="1237307" y="330359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9" name="Oval 138"/>
            <p:cNvSpPr/>
            <p:nvPr/>
          </p:nvSpPr>
          <p:spPr>
            <a:xfrm>
              <a:off x="1237307" y="348865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0" name="Oval 139"/>
            <p:cNvSpPr/>
            <p:nvPr/>
          </p:nvSpPr>
          <p:spPr>
            <a:xfrm>
              <a:off x="1237307" y="367370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1" name="Oval 140"/>
            <p:cNvSpPr/>
            <p:nvPr/>
          </p:nvSpPr>
          <p:spPr>
            <a:xfrm>
              <a:off x="1346163" y="2013625"/>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2" name="Oval 141"/>
            <p:cNvSpPr/>
            <p:nvPr/>
          </p:nvSpPr>
          <p:spPr>
            <a:xfrm>
              <a:off x="1346163" y="219324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3" name="Oval 142"/>
            <p:cNvSpPr/>
            <p:nvPr/>
          </p:nvSpPr>
          <p:spPr>
            <a:xfrm>
              <a:off x="1346163" y="237829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4" name="Oval 143"/>
            <p:cNvSpPr/>
            <p:nvPr/>
          </p:nvSpPr>
          <p:spPr>
            <a:xfrm>
              <a:off x="1346163" y="256335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5" name="Oval 144"/>
            <p:cNvSpPr/>
            <p:nvPr/>
          </p:nvSpPr>
          <p:spPr>
            <a:xfrm>
              <a:off x="1346163" y="274841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6" name="Oval 145"/>
            <p:cNvSpPr/>
            <p:nvPr/>
          </p:nvSpPr>
          <p:spPr>
            <a:xfrm>
              <a:off x="1346163" y="293347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7" name="Oval 146"/>
            <p:cNvSpPr/>
            <p:nvPr/>
          </p:nvSpPr>
          <p:spPr>
            <a:xfrm>
              <a:off x="1346163" y="311853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8" name="Oval 147"/>
            <p:cNvSpPr/>
            <p:nvPr/>
          </p:nvSpPr>
          <p:spPr>
            <a:xfrm>
              <a:off x="1346163" y="330358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9" name="Oval 148"/>
            <p:cNvSpPr/>
            <p:nvPr/>
          </p:nvSpPr>
          <p:spPr>
            <a:xfrm>
              <a:off x="1346163" y="348864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0" name="Oval 149"/>
            <p:cNvSpPr/>
            <p:nvPr/>
          </p:nvSpPr>
          <p:spPr>
            <a:xfrm>
              <a:off x="1346163" y="367370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1" name="Oval 150"/>
            <p:cNvSpPr/>
            <p:nvPr/>
          </p:nvSpPr>
          <p:spPr>
            <a:xfrm>
              <a:off x="1591094" y="2013621"/>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2" name="Oval 151"/>
            <p:cNvSpPr/>
            <p:nvPr/>
          </p:nvSpPr>
          <p:spPr>
            <a:xfrm>
              <a:off x="1591094" y="219323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3" name="Oval 152"/>
            <p:cNvSpPr/>
            <p:nvPr/>
          </p:nvSpPr>
          <p:spPr>
            <a:xfrm>
              <a:off x="1591094" y="237829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4" name="Oval 153"/>
            <p:cNvSpPr/>
            <p:nvPr/>
          </p:nvSpPr>
          <p:spPr>
            <a:xfrm>
              <a:off x="1591094" y="256335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5" name="Oval 154"/>
            <p:cNvSpPr/>
            <p:nvPr/>
          </p:nvSpPr>
          <p:spPr>
            <a:xfrm>
              <a:off x="1591094" y="274841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9" name="Oval 158"/>
            <p:cNvSpPr/>
            <p:nvPr/>
          </p:nvSpPr>
          <p:spPr>
            <a:xfrm>
              <a:off x="1591094" y="293346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0" name="Oval 159"/>
            <p:cNvSpPr/>
            <p:nvPr/>
          </p:nvSpPr>
          <p:spPr>
            <a:xfrm>
              <a:off x="1591094" y="311852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1" name="Oval 160"/>
            <p:cNvSpPr/>
            <p:nvPr/>
          </p:nvSpPr>
          <p:spPr>
            <a:xfrm>
              <a:off x="1591094" y="330358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2" name="Oval 161"/>
            <p:cNvSpPr/>
            <p:nvPr/>
          </p:nvSpPr>
          <p:spPr>
            <a:xfrm>
              <a:off x="1591094" y="348864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3" name="Oval 162"/>
            <p:cNvSpPr/>
            <p:nvPr/>
          </p:nvSpPr>
          <p:spPr>
            <a:xfrm>
              <a:off x="1591094" y="367370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0" name="Oval 259"/>
            <p:cNvSpPr/>
            <p:nvPr/>
          </p:nvSpPr>
          <p:spPr>
            <a:xfrm>
              <a:off x="2751030" y="2013621"/>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1" name="Oval 260"/>
            <p:cNvSpPr/>
            <p:nvPr/>
          </p:nvSpPr>
          <p:spPr>
            <a:xfrm>
              <a:off x="2751030" y="219323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2" name="Oval 261"/>
            <p:cNvSpPr/>
            <p:nvPr/>
          </p:nvSpPr>
          <p:spPr>
            <a:xfrm>
              <a:off x="2751030" y="237829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3" name="Oval 262"/>
            <p:cNvSpPr/>
            <p:nvPr/>
          </p:nvSpPr>
          <p:spPr>
            <a:xfrm>
              <a:off x="2751030" y="256335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4" name="Oval 263"/>
            <p:cNvSpPr/>
            <p:nvPr/>
          </p:nvSpPr>
          <p:spPr>
            <a:xfrm>
              <a:off x="2751030" y="274841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5" name="Oval 264"/>
            <p:cNvSpPr/>
            <p:nvPr/>
          </p:nvSpPr>
          <p:spPr>
            <a:xfrm>
              <a:off x="2751030" y="293346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6" name="Oval 265"/>
            <p:cNvSpPr/>
            <p:nvPr/>
          </p:nvSpPr>
          <p:spPr>
            <a:xfrm>
              <a:off x="2751030" y="311852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7" name="Oval 266"/>
            <p:cNvSpPr/>
            <p:nvPr/>
          </p:nvSpPr>
          <p:spPr>
            <a:xfrm>
              <a:off x="2751030" y="330358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8" name="Oval 267"/>
            <p:cNvSpPr/>
            <p:nvPr/>
          </p:nvSpPr>
          <p:spPr>
            <a:xfrm>
              <a:off x="2751030" y="348864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9" name="Oval 268"/>
            <p:cNvSpPr/>
            <p:nvPr/>
          </p:nvSpPr>
          <p:spPr>
            <a:xfrm>
              <a:off x="2751030" y="367370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270" name="Text Box 141"/>
          <p:cNvSpPr txBox="1">
            <a:spLocks noChangeArrowheads="1"/>
          </p:cNvSpPr>
          <p:nvPr/>
        </p:nvSpPr>
        <p:spPr bwMode="auto">
          <a:xfrm>
            <a:off x="773162" y="463260"/>
            <a:ext cx="5932438"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u="sng" dirty="0">
                <a:latin typeface="+mn-lt"/>
              </a:rPr>
              <a:t>Frame 15</a:t>
            </a:r>
            <a:r>
              <a:rPr lang="en-US" altLang="en-US" sz="1400" dirty="0"/>
              <a:t>: </a:t>
            </a:r>
            <a:r>
              <a:rPr lang="en-US" altLang="en-US" sz="2000" i="1" dirty="0">
                <a:latin typeface="+mn-lt"/>
              </a:rPr>
              <a:t>Frame 13 </a:t>
            </a:r>
            <a:r>
              <a:rPr lang="en-US" altLang="en-US" sz="2000" dirty="0">
                <a:latin typeface="+mn-lt"/>
              </a:rPr>
              <a:t>with </a:t>
            </a:r>
            <a:r>
              <a:rPr lang="en-US" sz="2000" dirty="0">
                <a:latin typeface="+mn-lt"/>
              </a:rPr>
              <a:t>8 lean-on columns</a:t>
            </a:r>
          </a:p>
          <a:p>
            <a:endParaRPr lang="en-US" altLang="en-US" sz="1400" dirty="0">
              <a:latin typeface="+mn-lt"/>
            </a:endParaRPr>
          </a:p>
        </p:txBody>
      </p:sp>
      <p:cxnSp>
        <p:nvCxnSpPr>
          <p:cNvPr id="271" name="Straight Connector 270"/>
          <p:cNvCxnSpPr/>
          <p:nvPr/>
        </p:nvCxnSpPr>
        <p:spPr>
          <a:xfrm>
            <a:off x="3473545" y="2014221"/>
            <a:ext cx="373711"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3576155" y="3892726"/>
            <a:ext cx="28578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Arrow Connector 272"/>
          <p:cNvCxnSpPr/>
          <p:nvPr/>
        </p:nvCxnSpPr>
        <p:spPr>
          <a:xfrm>
            <a:off x="3715155" y="2041170"/>
            <a:ext cx="0" cy="1843765"/>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sp>
        <p:nvSpPr>
          <p:cNvPr id="274" name="TextBox 273"/>
          <p:cNvSpPr txBox="1"/>
          <p:nvPr/>
        </p:nvSpPr>
        <p:spPr>
          <a:xfrm rot="16200000">
            <a:off x="3314266" y="2852414"/>
            <a:ext cx="775757" cy="203135"/>
          </a:xfrm>
          <a:prstGeom prst="rect">
            <a:avLst/>
          </a:prstGeom>
          <a:solidFill>
            <a:schemeClr val="bg1"/>
          </a:solidFill>
          <a:ln>
            <a:noFill/>
          </a:ln>
        </p:spPr>
        <p:txBody>
          <a:bodyPr wrap="square" lIns="9144" tIns="9144" rIns="9144" bIns="9144" rtlCol="0">
            <a:spAutoFit/>
          </a:bodyPr>
          <a:lstStyle/>
          <a:p>
            <a:pPr algn="ctr"/>
            <a:r>
              <a:rPr lang="en-US" sz="1200" dirty="0">
                <a:latin typeface="Times New Roman" panose="02020603050405020304" pitchFamily="18" charset="0"/>
                <a:cs typeface="Times New Roman" panose="02020603050405020304" pitchFamily="18" charset="0"/>
              </a:rPr>
              <a:t>10 @ 9’6”</a:t>
            </a:r>
          </a:p>
        </p:txBody>
      </p:sp>
      <p:sp>
        <p:nvSpPr>
          <p:cNvPr id="156" name="Text Box 141"/>
          <p:cNvSpPr txBox="1">
            <a:spLocks noChangeArrowheads="1"/>
          </p:cNvSpPr>
          <p:nvPr/>
        </p:nvSpPr>
        <p:spPr bwMode="auto">
          <a:xfrm>
            <a:off x="414594" y="5835233"/>
            <a:ext cx="83658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u="sng" dirty="0">
                <a:latin typeface="+mn-lt"/>
              </a:rPr>
              <a:t>Reference</a:t>
            </a:r>
          </a:p>
          <a:p>
            <a:r>
              <a:rPr lang="en-US" altLang="en-US" sz="1200" dirty="0">
                <a:latin typeface="+mn-lt"/>
              </a:rPr>
              <a:t>D.E. </a:t>
            </a:r>
            <a:r>
              <a:rPr lang="en-US" altLang="en-US" sz="1200" dirty="0" err="1">
                <a:latin typeface="+mn-lt"/>
              </a:rPr>
              <a:t>Statler</a:t>
            </a:r>
            <a:r>
              <a:rPr lang="en-US" altLang="en-US" sz="1200" dirty="0">
                <a:latin typeface="+mn-lt"/>
              </a:rPr>
              <a:t>, R.D. Ziemian, L.E. Robertson, The natural period as an indicator of second-order effects, Proceedings - Annual Stability Conference, Structural Stability Research Council. (2011) 136–147.</a:t>
            </a:r>
          </a:p>
        </p:txBody>
      </p:sp>
      <p:sp>
        <p:nvSpPr>
          <p:cNvPr id="157" name="Text Box 2"/>
          <p:cNvSpPr txBox="1">
            <a:spLocks noChangeArrowheads="1"/>
          </p:cNvSpPr>
          <p:nvPr/>
        </p:nvSpPr>
        <p:spPr bwMode="auto">
          <a:xfrm>
            <a:off x="4648641" y="1050442"/>
            <a:ext cx="3057925" cy="4874717"/>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300"/>
              </a:spcAft>
            </a:pPr>
            <a:r>
              <a:rPr lang="en-US" sz="1400" b="1" u="sng" dirty="0">
                <a:effectLst/>
                <a:latin typeface="Times New Roman" panose="02020603050405020304" pitchFamily="18" charset="0"/>
                <a:ea typeface="Calibri" panose="020F0502020204030204" pitchFamily="34" charset="0"/>
                <a:cs typeface="Times New Roman" panose="02020603050405020304" pitchFamily="18" charset="0"/>
              </a:rPr>
              <a:t>Nominal Loads</a:t>
            </a:r>
          </a:p>
          <a:p>
            <a:pPr>
              <a:lnSpc>
                <a:spcPct val="107000"/>
              </a:lnSpc>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Gravity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Roof:	D = 0.744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L</a:t>
            </a:r>
            <a:r>
              <a:rPr lang="en-US" altLang="en-US" sz="1600" baseline="-25000" dirty="0" err="1">
                <a:latin typeface="Times New Roman" panose="02020603050405020304" pitchFamily="18" charset="0"/>
                <a:cs typeface="Times New Roman" panose="02020603050405020304" pitchFamily="18" charset="0"/>
              </a:rPr>
              <a:t>r</a:t>
            </a:r>
            <a:r>
              <a:rPr lang="en-US" sz="1400" dirty="0">
                <a:latin typeface="Times New Roman" panose="02020603050405020304" pitchFamily="18" charset="0"/>
                <a:ea typeface="Calibri" panose="020F0502020204030204" pitchFamily="34" charset="0"/>
                <a:cs typeface="Times New Roman" panose="02020603050405020304" pitchFamily="18" charset="0"/>
              </a:rPr>
              <a:t> = 0.558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Floor:	D = 0.767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altLang="en-US" sz="1400" dirty="0">
                <a:latin typeface="Times New Roman" panose="02020603050405020304" pitchFamily="18" charset="0"/>
                <a:cs typeface="Times New Roman" panose="02020603050405020304" pitchFamily="18" charset="0"/>
              </a:rPr>
              <a:t>		L</a:t>
            </a:r>
            <a:r>
              <a:rPr lang="en-US" sz="1400" dirty="0">
                <a:latin typeface="Times New Roman" panose="02020603050405020304" pitchFamily="18" charset="0"/>
                <a:ea typeface="Calibri" panose="020F0502020204030204" pitchFamily="34" charset="0"/>
                <a:cs typeface="Times New Roman" panose="02020603050405020304" pitchFamily="18" charset="0"/>
              </a:rPr>
              <a:t> = 0.558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600"/>
              </a:spcAft>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Wall:	D = 6.626 kip/story</a:t>
            </a:r>
          </a:p>
          <a:p>
            <a:pPr>
              <a:lnSpc>
                <a:spcPct val="107000"/>
              </a:lnSpc>
              <a:tabLst>
                <a:tab pos="288925" algn="l"/>
              </a:tabLs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Wind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(rightward)</a:t>
            </a:r>
          </a:p>
          <a:p>
            <a:pPr>
              <a:lnSpc>
                <a:spcPct val="107000"/>
              </a:lnSpc>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Roof: 	W = 2.290 kip</a:t>
            </a:r>
          </a:p>
          <a:p>
            <a:pPr>
              <a:lnSpc>
                <a:spcPct val="107000"/>
              </a:lnSpc>
              <a:spcAft>
                <a:spcPts val="600"/>
              </a:spcAft>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Levels:	W = 4.579 kip</a:t>
            </a:r>
          </a:p>
          <a:p>
            <a:pPr>
              <a:lnSpc>
                <a:spcPct val="107000"/>
              </a:lnSpc>
              <a:spcBef>
                <a:spcPts val="600"/>
              </a:spcBef>
              <a:spcAft>
                <a:spcPts val="300"/>
              </a:spcAft>
              <a:tabLst>
                <a:tab pos="171450" algn="l"/>
                <a:tab pos="800100" algn="l"/>
              </a:tabLst>
            </a:pPr>
            <a:r>
              <a:rPr lang="en-US" sz="1400" b="1" u="sng" dirty="0">
                <a:latin typeface="Times New Roman" panose="02020603050405020304" pitchFamily="18" charset="0"/>
                <a:ea typeface="Calibri" panose="020F0502020204030204" pitchFamily="34" charset="0"/>
                <a:cs typeface="Times New Roman" panose="02020603050405020304" pitchFamily="18" charset="0"/>
              </a:rPr>
              <a:t>Initial imperfection </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600"/>
              </a:spcAft>
              <a:tabLst>
                <a:tab pos="171450" algn="l"/>
                <a:tab pos="8001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Global sway </a:t>
            </a:r>
            <a:r>
              <a:rPr lang="en-US" sz="1400" dirty="0">
                <a:latin typeface="Symbol" panose="05050102010706020507" pitchFamily="18" charset="2"/>
                <a:ea typeface="Calibri" panose="020F0502020204030204" pitchFamily="34" charset="0"/>
                <a:cs typeface="Times New Roman" panose="02020603050405020304" pitchFamily="18" charset="0"/>
              </a:rPr>
              <a:t>D</a:t>
            </a:r>
            <a:r>
              <a:rPr lang="en-US" sz="14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1400" dirty="0">
                <a:latin typeface="Times New Roman" panose="02020603050405020304" pitchFamily="18" charset="0"/>
                <a:ea typeface="Calibri" panose="020F0502020204030204" pitchFamily="34" charset="0"/>
                <a:cs typeface="Times New Roman" panose="02020603050405020304" pitchFamily="18" charset="0"/>
              </a:rPr>
              <a:t> = H/500 (rightward)</a:t>
            </a:r>
            <a:endParaRPr lang="en-US" sz="1400"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endParaRPr>
          </a:p>
          <a:p>
            <a:pPr>
              <a:lnSpc>
                <a:spcPct val="107000"/>
              </a:lnSpc>
              <a:spcAft>
                <a:spcPts val="300"/>
              </a:spcAft>
              <a:tabLst>
                <a:tab pos="171450" algn="l"/>
                <a:tab pos="800100" algn="l"/>
              </a:tabLst>
            </a:pPr>
            <a:r>
              <a:rPr lang="en-US" sz="1400" b="1" u="sng" dirty="0">
                <a:latin typeface="Times New Roman" panose="02020603050405020304" pitchFamily="18" charset="0"/>
                <a:ea typeface="Calibri" panose="020F0502020204030204" pitchFamily="34" charset="0"/>
                <a:cs typeface="Times New Roman" panose="02020603050405020304" pitchFamily="18" charset="0"/>
              </a:rPr>
              <a:t>Material</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114300">
              <a:lnSpc>
                <a:spcPct val="107000"/>
              </a:lnSpc>
              <a:spcAft>
                <a:spcPts val="300"/>
              </a:spcAft>
              <a:tabLst>
                <a:tab pos="171450" algn="l"/>
                <a:tab pos="8001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E = 29,000 </a:t>
            </a:r>
            <a:r>
              <a:rPr lang="en-US" sz="1400" dirty="0" err="1">
                <a:latin typeface="Times New Roman" panose="02020603050405020304" pitchFamily="18" charset="0"/>
                <a:ea typeface="Calibri" panose="020F0502020204030204" pitchFamily="34" charset="0"/>
                <a:cs typeface="Times New Roman" panose="02020603050405020304" pitchFamily="18" charset="0"/>
              </a:rPr>
              <a:t>ksi</a:t>
            </a:r>
            <a:endParaRPr lang="en-US" sz="1400" baseline="30000" dirty="0">
              <a:latin typeface="Times New Roman" panose="02020603050405020304" pitchFamily="18" charset="0"/>
              <a:ea typeface="Calibri" panose="020F0502020204030204" pitchFamily="34" charset="0"/>
              <a:cs typeface="Times New Roman" panose="02020603050405020304" pitchFamily="18" charset="0"/>
            </a:endParaRPr>
          </a:p>
          <a:p>
            <a:pPr marL="114300">
              <a:lnSpc>
                <a:spcPct val="107000"/>
              </a:lnSpc>
              <a:spcAft>
                <a:spcPts val="300"/>
              </a:spcAft>
              <a:tabLst>
                <a:tab pos="171450" algn="l"/>
                <a:tab pos="800100" algn="l"/>
              </a:tabLst>
            </a:pPr>
            <a:r>
              <a:rPr lang="en-US" sz="1400" dirty="0" err="1">
                <a:latin typeface="Times New Roman" panose="02020603050405020304" pitchFamily="18" charset="0"/>
                <a:ea typeface="Calibri" panose="020F0502020204030204" pitchFamily="34" charset="0"/>
                <a:cs typeface="Times New Roman" panose="02020603050405020304" pitchFamily="18" charset="0"/>
              </a:rPr>
              <a:t>Fy</a:t>
            </a:r>
            <a:r>
              <a:rPr lang="en-US" sz="1400" dirty="0">
                <a:latin typeface="Times New Roman" panose="02020603050405020304" pitchFamily="18" charset="0"/>
                <a:ea typeface="Calibri" panose="020F0502020204030204" pitchFamily="34" charset="0"/>
                <a:cs typeface="Times New Roman" panose="02020603050405020304" pitchFamily="18" charset="0"/>
              </a:rPr>
              <a:t> = 36 </a:t>
            </a:r>
            <a:r>
              <a:rPr lang="en-US" sz="1400" dirty="0" err="1">
                <a:latin typeface="Times New Roman" panose="02020603050405020304" pitchFamily="18" charset="0"/>
                <a:ea typeface="Calibri" panose="020F0502020204030204" pitchFamily="34" charset="0"/>
                <a:cs typeface="Times New Roman" panose="02020603050405020304" pitchFamily="18" charset="0"/>
              </a:rPr>
              <a:t>ksi</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114300">
              <a:lnSpc>
                <a:spcPct val="107000"/>
              </a:lnSpc>
              <a:spcAft>
                <a:spcPts val="300"/>
              </a:spcAft>
              <a:tabLst>
                <a:tab pos="171450" algn="l"/>
                <a:tab pos="800100" algn="l"/>
              </a:tabLst>
            </a:pPr>
            <a:endParaRPr lang="en-US" sz="1400" baseline="30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300"/>
              </a:spcAft>
              <a:tabLst>
                <a:tab pos="171450" algn="l"/>
              </a:tabLst>
            </a:pPr>
            <a:r>
              <a:rPr lang="en-US" sz="1400" b="1" u="sng" dirty="0">
                <a:latin typeface="Times New Roman" panose="02020603050405020304" pitchFamily="18" charset="0"/>
                <a:ea typeface="Calibri" panose="020F0502020204030204" pitchFamily="34" charset="0"/>
                <a:cs typeface="Times New Roman" panose="02020603050405020304" pitchFamily="18" charset="0"/>
              </a:rPr>
              <a:t>Load combination investigated</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7145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1.2D + 1.0L + 0.5L</a:t>
            </a:r>
            <a:r>
              <a:rPr lang="en-US" sz="1400" baseline="-25000" dirty="0">
                <a:latin typeface="Times New Roman" panose="02020603050405020304" pitchFamily="18" charset="0"/>
                <a:ea typeface="Calibri" panose="020F0502020204030204" pitchFamily="34" charset="0"/>
                <a:cs typeface="Times New Roman" panose="02020603050405020304" pitchFamily="18" charset="0"/>
              </a:rPr>
              <a:t>r</a:t>
            </a:r>
            <a:r>
              <a:rPr lang="en-US" sz="1400" dirty="0">
                <a:latin typeface="Times New Roman" panose="02020603050405020304" pitchFamily="18" charset="0"/>
                <a:ea typeface="Calibri" panose="020F0502020204030204" pitchFamily="34" charset="0"/>
                <a:cs typeface="Times New Roman" panose="02020603050405020304" pitchFamily="18" charset="0"/>
              </a:rPr>
              <a:t> + 1.0W</a:t>
            </a:r>
          </a:p>
          <a:p>
            <a:pPr>
              <a:lnSpc>
                <a:spcPct val="107000"/>
              </a:lnSpc>
              <a:spcAft>
                <a:spcPts val="600"/>
              </a:spcAft>
              <a:tabLst>
                <a:tab pos="114300" algn="l"/>
                <a:tab pos="685800" algn="l"/>
              </a:tabLst>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51405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8" name="Straight Connector 247"/>
          <p:cNvCxnSpPr/>
          <p:nvPr/>
        </p:nvCxnSpPr>
        <p:spPr>
          <a:xfrm rot="5400000">
            <a:off x="2621447" y="4133745"/>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5400000">
            <a:off x="1588897" y="4133745"/>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p:nvPr/>
        </p:nvCxnSpPr>
        <p:spPr>
          <a:xfrm flipH="1">
            <a:off x="1700968" y="4120579"/>
            <a:ext cx="1005840" cy="0"/>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sp>
        <p:nvSpPr>
          <p:cNvPr id="251" name="TextBox 250"/>
          <p:cNvSpPr txBox="1"/>
          <p:nvPr/>
        </p:nvSpPr>
        <p:spPr>
          <a:xfrm>
            <a:off x="1915523" y="4132222"/>
            <a:ext cx="566615" cy="203133"/>
          </a:xfrm>
          <a:prstGeom prst="rect">
            <a:avLst/>
          </a:prstGeom>
          <a:noFill/>
          <a:ln>
            <a:noFill/>
          </a:ln>
        </p:spPr>
        <p:txBody>
          <a:bodyPr wrap="square" lIns="9144" tIns="9144" rIns="9144" bIns="9144" rtlCol="0">
            <a:spAutoFit/>
          </a:bodyPr>
          <a:lstStyle/>
          <a:p>
            <a:pPr algn="ctr"/>
            <a:r>
              <a:rPr lang="en-US" sz="1200" dirty="0">
                <a:latin typeface="Times New Roman" panose="02020603050405020304" pitchFamily="18" charset="0"/>
                <a:cs typeface="Times New Roman" panose="02020603050405020304" pitchFamily="18" charset="0"/>
              </a:rPr>
              <a:t>3 @ 20’</a:t>
            </a:r>
          </a:p>
        </p:txBody>
      </p:sp>
      <p:sp>
        <p:nvSpPr>
          <p:cNvPr id="252" name="TextBox 251"/>
          <p:cNvSpPr txBox="1"/>
          <p:nvPr/>
        </p:nvSpPr>
        <p:spPr>
          <a:xfrm>
            <a:off x="2833579" y="4132222"/>
            <a:ext cx="567772" cy="203133"/>
          </a:xfrm>
          <a:prstGeom prst="rect">
            <a:avLst/>
          </a:prstGeom>
          <a:noFill/>
          <a:ln>
            <a:noFill/>
          </a:ln>
        </p:spPr>
        <p:txBody>
          <a:bodyPr wrap="square" lIns="9144" tIns="9144" rIns="9144" bIns="9144" rtlCol="0">
            <a:spAutoFit/>
          </a:bodyPr>
          <a:lstStyle/>
          <a:p>
            <a:pPr algn="ctr"/>
            <a:r>
              <a:rPr lang="en-US" sz="1200" dirty="0">
                <a:latin typeface="Times New Roman" panose="02020603050405020304" pitchFamily="18" charset="0"/>
                <a:cs typeface="Times New Roman" panose="02020603050405020304" pitchFamily="18" charset="0"/>
              </a:rPr>
              <a:t>2 @ 20’</a:t>
            </a:r>
          </a:p>
        </p:txBody>
      </p:sp>
      <p:cxnSp>
        <p:nvCxnSpPr>
          <p:cNvPr id="253" name="Straight Connector 252"/>
          <p:cNvCxnSpPr/>
          <p:nvPr/>
        </p:nvCxnSpPr>
        <p:spPr>
          <a:xfrm rot="5400000">
            <a:off x="861534" y="4147601"/>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3362662" y="4161455"/>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p:nvPr/>
        </p:nvCxnSpPr>
        <p:spPr>
          <a:xfrm flipH="1">
            <a:off x="952974" y="4111818"/>
            <a:ext cx="727363" cy="0"/>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H="1">
            <a:off x="2710985" y="4122691"/>
            <a:ext cx="727363" cy="0"/>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sp>
        <p:nvSpPr>
          <p:cNvPr id="258" name="TextBox 257"/>
          <p:cNvSpPr txBox="1"/>
          <p:nvPr/>
        </p:nvSpPr>
        <p:spPr>
          <a:xfrm>
            <a:off x="1058520" y="4132222"/>
            <a:ext cx="587438" cy="203133"/>
          </a:xfrm>
          <a:prstGeom prst="rect">
            <a:avLst/>
          </a:prstGeom>
          <a:noFill/>
          <a:ln>
            <a:noFill/>
          </a:ln>
        </p:spPr>
        <p:txBody>
          <a:bodyPr wrap="square" lIns="9144" tIns="9144" rIns="9144" bIns="9144" rtlCol="0">
            <a:spAutoFit/>
          </a:bodyPr>
          <a:lstStyle/>
          <a:p>
            <a:pPr algn="ctr"/>
            <a:r>
              <a:rPr lang="en-US" sz="1200" dirty="0">
                <a:latin typeface="Times New Roman" panose="02020603050405020304" pitchFamily="18" charset="0"/>
                <a:cs typeface="Times New Roman" panose="02020603050405020304" pitchFamily="18" charset="0"/>
              </a:rPr>
              <a:t>2 @ 20’</a:t>
            </a:r>
          </a:p>
        </p:txBody>
      </p:sp>
      <p:grpSp>
        <p:nvGrpSpPr>
          <p:cNvPr id="14" name="Group 13"/>
          <p:cNvGrpSpPr/>
          <p:nvPr/>
        </p:nvGrpSpPr>
        <p:grpSpPr>
          <a:xfrm>
            <a:off x="858362" y="2013621"/>
            <a:ext cx="2698205" cy="2013391"/>
            <a:chOff x="858362" y="2013621"/>
            <a:chExt cx="2698205" cy="2013391"/>
          </a:xfrm>
        </p:grpSpPr>
        <p:grpSp>
          <p:nvGrpSpPr>
            <p:cNvPr id="530" name="Group 529"/>
            <p:cNvGrpSpPr>
              <a:grpSpLocks noChangeAspect="1"/>
            </p:cNvGrpSpPr>
            <p:nvPr/>
          </p:nvGrpSpPr>
          <p:grpSpPr>
            <a:xfrm>
              <a:off x="1577428" y="3933301"/>
              <a:ext cx="182880" cy="68018"/>
              <a:chOff x="702783" y="4260848"/>
              <a:chExt cx="121681" cy="65298"/>
            </a:xfrm>
          </p:grpSpPr>
          <p:sp>
            <p:nvSpPr>
              <p:cNvPr id="531" name="Rectangle 530"/>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532" name="Straight Connector 531"/>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2" name="Rectangle 511"/>
            <p:cNvSpPr/>
            <p:nvPr/>
          </p:nvSpPr>
          <p:spPr>
            <a:xfrm>
              <a:off x="969488" y="2220478"/>
              <a:ext cx="2468880" cy="1845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9050">
                  <a:solidFill>
                    <a:schemeClr val="tx1"/>
                  </a:solidFill>
                </a:ln>
                <a:latin typeface="Times New Roman" panose="02020603050405020304" pitchFamily="18" charset="0"/>
                <a:cs typeface="Times New Roman" panose="02020603050405020304" pitchFamily="18" charset="0"/>
              </a:endParaRPr>
            </a:p>
          </p:txBody>
        </p:sp>
        <p:sp>
          <p:nvSpPr>
            <p:cNvPr id="513" name="Rectangle 512"/>
            <p:cNvSpPr/>
            <p:nvPr/>
          </p:nvSpPr>
          <p:spPr>
            <a:xfrm>
              <a:off x="969482" y="2404991"/>
              <a:ext cx="2468880" cy="1845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9050">
                  <a:solidFill>
                    <a:schemeClr val="tx1"/>
                  </a:solidFill>
                </a:ln>
                <a:latin typeface="Times New Roman" panose="02020603050405020304" pitchFamily="18" charset="0"/>
                <a:cs typeface="Times New Roman" panose="02020603050405020304" pitchFamily="18" charset="0"/>
              </a:endParaRPr>
            </a:p>
          </p:txBody>
        </p:sp>
        <p:sp>
          <p:nvSpPr>
            <p:cNvPr id="516" name="Rectangle 515"/>
            <p:cNvSpPr/>
            <p:nvPr/>
          </p:nvSpPr>
          <p:spPr>
            <a:xfrm>
              <a:off x="969488" y="2589505"/>
              <a:ext cx="2468880" cy="1845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9050">
                  <a:solidFill>
                    <a:schemeClr val="tx1"/>
                  </a:solidFill>
                </a:ln>
                <a:latin typeface="Times New Roman" panose="02020603050405020304" pitchFamily="18" charset="0"/>
                <a:cs typeface="Times New Roman" panose="02020603050405020304" pitchFamily="18" charset="0"/>
              </a:endParaRPr>
            </a:p>
          </p:txBody>
        </p:sp>
        <p:sp>
          <p:nvSpPr>
            <p:cNvPr id="517" name="Rectangle 516"/>
            <p:cNvSpPr/>
            <p:nvPr/>
          </p:nvSpPr>
          <p:spPr>
            <a:xfrm>
              <a:off x="969482" y="2774019"/>
              <a:ext cx="2468880" cy="1845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9050">
                  <a:solidFill>
                    <a:schemeClr val="tx1"/>
                  </a:solidFill>
                </a:ln>
                <a:latin typeface="Times New Roman" panose="02020603050405020304" pitchFamily="18" charset="0"/>
                <a:cs typeface="Times New Roman" panose="02020603050405020304" pitchFamily="18" charset="0"/>
              </a:endParaRPr>
            </a:p>
          </p:txBody>
        </p:sp>
        <p:sp>
          <p:nvSpPr>
            <p:cNvPr id="518" name="Rectangle 517"/>
            <p:cNvSpPr/>
            <p:nvPr/>
          </p:nvSpPr>
          <p:spPr>
            <a:xfrm>
              <a:off x="969482" y="2958533"/>
              <a:ext cx="2468880" cy="1845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9050">
                  <a:solidFill>
                    <a:schemeClr val="tx1"/>
                  </a:solidFill>
                </a:ln>
                <a:latin typeface="Times New Roman" panose="02020603050405020304" pitchFamily="18" charset="0"/>
                <a:cs typeface="Times New Roman" panose="02020603050405020304" pitchFamily="18" charset="0"/>
              </a:endParaRPr>
            </a:p>
          </p:txBody>
        </p:sp>
        <p:sp>
          <p:nvSpPr>
            <p:cNvPr id="519" name="Rectangle 518"/>
            <p:cNvSpPr/>
            <p:nvPr/>
          </p:nvSpPr>
          <p:spPr>
            <a:xfrm>
              <a:off x="969488" y="3143047"/>
              <a:ext cx="2468880" cy="1845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9050">
                  <a:solidFill>
                    <a:schemeClr val="tx1"/>
                  </a:solidFill>
                </a:ln>
                <a:latin typeface="Times New Roman" panose="02020603050405020304" pitchFamily="18" charset="0"/>
                <a:cs typeface="Times New Roman" panose="02020603050405020304" pitchFamily="18" charset="0"/>
              </a:endParaRPr>
            </a:p>
          </p:txBody>
        </p:sp>
        <p:sp>
          <p:nvSpPr>
            <p:cNvPr id="520" name="Rectangle 519"/>
            <p:cNvSpPr/>
            <p:nvPr/>
          </p:nvSpPr>
          <p:spPr>
            <a:xfrm>
              <a:off x="969482" y="3327560"/>
              <a:ext cx="2468880" cy="1845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9050">
                  <a:solidFill>
                    <a:schemeClr val="tx1"/>
                  </a:solidFill>
                </a:ln>
                <a:latin typeface="Times New Roman" panose="02020603050405020304" pitchFamily="18" charset="0"/>
                <a:cs typeface="Times New Roman" panose="02020603050405020304" pitchFamily="18" charset="0"/>
              </a:endParaRPr>
            </a:p>
          </p:txBody>
        </p:sp>
        <p:sp>
          <p:nvSpPr>
            <p:cNvPr id="521" name="Rectangle 520"/>
            <p:cNvSpPr/>
            <p:nvPr/>
          </p:nvSpPr>
          <p:spPr>
            <a:xfrm>
              <a:off x="969482" y="3512075"/>
              <a:ext cx="2468880" cy="1845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9050">
                  <a:solidFill>
                    <a:schemeClr val="tx1"/>
                  </a:solidFill>
                </a:ln>
                <a:latin typeface="Times New Roman" panose="02020603050405020304" pitchFamily="18" charset="0"/>
                <a:cs typeface="Times New Roman" panose="02020603050405020304" pitchFamily="18" charset="0"/>
              </a:endParaRPr>
            </a:p>
          </p:txBody>
        </p:sp>
        <p:cxnSp>
          <p:nvCxnSpPr>
            <p:cNvPr id="522" name="Straight Connector 521"/>
            <p:cNvCxnSpPr/>
            <p:nvPr/>
          </p:nvCxnSpPr>
          <p:spPr>
            <a:xfrm>
              <a:off x="2021825" y="2033550"/>
              <a:ext cx="0" cy="1896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3" name="Straight Connector 522"/>
            <p:cNvCxnSpPr/>
            <p:nvPr/>
          </p:nvCxnSpPr>
          <p:spPr>
            <a:xfrm>
              <a:off x="2374268" y="2033550"/>
              <a:ext cx="0" cy="1896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4" name="Straight Connector 523"/>
            <p:cNvCxnSpPr/>
            <p:nvPr/>
          </p:nvCxnSpPr>
          <p:spPr>
            <a:xfrm>
              <a:off x="2725965" y="2033550"/>
              <a:ext cx="0" cy="19220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5" name="Straight Connector 524"/>
            <p:cNvCxnSpPr/>
            <p:nvPr/>
          </p:nvCxnSpPr>
          <p:spPr>
            <a:xfrm>
              <a:off x="1672219" y="2033550"/>
              <a:ext cx="0" cy="1896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6" name="Straight Connector 525"/>
            <p:cNvCxnSpPr/>
            <p:nvPr/>
          </p:nvCxnSpPr>
          <p:spPr>
            <a:xfrm>
              <a:off x="3077268" y="2033550"/>
              <a:ext cx="0" cy="1828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3" name="Rectangle 552"/>
            <p:cNvSpPr/>
            <p:nvPr/>
          </p:nvSpPr>
          <p:spPr>
            <a:xfrm>
              <a:off x="969482" y="2035727"/>
              <a:ext cx="2468880" cy="1845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9050">
                  <a:solidFill>
                    <a:schemeClr val="tx1"/>
                  </a:solidFill>
                </a:ln>
                <a:latin typeface="Times New Roman" panose="02020603050405020304" pitchFamily="18" charset="0"/>
                <a:cs typeface="Times New Roman" panose="02020603050405020304" pitchFamily="18" charset="0"/>
              </a:endParaRPr>
            </a:p>
          </p:txBody>
        </p:sp>
        <p:grpSp>
          <p:nvGrpSpPr>
            <p:cNvPr id="554" name="Group 553"/>
            <p:cNvGrpSpPr/>
            <p:nvPr/>
          </p:nvGrpSpPr>
          <p:grpSpPr>
            <a:xfrm>
              <a:off x="2960642" y="3851438"/>
              <a:ext cx="229318" cy="175574"/>
              <a:chOff x="1977895" y="3129266"/>
              <a:chExt cx="164318" cy="125808"/>
            </a:xfrm>
          </p:grpSpPr>
          <p:sp>
            <p:nvSpPr>
              <p:cNvPr id="555" name="AutoShape 207"/>
              <p:cNvSpPr>
                <a:spLocks noChangeArrowheads="1"/>
              </p:cNvSpPr>
              <p:nvPr/>
            </p:nvSpPr>
            <p:spPr bwMode="auto">
              <a:xfrm>
                <a:off x="2023398" y="3129266"/>
                <a:ext cx="73311" cy="65330"/>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556" name="Line 208"/>
              <p:cNvSpPr>
                <a:spLocks noChangeShapeType="1"/>
              </p:cNvSpPr>
              <p:nvPr/>
            </p:nvSpPr>
            <p:spPr bwMode="auto">
              <a:xfrm>
                <a:off x="1977895" y="3194596"/>
                <a:ext cx="16431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57" name="Rectangle 556"/>
              <p:cNvSpPr/>
              <p:nvPr/>
            </p:nvSpPr>
            <p:spPr>
              <a:xfrm>
                <a:off x="1985031" y="3207530"/>
                <a:ext cx="147239" cy="47544"/>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cxnSp>
          <p:nvCxnSpPr>
            <p:cNvPr id="62" name="Straight Connector 61"/>
            <p:cNvCxnSpPr/>
            <p:nvPr/>
          </p:nvCxnSpPr>
          <p:spPr>
            <a:xfrm>
              <a:off x="3434625" y="2041170"/>
              <a:ext cx="0" cy="1828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974203" y="2042017"/>
              <a:ext cx="0" cy="1828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333190" y="2042017"/>
              <a:ext cx="0" cy="1828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8" name="Group 67"/>
            <p:cNvGrpSpPr>
              <a:grpSpLocks noChangeAspect="1"/>
            </p:cNvGrpSpPr>
            <p:nvPr/>
          </p:nvGrpSpPr>
          <p:grpSpPr>
            <a:xfrm>
              <a:off x="1929087" y="3933301"/>
              <a:ext cx="182880" cy="68018"/>
              <a:chOff x="702783" y="4260848"/>
              <a:chExt cx="121681" cy="65298"/>
            </a:xfrm>
          </p:grpSpPr>
          <p:sp>
            <p:nvSpPr>
              <p:cNvPr id="69" name="Rectangle 68"/>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70" name="Straight Connector 69"/>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a:grpSpLocks noChangeAspect="1"/>
            </p:cNvGrpSpPr>
            <p:nvPr/>
          </p:nvGrpSpPr>
          <p:grpSpPr>
            <a:xfrm>
              <a:off x="2280746" y="3933301"/>
              <a:ext cx="182880" cy="68018"/>
              <a:chOff x="702783" y="4260848"/>
              <a:chExt cx="121681" cy="65298"/>
            </a:xfrm>
          </p:grpSpPr>
          <p:sp>
            <p:nvSpPr>
              <p:cNvPr id="72" name="Rectangle 71"/>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73" name="Straight Connector 72"/>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a:grpSpLocks noChangeAspect="1"/>
            </p:cNvGrpSpPr>
            <p:nvPr/>
          </p:nvGrpSpPr>
          <p:grpSpPr>
            <a:xfrm>
              <a:off x="2632405" y="3933301"/>
              <a:ext cx="182880" cy="68018"/>
              <a:chOff x="702783" y="4260848"/>
              <a:chExt cx="121681" cy="65298"/>
            </a:xfrm>
          </p:grpSpPr>
          <p:sp>
            <p:nvSpPr>
              <p:cNvPr id="75" name="Rectangle 74"/>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76" name="Straight Connector 75"/>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3327249" y="3851438"/>
              <a:ext cx="229318" cy="175574"/>
              <a:chOff x="1977895" y="3129266"/>
              <a:chExt cx="164318" cy="125808"/>
            </a:xfrm>
          </p:grpSpPr>
          <p:sp>
            <p:nvSpPr>
              <p:cNvPr id="78" name="AutoShape 207"/>
              <p:cNvSpPr>
                <a:spLocks noChangeArrowheads="1"/>
              </p:cNvSpPr>
              <p:nvPr/>
            </p:nvSpPr>
            <p:spPr bwMode="auto">
              <a:xfrm>
                <a:off x="2023398" y="3129266"/>
                <a:ext cx="73311" cy="65330"/>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79" name="Line 208"/>
              <p:cNvSpPr>
                <a:spLocks noChangeShapeType="1"/>
              </p:cNvSpPr>
              <p:nvPr/>
            </p:nvSpPr>
            <p:spPr bwMode="auto">
              <a:xfrm>
                <a:off x="1977895" y="3194596"/>
                <a:ext cx="16431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80" name="Rectangle 79"/>
              <p:cNvSpPr/>
              <p:nvPr/>
            </p:nvSpPr>
            <p:spPr>
              <a:xfrm>
                <a:off x="1985031" y="3207530"/>
                <a:ext cx="147239" cy="47544"/>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nvGrpSpPr>
            <p:cNvPr id="81" name="Group 80"/>
            <p:cNvGrpSpPr/>
            <p:nvPr/>
          </p:nvGrpSpPr>
          <p:grpSpPr>
            <a:xfrm>
              <a:off x="858362" y="3851438"/>
              <a:ext cx="229318" cy="175574"/>
              <a:chOff x="1977895" y="3129266"/>
              <a:chExt cx="164318" cy="125808"/>
            </a:xfrm>
          </p:grpSpPr>
          <p:sp>
            <p:nvSpPr>
              <p:cNvPr id="82" name="AutoShape 207"/>
              <p:cNvSpPr>
                <a:spLocks noChangeArrowheads="1"/>
              </p:cNvSpPr>
              <p:nvPr/>
            </p:nvSpPr>
            <p:spPr bwMode="auto">
              <a:xfrm>
                <a:off x="2023398" y="3129266"/>
                <a:ext cx="73311" cy="65330"/>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83" name="Line 208"/>
              <p:cNvSpPr>
                <a:spLocks noChangeShapeType="1"/>
              </p:cNvSpPr>
              <p:nvPr/>
            </p:nvSpPr>
            <p:spPr bwMode="auto">
              <a:xfrm>
                <a:off x="1977895" y="3194596"/>
                <a:ext cx="16431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84" name="Rectangle 83"/>
              <p:cNvSpPr/>
              <p:nvPr/>
            </p:nvSpPr>
            <p:spPr>
              <a:xfrm>
                <a:off x="1985031" y="3207530"/>
                <a:ext cx="147239" cy="47544"/>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nvGrpSpPr>
            <p:cNvPr id="85" name="Group 84"/>
            <p:cNvGrpSpPr/>
            <p:nvPr/>
          </p:nvGrpSpPr>
          <p:grpSpPr>
            <a:xfrm>
              <a:off x="1217349" y="3851438"/>
              <a:ext cx="229318" cy="175574"/>
              <a:chOff x="1977895" y="3129266"/>
              <a:chExt cx="164318" cy="125808"/>
            </a:xfrm>
          </p:grpSpPr>
          <p:sp>
            <p:nvSpPr>
              <p:cNvPr id="86" name="AutoShape 207"/>
              <p:cNvSpPr>
                <a:spLocks noChangeArrowheads="1"/>
              </p:cNvSpPr>
              <p:nvPr/>
            </p:nvSpPr>
            <p:spPr bwMode="auto">
              <a:xfrm>
                <a:off x="2023398" y="3129266"/>
                <a:ext cx="73311" cy="65330"/>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87" name="Line 208"/>
              <p:cNvSpPr>
                <a:spLocks noChangeShapeType="1"/>
              </p:cNvSpPr>
              <p:nvPr/>
            </p:nvSpPr>
            <p:spPr bwMode="auto">
              <a:xfrm>
                <a:off x="1977895" y="3194596"/>
                <a:ext cx="16431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88" name="Rectangle 87"/>
              <p:cNvSpPr/>
              <p:nvPr/>
            </p:nvSpPr>
            <p:spPr>
              <a:xfrm>
                <a:off x="1985031" y="3207530"/>
                <a:ext cx="147239" cy="47544"/>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7" name="Oval 6"/>
            <p:cNvSpPr/>
            <p:nvPr/>
          </p:nvSpPr>
          <p:spPr>
            <a:xfrm>
              <a:off x="2996557" y="2013645"/>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2" name="Oval 91"/>
            <p:cNvSpPr/>
            <p:nvPr/>
          </p:nvSpPr>
          <p:spPr>
            <a:xfrm>
              <a:off x="2996557" y="219326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3" name="Oval 92"/>
            <p:cNvSpPr/>
            <p:nvPr/>
          </p:nvSpPr>
          <p:spPr>
            <a:xfrm>
              <a:off x="2996557" y="237831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4" name="Oval 93"/>
            <p:cNvSpPr/>
            <p:nvPr/>
          </p:nvSpPr>
          <p:spPr>
            <a:xfrm>
              <a:off x="2996557" y="256337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5" name="Oval 94"/>
            <p:cNvSpPr/>
            <p:nvPr/>
          </p:nvSpPr>
          <p:spPr>
            <a:xfrm>
              <a:off x="2996557" y="274843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6" name="Oval 95"/>
            <p:cNvSpPr/>
            <p:nvPr/>
          </p:nvSpPr>
          <p:spPr>
            <a:xfrm>
              <a:off x="2996557" y="293349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7" name="Oval 96"/>
            <p:cNvSpPr/>
            <p:nvPr/>
          </p:nvSpPr>
          <p:spPr>
            <a:xfrm>
              <a:off x="2996557" y="311855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8" name="Oval 97"/>
            <p:cNvSpPr/>
            <p:nvPr/>
          </p:nvSpPr>
          <p:spPr>
            <a:xfrm>
              <a:off x="2996557" y="330360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9" name="Oval 98"/>
            <p:cNvSpPr/>
            <p:nvPr/>
          </p:nvSpPr>
          <p:spPr>
            <a:xfrm>
              <a:off x="2996557" y="348866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0" name="Oval 99"/>
            <p:cNvSpPr/>
            <p:nvPr/>
          </p:nvSpPr>
          <p:spPr>
            <a:xfrm>
              <a:off x="2996557" y="367372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1" name="Oval 100"/>
            <p:cNvSpPr/>
            <p:nvPr/>
          </p:nvSpPr>
          <p:spPr>
            <a:xfrm>
              <a:off x="3110856" y="2013641"/>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2" name="Oval 101"/>
            <p:cNvSpPr/>
            <p:nvPr/>
          </p:nvSpPr>
          <p:spPr>
            <a:xfrm>
              <a:off x="3110856" y="219325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3" name="Oval 102"/>
            <p:cNvSpPr/>
            <p:nvPr/>
          </p:nvSpPr>
          <p:spPr>
            <a:xfrm>
              <a:off x="3110856" y="237831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4" name="Oval 103"/>
            <p:cNvSpPr/>
            <p:nvPr/>
          </p:nvSpPr>
          <p:spPr>
            <a:xfrm>
              <a:off x="3110856" y="256337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5" name="Oval 104"/>
            <p:cNvSpPr/>
            <p:nvPr/>
          </p:nvSpPr>
          <p:spPr>
            <a:xfrm>
              <a:off x="3110856" y="274843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6" name="Oval 105"/>
            <p:cNvSpPr/>
            <p:nvPr/>
          </p:nvSpPr>
          <p:spPr>
            <a:xfrm>
              <a:off x="3110856" y="293348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7" name="Oval 106"/>
            <p:cNvSpPr/>
            <p:nvPr/>
          </p:nvSpPr>
          <p:spPr>
            <a:xfrm>
              <a:off x="3110856" y="311854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8" name="Oval 107"/>
            <p:cNvSpPr/>
            <p:nvPr/>
          </p:nvSpPr>
          <p:spPr>
            <a:xfrm>
              <a:off x="3110856" y="330360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9" name="Oval 108"/>
            <p:cNvSpPr/>
            <p:nvPr/>
          </p:nvSpPr>
          <p:spPr>
            <a:xfrm>
              <a:off x="3110856" y="348866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0" name="Oval 109"/>
            <p:cNvSpPr/>
            <p:nvPr/>
          </p:nvSpPr>
          <p:spPr>
            <a:xfrm>
              <a:off x="3110856" y="367372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1" name="Oval 110"/>
            <p:cNvSpPr/>
            <p:nvPr/>
          </p:nvSpPr>
          <p:spPr>
            <a:xfrm>
              <a:off x="3355786" y="2013637"/>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2" name="Oval 111"/>
            <p:cNvSpPr/>
            <p:nvPr/>
          </p:nvSpPr>
          <p:spPr>
            <a:xfrm>
              <a:off x="3355786" y="219325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3" name="Oval 112"/>
            <p:cNvSpPr/>
            <p:nvPr/>
          </p:nvSpPr>
          <p:spPr>
            <a:xfrm>
              <a:off x="3355786" y="237831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4" name="Oval 113"/>
            <p:cNvSpPr/>
            <p:nvPr/>
          </p:nvSpPr>
          <p:spPr>
            <a:xfrm>
              <a:off x="3355786" y="256336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5" name="Oval 114"/>
            <p:cNvSpPr/>
            <p:nvPr/>
          </p:nvSpPr>
          <p:spPr>
            <a:xfrm>
              <a:off x="3355786" y="274842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6" name="Oval 115"/>
            <p:cNvSpPr/>
            <p:nvPr/>
          </p:nvSpPr>
          <p:spPr>
            <a:xfrm>
              <a:off x="3355786" y="293348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7" name="Oval 116"/>
            <p:cNvSpPr/>
            <p:nvPr/>
          </p:nvSpPr>
          <p:spPr>
            <a:xfrm>
              <a:off x="3355786" y="311854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8" name="Oval 117"/>
            <p:cNvSpPr/>
            <p:nvPr/>
          </p:nvSpPr>
          <p:spPr>
            <a:xfrm>
              <a:off x="3355786" y="330360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9" name="Oval 118"/>
            <p:cNvSpPr/>
            <p:nvPr/>
          </p:nvSpPr>
          <p:spPr>
            <a:xfrm>
              <a:off x="3355786" y="348865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0" name="Oval 119"/>
            <p:cNvSpPr/>
            <p:nvPr/>
          </p:nvSpPr>
          <p:spPr>
            <a:xfrm>
              <a:off x="3355786" y="367371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1" name="Oval 120"/>
            <p:cNvSpPr/>
            <p:nvPr/>
          </p:nvSpPr>
          <p:spPr>
            <a:xfrm>
              <a:off x="992376" y="2013633"/>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2" name="Oval 121"/>
            <p:cNvSpPr/>
            <p:nvPr/>
          </p:nvSpPr>
          <p:spPr>
            <a:xfrm>
              <a:off x="992376" y="219324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3" name="Oval 122"/>
            <p:cNvSpPr/>
            <p:nvPr/>
          </p:nvSpPr>
          <p:spPr>
            <a:xfrm>
              <a:off x="992376" y="237830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4" name="Oval 123"/>
            <p:cNvSpPr/>
            <p:nvPr/>
          </p:nvSpPr>
          <p:spPr>
            <a:xfrm>
              <a:off x="992376" y="256336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5" name="Oval 124"/>
            <p:cNvSpPr/>
            <p:nvPr/>
          </p:nvSpPr>
          <p:spPr>
            <a:xfrm>
              <a:off x="992376" y="274842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6" name="Oval 125"/>
            <p:cNvSpPr/>
            <p:nvPr/>
          </p:nvSpPr>
          <p:spPr>
            <a:xfrm>
              <a:off x="992376" y="293348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7" name="Oval 126"/>
            <p:cNvSpPr/>
            <p:nvPr/>
          </p:nvSpPr>
          <p:spPr>
            <a:xfrm>
              <a:off x="992376" y="311853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8" name="Oval 127"/>
            <p:cNvSpPr/>
            <p:nvPr/>
          </p:nvSpPr>
          <p:spPr>
            <a:xfrm>
              <a:off x="992376" y="330359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9" name="Oval 128"/>
            <p:cNvSpPr/>
            <p:nvPr/>
          </p:nvSpPr>
          <p:spPr>
            <a:xfrm>
              <a:off x="992376" y="348865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0" name="Oval 129"/>
            <p:cNvSpPr/>
            <p:nvPr/>
          </p:nvSpPr>
          <p:spPr>
            <a:xfrm>
              <a:off x="992376" y="367371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1" name="Oval 130"/>
            <p:cNvSpPr/>
            <p:nvPr/>
          </p:nvSpPr>
          <p:spPr>
            <a:xfrm>
              <a:off x="1237307" y="2013629"/>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2" name="Oval 131"/>
            <p:cNvSpPr/>
            <p:nvPr/>
          </p:nvSpPr>
          <p:spPr>
            <a:xfrm>
              <a:off x="1237307" y="219324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3" name="Oval 132"/>
            <p:cNvSpPr/>
            <p:nvPr/>
          </p:nvSpPr>
          <p:spPr>
            <a:xfrm>
              <a:off x="1237307" y="237830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4" name="Oval 133"/>
            <p:cNvSpPr/>
            <p:nvPr/>
          </p:nvSpPr>
          <p:spPr>
            <a:xfrm>
              <a:off x="1237307" y="256336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5" name="Oval 134"/>
            <p:cNvSpPr/>
            <p:nvPr/>
          </p:nvSpPr>
          <p:spPr>
            <a:xfrm>
              <a:off x="1237307" y="274841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6" name="Oval 135"/>
            <p:cNvSpPr/>
            <p:nvPr/>
          </p:nvSpPr>
          <p:spPr>
            <a:xfrm>
              <a:off x="1237307" y="293347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7" name="Oval 136"/>
            <p:cNvSpPr/>
            <p:nvPr/>
          </p:nvSpPr>
          <p:spPr>
            <a:xfrm>
              <a:off x="1237307" y="311853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8" name="Oval 137"/>
            <p:cNvSpPr/>
            <p:nvPr/>
          </p:nvSpPr>
          <p:spPr>
            <a:xfrm>
              <a:off x="1237307" y="330359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9" name="Oval 138"/>
            <p:cNvSpPr/>
            <p:nvPr/>
          </p:nvSpPr>
          <p:spPr>
            <a:xfrm>
              <a:off x="1237307" y="348865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0" name="Oval 139"/>
            <p:cNvSpPr/>
            <p:nvPr/>
          </p:nvSpPr>
          <p:spPr>
            <a:xfrm>
              <a:off x="1237307" y="367370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1" name="Oval 140"/>
            <p:cNvSpPr/>
            <p:nvPr/>
          </p:nvSpPr>
          <p:spPr>
            <a:xfrm>
              <a:off x="1346163" y="2013625"/>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2" name="Oval 141"/>
            <p:cNvSpPr/>
            <p:nvPr/>
          </p:nvSpPr>
          <p:spPr>
            <a:xfrm>
              <a:off x="1346163" y="219324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3" name="Oval 142"/>
            <p:cNvSpPr/>
            <p:nvPr/>
          </p:nvSpPr>
          <p:spPr>
            <a:xfrm>
              <a:off x="1346163" y="237829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4" name="Oval 143"/>
            <p:cNvSpPr/>
            <p:nvPr/>
          </p:nvSpPr>
          <p:spPr>
            <a:xfrm>
              <a:off x="1346163" y="256335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5" name="Oval 144"/>
            <p:cNvSpPr/>
            <p:nvPr/>
          </p:nvSpPr>
          <p:spPr>
            <a:xfrm>
              <a:off x="1346163" y="274841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6" name="Oval 145"/>
            <p:cNvSpPr/>
            <p:nvPr/>
          </p:nvSpPr>
          <p:spPr>
            <a:xfrm>
              <a:off x="1346163" y="293347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7" name="Oval 146"/>
            <p:cNvSpPr/>
            <p:nvPr/>
          </p:nvSpPr>
          <p:spPr>
            <a:xfrm>
              <a:off x="1346163" y="311853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8" name="Oval 147"/>
            <p:cNvSpPr/>
            <p:nvPr/>
          </p:nvSpPr>
          <p:spPr>
            <a:xfrm>
              <a:off x="1346163" y="330358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9" name="Oval 148"/>
            <p:cNvSpPr/>
            <p:nvPr/>
          </p:nvSpPr>
          <p:spPr>
            <a:xfrm>
              <a:off x="1346163" y="348864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0" name="Oval 149"/>
            <p:cNvSpPr/>
            <p:nvPr/>
          </p:nvSpPr>
          <p:spPr>
            <a:xfrm>
              <a:off x="1346163" y="367370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1" name="Oval 150"/>
            <p:cNvSpPr/>
            <p:nvPr/>
          </p:nvSpPr>
          <p:spPr>
            <a:xfrm>
              <a:off x="1591094" y="2013621"/>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2" name="Oval 151"/>
            <p:cNvSpPr/>
            <p:nvPr/>
          </p:nvSpPr>
          <p:spPr>
            <a:xfrm>
              <a:off x="1591094" y="219323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3" name="Oval 152"/>
            <p:cNvSpPr/>
            <p:nvPr/>
          </p:nvSpPr>
          <p:spPr>
            <a:xfrm>
              <a:off x="1591094" y="237829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4" name="Oval 153"/>
            <p:cNvSpPr/>
            <p:nvPr/>
          </p:nvSpPr>
          <p:spPr>
            <a:xfrm>
              <a:off x="1591094" y="256335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5" name="Oval 154"/>
            <p:cNvSpPr/>
            <p:nvPr/>
          </p:nvSpPr>
          <p:spPr>
            <a:xfrm>
              <a:off x="1591094" y="274841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9" name="Oval 158"/>
            <p:cNvSpPr/>
            <p:nvPr/>
          </p:nvSpPr>
          <p:spPr>
            <a:xfrm>
              <a:off x="1591094" y="293346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0" name="Oval 159"/>
            <p:cNvSpPr/>
            <p:nvPr/>
          </p:nvSpPr>
          <p:spPr>
            <a:xfrm>
              <a:off x="1591094" y="311852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1" name="Oval 160"/>
            <p:cNvSpPr/>
            <p:nvPr/>
          </p:nvSpPr>
          <p:spPr>
            <a:xfrm>
              <a:off x="1591094" y="330358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2" name="Oval 161"/>
            <p:cNvSpPr/>
            <p:nvPr/>
          </p:nvSpPr>
          <p:spPr>
            <a:xfrm>
              <a:off x="1591094" y="348864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3" name="Oval 162"/>
            <p:cNvSpPr/>
            <p:nvPr/>
          </p:nvSpPr>
          <p:spPr>
            <a:xfrm>
              <a:off x="1591094" y="367370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0" name="Oval 259"/>
            <p:cNvSpPr/>
            <p:nvPr/>
          </p:nvSpPr>
          <p:spPr>
            <a:xfrm>
              <a:off x="2751030" y="2013621"/>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1" name="Oval 260"/>
            <p:cNvSpPr/>
            <p:nvPr/>
          </p:nvSpPr>
          <p:spPr>
            <a:xfrm>
              <a:off x="2751030" y="219323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2" name="Oval 261"/>
            <p:cNvSpPr/>
            <p:nvPr/>
          </p:nvSpPr>
          <p:spPr>
            <a:xfrm>
              <a:off x="2751030" y="237829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3" name="Oval 262"/>
            <p:cNvSpPr/>
            <p:nvPr/>
          </p:nvSpPr>
          <p:spPr>
            <a:xfrm>
              <a:off x="2751030" y="256335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4" name="Oval 263"/>
            <p:cNvSpPr/>
            <p:nvPr/>
          </p:nvSpPr>
          <p:spPr>
            <a:xfrm>
              <a:off x="2751030" y="274841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5" name="Oval 264"/>
            <p:cNvSpPr/>
            <p:nvPr/>
          </p:nvSpPr>
          <p:spPr>
            <a:xfrm>
              <a:off x="2751030" y="2933468"/>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6" name="Oval 265"/>
            <p:cNvSpPr/>
            <p:nvPr/>
          </p:nvSpPr>
          <p:spPr>
            <a:xfrm>
              <a:off x="2751030" y="3118526"/>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7" name="Oval 266"/>
            <p:cNvSpPr/>
            <p:nvPr/>
          </p:nvSpPr>
          <p:spPr>
            <a:xfrm>
              <a:off x="2751030" y="3303584"/>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8" name="Oval 267"/>
            <p:cNvSpPr/>
            <p:nvPr/>
          </p:nvSpPr>
          <p:spPr>
            <a:xfrm>
              <a:off x="2751030" y="3488642"/>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9" name="Oval 268"/>
            <p:cNvSpPr/>
            <p:nvPr/>
          </p:nvSpPr>
          <p:spPr>
            <a:xfrm>
              <a:off x="2751030" y="3673700"/>
              <a:ext cx="54864" cy="5486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270" name="Text Box 141"/>
          <p:cNvSpPr txBox="1">
            <a:spLocks noChangeArrowheads="1"/>
          </p:cNvSpPr>
          <p:nvPr/>
        </p:nvSpPr>
        <p:spPr bwMode="auto">
          <a:xfrm>
            <a:off x="773162" y="463260"/>
            <a:ext cx="5932438"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u="sng" dirty="0">
                <a:latin typeface="+mn-lt"/>
              </a:rPr>
              <a:t>Frame 16</a:t>
            </a:r>
            <a:r>
              <a:rPr lang="en-US" altLang="en-US" sz="1400" dirty="0"/>
              <a:t>: </a:t>
            </a:r>
            <a:r>
              <a:rPr lang="en-US" altLang="en-US" sz="2000" i="1" dirty="0">
                <a:latin typeface="+mn-lt"/>
              </a:rPr>
              <a:t>Frame 13 </a:t>
            </a:r>
            <a:r>
              <a:rPr lang="en-US" altLang="en-US" sz="2000" dirty="0">
                <a:latin typeface="+mn-lt"/>
              </a:rPr>
              <a:t>with </a:t>
            </a:r>
            <a:r>
              <a:rPr lang="en-US" sz="2000" dirty="0">
                <a:latin typeface="+mn-lt"/>
              </a:rPr>
              <a:t>12 lean-on columns</a:t>
            </a:r>
          </a:p>
          <a:p>
            <a:endParaRPr lang="en-US" altLang="en-US" sz="1400" dirty="0">
              <a:latin typeface="+mn-lt"/>
            </a:endParaRPr>
          </a:p>
        </p:txBody>
      </p:sp>
      <p:cxnSp>
        <p:nvCxnSpPr>
          <p:cNvPr id="271" name="Straight Connector 270"/>
          <p:cNvCxnSpPr/>
          <p:nvPr/>
        </p:nvCxnSpPr>
        <p:spPr>
          <a:xfrm>
            <a:off x="3473545" y="2014221"/>
            <a:ext cx="373711"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3576155" y="3892726"/>
            <a:ext cx="28578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Arrow Connector 272"/>
          <p:cNvCxnSpPr/>
          <p:nvPr/>
        </p:nvCxnSpPr>
        <p:spPr>
          <a:xfrm>
            <a:off x="3715155" y="2041170"/>
            <a:ext cx="0" cy="1843765"/>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sp>
        <p:nvSpPr>
          <p:cNvPr id="274" name="TextBox 273"/>
          <p:cNvSpPr txBox="1"/>
          <p:nvPr/>
        </p:nvSpPr>
        <p:spPr>
          <a:xfrm rot="16200000">
            <a:off x="3314266" y="2852414"/>
            <a:ext cx="775757" cy="203135"/>
          </a:xfrm>
          <a:prstGeom prst="rect">
            <a:avLst/>
          </a:prstGeom>
          <a:solidFill>
            <a:schemeClr val="bg1"/>
          </a:solidFill>
          <a:ln>
            <a:noFill/>
          </a:ln>
        </p:spPr>
        <p:txBody>
          <a:bodyPr wrap="square" lIns="9144" tIns="9144" rIns="9144" bIns="9144" rtlCol="0">
            <a:spAutoFit/>
          </a:bodyPr>
          <a:lstStyle/>
          <a:p>
            <a:pPr algn="ctr"/>
            <a:r>
              <a:rPr lang="en-US" sz="1200" dirty="0">
                <a:latin typeface="Times New Roman" panose="02020603050405020304" pitchFamily="18" charset="0"/>
                <a:cs typeface="Times New Roman" panose="02020603050405020304" pitchFamily="18" charset="0"/>
              </a:rPr>
              <a:t>10 @ 9’6”</a:t>
            </a:r>
          </a:p>
        </p:txBody>
      </p:sp>
      <p:sp>
        <p:nvSpPr>
          <p:cNvPr id="156" name="Text Box 141"/>
          <p:cNvSpPr txBox="1">
            <a:spLocks noChangeArrowheads="1"/>
          </p:cNvSpPr>
          <p:nvPr/>
        </p:nvSpPr>
        <p:spPr bwMode="auto">
          <a:xfrm>
            <a:off x="414594" y="5835233"/>
            <a:ext cx="83658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u="sng" dirty="0">
                <a:latin typeface="+mn-lt"/>
              </a:rPr>
              <a:t>Reference</a:t>
            </a:r>
          </a:p>
          <a:p>
            <a:r>
              <a:rPr lang="en-US" altLang="en-US" sz="1200" dirty="0">
                <a:latin typeface="+mn-lt"/>
              </a:rPr>
              <a:t>D.E. </a:t>
            </a:r>
            <a:r>
              <a:rPr lang="en-US" altLang="en-US" sz="1200" dirty="0" err="1">
                <a:latin typeface="+mn-lt"/>
              </a:rPr>
              <a:t>Statler</a:t>
            </a:r>
            <a:r>
              <a:rPr lang="en-US" altLang="en-US" sz="1200" dirty="0">
                <a:latin typeface="+mn-lt"/>
              </a:rPr>
              <a:t>, R.D. Ziemian, L.E. Robertson, The natural period as an indicator of second-order effects, Proceedings - Annual Stability Conference, Structural Stability Research Council. (2011) 136–147.</a:t>
            </a:r>
          </a:p>
        </p:txBody>
      </p:sp>
      <p:sp>
        <p:nvSpPr>
          <p:cNvPr id="157" name="Text Box 2"/>
          <p:cNvSpPr txBox="1">
            <a:spLocks noChangeArrowheads="1"/>
          </p:cNvSpPr>
          <p:nvPr/>
        </p:nvSpPr>
        <p:spPr bwMode="auto">
          <a:xfrm>
            <a:off x="4575300" y="1065291"/>
            <a:ext cx="3219850" cy="4769942"/>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300"/>
              </a:spcAft>
            </a:pPr>
            <a:r>
              <a:rPr lang="en-US" sz="1400" b="1" u="sng" dirty="0">
                <a:effectLst/>
                <a:latin typeface="Times New Roman" panose="02020603050405020304" pitchFamily="18" charset="0"/>
                <a:ea typeface="Calibri" panose="020F0502020204030204" pitchFamily="34" charset="0"/>
                <a:cs typeface="Times New Roman" panose="02020603050405020304" pitchFamily="18" charset="0"/>
              </a:rPr>
              <a:t>Nominal Loads</a:t>
            </a:r>
          </a:p>
          <a:p>
            <a:pPr>
              <a:lnSpc>
                <a:spcPct val="107000"/>
              </a:lnSpc>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Gravity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Roof:	D = 0.652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L</a:t>
            </a:r>
            <a:r>
              <a:rPr lang="en-US" altLang="en-US" sz="1600" baseline="-25000" dirty="0" err="1">
                <a:latin typeface="Times New Roman" panose="02020603050405020304" pitchFamily="18" charset="0"/>
                <a:cs typeface="Times New Roman" panose="02020603050405020304" pitchFamily="18" charset="0"/>
              </a:rPr>
              <a:t>r</a:t>
            </a:r>
            <a:r>
              <a:rPr lang="en-US" sz="1400" dirty="0">
                <a:latin typeface="Times New Roman" panose="02020603050405020304" pitchFamily="18" charset="0"/>
                <a:ea typeface="Calibri" panose="020F0502020204030204" pitchFamily="34" charset="0"/>
                <a:cs typeface="Times New Roman" panose="02020603050405020304" pitchFamily="18" charset="0"/>
              </a:rPr>
              <a:t> = 0.489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Floor:	D = 0.673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altLang="en-US" sz="1400" dirty="0">
                <a:latin typeface="Times New Roman" panose="02020603050405020304" pitchFamily="18" charset="0"/>
                <a:cs typeface="Times New Roman" panose="02020603050405020304" pitchFamily="18" charset="0"/>
              </a:rPr>
              <a:t>		L</a:t>
            </a:r>
            <a:r>
              <a:rPr lang="en-US" sz="1400" dirty="0">
                <a:latin typeface="Times New Roman" panose="02020603050405020304" pitchFamily="18" charset="0"/>
                <a:ea typeface="Calibri" panose="020F0502020204030204" pitchFamily="34" charset="0"/>
                <a:cs typeface="Times New Roman" panose="02020603050405020304" pitchFamily="18" charset="0"/>
              </a:rPr>
              <a:t> = 0.489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600"/>
              </a:spcAft>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Wall:	D = 5.813 kip/story</a:t>
            </a:r>
          </a:p>
          <a:p>
            <a:pPr>
              <a:lnSpc>
                <a:spcPct val="107000"/>
              </a:lnSpc>
              <a:tabLst>
                <a:tab pos="288925" algn="l"/>
              </a:tabLs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Wind </a:t>
            </a:r>
            <a:r>
              <a:rPr lang="en-US" sz="1400" dirty="0">
                <a:latin typeface="Times New Roman" panose="02020603050405020304" pitchFamily="18" charset="0"/>
                <a:ea typeface="Calibri" panose="020F0502020204030204" pitchFamily="34" charset="0"/>
                <a:cs typeface="Times New Roman" panose="02020603050405020304" pitchFamily="18" charset="0"/>
              </a:rPr>
              <a:t>(rightward)</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Roof: 	W = 2.006 kip</a:t>
            </a:r>
          </a:p>
          <a:p>
            <a:pPr>
              <a:lnSpc>
                <a:spcPct val="107000"/>
              </a:lnSpc>
              <a:spcAft>
                <a:spcPts val="600"/>
              </a:spcAft>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Levels:	W = 4.012 kip</a:t>
            </a:r>
          </a:p>
          <a:p>
            <a:pPr>
              <a:lnSpc>
                <a:spcPct val="107000"/>
              </a:lnSpc>
              <a:spcBef>
                <a:spcPts val="600"/>
              </a:spcBef>
              <a:spcAft>
                <a:spcPts val="300"/>
              </a:spcAft>
              <a:tabLst>
                <a:tab pos="171450" algn="l"/>
                <a:tab pos="800100" algn="l"/>
              </a:tabLst>
            </a:pPr>
            <a:r>
              <a:rPr lang="en-US" sz="1400" b="1" u="sng" dirty="0">
                <a:latin typeface="Times New Roman" panose="02020603050405020304" pitchFamily="18" charset="0"/>
                <a:ea typeface="Calibri" panose="020F0502020204030204" pitchFamily="34" charset="0"/>
                <a:cs typeface="Times New Roman" panose="02020603050405020304" pitchFamily="18" charset="0"/>
              </a:rPr>
              <a:t>Initial imperfection </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600"/>
              </a:spcAft>
              <a:tabLst>
                <a:tab pos="171450" algn="l"/>
                <a:tab pos="8001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Global sway </a:t>
            </a:r>
            <a:r>
              <a:rPr lang="en-US" sz="1400" dirty="0">
                <a:latin typeface="Symbol" panose="05050102010706020507" pitchFamily="18" charset="2"/>
                <a:ea typeface="Calibri" panose="020F0502020204030204" pitchFamily="34" charset="0"/>
                <a:cs typeface="Times New Roman" panose="02020603050405020304" pitchFamily="18" charset="0"/>
              </a:rPr>
              <a:t>D</a:t>
            </a:r>
            <a:r>
              <a:rPr lang="en-US" sz="14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1400" dirty="0">
                <a:latin typeface="Times New Roman" panose="02020603050405020304" pitchFamily="18" charset="0"/>
                <a:ea typeface="Calibri" panose="020F0502020204030204" pitchFamily="34" charset="0"/>
                <a:cs typeface="Times New Roman" panose="02020603050405020304" pitchFamily="18" charset="0"/>
              </a:rPr>
              <a:t> = H/500 (rightward)</a:t>
            </a:r>
            <a:endParaRPr lang="en-US" sz="1400"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endParaRPr>
          </a:p>
          <a:p>
            <a:pPr>
              <a:lnSpc>
                <a:spcPct val="107000"/>
              </a:lnSpc>
              <a:spcAft>
                <a:spcPts val="300"/>
              </a:spcAft>
              <a:tabLst>
                <a:tab pos="171450" algn="l"/>
                <a:tab pos="800100" algn="l"/>
              </a:tabLst>
            </a:pPr>
            <a:r>
              <a:rPr lang="en-US" sz="1400" b="1" u="sng" dirty="0">
                <a:latin typeface="Times New Roman" panose="02020603050405020304" pitchFamily="18" charset="0"/>
                <a:ea typeface="Calibri" panose="020F0502020204030204" pitchFamily="34" charset="0"/>
                <a:cs typeface="Times New Roman" panose="02020603050405020304" pitchFamily="18" charset="0"/>
              </a:rPr>
              <a:t>Material</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114300">
              <a:lnSpc>
                <a:spcPct val="107000"/>
              </a:lnSpc>
              <a:spcAft>
                <a:spcPts val="300"/>
              </a:spcAft>
              <a:tabLst>
                <a:tab pos="171450" algn="l"/>
                <a:tab pos="8001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E = 29,000 </a:t>
            </a:r>
            <a:r>
              <a:rPr lang="en-US" sz="1400" dirty="0" err="1">
                <a:latin typeface="Times New Roman" panose="02020603050405020304" pitchFamily="18" charset="0"/>
                <a:ea typeface="Calibri" panose="020F0502020204030204" pitchFamily="34" charset="0"/>
                <a:cs typeface="Times New Roman" panose="02020603050405020304" pitchFamily="18" charset="0"/>
              </a:rPr>
              <a:t>ksi</a:t>
            </a:r>
            <a:endParaRPr lang="en-US" sz="1400" baseline="30000" dirty="0">
              <a:latin typeface="Times New Roman" panose="02020603050405020304" pitchFamily="18" charset="0"/>
              <a:ea typeface="Calibri" panose="020F0502020204030204" pitchFamily="34" charset="0"/>
              <a:cs typeface="Times New Roman" panose="02020603050405020304" pitchFamily="18" charset="0"/>
            </a:endParaRPr>
          </a:p>
          <a:p>
            <a:pPr marL="114300">
              <a:lnSpc>
                <a:spcPct val="107000"/>
              </a:lnSpc>
              <a:spcAft>
                <a:spcPts val="300"/>
              </a:spcAft>
              <a:tabLst>
                <a:tab pos="171450" algn="l"/>
                <a:tab pos="800100" algn="l"/>
              </a:tabLst>
            </a:pPr>
            <a:r>
              <a:rPr lang="en-US" sz="1400" dirty="0" err="1">
                <a:latin typeface="Times New Roman" panose="02020603050405020304" pitchFamily="18" charset="0"/>
                <a:ea typeface="Calibri" panose="020F0502020204030204" pitchFamily="34" charset="0"/>
                <a:cs typeface="Times New Roman" panose="02020603050405020304" pitchFamily="18" charset="0"/>
              </a:rPr>
              <a:t>Fy</a:t>
            </a:r>
            <a:r>
              <a:rPr lang="en-US" sz="1400" dirty="0">
                <a:latin typeface="Times New Roman" panose="02020603050405020304" pitchFamily="18" charset="0"/>
                <a:ea typeface="Calibri" panose="020F0502020204030204" pitchFamily="34" charset="0"/>
                <a:cs typeface="Times New Roman" panose="02020603050405020304" pitchFamily="18" charset="0"/>
              </a:rPr>
              <a:t> = 36 </a:t>
            </a:r>
            <a:r>
              <a:rPr lang="en-US" sz="1400" dirty="0" err="1">
                <a:latin typeface="Times New Roman" panose="02020603050405020304" pitchFamily="18" charset="0"/>
                <a:ea typeface="Calibri" panose="020F0502020204030204" pitchFamily="34" charset="0"/>
                <a:cs typeface="Times New Roman" panose="02020603050405020304" pitchFamily="18" charset="0"/>
              </a:rPr>
              <a:t>ksi</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114300">
              <a:lnSpc>
                <a:spcPct val="107000"/>
              </a:lnSpc>
              <a:spcAft>
                <a:spcPts val="300"/>
              </a:spcAft>
              <a:tabLst>
                <a:tab pos="171450" algn="l"/>
                <a:tab pos="800100" algn="l"/>
              </a:tabLst>
            </a:pPr>
            <a:endParaRPr lang="en-US" sz="1400" baseline="30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300"/>
              </a:spcAft>
              <a:tabLst>
                <a:tab pos="171450" algn="l"/>
              </a:tabLst>
            </a:pPr>
            <a:r>
              <a:rPr lang="en-US" sz="1400" b="1" u="sng" dirty="0">
                <a:latin typeface="Times New Roman" panose="02020603050405020304" pitchFamily="18" charset="0"/>
                <a:ea typeface="Calibri" panose="020F0502020204030204" pitchFamily="34" charset="0"/>
                <a:cs typeface="Times New Roman" panose="02020603050405020304" pitchFamily="18" charset="0"/>
              </a:rPr>
              <a:t>Load combination investigated</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7145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1.2D + 1.0L + 0.5L</a:t>
            </a:r>
            <a:r>
              <a:rPr lang="en-US" sz="1400" baseline="-25000" dirty="0">
                <a:latin typeface="Times New Roman" panose="02020603050405020304" pitchFamily="18" charset="0"/>
                <a:ea typeface="Calibri" panose="020F0502020204030204" pitchFamily="34" charset="0"/>
                <a:cs typeface="Times New Roman" panose="02020603050405020304" pitchFamily="18" charset="0"/>
              </a:rPr>
              <a:t>r</a:t>
            </a:r>
            <a:r>
              <a:rPr lang="en-US" sz="1400" dirty="0">
                <a:latin typeface="Times New Roman" panose="02020603050405020304" pitchFamily="18" charset="0"/>
                <a:ea typeface="Calibri" panose="020F0502020204030204" pitchFamily="34" charset="0"/>
                <a:cs typeface="Times New Roman" panose="02020603050405020304" pitchFamily="18" charset="0"/>
              </a:rPr>
              <a:t> + 1.0W</a:t>
            </a:r>
          </a:p>
          <a:p>
            <a:pPr>
              <a:lnSpc>
                <a:spcPct val="107000"/>
              </a:lnSpc>
              <a:spcAft>
                <a:spcPts val="600"/>
              </a:spcAft>
              <a:tabLst>
                <a:tab pos="114300" algn="l"/>
                <a:tab pos="685800" algn="l"/>
              </a:tabLst>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1879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141"/>
          <p:cNvSpPr txBox="1">
            <a:spLocks noChangeArrowheads="1"/>
          </p:cNvSpPr>
          <p:nvPr/>
        </p:nvSpPr>
        <p:spPr bwMode="auto">
          <a:xfrm>
            <a:off x="414594" y="5758549"/>
            <a:ext cx="83658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u="sng" dirty="0">
                <a:latin typeface="+mn-lt"/>
              </a:rPr>
              <a:t>Reference</a:t>
            </a:r>
          </a:p>
          <a:p>
            <a:r>
              <a:rPr lang="en-US" altLang="en-US" sz="1200" dirty="0">
                <a:latin typeface="+mn-lt"/>
              </a:rPr>
              <a:t>Lu, L.W., Ozer, E., Daniels, J.H., </a:t>
            </a:r>
            <a:r>
              <a:rPr lang="en-US" altLang="en-US" sz="1200" dirty="0" err="1">
                <a:latin typeface="+mn-lt"/>
              </a:rPr>
              <a:t>Okten</a:t>
            </a:r>
            <a:r>
              <a:rPr lang="en-US" altLang="en-US" sz="1200" dirty="0">
                <a:latin typeface="+mn-lt"/>
              </a:rPr>
              <a:t>, O.S., and </a:t>
            </a:r>
            <a:r>
              <a:rPr lang="en-US" altLang="en-US" sz="1200" dirty="0" err="1">
                <a:latin typeface="+mn-lt"/>
              </a:rPr>
              <a:t>Morino</a:t>
            </a:r>
            <a:r>
              <a:rPr lang="en-US" altLang="en-US" sz="1200" dirty="0">
                <a:latin typeface="+mn-lt"/>
              </a:rPr>
              <a:t>, S. (1975), “Frame Stability and Design of Columns in Unbraced Multistory Steel Frames”, Fritz Engineering Laboratory Report No. 375.2, Lehigh University, Bethlehem, Pennsylvania, July, 1975. </a:t>
            </a:r>
          </a:p>
        </p:txBody>
      </p:sp>
      <p:sp>
        <p:nvSpPr>
          <p:cNvPr id="529" name="Text Box 141"/>
          <p:cNvSpPr txBox="1">
            <a:spLocks noChangeArrowheads="1"/>
          </p:cNvSpPr>
          <p:nvPr/>
        </p:nvSpPr>
        <p:spPr bwMode="auto">
          <a:xfrm>
            <a:off x="648240" y="783460"/>
            <a:ext cx="14318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u="sng" dirty="0">
                <a:latin typeface="+mn-lt"/>
              </a:rPr>
              <a:t>Frame 17</a:t>
            </a:r>
          </a:p>
        </p:txBody>
      </p:sp>
      <p:grpSp>
        <p:nvGrpSpPr>
          <p:cNvPr id="30" name="Group 29"/>
          <p:cNvGrpSpPr/>
          <p:nvPr/>
        </p:nvGrpSpPr>
        <p:grpSpPr>
          <a:xfrm>
            <a:off x="663411" y="1836538"/>
            <a:ext cx="2560488" cy="2565335"/>
            <a:chOff x="825336" y="1546715"/>
            <a:chExt cx="2560488" cy="2565335"/>
          </a:xfrm>
        </p:grpSpPr>
        <p:cxnSp>
          <p:nvCxnSpPr>
            <p:cNvPr id="179" name="Straight Connector 178"/>
            <p:cNvCxnSpPr/>
            <p:nvPr/>
          </p:nvCxnSpPr>
          <p:spPr>
            <a:xfrm>
              <a:off x="3107831" y="1553246"/>
              <a:ext cx="27799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3158633" y="3723673"/>
              <a:ext cx="227191"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3284781" y="1553246"/>
              <a:ext cx="0" cy="2158458"/>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rot="16200000">
              <a:off x="2896378" y="2464525"/>
              <a:ext cx="775757" cy="203135"/>
            </a:xfrm>
            <a:prstGeom prst="rect">
              <a:avLst/>
            </a:prstGeom>
            <a:solidFill>
              <a:schemeClr val="bg1"/>
            </a:solidFill>
            <a:ln>
              <a:noFill/>
            </a:ln>
          </p:spPr>
          <p:txBody>
            <a:bodyPr wrap="square" lIns="9144" tIns="9144" rIns="9144" bIns="9144" rtlCol="0">
              <a:spAutoFit/>
            </a:bodyPr>
            <a:lstStyle/>
            <a:p>
              <a:pPr algn="ctr"/>
              <a:r>
                <a:rPr lang="en-US" sz="1200" dirty="0">
                  <a:cs typeface="Arial" panose="020B0604020202020204" pitchFamily="34" charset="0"/>
                </a:rPr>
                <a:t>10 @ 9’6”</a:t>
              </a:r>
            </a:p>
          </p:txBody>
        </p:sp>
        <p:cxnSp>
          <p:nvCxnSpPr>
            <p:cNvPr id="183" name="Straight Connector 182"/>
            <p:cNvCxnSpPr/>
            <p:nvPr/>
          </p:nvCxnSpPr>
          <p:spPr>
            <a:xfrm rot="5400000">
              <a:off x="2913695" y="3953063"/>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5400000">
              <a:off x="817981" y="3953063"/>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flipH="1">
              <a:off x="916196" y="3986079"/>
              <a:ext cx="2076996" cy="0"/>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1740430" y="3908917"/>
              <a:ext cx="527398" cy="203133"/>
            </a:xfrm>
            <a:prstGeom prst="rect">
              <a:avLst/>
            </a:prstGeom>
            <a:solidFill>
              <a:schemeClr val="bg1"/>
            </a:solidFill>
            <a:ln>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5 @ 20’</a:t>
              </a:r>
            </a:p>
          </p:txBody>
        </p:sp>
        <p:grpSp>
          <p:nvGrpSpPr>
            <p:cNvPr id="202" name="Group 201"/>
            <p:cNvGrpSpPr/>
            <p:nvPr/>
          </p:nvGrpSpPr>
          <p:grpSpPr>
            <a:xfrm>
              <a:off x="825336" y="3720661"/>
              <a:ext cx="181719" cy="96872"/>
              <a:chOff x="702783" y="4260848"/>
              <a:chExt cx="121681" cy="65298"/>
            </a:xfrm>
          </p:grpSpPr>
          <p:sp>
            <p:nvSpPr>
              <p:cNvPr id="218" name="Rectangle 217"/>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9" name="Straight Connector 218"/>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a:grpSpLocks noChangeAspect="1"/>
            </p:cNvGrpSpPr>
            <p:nvPr/>
          </p:nvGrpSpPr>
          <p:grpSpPr>
            <a:xfrm>
              <a:off x="916196" y="1546715"/>
              <a:ext cx="2078316" cy="2194560"/>
              <a:chOff x="916196" y="1546715"/>
              <a:chExt cx="2424700" cy="2560320"/>
            </a:xfrm>
          </p:grpSpPr>
          <p:sp>
            <p:nvSpPr>
              <p:cNvPr id="188" name="Rectangle 187"/>
              <p:cNvSpPr/>
              <p:nvPr/>
            </p:nvSpPr>
            <p:spPr>
              <a:xfrm>
                <a:off x="916196" y="1795723"/>
                <a:ext cx="2423160" cy="2457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916196" y="2041515"/>
                <a:ext cx="2423160" cy="2457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916196" y="2287308"/>
                <a:ext cx="2423160" cy="2457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p:cNvSpPr/>
              <p:nvPr/>
            </p:nvSpPr>
            <p:spPr>
              <a:xfrm>
                <a:off x="916196" y="2533100"/>
                <a:ext cx="2423160" cy="2457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916196" y="2778892"/>
                <a:ext cx="2423160" cy="2457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p:cNvSpPr/>
              <p:nvPr/>
            </p:nvSpPr>
            <p:spPr>
              <a:xfrm>
                <a:off x="916196" y="3024685"/>
                <a:ext cx="2423160" cy="2457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p:cNvSpPr/>
              <p:nvPr/>
            </p:nvSpPr>
            <p:spPr>
              <a:xfrm>
                <a:off x="916196" y="3270477"/>
                <a:ext cx="2423160" cy="2457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p:cNvSpPr/>
              <p:nvPr/>
            </p:nvSpPr>
            <p:spPr>
              <a:xfrm>
                <a:off x="916196" y="3516270"/>
                <a:ext cx="2423160" cy="2457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407311" y="1546715"/>
                <a:ext cx="0" cy="25258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1912305" y="1546715"/>
                <a:ext cx="0" cy="25258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2390955" y="1546715"/>
                <a:ext cx="0" cy="25603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916196" y="1782786"/>
                <a:ext cx="0" cy="22897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2879180" y="1546715"/>
                <a:ext cx="0" cy="25258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3340896" y="1549636"/>
                <a:ext cx="0" cy="25305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0" name="Rectangle 219"/>
              <p:cNvSpPr/>
              <p:nvPr/>
            </p:nvSpPr>
            <p:spPr>
              <a:xfrm>
                <a:off x="916196" y="1554335"/>
                <a:ext cx="2423160" cy="2457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6" name="Group 235"/>
            <p:cNvGrpSpPr/>
            <p:nvPr/>
          </p:nvGrpSpPr>
          <p:grpSpPr>
            <a:xfrm>
              <a:off x="1244436" y="3720661"/>
              <a:ext cx="181719" cy="96872"/>
              <a:chOff x="702783" y="4260848"/>
              <a:chExt cx="121681" cy="65298"/>
            </a:xfrm>
          </p:grpSpPr>
          <p:sp>
            <p:nvSpPr>
              <p:cNvPr id="237" name="Rectangle 236"/>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8" name="Straight Connector 237"/>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9" name="Group 238"/>
            <p:cNvGrpSpPr/>
            <p:nvPr/>
          </p:nvGrpSpPr>
          <p:grpSpPr>
            <a:xfrm>
              <a:off x="1678776" y="3720661"/>
              <a:ext cx="181719" cy="96872"/>
              <a:chOff x="702783" y="4260848"/>
              <a:chExt cx="121681" cy="65298"/>
            </a:xfrm>
          </p:grpSpPr>
          <p:sp>
            <p:nvSpPr>
              <p:cNvPr id="240" name="Rectangle 239"/>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1" name="Straight Connector 240"/>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2" name="Group 241"/>
            <p:cNvGrpSpPr/>
            <p:nvPr/>
          </p:nvGrpSpPr>
          <p:grpSpPr>
            <a:xfrm>
              <a:off x="2090256" y="3720661"/>
              <a:ext cx="181719" cy="96872"/>
              <a:chOff x="702783" y="4260848"/>
              <a:chExt cx="121681" cy="65298"/>
            </a:xfrm>
          </p:grpSpPr>
          <p:sp>
            <p:nvSpPr>
              <p:cNvPr id="243" name="Rectangle 242"/>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4" name="Straight Connector 243"/>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5" name="Group 244"/>
            <p:cNvGrpSpPr/>
            <p:nvPr/>
          </p:nvGrpSpPr>
          <p:grpSpPr>
            <a:xfrm>
              <a:off x="2509356" y="3720661"/>
              <a:ext cx="181719" cy="96872"/>
              <a:chOff x="702783" y="4260848"/>
              <a:chExt cx="121681" cy="65298"/>
            </a:xfrm>
          </p:grpSpPr>
          <p:sp>
            <p:nvSpPr>
              <p:cNvPr id="246" name="Rectangle 245"/>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p:nvGrpSpPr>
          <p:grpSpPr>
            <a:xfrm>
              <a:off x="2905596" y="3720661"/>
              <a:ext cx="181719" cy="96872"/>
              <a:chOff x="702783" y="4260848"/>
              <a:chExt cx="121681" cy="65298"/>
            </a:xfrm>
          </p:grpSpPr>
          <p:sp>
            <p:nvSpPr>
              <p:cNvPr id="249" name="Rectangle 248"/>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0" name="Straight Connector 249"/>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aphicFrame>
        <p:nvGraphicFramePr>
          <p:cNvPr id="252" name="Table 251">
            <a:extLst>
              <a:ext uri="{FF2B5EF4-FFF2-40B4-BE49-F238E27FC236}">
                <a16:creationId xmlns:a16="http://schemas.microsoft.com/office/drawing/2014/main" id="{1371B5CD-64A1-D34B-85B4-0C2F7C09E0C0}"/>
              </a:ext>
            </a:extLst>
          </p:cNvPr>
          <p:cNvGraphicFramePr>
            <a:graphicFrameLocks noGrp="1"/>
          </p:cNvGraphicFramePr>
          <p:nvPr>
            <p:extLst>
              <p:ext uri="{D42A27DB-BD31-4B8C-83A1-F6EECF244321}">
                <p14:modId xmlns:p14="http://schemas.microsoft.com/office/powerpoint/2010/main" val="2618654249"/>
              </p:ext>
            </p:extLst>
          </p:nvPr>
        </p:nvGraphicFramePr>
        <p:xfrm>
          <a:off x="6009518" y="1120121"/>
          <a:ext cx="2761488" cy="2491740"/>
        </p:xfrm>
        <a:graphic>
          <a:graphicData uri="http://schemas.openxmlformats.org/drawingml/2006/table">
            <a:tbl>
              <a:tblPr>
                <a:tableStyleId>{616DA210-FB5B-4158-B5E0-FEB733F419BA}</a:tableStyleId>
              </a:tblPr>
              <a:tblGrid>
                <a:gridCol w="512064">
                  <a:extLst>
                    <a:ext uri="{9D8B030D-6E8A-4147-A177-3AD203B41FA5}">
                      <a16:colId xmlns:a16="http://schemas.microsoft.com/office/drawing/2014/main" val="3831159794"/>
                    </a:ext>
                  </a:extLst>
                </a:gridCol>
                <a:gridCol w="548640">
                  <a:extLst>
                    <a:ext uri="{9D8B030D-6E8A-4147-A177-3AD203B41FA5}">
                      <a16:colId xmlns:a16="http://schemas.microsoft.com/office/drawing/2014/main" val="1409862689"/>
                    </a:ext>
                  </a:extLst>
                </a:gridCol>
                <a:gridCol w="512064">
                  <a:extLst>
                    <a:ext uri="{9D8B030D-6E8A-4147-A177-3AD203B41FA5}">
                      <a16:colId xmlns:a16="http://schemas.microsoft.com/office/drawing/2014/main" val="331849267"/>
                    </a:ext>
                  </a:extLst>
                </a:gridCol>
                <a:gridCol w="594360">
                  <a:extLst>
                    <a:ext uri="{9D8B030D-6E8A-4147-A177-3AD203B41FA5}">
                      <a16:colId xmlns:a16="http://schemas.microsoft.com/office/drawing/2014/main" val="5029973"/>
                    </a:ext>
                  </a:extLst>
                </a:gridCol>
                <a:gridCol w="594360">
                  <a:extLst>
                    <a:ext uri="{9D8B030D-6E8A-4147-A177-3AD203B41FA5}">
                      <a16:colId xmlns:a16="http://schemas.microsoft.com/office/drawing/2014/main" val="1381907220"/>
                    </a:ext>
                  </a:extLst>
                </a:gridCol>
              </a:tblGrid>
              <a:tr h="130288">
                <a:tc gridSpan="5">
                  <a:txBody>
                    <a:bodyPr/>
                    <a:lstStyle/>
                    <a:p>
                      <a:pPr algn="ctr" fontAlgn="b"/>
                      <a:r>
                        <a:rPr lang="en-US" sz="1200" b="0" i="0" u="none" strike="noStrike" dirty="0">
                          <a:solidFill>
                            <a:srgbClr val="000000"/>
                          </a:solidFill>
                          <a:effectLst/>
                          <a:latin typeface="+mn-lt"/>
                        </a:rPr>
                        <a:t>Member Sizes</a:t>
                      </a:r>
                    </a:p>
                  </a:txBody>
                  <a:tcPr marL="9525" marR="9525" marT="9525" marB="0" anchor="b"/>
                </a:tc>
                <a:tc hMerge="1">
                  <a:txBody>
                    <a:bodyPr/>
                    <a:lstStyle/>
                    <a:p>
                      <a:pPr algn="ctr" fontAlgn="b"/>
                      <a:endParaRPr lang="en-US" sz="1200" b="0" i="0" u="none" strike="noStrike" dirty="0">
                        <a:solidFill>
                          <a:srgbClr val="000000"/>
                        </a:solidFill>
                        <a:effectLst/>
                        <a:latin typeface="+mn-lt"/>
                      </a:endParaRPr>
                    </a:p>
                  </a:txBody>
                  <a:tcPr marL="9525" marR="9525" marT="9525" marB="0" anchor="b"/>
                </a:tc>
                <a:tc hMerge="1">
                  <a:txBody>
                    <a:bodyPr/>
                    <a:lstStyle/>
                    <a:p>
                      <a:pPr algn="ctr" fontAlgn="b"/>
                      <a:endParaRPr lang="en-US" sz="1200" b="0" i="0" u="none" strike="noStrike" dirty="0">
                        <a:solidFill>
                          <a:srgbClr val="000000"/>
                        </a:solidFill>
                        <a:effectLst/>
                        <a:latin typeface="+mn-lt"/>
                      </a:endParaRPr>
                    </a:p>
                  </a:txBody>
                  <a:tcPr marL="9525" marR="9525" marT="9525" marB="0" anchor="b"/>
                </a:tc>
                <a:tc hMerge="1">
                  <a:txBody>
                    <a:bodyPr/>
                    <a:lstStyle/>
                    <a:p>
                      <a:pPr algn="ctr" fontAlgn="b"/>
                      <a:endParaRPr lang="en-US" sz="1200" b="0" i="0" u="none" strike="noStrike" dirty="0">
                        <a:solidFill>
                          <a:srgbClr val="000000"/>
                        </a:solidFill>
                        <a:effectLst/>
                        <a:latin typeface="+mn-lt"/>
                      </a:endParaRPr>
                    </a:p>
                  </a:txBody>
                  <a:tcPr marL="9525" marR="9525" marT="9525" marB="0" anchor="b"/>
                </a:tc>
                <a:tc hMerge="1">
                  <a:txBody>
                    <a:bodyPr/>
                    <a:lstStyle/>
                    <a:p>
                      <a:pPr algn="ctr" fontAlgn="b"/>
                      <a:endParaRPr lang="en-US" sz="12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441212458"/>
                  </a:ext>
                </a:extLst>
              </a:tr>
              <a:tr h="130288">
                <a:tc>
                  <a:txBody>
                    <a:bodyPr/>
                    <a:lstStyle/>
                    <a:p>
                      <a:pPr algn="ctr" fontAlgn="b"/>
                      <a:r>
                        <a:rPr lang="en-US" sz="1200" b="0" u="none" strike="noStrike" dirty="0">
                          <a:effectLst/>
                          <a:latin typeface="+mn-lt"/>
                        </a:rPr>
                        <a:t>Level</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u="none" strike="noStrike" dirty="0">
                          <a:effectLst/>
                          <a:latin typeface="+mn-lt"/>
                        </a:rPr>
                        <a:t>Beams</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chemeClr val="tx1"/>
                          </a:solidFill>
                          <a:effectLst/>
                          <a:latin typeface="+mn-lt"/>
                        </a:rPr>
                        <a:t>Story</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Exterior Columns</a:t>
                      </a:r>
                    </a:p>
                  </a:txBody>
                  <a:tcPr marL="9525" marR="9525" marT="9525" marB="0" anchor="b"/>
                </a:tc>
                <a:tc>
                  <a:txBody>
                    <a:bodyPr/>
                    <a:lstStyle/>
                    <a:p>
                      <a:pPr algn="ctr" fontAlgn="b"/>
                      <a:r>
                        <a:rPr lang="en-US" sz="1200" b="0" i="0" u="none" strike="noStrike" dirty="0">
                          <a:solidFill>
                            <a:srgbClr val="000000"/>
                          </a:solidFill>
                          <a:effectLst/>
                          <a:latin typeface="+mn-lt"/>
                        </a:rPr>
                        <a:t>Interior Columns</a:t>
                      </a:r>
                    </a:p>
                  </a:txBody>
                  <a:tcPr marL="9525" marR="9525" marT="9525" marB="0" anchor="b"/>
                </a:tc>
                <a:extLst>
                  <a:ext uri="{0D108BD9-81ED-4DB2-BD59-A6C34878D82A}">
                    <a16:rowId xmlns:a16="http://schemas.microsoft.com/office/drawing/2014/main" val="3573520716"/>
                  </a:ext>
                </a:extLst>
              </a:tr>
              <a:tr h="130288">
                <a:tc>
                  <a:txBody>
                    <a:bodyPr/>
                    <a:lstStyle/>
                    <a:p>
                      <a:pPr algn="ctr" fontAlgn="b"/>
                      <a:r>
                        <a:rPr lang="en-US" sz="1200" u="none" strike="noStrike" dirty="0">
                          <a:effectLst/>
                          <a:latin typeface="+mn-lt"/>
                        </a:rPr>
                        <a:t>Roof</a:t>
                      </a:r>
                      <a:endParaRPr lang="en-US" sz="1200" b="0" i="0" u="none" strike="noStrike" dirty="0">
                        <a:solidFill>
                          <a:srgbClr val="000000"/>
                        </a:solidFill>
                        <a:effectLst/>
                        <a:latin typeface="+mn-lt"/>
                      </a:endParaRPr>
                    </a:p>
                  </a:txBody>
                  <a:tcPr marL="9525" marR="9525" marT="9525" marB="0" anchor="b"/>
                </a:tc>
                <a:tc>
                  <a:txBody>
                    <a:bodyPr/>
                    <a:lstStyle/>
                    <a:p>
                      <a:r>
                        <a:rPr lang="en-US" sz="1200" dirty="0"/>
                        <a:t>W12x22</a:t>
                      </a:r>
                    </a:p>
                  </a:txBody>
                  <a:tcPr marL="9525" marR="9525" marT="9525" marB="0" anchor="b"/>
                </a:tc>
                <a:tc>
                  <a:txBody>
                    <a:bodyPr/>
                    <a:lstStyle/>
                    <a:p>
                      <a:pPr algn="ctr" fontAlgn="b"/>
                      <a:r>
                        <a:rPr lang="en-US" sz="1200" b="0" i="0" u="none" strike="noStrike" dirty="0">
                          <a:solidFill>
                            <a:srgbClr val="000000"/>
                          </a:solidFill>
                          <a:effectLst/>
                          <a:latin typeface="+mn-lt"/>
                        </a:rPr>
                        <a:t>10</a:t>
                      </a:r>
                    </a:p>
                  </a:txBody>
                  <a:tcPr marL="9525" marR="9525" marT="9525" marB="0" anchor="b"/>
                </a:tc>
                <a:tc>
                  <a:txBody>
                    <a:bodyPr/>
                    <a:lstStyle/>
                    <a:p>
                      <a:pPr algn="ctr" fontAlgn="b"/>
                      <a:r>
                        <a:rPr lang="en-US" sz="1200" b="0" i="0" u="none" strike="noStrike" dirty="0">
                          <a:solidFill>
                            <a:srgbClr val="000000"/>
                          </a:solidFill>
                          <a:effectLst/>
                          <a:latin typeface="+mn-lt"/>
                        </a:rPr>
                        <a:t>W8x24</a:t>
                      </a:r>
                    </a:p>
                  </a:txBody>
                  <a:tcPr marL="9525" marR="9525" marT="9525" marB="0" anchor="b"/>
                </a:tc>
                <a:tc>
                  <a:txBody>
                    <a:bodyPr/>
                    <a:lstStyle/>
                    <a:p>
                      <a:pPr algn="ctr" fontAlgn="b"/>
                      <a:r>
                        <a:rPr lang="en-US" sz="1200" b="0" i="0" u="none" strike="noStrike" dirty="0">
                          <a:solidFill>
                            <a:srgbClr val="000000"/>
                          </a:solidFill>
                          <a:effectLst/>
                          <a:latin typeface="+mn-lt"/>
                        </a:rPr>
                        <a:t>W8x18</a:t>
                      </a:r>
                    </a:p>
                  </a:txBody>
                  <a:tcPr marL="9525" marR="9525" marT="9525" marB="0" anchor="b"/>
                </a:tc>
                <a:extLst>
                  <a:ext uri="{0D108BD9-81ED-4DB2-BD59-A6C34878D82A}">
                    <a16:rowId xmlns:a16="http://schemas.microsoft.com/office/drawing/2014/main" val="49408640"/>
                  </a:ext>
                </a:extLst>
              </a:tr>
              <a:tr h="130288">
                <a:tc>
                  <a:txBody>
                    <a:bodyPr/>
                    <a:lstStyle/>
                    <a:p>
                      <a:pPr algn="ctr" fontAlgn="b"/>
                      <a:r>
                        <a:rPr lang="en-US" sz="1200" b="0" i="0" u="none" strike="noStrike" dirty="0">
                          <a:solidFill>
                            <a:schemeClr val="tx1"/>
                          </a:solidFill>
                          <a:effectLst/>
                          <a:latin typeface="+mn-lt"/>
                        </a:rPr>
                        <a:t>9</a:t>
                      </a:r>
                      <a:endParaRPr lang="en-US" sz="1200" b="0" i="0" u="none" strike="noStrike" dirty="0">
                        <a:solidFill>
                          <a:srgbClr val="000000"/>
                        </a:solidFill>
                        <a:effectLst/>
                        <a:latin typeface="+mn-lt"/>
                      </a:endParaRPr>
                    </a:p>
                  </a:txBody>
                  <a:tcPr marL="9525" marR="9525" marT="9525" marB="0" anchor="b"/>
                </a:tc>
                <a:tc>
                  <a:txBody>
                    <a:bodyPr/>
                    <a:lstStyle/>
                    <a:p>
                      <a:r>
                        <a:rPr lang="en-US" sz="1200" dirty="0"/>
                        <a:t>W14x22</a:t>
                      </a:r>
                    </a:p>
                  </a:txBody>
                  <a:tcPr marL="9525" marR="9525" marT="9525" marB="0" anchor="b"/>
                </a:tc>
                <a:tc>
                  <a:txBody>
                    <a:bodyPr/>
                    <a:lstStyle/>
                    <a:p>
                      <a:pPr algn="ctr" fontAlgn="b"/>
                      <a:r>
                        <a:rPr lang="en-US" sz="1200" b="0" i="0" u="none" strike="noStrike" dirty="0">
                          <a:solidFill>
                            <a:schemeClr val="tx1"/>
                          </a:solidFill>
                          <a:effectLst/>
                          <a:latin typeface="+mn-lt"/>
                        </a:rPr>
                        <a:t>9</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W8x24</a:t>
                      </a:r>
                    </a:p>
                  </a:txBody>
                  <a:tcPr marL="9525" marR="9525" marT="9525" marB="0" anchor="b"/>
                </a:tc>
                <a:tc>
                  <a:txBody>
                    <a:bodyPr/>
                    <a:lstStyle/>
                    <a:p>
                      <a:pPr algn="ctr" fontAlgn="b"/>
                      <a:r>
                        <a:rPr lang="en-US" sz="1200" b="0" i="0" u="none" strike="noStrike" dirty="0">
                          <a:solidFill>
                            <a:srgbClr val="000000"/>
                          </a:solidFill>
                          <a:effectLst/>
                          <a:latin typeface="+mn-lt"/>
                        </a:rPr>
                        <a:t>W8x18</a:t>
                      </a:r>
                    </a:p>
                  </a:txBody>
                  <a:tcPr marL="9525" marR="9525" marT="9525" marB="0" anchor="b"/>
                </a:tc>
                <a:extLst>
                  <a:ext uri="{0D108BD9-81ED-4DB2-BD59-A6C34878D82A}">
                    <a16:rowId xmlns:a16="http://schemas.microsoft.com/office/drawing/2014/main" val="2800508679"/>
                  </a:ext>
                </a:extLst>
              </a:tr>
              <a:tr h="130288">
                <a:tc>
                  <a:txBody>
                    <a:bodyPr/>
                    <a:lstStyle/>
                    <a:p>
                      <a:pPr algn="ctr" fontAlgn="b"/>
                      <a:r>
                        <a:rPr lang="en-US" sz="1200" u="none" strike="noStrike" dirty="0">
                          <a:effectLst/>
                          <a:latin typeface="+mn-lt"/>
                        </a:rPr>
                        <a:t>8</a:t>
                      </a:r>
                      <a:endParaRPr lang="en-US" sz="1200" b="0" i="0" u="none" strike="noStrike" dirty="0">
                        <a:solidFill>
                          <a:srgbClr val="000000"/>
                        </a:solidFill>
                        <a:effectLst/>
                        <a:latin typeface="+mn-lt"/>
                      </a:endParaRPr>
                    </a:p>
                  </a:txBody>
                  <a:tcPr marL="9525" marR="9525" marT="9525" marB="0" anchor="b"/>
                </a:tc>
                <a:tc>
                  <a:txBody>
                    <a:bodyPr/>
                    <a:lstStyle/>
                    <a:p>
                      <a:r>
                        <a:rPr lang="en-US" sz="1200" dirty="0"/>
                        <a:t>W14x22</a:t>
                      </a:r>
                    </a:p>
                  </a:txBody>
                  <a:tcPr marL="9525" marR="9525" marT="9525" marB="0" anchor="b"/>
                </a:tc>
                <a:tc>
                  <a:txBody>
                    <a:bodyPr/>
                    <a:lstStyle/>
                    <a:p>
                      <a:pPr algn="ctr" fontAlgn="b"/>
                      <a:r>
                        <a:rPr lang="en-US" sz="1200" u="none" strike="noStrike" dirty="0">
                          <a:effectLst/>
                          <a:latin typeface="+mn-lt"/>
                        </a:rPr>
                        <a:t>8</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W8x35</a:t>
                      </a:r>
                    </a:p>
                  </a:txBody>
                  <a:tcPr marL="9525" marR="9525" marT="9525" marB="0" anchor="b"/>
                </a:tc>
                <a:tc>
                  <a:txBody>
                    <a:bodyPr/>
                    <a:lstStyle/>
                    <a:p>
                      <a:pPr algn="ctr" fontAlgn="b"/>
                      <a:r>
                        <a:rPr lang="en-US" sz="1200" b="0" i="0" u="none" strike="noStrike" dirty="0">
                          <a:solidFill>
                            <a:srgbClr val="000000"/>
                          </a:solidFill>
                          <a:effectLst/>
                          <a:latin typeface="+mn-lt"/>
                        </a:rPr>
                        <a:t>W8x28</a:t>
                      </a:r>
                    </a:p>
                  </a:txBody>
                  <a:tcPr marL="9525" marR="9525" marT="9525" marB="0" anchor="b"/>
                </a:tc>
                <a:extLst>
                  <a:ext uri="{0D108BD9-81ED-4DB2-BD59-A6C34878D82A}">
                    <a16:rowId xmlns:a16="http://schemas.microsoft.com/office/drawing/2014/main" val="3359689811"/>
                  </a:ext>
                </a:extLst>
              </a:tr>
              <a:tr h="130288">
                <a:tc>
                  <a:txBody>
                    <a:bodyPr/>
                    <a:lstStyle/>
                    <a:p>
                      <a:pPr algn="ctr" fontAlgn="b"/>
                      <a:r>
                        <a:rPr lang="en-US" sz="1200" b="0" i="0" u="none" strike="noStrike" dirty="0">
                          <a:solidFill>
                            <a:srgbClr val="000000"/>
                          </a:solidFill>
                          <a:effectLst/>
                          <a:latin typeface="+mn-lt"/>
                        </a:rPr>
                        <a:t>7</a:t>
                      </a:r>
                    </a:p>
                  </a:txBody>
                  <a:tcPr marL="9525" marR="9525" marT="9525" marB="0" anchor="b"/>
                </a:tc>
                <a:tc>
                  <a:txBody>
                    <a:bodyPr/>
                    <a:lstStyle/>
                    <a:p>
                      <a:pPr algn="ctr" fontAlgn="b"/>
                      <a:r>
                        <a:rPr lang="en-US" sz="1200" dirty="0"/>
                        <a:t>W14x22</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7</a:t>
                      </a:r>
                    </a:p>
                  </a:txBody>
                  <a:tcPr marL="9525" marR="9525" marT="9525" marB="0" anchor="b"/>
                </a:tc>
                <a:tc>
                  <a:txBody>
                    <a:bodyPr/>
                    <a:lstStyle/>
                    <a:p>
                      <a:pPr algn="ctr" fontAlgn="b"/>
                      <a:r>
                        <a:rPr lang="en-US" sz="1200" b="0" i="0" u="none" strike="noStrike" dirty="0">
                          <a:solidFill>
                            <a:srgbClr val="000000"/>
                          </a:solidFill>
                          <a:effectLst/>
                          <a:latin typeface="+mn-lt"/>
                        </a:rPr>
                        <a:t>W8x35</a:t>
                      </a:r>
                    </a:p>
                  </a:txBody>
                  <a:tcPr marL="9525" marR="9525" marT="9525" marB="0" anchor="b"/>
                </a:tc>
                <a:tc>
                  <a:txBody>
                    <a:bodyPr/>
                    <a:lstStyle/>
                    <a:p>
                      <a:pPr algn="ctr" fontAlgn="b"/>
                      <a:r>
                        <a:rPr lang="en-US" sz="1200" b="0" i="0" u="none" strike="noStrike" dirty="0">
                          <a:solidFill>
                            <a:srgbClr val="000000"/>
                          </a:solidFill>
                          <a:effectLst/>
                          <a:latin typeface="+mn-lt"/>
                        </a:rPr>
                        <a:t>W8x28</a:t>
                      </a:r>
                    </a:p>
                  </a:txBody>
                  <a:tcPr marL="9525" marR="9525" marT="9525" marB="0" anchor="b"/>
                </a:tc>
                <a:extLst>
                  <a:ext uri="{0D108BD9-81ED-4DB2-BD59-A6C34878D82A}">
                    <a16:rowId xmlns:a16="http://schemas.microsoft.com/office/drawing/2014/main" val="2220567930"/>
                  </a:ext>
                </a:extLst>
              </a:tr>
              <a:tr h="130288">
                <a:tc>
                  <a:txBody>
                    <a:bodyPr/>
                    <a:lstStyle/>
                    <a:p>
                      <a:pPr algn="ctr" fontAlgn="b"/>
                      <a:r>
                        <a:rPr lang="en-US" sz="1200" b="0" i="0" u="none" strike="noStrike" dirty="0">
                          <a:solidFill>
                            <a:srgbClr val="000000"/>
                          </a:solidFill>
                          <a:effectLst/>
                          <a:latin typeface="+mn-lt"/>
                        </a:rPr>
                        <a:t>6</a:t>
                      </a:r>
                    </a:p>
                  </a:txBody>
                  <a:tcPr marL="9525" marR="9525" marT="9525" marB="0" anchor="b"/>
                </a:tc>
                <a:tc>
                  <a:txBody>
                    <a:bodyPr/>
                    <a:lstStyle/>
                    <a:p>
                      <a:r>
                        <a:rPr lang="en-US" sz="1200" dirty="0"/>
                        <a:t>W14x22</a:t>
                      </a:r>
                    </a:p>
                  </a:txBody>
                  <a:tcPr marL="9525" marR="9525" marT="9525" marB="0" anchor="b"/>
                </a:tc>
                <a:tc>
                  <a:txBody>
                    <a:bodyPr/>
                    <a:lstStyle/>
                    <a:p>
                      <a:pPr algn="ctr" fontAlgn="b"/>
                      <a:r>
                        <a:rPr lang="en-US" sz="1200" b="0" i="0" u="none" strike="noStrike" dirty="0">
                          <a:solidFill>
                            <a:srgbClr val="000000"/>
                          </a:solidFill>
                          <a:effectLst/>
                          <a:latin typeface="+mn-lt"/>
                        </a:rPr>
                        <a:t>6</a:t>
                      </a:r>
                    </a:p>
                  </a:txBody>
                  <a:tcPr marL="9525" marR="9525" marT="9525" marB="0" anchor="b"/>
                </a:tc>
                <a:tc>
                  <a:txBody>
                    <a:bodyPr/>
                    <a:lstStyle/>
                    <a:p>
                      <a:pPr algn="ctr" fontAlgn="b"/>
                      <a:r>
                        <a:rPr lang="en-US" sz="1200" b="0" i="0" u="none" strike="noStrike" dirty="0">
                          <a:solidFill>
                            <a:srgbClr val="000000"/>
                          </a:solidFill>
                          <a:effectLst/>
                          <a:latin typeface="+mn-lt"/>
                        </a:rPr>
                        <a:t>W8x48</a:t>
                      </a:r>
                    </a:p>
                  </a:txBody>
                  <a:tcPr marL="9525" marR="9525" marT="9525" marB="0" anchor="b"/>
                </a:tc>
                <a:tc>
                  <a:txBody>
                    <a:bodyPr/>
                    <a:lstStyle/>
                    <a:p>
                      <a:pPr algn="ctr" fontAlgn="b"/>
                      <a:r>
                        <a:rPr lang="en-US" sz="1200" b="0" i="0" u="none" strike="noStrike" dirty="0">
                          <a:solidFill>
                            <a:srgbClr val="000000"/>
                          </a:solidFill>
                          <a:effectLst/>
                          <a:latin typeface="+mn-lt"/>
                        </a:rPr>
                        <a:t>W8x40</a:t>
                      </a:r>
                    </a:p>
                  </a:txBody>
                  <a:tcPr marL="9525" marR="9525" marT="9525" marB="0" anchor="b"/>
                </a:tc>
                <a:extLst>
                  <a:ext uri="{0D108BD9-81ED-4DB2-BD59-A6C34878D82A}">
                    <a16:rowId xmlns:a16="http://schemas.microsoft.com/office/drawing/2014/main" val="3818804461"/>
                  </a:ext>
                </a:extLst>
              </a:tr>
              <a:tr h="130288">
                <a:tc>
                  <a:txBody>
                    <a:bodyPr/>
                    <a:lstStyle/>
                    <a:p>
                      <a:pPr algn="ctr" fontAlgn="b"/>
                      <a:r>
                        <a:rPr lang="en-US" sz="1200" b="0" i="0" u="none" strike="noStrike" dirty="0">
                          <a:solidFill>
                            <a:srgbClr val="000000"/>
                          </a:solidFill>
                          <a:effectLst/>
                          <a:latin typeface="+mn-lt"/>
                        </a:rPr>
                        <a:t>5</a:t>
                      </a:r>
                    </a:p>
                  </a:txBody>
                  <a:tcPr marL="9525" marR="9525" marT="9525" marB="0" anchor="b"/>
                </a:tc>
                <a:tc>
                  <a:txBody>
                    <a:bodyPr/>
                    <a:lstStyle/>
                    <a:p>
                      <a:r>
                        <a:rPr lang="en-US" sz="1200" dirty="0"/>
                        <a:t>W14x22</a:t>
                      </a:r>
                    </a:p>
                  </a:txBody>
                  <a:tcPr marL="9525" marR="9525" marT="9525" marB="0" anchor="b"/>
                </a:tc>
                <a:tc>
                  <a:txBody>
                    <a:bodyPr/>
                    <a:lstStyle/>
                    <a:p>
                      <a:pPr algn="ctr" fontAlgn="b"/>
                      <a:r>
                        <a:rPr lang="en-US" sz="1200" b="0" i="0" u="none" strike="noStrike" dirty="0">
                          <a:solidFill>
                            <a:srgbClr val="000000"/>
                          </a:solidFill>
                          <a:effectLst/>
                          <a:latin typeface="+mn-lt"/>
                        </a:rPr>
                        <a:t>5</a:t>
                      </a:r>
                    </a:p>
                  </a:txBody>
                  <a:tcPr marL="9525" marR="9525" marT="9525" marB="0" anchor="b"/>
                </a:tc>
                <a:tc>
                  <a:txBody>
                    <a:bodyPr/>
                    <a:lstStyle/>
                    <a:p>
                      <a:pPr algn="ctr" fontAlgn="b"/>
                      <a:r>
                        <a:rPr lang="en-US" sz="1200" b="0" i="0" u="none" strike="noStrike" dirty="0">
                          <a:solidFill>
                            <a:srgbClr val="000000"/>
                          </a:solidFill>
                          <a:effectLst/>
                          <a:latin typeface="+mn-lt"/>
                        </a:rPr>
                        <a:t>W8x48</a:t>
                      </a: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W8x40</a:t>
                      </a:r>
                    </a:p>
                  </a:txBody>
                  <a:tcPr marL="9525" marR="9525" marT="9525" marB="0" anchor="b"/>
                </a:tc>
                <a:extLst>
                  <a:ext uri="{0D108BD9-81ED-4DB2-BD59-A6C34878D82A}">
                    <a16:rowId xmlns:a16="http://schemas.microsoft.com/office/drawing/2014/main" val="2697340850"/>
                  </a:ext>
                </a:extLst>
              </a:tr>
              <a:tr h="130288">
                <a:tc>
                  <a:txBody>
                    <a:bodyPr/>
                    <a:lstStyle/>
                    <a:p>
                      <a:pPr algn="ctr" fontAlgn="b"/>
                      <a:r>
                        <a:rPr lang="en-US" sz="1200" b="0" i="0" u="none" strike="noStrike" dirty="0">
                          <a:solidFill>
                            <a:srgbClr val="000000"/>
                          </a:solidFill>
                          <a:effectLst/>
                          <a:latin typeface="+mn-lt"/>
                        </a:rPr>
                        <a:t>4</a:t>
                      </a:r>
                    </a:p>
                  </a:txBody>
                  <a:tcPr marL="9525" marR="9525" marT="9525" marB="0" anchor="b"/>
                </a:tc>
                <a:tc>
                  <a:txBody>
                    <a:bodyPr/>
                    <a:lstStyle/>
                    <a:p>
                      <a:pPr algn="ctr" fontAlgn="b"/>
                      <a:r>
                        <a:rPr lang="en-US" sz="1200" b="0" i="0" u="none" strike="noStrike" dirty="0">
                          <a:solidFill>
                            <a:srgbClr val="000000"/>
                          </a:solidFill>
                          <a:effectLst/>
                          <a:latin typeface="+mn-lt"/>
                        </a:rPr>
                        <a:t>W14x26</a:t>
                      </a:r>
                    </a:p>
                  </a:txBody>
                  <a:tcPr marL="9525" marR="9525" marT="9525" marB="0" anchor="b"/>
                </a:tc>
                <a:tc>
                  <a:txBody>
                    <a:bodyPr/>
                    <a:lstStyle/>
                    <a:p>
                      <a:pPr algn="ctr" fontAlgn="b"/>
                      <a:r>
                        <a:rPr lang="en-US" sz="1200" b="0" i="0" u="none" strike="noStrike" dirty="0">
                          <a:solidFill>
                            <a:srgbClr val="000000"/>
                          </a:solidFill>
                          <a:effectLst/>
                          <a:latin typeface="+mn-lt"/>
                        </a:rPr>
                        <a:t>4</a:t>
                      </a:r>
                    </a:p>
                  </a:txBody>
                  <a:tcPr marL="9525" marR="9525" marT="9525" marB="0" anchor="b"/>
                </a:tc>
                <a:tc>
                  <a:txBody>
                    <a:bodyPr/>
                    <a:lstStyle/>
                    <a:p>
                      <a:pPr algn="ctr" fontAlgn="b"/>
                      <a:r>
                        <a:rPr lang="en-US" sz="1200" b="0" i="0" u="none" strike="noStrike" dirty="0">
                          <a:solidFill>
                            <a:srgbClr val="000000"/>
                          </a:solidFill>
                          <a:effectLst/>
                          <a:latin typeface="+mn-lt"/>
                        </a:rPr>
                        <a:t>W8x58</a:t>
                      </a: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W8x48</a:t>
                      </a: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marL="9525" marR="9525" marT="9525" marB="0" anchor="b"/>
                </a:tc>
                <a:extLst>
                  <a:ext uri="{0D108BD9-81ED-4DB2-BD59-A6C34878D82A}">
                    <a16:rowId xmlns:a16="http://schemas.microsoft.com/office/drawing/2014/main" val="2837333992"/>
                  </a:ext>
                </a:extLst>
              </a:tr>
              <a:tr h="130288">
                <a:tc>
                  <a:txBody>
                    <a:bodyPr/>
                    <a:lstStyle/>
                    <a:p>
                      <a:pPr algn="ctr" fontAlgn="b"/>
                      <a:r>
                        <a:rPr lang="en-US" sz="1200" b="0" i="0" u="none" strike="noStrike" dirty="0">
                          <a:solidFill>
                            <a:srgbClr val="000000"/>
                          </a:solidFill>
                          <a:effectLst/>
                          <a:latin typeface="+mn-lt"/>
                        </a:rPr>
                        <a:t>3</a:t>
                      </a: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W14x26</a:t>
                      </a:r>
                    </a:p>
                  </a:txBody>
                  <a:tcPr marL="9525" marR="9525" marT="9525" marB="0" anchor="b"/>
                </a:tc>
                <a:tc>
                  <a:txBody>
                    <a:bodyPr/>
                    <a:lstStyle/>
                    <a:p>
                      <a:pPr algn="ctr" fontAlgn="b"/>
                      <a:r>
                        <a:rPr lang="en-US" sz="1200" b="0" i="0" u="none" strike="noStrike" dirty="0">
                          <a:solidFill>
                            <a:srgbClr val="000000"/>
                          </a:solidFill>
                          <a:effectLst/>
                          <a:latin typeface="+mn-lt"/>
                        </a:rPr>
                        <a:t>3</a:t>
                      </a:r>
                    </a:p>
                  </a:txBody>
                  <a:tcPr marL="9525" marR="9525" marT="9525" marB="0" anchor="b"/>
                </a:tc>
                <a:tc>
                  <a:txBody>
                    <a:bodyPr/>
                    <a:lstStyle/>
                    <a:p>
                      <a:pPr algn="ctr" fontAlgn="b"/>
                      <a:r>
                        <a:rPr lang="en-US" sz="1200" b="0" i="0" u="none" strike="noStrike" dirty="0">
                          <a:solidFill>
                            <a:srgbClr val="000000"/>
                          </a:solidFill>
                          <a:effectLst/>
                          <a:latin typeface="+mn-lt"/>
                        </a:rPr>
                        <a:t>W8x58</a:t>
                      </a: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W8x48</a:t>
                      </a:r>
                    </a:p>
                  </a:txBody>
                  <a:tcPr marL="9525" marR="9525" marT="9525" marB="0" anchor="b"/>
                </a:tc>
                <a:extLst>
                  <a:ext uri="{0D108BD9-81ED-4DB2-BD59-A6C34878D82A}">
                    <a16:rowId xmlns:a16="http://schemas.microsoft.com/office/drawing/2014/main" val="444625403"/>
                  </a:ext>
                </a:extLst>
              </a:tr>
              <a:tr h="130288">
                <a:tc>
                  <a:txBody>
                    <a:bodyPr/>
                    <a:lstStyle/>
                    <a:p>
                      <a:pPr algn="ctr" fontAlgn="b"/>
                      <a:r>
                        <a:rPr lang="en-US" sz="1200" b="0" i="0" u="none" strike="noStrike" dirty="0">
                          <a:solidFill>
                            <a:srgbClr val="000000"/>
                          </a:solidFill>
                          <a:effectLst/>
                          <a:latin typeface="+mn-lt"/>
                        </a:rPr>
                        <a:t>2</a:t>
                      </a:r>
                    </a:p>
                  </a:txBody>
                  <a:tcPr marL="9525" marR="9525" marT="9525" marB="0" anchor="b"/>
                </a:tc>
                <a:tc>
                  <a:txBody>
                    <a:bodyPr/>
                    <a:lstStyle/>
                    <a:p>
                      <a:pPr algn="ctr" fontAlgn="b"/>
                      <a:r>
                        <a:rPr lang="en-US" sz="1200" b="0" i="0" u="none" strike="noStrike" dirty="0">
                          <a:solidFill>
                            <a:srgbClr val="000000"/>
                          </a:solidFill>
                          <a:effectLst/>
                          <a:latin typeface="+mn-lt"/>
                        </a:rPr>
                        <a:t>W14x26</a:t>
                      </a:r>
                    </a:p>
                  </a:txBody>
                  <a:tcPr marL="9525" marR="9525" marT="9525" marB="0" anchor="b"/>
                </a:tc>
                <a:tc>
                  <a:txBody>
                    <a:bodyPr/>
                    <a:lstStyle/>
                    <a:p>
                      <a:pPr algn="ctr" fontAlgn="b"/>
                      <a:r>
                        <a:rPr lang="en-US" sz="1200" b="0" i="0" u="none" strike="noStrike" dirty="0">
                          <a:solidFill>
                            <a:srgbClr val="000000"/>
                          </a:solidFill>
                          <a:effectLst/>
                          <a:latin typeface="+mn-lt"/>
                        </a:rPr>
                        <a:t>2</a:t>
                      </a:r>
                    </a:p>
                  </a:txBody>
                  <a:tcPr marL="9525" marR="9525" marT="9525" marB="0" anchor="b"/>
                </a:tc>
                <a:tc>
                  <a:txBody>
                    <a:bodyPr/>
                    <a:lstStyle/>
                    <a:p>
                      <a:pPr algn="ctr" fontAlgn="b"/>
                      <a:r>
                        <a:rPr lang="en-US" sz="1200" b="0" i="0" u="none" strike="noStrike" dirty="0">
                          <a:solidFill>
                            <a:srgbClr val="000000"/>
                          </a:solidFill>
                          <a:effectLst/>
                          <a:latin typeface="+mn-lt"/>
                        </a:rPr>
                        <a:t>W8x67</a:t>
                      </a:r>
                    </a:p>
                  </a:txBody>
                  <a:tcPr marL="9525" marR="9525" marT="9525" marB="0" anchor="b"/>
                </a:tc>
                <a:tc>
                  <a:txBody>
                    <a:bodyPr/>
                    <a:lstStyle/>
                    <a:p>
                      <a:pPr algn="ctr" fontAlgn="b"/>
                      <a:r>
                        <a:rPr lang="en-US" sz="1200" b="0" i="0" u="none" strike="noStrike" dirty="0">
                          <a:solidFill>
                            <a:srgbClr val="000000"/>
                          </a:solidFill>
                          <a:effectLst/>
                          <a:latin typeface="+mn-lt"/>
                        </a:rPr>
                        <a:t>W8x67</a:t>
                      </a:r>
                    </a:p>
                  </a:txBody>
                  <a:tcPr marL="9525" marR="9525" marT="9525" marB="0" anchor="b"/>
                </a:tc>
                <a:extLst>
                  <a:ext uri="{0D108BD9-81ED-4DB2-BD59-A6C34878D82A}">
                    <a16:rowId xmlns:a16="http://schemas.microsoft.com/office/drawing/2014/main" val="1850967112"/>
                  </a:ext>
                </a:extLst>
              </a:tr>
              <a:tr h="130288">
                <a:tc>
                  <a:txBody>
                    <a:bodyPr/>
                    <a:lstStyle/>
                    <a:p>
                      <a:pPr algn="ctr" fontAlgn="b"/>
                      <a:r>
                        <a:rPr lang="en-US" sz="1200" b="0" i="0" u="none" strike="noStrike" dirty="0">
                          <a:solidFill>
                            <a:srgbClr val="000000"/>
                          </a:solidFill>
                          <a:effectLst/>
                          <a:latin typeface="+mn-lt"/>
                        </a:rPr>
                        <a:t>1</a:t>
                      </a: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W14x26</a:t>
                      </a:r>
                    </a:p>
                  </a:txBody>
                  <a:tcPr marL="9525" marR="9525" marT="9525" marB="0" anchor="b"/>
                </a:tc>
                <a:tc>
                  <a:txBody>
                    <a:bodyPr/>
                    <a:lstStyle/>
                    <a:p>
                      <a:pPr algn="ctr" fontAlgn="b"/>
                      <a:r>
                        <a:rPr lang="en-US" sz="1200" b="0" i="0" u="none" strike="noStrike" dirty="0">
                          <a:solidFill>
                            <a:srgbClr val="000000"/>
                          </a:solidFill>
                          <a:effectLst/>
                          <a:latin typeface="+mn-lt"/>
                        </a:rPr>
                        <a:t>1</a:t>
                      </a:r>
                    </a:p>
                  </a:txBody>
                  <a:tcPr marL="9525" marR="9525" marT="9525" marB="0" anchor="b"/>
                </a:tc>
                <a:tc>
                  <a:txBody>
                    <a:bodyPr/>
                    <a:lstStyle/>
                    <a:p>
                      <a:pPr algn="ctr" fontAlgn="b"/>
                      <a:r>
                        <a:rPr lang="en-US" sz="1200" b="0" i="0" u="none" strike="noStrike" dirty="0">
                          <a:solidFill>
                            <a:srgbClr val="000000"/>
                          </a:solidFill>
                          <a:effectLst/>
                          <a:latin typeface="+mn-lt"/>
                        </a:rPr>
                        <a:t>W8x67</a:t>
                      </a:r>
                    </a:p>
                  </a:txBody>
                  <a:tcPr marL="9525" marR="9525" marT="9525" marB="0" anchor="b"/>
                </a:tc>
                <a:tc>
                  <a:txBody>
                    <a:bodyPr/>
                    <a:lstStyle/>
                    <a:p>
                      <a:pPr algn="ctr" fontAlgn="b"/>
                      <a:r>
                        <a:rPr lang="en-US" sz="1200" b="0" i="0" u="none" strike="noStrike" dirty="0">
                          <a:solidFill>
                            <a:srgbClr val="000000"/>
                          </a:solidFill>
                          <a:effectLst/>
                          <a:latin typeface="+mn-lt"/>
                        </a:rPr>
                        <a:t>W8x67</a:t>
                      </a:r>
                    </a:p>
                  </a:txBody>
                  <a:tcPr marL="9525" marR="9525" marT="9525" marB="0" anchor="b"/>
                </a:tc>
                <a:extLst>
                  <a:ext uri="{0D108BD9-81ED-4DB2-BD59-A6C34878D82A}">
                    <a16:rowId xmlns:a16="http://schemas.microsoft.com/office/drawing/2014/main" val="3624563437"/>
                  </a:ext>
                </a:extLst>
              </a:tr>
            </a:tbl>
          </a:graphicData>
        </a:graphic>
      </p:graphicFrame>
      <p:sp>
        <p:nvSpPr>
          <p:cNvPr id="52" name="Text Box 2"/>
          <p:cNvSpPr txBox="1">
            <a:spLocks noChangeArrowheads="1"/>
          </p:cNvSpPr>
          <p:nvPr/>
        </p:nvSpPr>
        <p:spPr bwMode="auto">
          <a:xfrm>
            <a:off x="3469555" y="943551"/>
            <a:ext cx="3102151" cy="4740993"/>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300"/>
              </a:spcAft>
            </a:pPr>
            <a:r>
              <a:rPr lang="en-US" sz="1400" b="1" u="sng" dirty="0">
                <a:effectLst/>
                <a:latin typeface="Times New Roman" panose="02020603050405020304" pitchFamily="18" charset="0"/>
                <a:ea typeface="Calibri" panose="020F0502020204030204" pitchFamily="34" charset="0"/>
                <a:cs typeface="Times New Roman" panose="02020603050405020304" pitchFamily="18" charset="0"/>
              </a:rPr>
              <a:t>Nominal Loads</a:t>
            </a:r>
          </a:p>
          <a:p>
            <a:pPr>
              <a:lnSpc>
                <a:spcPct val="107000"/>
              </a:lnSpc>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Gravity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Roof:	D = 0.96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L</a:t>
            </a:r>
            <a:r>
              <a:rPr lang="en-US" altLang="en-US" sz="1600" baseline="-25000" dirty="0" err="1">
                <a:latin typeface="Times New Roman" panose="02020603050405020304" pitchFamily="18" charset="0"/>
                <a:cs typeface="Times New Roman" panose="02020603050405020304" pitchFamily="18" charset="0"/>
              </a:rPr>
              <a:t>r</a:t>
            </a:r>
            <a:r>
              <a:rPr lang="en-US" sz="1400" dirty="0">
                <a:latin typeface="Times New Roman" panose="02020603050405020304" pitchFamily="18" charset="0"/>
                <a:ea typeface="Calibri" panose="020F0502020204030204" pitchFamily="34" charset="0"/>
                <a:cs typeface="Times New Roman" panose="02020603050405020304" pitchFamily="18" charset="0"/>
              </a:rPr>
              <a:t> = 0.72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Floor:	D = 1.07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altLang="en-US" sz="1400" dirty="0">
                <a:latin typeface="Times New Roman" panose="02020603050405020304" pitchFamily="18" charset="0"/>
                <a:cs typeface="Times New Roman" panose="02020603050405020304" pitchFamily="18" charset="0"/>
              </a:rPr>
              <a:t>		L</a:t>
            </a:r>
            <a:r>
              <a:rPr lang="en-US" sz="1400" dirty="0">
                <a:latin typeface="Times New Roman" panose="02020603050405020304" pitchFamily="18" charset="0"/>
                <a:ea typeface="Calibri" panose="020F0502020204030204" pitchFamily="34" charset="0"/>
                <a:cs typeface="Times New Roman" panose="02020603050405020304" pitchFamily="18" charset="0"/>
              </a:rPr>
              <a:t> = 0.78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600"/>
              </a:spcAft>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Wall:	D = 11.42 kip/story</a:t>
            </a:r>
          </a:p>
          <a:p>
            <a:pPr>
              <a:lnSpc>
                <a:spcPct val="107000"/>
              </a:lnSpc>
              <a:tabLst>
                <a:tab pos="288925" algn="l"/>
              </a:tabLs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Wind </a:t>
            </a:r>
            <a:r>
              <a:rPr lang="en-US" sz="1400" dirty="0">
                <a:latin typeface="Times New Roman" panose="02020603050405020304" pitchFamily="18" charset="0"/>
                <a:ea typeface="Calibri" panose="020F0502020204030204" pitchFamily="34" charset="0"/>
                <a:cs typeface="Times New Roman" panose="02020603050405020304" pitchFamily="18" charset="0"/>
              </a:rPr>
              <a:t>(rightward)</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Roof: 	W = 2.969 kip</a:t>
            </a:r>
          </a:p>
          <a:p>
            <a:pPr>
              <a:lnSpc>
                <a:spcPct val="107000"/>
              </a:lnSpc>
              <a:spcAft>
                <a:spcPts val="600"/>
              </a:spcAft>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Levels:	W = 5.938 kip</a:t>
            </a:r>
          </a:p>
          <a:p>
            <a:pPr>
              <a:lnSpc>
                <a:spcPct val="107000"/>
              </a:lnSpc>
              <a:spcBef>
                <a:spcPts val="600"/>
              </a:spcBef>
              <a:spcAft>
                <a:spcPts val="300"/>
              </a:spcAft>
              <a:tabLst>
                <a:tab pos="171450" algn="l"/>
                <a:tab pos="800100" algn="l"/>
              </a:tabLst>
            </a:pPr>
            <a:r>
              <a:rPr lang="en-US" sz="1400" b="1" u="sng" dirty="0">
                <a:latin typeface="Times New Roman" panose="02020603050405020304" pitchFamily="18" charset="0"/>
                <a:ea typeface="Calibri" panose="020F0502020204030204" pitchFamily="34" charset="0"/>
                <a:cs typeface="Times New Roman" panose="02020603050405020304" pitchFamily="18" charset="0"/>
              </a:rPr>
              <a:t>Initial imperfection </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600"/>
              </a:spcAft>
              <a:tabLst>
                <a:tab pos="171450" algn="l"/>
                <a:tab pos="8001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Global sway </a:t>
            </a:r>
            <a:r>
              <a:rPr lang="en-US" sz="1400" dirty="0">
                <a:latin typeface="Symbol" panose="05050102010706020507" pitchFamily="18" charset="2"/>
                <a:ea typeface="Calibri" panose="020F0502020204030204" pitchFamily="34" charset="0"/>
                <a:cs typeface="Times New Roman" panose="02020603050405020304" pitchFamily="18" charset="0"/>
              </a:rPr>
              <a:t>D</a:t>
            </a:r>
            <a:r>
              <a:rPr lang="en-US" sz="14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1400" dirty="0">
                <a:latin typeface="Times New Roman" panose="02020603050405020304" pitchFamily="18" charset="0"/>
                <a:ea typeface="Calibri" panose="020F0502020204030204" pitchFamily="34" charset="0"/>
                <a:cs typeface="Times New Roman" panose="02020603050405020304" pitchFamily="18" charset="0"/>
              </a:rPr>
              <a:t> = H/500 (rightward)</a:t>
            </a:r>
            <a:endParaRPr lang="en-US" sz="1400"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endParaRPr>
          </a:p>
          <a:p>
            <a:pPr>
              <a:lnSpc>
                <a:spcPct val="107000"/>
              </a:lnSpc>
              <a:spcAft>
                <a:spcPts val="300"/>
              </a:spcAft>
              <a:tabLst>
                <a:tab pos="171450" algn="l"/>
                <a:tab pos="800100" algn="l"/>
              </a:tabLst>
            </a:pPr>
            <a:r>
              <a:rPr lang="en-US" sz="1400" b="1" u="sng" dirty="0">
                <a:latin typeface="Times New Roman" panose="02020603050405020304" pitchFamily="18" charset="0"/>
                <a:ea typeface="Calibri" panose="020F0502020204030204" pitchFamily="34" charset="0"/>
                <a:cs typeface="Times New Roman" panose="02020603050405020304" pitchFamily="18" charset="0"/>
              </a:rPr>
              <a:t>Material</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114300">
              <a:lnSpc>
                <a:spcPct val="107000"/>
              </a:lnSpc>
              <a:spcAft>
                <a:spcPts val="300"/>
              </a:spcAft>
              <a:tabLst>
                <a:tab pos="171450" algn="l"/>
                <a:tab pos="8001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E = 29,000 </a:t>
            </a:r>
            <a:r>
              <a:rPr lang="en-US" sz="1400" dirty="0" err="1">
                <a:latin typeface="Times New Roman" panose="02020603050405020304" pitchFamily="18" charset="0"/>
                <a:ea typeface="Calibri" panose="020F0502020204030204" pitchFamily="34" charset="0"/>
                <a:cs typeface="Times New Roman" panose="02020603050405020304" pitchFamily="18" charset="0"/>
              </a:rPr>
              <a:t>ksi</a:t>
            </a:r>
            <a:endParaRPr lang="en-US" sz="1400" baseline="30000" dirty="0">
              <a:latin typeface="Times New Roman" panose="02020603050405020304" pitchFamily="18" charset="0"/>
              <a:ea typeface="Calibri" panose="020F0502020204030204" pitchFamily="34" charset="0"/>
              <a:cs typeface="Times New Roman" panose="02020603050405020304" pitchFamily="18" charset="0"/>
            </a:endParaRPr>
          </a:p>
          <a:p>
            <a:pPr marL="114300">
              <a:lnSpc>
                <a:spcPct val="107000"/>
              </a:lnSpc>
              <a:spcAft>
                <a:spcPts val="300"/>
              </a:spcAft>
              <a:tabLst>
                <a:tab pos="171450" algn="l"/>
                <a:tab pos="800100" algn="l"/>
              </a:tabLst>
            </a:pPr>
            <a:r>
              <a:rPr lang="en-US" sz="1400" dirty="0" err="1">
                <a:latin typeface="Times New Roman" panose="02020603050405020304" pitchFamily="18" charset="0"/>
                <a:ea typeface="Calibri" panose="020F0502020204030204" pitchFamily="34" charset="0"/>
                <a:cs typeface="Times New Roman" panose="02020603050405020304" pitchFamily="18" charset="0"/>
              </a:rPr>
              <a:t>Fy</a:t>
            </a:r>
            <a:r>
              <a:rPr lang="en-US" sz="1400" dirty="0">
                <a:latin typeface="Times New Roman" panose="02020603050405020304" pitchFamily="18" charset="0"/>
                <a:ea typeface="Calibri" panose="020F0502020204030204" pitchFamily="34" charset="0"/>
                <a:cs typeface="Times New Roman" panose="02020603050405020304" pitchFamily="18" charset="0"/>
              </a:rPr>
              <a:t> = 36 </a:t>
            </a:r>
            <a:r>
              <a:rPr lang="en-US" sz="1400" dirty="0" err="1">
                <a:latin typeface="Times New Roman" panose="02020603050405020304" pitchFamily="18" charset="0"/>
                <a:ea typeface="Calibri" panose="020F0502020204030204" pitchFamily="34" charset="0"/>
                <a:cs typeface="Times New Roman" panose="02020603050405020304" pitchFamily="18" charset="0"/>
              </a:rPr>
              <a:t>ksi</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114300">
              <a:lnSpc>
                <a:spcPct val="107000"/>
              </a:lnSpc>
              <a:spcAft>
                <a:spcPts val="300"/>
              </a:spcAft>
              <a:tabLst>
                <a:tab pos="171450" algn="l"/>
                <a:tab pos="800100" algn="l"/>
              </a:tabLst>
            </a:pPr>
            <a:endParaRPr lang="en-US" sz="1400" baseline="30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300"/>
              </a:spcAft>
              <a:tabLst>
                <a:tab pos="171450" algn="l"/>
              </a:tabLst>
            </a:pPr>
            <a:r>
              <a:rPr lang="en-US" sz="1400" b="1" u="sng" dirty="0">
                <a:latin typeface="Times New Roman" panose="02020603050405020304" pitchFamily="18" charset="0"/>
                <a:ea typeface="Calibri" panose="020F0502020204030204" pitchFamily="34" charset="0"/>
                <a:cs typeface="Times New Roman" panose="02020603050405020304" pitchFamily="18" charset="0"/>
              </a:rPr>
              <a:t>Load combination investigated</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7145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1.2D + 1.0L + 0.5L</a:t>
            </a:r>
            <a:r>
              <a:rPr lang="en-US" sz="1400" baseline="-25000" dirty="0">
                <a:latin typeface="Times New Roman" panose="02020603050405020304" pitchFamily="18" charset="0"/>
                <a:ea typeface="Calibri" panose="020F0502020204030204" pitchFamily="34" charset="0"/>
                <a:cs typeface="Times New Roman" panose="02020603050405020304" pitchFamily="18" charset="0"/>
              </a:rPr>
              <a:t>r</a:t>
            </a:r>
            <a:r>
              <a:rPr lang="en-US" sz="1400" dirty="0">
                <a:latin typeface="Times New Roman" panose="02020603050405020304" pitchFamily="18" charset="0"/>
                <a:ea typeface="Calibri" panose="020F0502020204030204" pitchFamily="34" charset="0"/>
                <a:cs typeface="Times New Roman" panose="02020603050405020304" pitchFamily="18" charset="0"/>
              </a:rPr>
              <a:t> + 1.0W</a:t>
            </a:r>
          </a:p>
          <a:p>
            <a:pPr>
              <a:lnSpc>
                <a:spcPct val="107000"/>
              </a:lnSpc>
              <a:spcAft>
                <a:spcPts val="600"/>
              </a:spcAft>
              <a:tabLst>
                <a:tab pos="114300" algn="l"/>
                <a:tab pos="685800" algn="l"/>
              </a:tabLst>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5603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453" y="636709"/>
            <a:ext cx="7686116" cy="5943600"/>
          </a:xfrm>
          <a:prstGeom prst="rect">
            <a:avLst/>
          </a:prstGeom>
        </p:spPr>
      </p:pic>
      <p:sp>
        <p:nvSpPr>
          <p:cNvPr id="3" name="TextBox 2"/>
          <p:cNvSpPr txBox="1"/>
          <p:nvPr/>
        </p:nvSpPr>
        <p:spPr>
          <a:xfrm>
            <a:off x="1598998" y="145264"/>
            <a:ext cx="5858189" cy="400110"/>
          </a:xfrm>
          <a:prstGeom prst="rect">
            <a:avLst/>
          </a:prstGeom>
          <a:noFill/>
        </p:spPr>
        <p:txBody>
          <a:bodyPr wrap="square" rtlCol="0">
            <a:spAutoFit/>
          </a:bodyPr>
          <a:lstStyle/>
          <a:p>
            <a:pPr algn="ctr"/>
            <a:r>
              <a:rPr lang="en-US" sz="2000" u="sng" dirty="0">
                <a:latin typeface="Times New Roman" panose="02020603050405020304" pitchFamily="18" charset="0"/>
                <a:cs typeface="Times New Roman" panose="02020603050405020304" pitchFamily="18" charset="0"/>
              </a:rPr>
              <a:t>Brief overview of the frames and load cases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4284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141"/>
          <p:cNvSpPr txBox="1">
            <a:spLocks noChangeArrowheads="1"/>
          </p:cNvSpPr>
          <p:nvPr/>
        </p:nvSpPr>
        <p:spPr bwMode="auto">
          <a:xfrm>
            <a:off x="414594" y="5835233"/>
            <a:ext cx="83658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u="sng" dirty="0">
                <a:latin typeface="+mn-lt"/>
              </a:rPr>
              <a:t>Reference</a:t>
            </a:r>
          </a:p>
          <a:p>
            <a:r>
              <a:rPr lang="en-US" altLang="en-US" sz="1200" dirty="0">
                <a:latin typeface="+mn-lt"/>
              </a:rPr>
              <a:t>Lu, L.W., Ozer, E., Daniels, J.H., </a:t>
            </a:r>
            <a:r>
              <a:rPr lang="en-US" altLang="en-US" sz="1200" dirty="0" err="1">
                <a:latin typeface="+mn-lt"/>
              </a:rPr>
              <a:t>Okten</a:t>
            </a:r>
            <a:r>
              <a:rPr lang="en-US" altLang="en-US" sz="1200" dirty="0">
                <a:latin typeface="+mn-lt"/>
              </a:rPr>
              <a:t>, O.S., and </a:t>
            </a:r>
            <a:r>
              <a:rPr lang="en-US" altLang="en-US" sz="1200" dirty="0" err="1">
                <a:latin typeface="+mn-lt"/>
              </a:rPr>
              <a:t>Morino</a:t>
            </a:r>
            <a:r>
              <a:rPr lang="en-US" altLang="en-US" sz="1200" dirty="0">
                <a:latin typeface="+mn-lt"/>
              </a:rPr>
              <a:t>, S. (1975), “Frame Stability and Design of Columns in Unbraced Multistory Steel Frames”, Fritz Engineering Laboratory Report No. 375.2, Lehigh University, Bethlehem, Pennsylvania, July, 1975. </a:t>
            </a:r>
          </a:p>
        </p:txBody>
      </p:sp>
      <p:sp>
        <p:nvSpPr>
          <p:cNvPr id="529" name="Text Box 141"/>
          <p:cNvSpPr txBox="1">
            <a:spLocks noChangeArrowheads="1"/>
          </p:cNvSpPr>
          <p:nvPr/>
        </p:nvSpPr>
        <p:spPr bwMode="auto">
          <a:xfrm>
            <a:off x="547554" y="424742"/>
            <a:ext cx="14318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u="sng" dirty="0">
                <a:latin typeface="+mn-lt"/>
              </a:rPr>
              <a:t>Frame 18</a:t>
            </a:r>
          </a:p>
        </p:txBody>
      </p:sp>
      <p:grpSp>
        <p:nvGrpSpPr>
          <p:cNvPr id="7" name="Group 6"/>
          <p:cNvGrpSpPr>
            <a:grpSpLocks noChangeAspect="1"/>
          </p:cNvGrpSpPr>
          <p:nvPr/>
        </p:nvGrpSpPr>
        <p:grpSpPr>
          <a:xfrm>
            <a:off x="1205101" y="1082514"/>
            <a:ext cx="1015724" cy="4206240"/>
            <a:chOff x="1262256" y="958689"/>
            <a:chExt cx="802401" cy="3322846"/>
          </a:xfrm>
        </p:grpSpPr>
        <p:sp>
          <p:nvSpPr>
            <p:cNvPr id="143" name="Rectangle 142"/>
            <p:cNvSpPr/>
            <p:nvPr/>
          </p:nvSpPr>
          <p:spPr>
            <a:xfrm>
              <a:off x="1326553" y="963769"/>
              <a:ext cx="678180" cy="1645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Connector 143"/>
            <p:cNvCxnSpPr/>
            <p:nvPr/>
          </p:nvCxnSpPr>
          <p:spPr>
            <a:xfrm>
              <a:off x="2006431" y="963769"/>
              <a:ext cx="0" cy="3249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Rectangle 144"/>
            <p:cNvSpPr/>
            <p:nvPr/>
          </p:nvSpPr>
          <p:spPr>
            <a:xfrm>
              <a:off x="1326553" y="1126329"/>
              <a:ext cx="678180" cy="1645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1326553" y="1288889"/>
              <a:ext cx="678180" cy="1645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a:off x="1326553" y="1451449"/>
              <a:ext cx="678180" cy="1645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1326553" y="1614009"/>
              <a:ext cx="678180" cy="1645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a:off x="1326553" y="1776569"/>
              <a:ext cx="678180" cy="1645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1326553" y="1939129"/>
              <a:ext cx="678180" cy="1645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1326553" y="2101689"/>
              <a:ext cx="678180" cy="1645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1326553" y="2264249"/>
              <a:ext cx="678180" cy="1645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1326553" y="2426809"/>
              <a:ext cx="678180" cy="1645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1326553" y="2589369"/>
              <a:ext cx="678180" cy="1645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1326553" y="2751929"/>
              <a:ext cx="678180" cy="1645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1326553" y="2914489"/>
              <a:ext cx="678180" cy="1645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1326553" y="3077049"/>
              <a:ext cx="678180" cy="1645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1326553" y="3239609"/>
              <a:ext cx="678180" cy="1645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326553" y="3402169"/>
              <a:ext cx="678180" cy="1645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1326553" y="3564729"/>
              <a:ext cx="678180" cy="1645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a:off x="1326553" y="3727289"/>
              <a:ext cx="678180" cy="1645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p:cNvSpPr/>
            <p:nvPr/>
          </p:nvSpPr>
          <p:spPr>
            <a:xfrm>
              <a:off x="1326553" y="3889849"/>
              <a:ext cx="678180" cy="1645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p:cNvCxnSpPr/>
            <p:nvPr/>
          </p:nvCxnSpPr>
          <p:spPr>
            <a:xfrm>
              <a:off x="1325711" y="958689"/>
              <a:ext cx="0" cy="3249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4" name="Group 163"/>
            <p:cNvGrpSpPr/>
            <p:nvPr/>
          </p:nvGrpSpPr>
          <p:grpSpPr>
            <a:xfrm>
              <a:off x="1262256" y="4216237"/>
              <a:ext cx="121681" cy="65298"/>
              <a:chOff x="702783" y="4260848"/>
              <a:chExt cx="121681" cy="65298"/>
            </a:xfrm>
          </p:grpSpPr>
          <p:sp>
            <p:nvSpPr>
              <p:cNvPr id="176" name="Rectangle 175"/>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1942976" y="4216237"/>
              <a:ext cx="121681" cy="65298"/>
              <a:chOff x="702783" y="4260848"/>
              <a:chExt cx="121681" cy="65298"/>
            </a:xfrm>
          </p:grpSpPr>
          <p:sp>
            <p:nvSpPr>
              <p:cNvPr id="174" name="Rectangle 173"/>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5" name="Straight Connector 174"/>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6" name="Straight Connector 165"/>
          <p:cNvCxnSpPr/>
          <p:nvPr/>
        </p:nvCxnSpPr>
        <p:spPr>
          <a:xfrm rot="5400000">
            <a:off x="2053851" y="5487584"/>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rot="5400000">
            <a:off x="1179242" y="5487584"/>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a:off x="1277459" y="5495199"/>
            <a:ext cx="866350" cy="0"/>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1420673" y="5403397"/>
            <a:ext cx="574628" cy="203133"/>
          </a:xfrm>
          <a:prstGeom prst="rect">
            <a:avLst/>
          </a:prstGeom>
          <a:solidFill>
            <a:schemeClr val="bg1"/>
          </a:solidFill>
          <a:ln>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1 @ 56’</a:t>
            </a:r>
          </a:p>
        </p:txBody>
      </p:sp>
      <p:cxnSp>
        <p:nvCxnSpPr>
          <p:cNvPr id="170" name="Straight Connector 169"/>
          <p:cNvCxnSpPr/>
          <p:nvPr/>
        </p:nvCxnSpPr>
        <p:spPr>
          <a:xfrm>
            <a:off x="2277523" y="1087934"/>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2277523" y="5207814"/>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a:off x="2396898" y="1092674"/>
            <a:ext cx="0" cy="4114800"/>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rot="16200000">
            <a:off x="2084089" y="2966890"/>
            <a:ext cx="641096" cy="203135"/>
          </a:xfrm>
          <a:prstGeom prst="rect">
            <a:avLst/>
          </a:prstGeom>
          <a:solidFill>
            <a:schemeClr val="bg1"/>
          </a:solidFill>
          <a:ln>
            <a:noFill/>
          </a:ln>
        </p:spPr>
        <p:txBody>
          <a:bodyPr wrap="square" lIns="9144" tIns="9144" rIns="9144" bIns="9144" rtlCol="0">
            <a:spAutoFit/>
          </a:bodyPr>
          <a:lstStyle/>
          <a:p>
            <a:pPr algn="ctr"/>
            <a:r>
              <a:rPr lang="en-US" sz="1200" dirty="0">
                <a:cs typeface="Arial" panose="020B0604020202020204" pitchFamily="34" charset="0"/>
              </a:rPr>
              <a:t>20 @ 14’</a:t>
            </a:r>
          </a:p>
        </p:txBody>
      </p:sp>
      <p:graphicFrame>
        <p:nvGraphicFramePr>
          <p:cNvPr id="44" name="Table 43">
            <a:extLst>
              <a:ext uri="{FF2B5EF4-FFF2-40B4-BE49-F238E27FC236}">
                <a16:creationId xmlns:a16="http://schemas.microsoft.com/office/drawing/2014/main" id="{1371B5CD-64A1-D34B-85B4-0C2F7C09E0C0}"/>
              </a:ext>
            </a:extLst>
          </p:cNvPr>
          <p:cNvGraphicFramePr>
            <a:graphicFrameLocks noGrp="1"/>
          </p:cNvGraphicFramePr>
          <p:nvPr>
            <p:extLst>
              <p:ext uri="{D42A27DB-BD31-4B8C-83A1-F6EECF244321}">
                <p14:modId xmlns:p14="http://schemas.microsoft.com/office/powerpoint/2010/main" val="1141544671"/>
              </p:ext>
            </p:extLst>
          </p:nvPr>
        </p:nvGraphicFramePr>
        <p:xfrm>
          <a:off x="6034921" y="1398897"/>
          <a:ext cx="2304288" cy="2308860"/>
        </p:xfrm>
        <a:graphic>
          <a:graphicData uri="http://schemas.openxmlformats.org/drawingml/2006/table">
            <a:tbl>
              <a:tblPr>
                <a:tableStyleId>{616DA210-FB5B-4158-B5E0-FEB733F419BA}</a:tableStyleId>
              </a:tblPr>
              <a:tblGrid>
                <a:gridCol w="512064">
                  <a:extLst>
                    <a:ext uri="{9D8B030D-6E8A-4147-A177-3AD203B41FA5}">
                      <a16:colId xmlns:a16="http://schemas.microsoft.com/office/drawing/2014/main" val="3831159794"/>
                    </a:ext>
                  </a:extLst>
                </a:gridCol>
                <a:gridCol w="640080">
                  <a:extLst>
                    <a:ext uri="{9D8B030D-6E8A-4147-A177-3AD203B41FA5}">
                      <a16:colId xmlns:a16="http://schemas.microsoft.com/office/drawing/2014/main" val="1409862689"/>
                    </a:ext>
                  </a:extLst>
                </a:gridCol>
                <a:gridCol w="512064">
                  <a:extLst>
                    <a:ext uri="{9D8B030D-6E8A-4147-A177-3AD203B41FA5}">
                      <a16:colId xmlns:a16="http://schemas.microsoft.com/office/drawing/2014/main" val="331849267"/>
                    </a:ext>
                  </a:extLst>
                </a:gridCol>
                <a:gridCol w="640080">
                  <a:extLst>
                    <a:ext uri="{9D8B030D-6E8A-4147-A177-3AD203B41FA5}">
                      <a16:colId xmlns:a16="http://schemas.microsoft.com/office/drawing/2014/main" val="5029973"/>
                    </a:ext>
                  </a:extLst>
                </a:gridCol>
              </a:tblGrid>
              <a:tr h="130288">
                <a:tc gridSpan="4">
                  <a:txBody>
                    <a:bodyPr/>
                    <a:lstStyle/>
                    <a:p>
                      <a:pPr algn="ctr" fontAlgn="b"/>
                      <a:r>
                        <a:rPr lang="en-US" sz="1200" b="0" i="0" u="none" strike="noStrike" dirty="0">
                          <a:solidFill>
                            <a:srgbClr val="000000"/>
                          </a:solidFill>
                          <a:effectLst/>
                          <a:latin typeface="+mn-lt"/>
                        </a:rPr>
                        <a:t>Member Sizes</a:t>
                      </a:r>
                    </a:p>
                  </a:txBody>
                  <a:tcPr marL="9525" marR="9525" marT="9525" marB="0" anchor="b"/>
                </a:tc>
                <a:tc hMerge="1">
                  <a:txBody>
                    <a:bodyPr/>
                    <a:lstStyle/>
                    <a:p>
                      <a:pPr algn="ctr" fontAlgn="b"/>
                      <a:endParaRPr lang="en-US" sz="1200" b="0" i="0" u="none" strike="noStrike" dirty="0">
                        <a:solidFill>
                          <a:srgbClr val="000000"/>
                        </a:solidFill>
                        <a:effectLst/>
                        <a:latin typeface="+mn-lt"/>
                      </a:endParaRPr>
                    </a:p>
                  </a:txBody>
                  <a:tcPr marL="9525" marR="9525" marT="9525" marB="0" anchor="b"/>
                </a:tc>
                <a:tc hMerge="1">
                  <a:txBody>
                    <a:bodyPr/>
                    <a:lstStyle/>
                    <a:p>
                      <a:pPr algn="ctr" fontAlgn="b"/>
                      <a:endParaRPr lang="en-US" sz="1200" b="0" i="0" u="none" strike="noStrike" dirty="0">
                        <a:solidFill>
                          <a:srgbClr val="000000"/>
                        </a:solidFill>
                        <a:effectLst/>
                        <a:latin typeface="+mn-lt"/>
                      </a:endParaRPr>
                    </a:p>
                  </a:txBody>
                  <a:tcPr marL="9525" marR="9525" marT="9525" marB="0" anchor="b"/>
                </a:tc>
                <a:tc hMerge="1">
                  <a:txBody>
                    <a:bodyPr/>
                    <a:lstStyle/>
                    <a:p>
                      <a:pPr algn="ctr" fontAlgn="b"/>
                      <a:endParaRPr lang="en-US" sz="12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441212458"/>
                  </a:ext>
                </a:extLst>
              </a:tr>
              <a:tr h="130288">
                <a:tc>
                  <a:txBody>
                    <a:bodyPr/>
                    <a:lstStyle/>
                    <a:p>
                      <a:pPr algn="ctr" fontAlgn="b"/>
                      <a:r>
                        <a:rPr lang="en-US" sz="1200" b="0" u="none" strike="noStrike" dirty="0">
                          <a:effectLst/>
                          <a:latin typeface="+mn-lt"/>
                        </a:rPr>
                        <a:t>Level</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u="none" strike="noStrike" dirty="0">
                          <a:effectLst/>
                          <a:latin typeface="+mn-lt"/>
                        </a:rPr>
                        <a:t>Beams</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chemeClr val="tx1"/>
                          </a:solidFill>
                          <a:effectLst/>
                          <a:latin typeface="+mn-lt"/>
                        </a:rPr>
                        <a:t>Story</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 Columns</a:t>
                      </a:r>
                    </a:p>
                  </a:txBody>
                  <a:tcPr marL="9525" marR="9525" marT="9525" marB="0" anchor="b"/>
                </a:tc>
                <a:extLst>
                  <a:ext uri="{0D108BD9-81ED-4DB2-BD59-A6C34878D82A}">
                    <a16:rowId xmlns:a16="http://schemas.microsoft.com/office/drawing/2014/main" val="3573520716"/>
                  </a:ext>
                </a:extLst>
              </a:tr>
              <a:tr h="130288">
                <a:tc>
                  <a:txBody>
                    <a:bodyPr/>
                    <a:lstStyle/>
                    <a:p>
                      <a:pPr algn="ctr" fontAlgn="b"/>
                      <a:r>
                        <a:rPr lang="en-US" sz="1200" u="none" strike="noStrike" dirty="0">
                          <a:effectLst/>
                          <a:latin typeface="+mn-lt"/>
                        </a:rPr>
                        <a:t>Roof</a:t>
                      </a:r>
                      <a:endParaRPr lang="en-US" sz="1200" b="0" i="0" u="none" strike="noStrike" dirty="0">
                        <a:solidFill>
                          <a:srgbClr val="000000"/>
                        </a:solidFill>
                        <a:effectLst/>
                        <a:latin typeface="+mn-lt"/>
                      </a:endParaRPr>
                    </a:p>
                  </a:txBody>
                  <a:tcPr marL="9525" marR="9525" marT="9525" marB="0" anchor="b"/>
                </a:tc>
                <a:tc>
                  <a:txBody>
                    <a:bodyPr/>
                    <a:lstStyle/>
                    <a:p>
                      <a:pPr algn="ctr"/>
                      <a:r>
                        <a:rPr lang="en-US" sz="1200" dirty="0"/>
                        <a:t>W30x99</a:t>
                      </a:r>
                    </a:p>
                  </a:txBody>
                  <a:tcPr marL="9525" marR="9525" marT="9525" marB="0" anchor="b"/>
                </a:tc>
                <a:tc>
                  <a:txBody>
                    <a:bodyPr/>
                    <a:lstStyle/>
                    <a:p>
                      <a:pPr algn="ctr" fontAlgn="b"/>
                      <a:r>
                        <a:rPr lang="en-US" sz="1200" b="0" i="0" u="none" strike="noStrike" dirty="0">
                          <a:solidFill>
                            <a:srgbClr val="000000"/>
                          </a:solidFill>
                          <a:effectLst/>
                          <a:latin typeface="+mn-lt"/>
                        </a:rPr>
                        <a:t>19-20</a:t>
                      </a:r>
                    </a:p>
                  </a:txBody>
                  <a:tcPr marL="9525" marR="9525" marT="9525" marB="0" anchor="b"/>
                </a:tc>
                <a:tc>
                  <a:txBody>
                    <a:bodyPr/>
                    <a:lstStyle/>
                    <a:p>
                      <a:pPr algn="ctr" fontAlgn="b"/>
                      <a:r>
                        <a:rPr lang="en-US" sz="1200" b="0" i="0" u="none" strike="noStrike" dirty="0">
                          <a:solidFill>
                            <a:srgbClr val="000000"/>
                          </a:solidFill>
                          <a:effectLst/>
                          <a:latin typeface="+mn-lt"/>
                        </a:rPr>
                        <a:t>W14x132</a:t>
                      </a:r>
                    </a:p>
                  </a:txBody>
                  <a:tcPr marL="9525" marR="9525" marT="9525" marB="0" anchor="b"/>
                </a:tc>
                <a:extLst>
                  <a:ext uri="{0D108BD9-81ED-4DB2-BD59-A6C34878D82A}">
                    <a16:rowId xmlns:a16="http://schemas.microsoft.com/office/drawing/2014/main" val="49408640"/>
                  </a:ext>
                </a:extLst>
              </a:tr>
              <a:tr h="130288">
                <a:tc>
                  <a:txBody>
                    <a:bodyPr/>
                    <a:lstStyle/>
                    <a:p>
                      <a:pPr algn="ctr" fontAlgn="b"/>
                      <a:r>
                        <a:rPr lang="en-US" sz="1200" b="0" i="0" u="none" strike="noStrike" dirty="0">
                          <a:solidFill>
                            <a:schemeClr val="tx1"/>
                          </a:solidFill>
                          <a:effectLst/>
                          <a:latin typeface="+mn-lt"/>
                        </a:rPr>
                        <a:t>15-19</a:t>
                      </a:r>
                      <a:endParaRPr lang="en-US" sz="1200" b="0" i="0" u="none" strike="noStrike" dirty="0">
                        <a:solidFill>
                          <a:srgbClr val="000000"/>
                        </a:solidFill>
                        <a:effectLst/>
                        <a:latin typeface="+mn-lt"/>
                      </a:endParaRPr>
                    </a:p>
                  </a:txBody>
                  <a:tcPr marL="9525" marR="9525" marT="9525" marB="0" anchor="b"/>
                </a:tc>
                <a:tc>
                  <a:txBody>
                    <a:bodyPr/>
                    <a:lstStyle/>
                    <a:p>
                      <a:pPr algn="ctr"/>
                      <a:r>
                        <a:rPr lang="en-US" sz="1200" dirty="0"/>
                        <a:t>W33x130</a:t>
                      </a:r>
                    </a:p>
                  </a:txBody>
                  <a:tcPr marL="9525" marR="9525" marT="9525" marB="0" anchor="b"/>
                </a:tc>
                <a:tc>
                  <a:txBody>
                    <a:bodyPr/>
                    <a:lstStyle/>
                    <a:p>
                      <a:pPr algn="ctr" fontAlgn="b"/>
                      <a:r>
                        <a:rPr lang="en-US" sz="1200" b="0" i="0" u="none" strike="noStrike" dirty="0">
                          <a:solidFill>
                            <a:schemeClr val="tx1"/>
                          </a:solidFill>
                          <a:effectLst/>
                          <a:latin typeface="+mn-lt"/>
                        </a:rPr>
                        <a:t>17-18</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W14x176</a:t>
                      </a:r>
                    </a:p>
                  </a:txBody>
                  <a:tcPr marL="9525" marR="9525" marT="9525" marB="0" anchor="b"/>
                </a:tc>
                <a:extLst>
                  <a:ext uri="{0D108BD9-81ED-4DB2-BD59-A6C34878D82A}">
                    <a16:rowId xmlns:a16="http://schemas.microsoft.com/office/drawing/2014/main" val="2800508679"/>
                  </a:ext>
                </a:extLst>
              </a:tr>
              <a:tr h="130288">
                <a:tc>
                  <a:txBody>
                    <a:bodyPr/>
                    <a:lstStyle/>
                    <a:p>
                      <a:pPr algn="ctr" fontAlgn="b"/>
                      <a:r>
                        <a:rPr lang="en-US" sz="1200" u="none" strike="noStrike" dirty="0">
                          <a:effectLst/>
                          <a:latin typeface="+mn-lt"/>
                        </a:rPr>
                        <a:t>13-14</a:t>
                      </a:r>
                      <a:endParaRPr lang="en-US" sz="1200" b="0" i="0" u="none" strike="noStrike" dirty="0">
                        <a:solidFill>
                          <a:srgbClr val="000000"/>
                        </a:solidFill>
                        <a:effectLst/>
                        <a:latin typeface="+mn-lt"/>
                      </a:endParaRPr>
                    </a:p>
                  </a:txBody>
                  <a:tcPr marL="9525" marR="9525" marT="9525" marB="0" anchor="b"/>
                </a:tc>
                <a:tc>
                  <a:txBody>
                    <a:bodyPr/>
                    <a:lstStyle/>
                    <a:p>
                      <a:pPr algn="ctr"/>
                      <a:r>
                        <a:rPr lang="en-US" sz="1200" dirty="0"/>
                        <a:t>W36x135</a:t>
                      </a:r>
                    </a:p>
                  </a:txBody>
                  <a:tcPr marL="9525" marR="9525" marT="9525" marB="0" anchor="b"/>
                </a:tc>
                <a:tc>
                  <a:txBody>
                    <a:bodyPr/>
                    <a:lstStyle/>
                    <a:p>
                      <a:pPr algn="ctr" fontAlgn="b"/>
                      <a:r>
                        <a:rPr lang="en-US" sz="1200" b="0" i="0" u="none" strike="noStrike" dirty="0">
                          <a:solidFill>
                            <a:schemeClr val="tx1"/>
                          </a:solidFill>
                          <a:effectLst/>
                          <a:latin typeface="+mn-lt"/>
                        </a:rPr>
                        <a:t>15-16</a:t>
                      </a:r>
                      <a:endParaRPr lang="en-US" sz="1200" b="0" i="0" u="none" strike="noStrike" dirty="0">
                        <a:solidFill>
                          <a:srgbClr val="000000"/>
                        </a:solidFill>
                        <a:effectLst/>
                        <a:latin typeface="+mn-lt"/>
                      </a:endParaRP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W14x233</a:t>
                      </a:r>
                    </a:p>
                  </a:txBody>
                  <a:tcPr marL="9525" marR="9525" marT="9525" marB="0" anchor="b"/>
                </a:tc>
                <a:extLst>
                  <a:ext uri="{0D108BD9-81ED-4DB2-BD59-A6C34878D82A}">
                    <a16:rowId xmlns:a16="http://schemas.microsoft.com/office/drawing/2014/main" val="3359689811"/>
                  </a:ext>
                </a:extLst>
              </a:tr>
              <a:tr h="130288">
                <a:tc>
                  <a:txBody>
                    <a:bodyPr/>
                    <a:lstStyle/>
                    <a:p>
                      <a:pPr algn="ctr" fontAlgn="b"/>
                      <a:r>
                        <a:rPr lang="en-US" sz="1200" b="0" i="0" u="none" strike="noStrike" dirty="0">
                          <a:solidFill>
                            <a:srgbClr val="000000"/>
                          </a:solidFill>
                          <a:effectLst/>
                          <a:latin typeface="+mn-lt"/>
                        </a:rPr>
                        <a:t>11-12</a:t>
                      </a:r>
                    </a:p>
                  </a:txBody>
                  <a:tcPr marL="9525" marR="9525" marT="9525" marB="0" anchor="b"/>
                </a:tc>
                <a:tc>
                  <a:txBody>
                    <a:bodyPr/>
                    <a:lstStyle/>
                    <a:p>
                      <a:pPr algn="ctr" fontAlgn="b"/>
                      <a:r>
                        <a:rPr lang="en-US" sz="1200" b="0" i="0" u="none" strike="noStrike" dirty="0">
                          <a:solidFill>
                            <a:schemeClr val="tx1"/>
                          </a:solidFill>
                          <a:effectLst/>
                          <a:latin typeface="+mn-lt"/>
                        </a:rPr>
                        <a:t>W36x150</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13-14</a:t>
                      </a: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W14x257</a:t>
                      </a:r>
                    </a:p>
                  </a:txBody>
                  <a:tcPr marL="9525" marR="9525" marT="9525" marB="0" anchor="b"/>
                </a:tc>
                <a:extLst>
                  <a:ext uri="{0D108BD9-81ED-4DB2-BD59-A6C34878D82A}">
                    <a16:rowId xmlns:a16="http://schemas.microsoft.com/office/drawing/2014/main" val="2220567930"/>
                  </a:ext>
                </a:extLst>
              </a:tr>
              <a:tr h="130288">
                <a:tc>
                  <a:txBody>
                    <a:bodyPr/>
                    <a:lstStyle/>
                    <a:p>
                      <a:pPr algn="ctr" fontAlgn="b"/>
                      <a:r>
                        <a:rPr lang="en-US" sz="1200" b="0" i="0" u="none" strike="noStrike" dirty="0">
                          <a:solidFill>
                            <a:srgbClr val="000000"/>
                          </a:solidFill>
                          <a:effectLst/>
                          <a:latin typeface="+mn-lt"/>
                        </a:rPr>
                        <a:t>9-10</a:t>
                      </a:r>
                    </a:p>
                  </a:txBody>
                  <a:tcPr marL="9525" marR="9525" marT="9525" marB="0" anchor="b"/>
                </a:tc>
                <a:tc>
                  <a:txBody>
                    <a:bodyPr/>
                    <a:lstStyle/>
                    <a:p>
                      <a:pPr algn="ctr"/>
                      <a:r>
                        <a:rPr lang="en-US" sz="1200" dirty="0"/>
                        <a:t>W36x160</a:t>
                      </a:r>
                    </a:p>
                  </a:txBody>
                  <a:tcPr marL="9525" marR="9525" marT="9525" marB="0" anchor="b"/>
                </a:tc>
                <a:tc>
                  <a:txBody>
                    <a:bodyPr/>
                    <a:lstStyle/>
                    <a:p>
                      <a:pPr algn="ctr" fontAlgn="b"/>
                      <a:r>
                        <a:rPr lang="en-US" sz="1200" b="0" i="0" u="none" strike="noStrike" dirty="0">
                          <a:solidFill>
                            <a:srgbClr val="000000"/>
                          </a:solidFill>
                          <a:effectLst/>
                          <a:latin typeface="+mn-lt"/>
                        </a:rPr>
                        <a:t>11-12</a:t>
                      </a:r>
                    </a:p>
                  </a:txBody>
                  <a:tcPr marL="9525" marR="9525" marT="9525" marB="0" anchor="b"/>
                </a:tc>
                <a:tc>
                  <a:txBody>
                    <a:bodyPr/>
                    <a:lstStyle/>
                    <a:p>
                      <a:pPr algn="ctr" fontAlgn="b"/>
                      <a:r>
                        <a:rPr lang="en-US" sz="1200" b="0" i="0" u="none" strike="noStrike" dirty="0">
                          <a:solidFill>
                            <a:srgbClr val="000000"/>
                          </a:solidFill>
                          <a:effectLst/>
                          <a:latin typeface="+mn-lt"/>
                        </a:rPr>
                        <a:t>W14x311</a:t>
                      </a:r>
                    </a:p>
                  </a:txBody>
                  <a:tcPr marL="9525" marR="9525" marT="9525" marB="0" anchor="b"/>
                </a:tc>
                <a:extLst>
                  <a:ext uri="{0D108BD9-81ED-4DB2-BD59-A6C34878D82A}">
                    <a16:rowId xmlns:a16="http://schemas.microsoft.com/office/drawing/2014/main" val="3818804461"/>
                  </a:ext>
                </a:extLst>
              </a:tr>
              <a:tr h="130288">
                <a:tc>
                  <a:txBody>
                    <a:bodyPr/>
                    <a:lstStyle/>
                    <a:p>
                      <a:pPr algn="ctr" fontAlgn="b"/>
                      <a:r>
                        <a:rPr lang="en-US" sz="1200" b="0" i="0" u="none" strike="noStrike" dirty="0">
                          <a:solidFill>
                            <a:srgbClr val="000000"/>
                          </a:solidFill>
                          <a:effectLst/>
                          <a:latin typeface="+mn-lt"/>
                        </a:rPr>
                        <a:t>8</a:t>
                      </a:r>
                    </a:p>
                  </a:txBody>
                  <a:tcPr marL="9525" marR="9525" marT="9525" marB="0" anchor="b"/>
                </a:tc>
                <a:tc>
                  <a:txBody>
                    <a:bodyPr/>
                    <a:lstStyle/>
                    <a:p>
                      <a:pPr algn="ctr"/>
                      <a:r>
                        <a:rPr lang="en-US" sz="1200" dirty="0"/>
                        <a:t>W36x170</a:t>
                      </a:r>
                    </a:p>
                  </a:txBody>
                  <a:tcPr marL="9525" marR="9525" marT="9525" marB="0" anchor="b"/>
                </a:tc>
                <a:tc>
                  <a:txBody>
                    <a:bodyPr/>
                    <a:lstStyle/>
                    <a:p>
                      <a:pPr algn="ctr" fontAlgn="b"/>
                      <a:r>
                        <a:rPr lang="en-US" sz="1200" b="0" i="0" u="none" strike="noStrike" dirty="0">
                          <a:solidFill>
                            <a:srgbClr val="000000"/>
                          </a:solidFill>
                          <a:effectLst/>
                          <a:latin typeface="+mn-lt"/>
                        </a:rPr>
                        <a:t>9-10</a:t>
                      </a:r>
                    </a:p>
                  </a:txBody>
                  <a:tcPr marL="9525" marR="9525" marT="9525" marB="0" anchor="b"/>
                </a:tc>
                <a:tc>
                  <a:txBody>
                    <a:bodyPr/>
                    <a:lstStyle/>
                    <a:p>
                      <a:pPr algn="ctr" fontAlgn="b"/>
                      <a:r>
                        <a:rPr lang="en-US" sz="1200" b="0" i="0" u="none" strike="noStrike" dirty="0">
                          <a:solidFill>
                            <a:srgbClr val="000000"/>
                          </a:solidFill>
                          <a:effectLst/>
                          <a:latin typeface="+mn-lt"/>
                        </a:rPr>
                        <a:t>W14x370</a:t>
                      </a:r>
                    </a:p>
                  </a:txBody>
                  <a:tcPr marL="9525" marR="9525" marT="9525" marB="0" anchor="b"/>
                </a:tc>
                <a:extLst>
                  <a:ext uri="{0D108BD9-81ED-4DB2-BD59-A6C34878D82A}">
                    <a16:rowId xmlns:a16="http://schemas.microsoft.com/office/drawing/2014/main" val="2697340850"/>
                  </a:ext>
                </a:extLst>
              </a:tr>
              <a:tr h="130288">
                <a:tc>
                  <a:txBody>
                    <a:bodyPr/>
                    <a:lstStyle/>
                    <a:p>
                      <a:pPr algn="ctr" fontAlgn="b"/>
                      <a:r>
                        <a:rPr lang="en-US" sz="1200" b="0" i="0" u="none" strike="noStrike" dirty="0">
                          <a:solidFill>
                            <a:srgbClr val="000000"/>
                          </a:solidFill>
                          <a:effectLst/>
                          <a:latin typeface="+mn-lt"/>
                        </a:rPr>
                        <a:t>6-7</a:t>
                      </a:r>
                    </a:p>
                  </a:txBody>
                  <a:tcPr marL="9525" marR="9525" marT="9525" marB="0" anchor="b"/>
                </a:tc>
                <a:tc>
                  <a:txBody>
                    <a:bodyPr/>
                    <a:lstStyle/>
                    <a:p>
                      <a:pPr algn="ctr" fontAlgn="b"/>
                      <a:r>
                        <a:rPr lang="en-US" sz="1200" b="0" i="0" u="none" strike="noStrike" dirty="0">
                          <a:solidFill>
                            <a:srgbClr val="000000"/>
                          </a:solidFill>
                          <a:effectLst/>
                          <a:latin typeface="+mn-lt"/>
                        </a:rPr>
                        <a:t>W36x182</a:t>
                      </a:r>
                    </a:p>
                  </a:txBody>
                  <a:tcPr marL="9525" marR="9525" marT="9525" marB="0" anchor="b"/>
                </a:tc>
                <a:tc>
                  <a:txBody>
                    <a:bodyPr/>
                    <a:lstStyle/>
                    <a:p>
                      <a:pPr algn="ctr" fontAlgn="b"/>
                      <a:r>
                        <a:rPr lang="en-US" sz="1200" b="0" i="0" u="none" strike="noStrike" dirty="0">
                          <a:solidFill>
                            <a:srgbClr val="000000"/>
                          </a:solidFill>
                          <a:effectLst/>
                          <a:latin typeface="+mn-lt"/>
                        </a:rPr>
                        <a:t>7-8</a:t>
                      </a:r>
                    </a:p>
                  </a:txBody>
                  <a:tcPr marL="9525" marR="9525" marT="9525" marB="0" anchor="b"/>
                </a:tc>
                <a:tc>
                  <a:txBody>
                    <a:bodyPr/>
                    <a:lstStyle/>
                    <a:p>
                      <a:pPr algn="ctr" fontAlgn="b"/>
                      <a:r>
                        <a:rPr lang="en-US" sz="1200" b="0" i="0" u="none" strike="noStrike" dirty="0">
                          <a:solidFill>
                            <a:srgbClr val="000000"/>
                          </a:solidFill>
                          <a:effectLst/>
                          <a:latin typeface="+mn-lt"/>
                        </a:rPr>
                        <a:t>W14x426</a:t>
                      </a:r>
                    </a:p>
                  </a:txBody>
                  <a:tcPr marL="9525" marR="9525" marT="9525" marB="0" anchor="b"/>
                </a:tc>
                <a:extLst>
                  <a:ext uri="{0D108BD9-81ED-4DB2-BD59-A6C34878D82A}">
                    <a16:rowId xmlns:a16="http://schemas.microsoft.com/office/drawing/2014/main" val="2837333992"/>
                  </a:ext>
                </a:extLst>
              </a:tr>
              <a:tr h="130288">
                <a:tc>
                  <a:txBody>
                    <a:bodyPr/>
                    <a:lstStyle/>
                    <a:p>
                      <a:pPr algn="ctr" fontAlgn="b"/>
                      <a:r>
                        <a:rPr lang="en-US" sz="1200" b="0" i="0" u="none" strike="noStrike" dirty="0">
                          <a:solidFill>
                            <a:srgbClr val="000000"/>
                          </a:solidFill>
                          <a:effectLst/>
                          <a:latin typeface="+mn-lt"/>
                        </a:rPr>
                        <a:t>3-5</a:t>
                      </a: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W36x194</a:t>
                      </a:r>
                    </a:p>
                  </a:txBody>
                  <a:tcPr marL="9525" marR="9525" marT="9525" marB="0" anchor="b"/>
                </a:tc>
                <a:tc>
                  <a:txBody>
                    <a:bodyPr/>
                    <a:lstStyle/>
                    <a:p>
                      <a:pPr algn="ctr" fontAlgn="b"/>
                      <a:r>
                        <a:rPr lang="en-US" sz="1200" b="0" i="0" u="none" strike="noStrike" dirty="0">
                          <a:solidFill>
                            <a:srgbClr val="000000"/>
                          </a:solidFill>
                          <a:effectLst/>
                          <a:latin typeface="+mn-lt"/>
                        </a:rPr>
                        <a:t>5-6</a:t>
                      </a:r>
                    </a:p>
                  </a:txBody>
                  <a:tcPr marL="9525" marR="9525" marT="9525" marB="0" anchor="b"/>
                </a:tc>
                <a:tc>
                  <a:txBody>
                    <a:bodyPr/>
                    <a:lstStyle/>
                    <a:p>
                      <a:pPr algn="ctr" fontAlgn="b"/>
                      <a:r>
                        <a:rPr lang="en-US" sz="1200" b="0" i="0" u="none" strike="noStrike" dirty="0">
                          <a:solidFill>
                            <a:srgbClr val="000000"/>
                          </a:solidFill>
                          <a:effectLst/>
                          <a:latin typeface="+mn-lt"/>
                        </a:rPr>
                        <a:t>W14x500</a:t>
                      </a:r>
                    </a:p>
                  </a:txBody>
                  <a:tcPr marL="9525" marR="9525" marT="9525" marB="0" anchor="b"/>
                </a:tc>
                <a:extLst>
                  <a:ext uri="{0D108BD9-81ED-4DB2-BD59-A6C34878D82A}">
                    <a16:rowId xmlns:a16="http://schemas.microsoft.com/office/drawing/2014/main" val="444625403"/>
                  </a:ext>
                </a:extLst>
              </a:tr>
              <a:tr h="130288">
                <a:tc>
                  <a:txBody>
                    <a:bodyPr/>
                    <a:lstStyle/>
                    <a:p>
                      <a:pPr algn="ctr" fontAlgn="b"/>
                      <a:r>
                        <a:rPr lang="en-US" sz="1200" b="0" i="0" u="none" strike="noStrike" dirty="0">
                          <a:solidFill>
                            <a:srgbClr val="000000"/>
                          </a:solidFill>
                          <a:effectLst/>
                          <a:latin typeface="+mn-lt"/>
                        </a:rPr>
                        <a:t>1-2</a:t>
                      </a:r>
                    </a:p>
                  </a:txBody>
                  <a:tcPr marL="9525" marR="9525" marT="9525" marB="0" anchor="b"/>
                </a:tc>
                <a:tc>
                  <a:txBody>
                    <a:bodyPr/>
                    <a:lstStyle/>
                    <a:p>
                      <a:pPr algn="ctr" fontAlgn="b"/>
                      <a:r>
                        <a:rPr lang="en-US" sz="1200" b="0" i="0" u="none" strike="noStrike" dirty="0">
                          <a:solidFill>
                            <a:srgbClr val="000000"/>
                          </a:solidFill>
                          <a:effectLst/>
                          <a:latin typeface="+mn-lt"/>
                        </a:rPr>
                        <a:t>W36x230</a:t>
                      </a:r>
                    </a:p>
                  </a:txBody>
                  <a:tcPr marL="9525" marR="9525" marT="9525" marB="0" anchor="b"/>
                </a:tc>
                <a:tc>
                  <a:txBody>
                    <a:bodyPr/>
                    <a:lstStyle/>
                    <a:p>
                      <a:pPr algn="ctr" fontAlgn="b"/>
                      <a:r>
                        <a:rPr lang="en-US" sz="1200" b="0" i="0" u="none" strike="noStrike" dirty="0">
                          <a:solidFill>
                            <a:srgbClr val="000000"/>
                          </a:solidFill>
                          <a:effectLst/>
                          <a:latin typeface="+mn-lt"/>
                        </a:rPr>
                        <a:t>3-4</a:t>
                      </a:r>
                    </a:p>
                  </a:txBody>
                  <a:tcPr marL="9525" marR="9525" marT="9525" marB="0" anchor="b"/>
                </a:tc>
                <a:tc>
                  <a:txBody>
                    <a:bodyPr/>
                    <a:lstStyle/>
                    <a:p>
                      <a:pPr algn="ctr" fontAlgn="b"/>
                      <a:r>
                        <a:rPr lang="en-US" sz="1200" b="0" i="0" u="none" strike="noStrike" dirty="0">
                          <a:solidFill>
                            <a:srgbClr val="000000"/>
                          </a:solidFill>
                          <a:effectLst/>
                          <a:latin typeface="+mn-lt"/>
                        </a:rPr>
                        <a:t>W14x550</a:t>
                      </a:r>
                    </a:p>
                  </a:txBody>
                  <a:tcPr marL="9525" marR="9525" marT="9525" marB="0" anchor="b"/>
                </a:tc>
                <a:extLst>
                  <a:ext uri="{0D108BD9-81ED-4DB2-BD59-A6C34878D82A}">
                    <a16:rowId xmlns:a16="http://schemas.microsoft.com/office/drawing/2014/main" val="1850967112"/>
                  </a:ext>
                </a:extLst>
              </a:tr>
              <a:tr h="130288">
                <a:tc>
                  <a:txBody>
                    <a:bodyPr/>
                    <a:lstStyle/>
                    <a:p>
                      <a:pPr algn="ctr" fontAlgn="b"/>
                      <a:endParaRPr lang="en-US" sz="1200" b="0" i="0" u="none" strike="noStrike" dirty="0">
                        <a:solidFill>
                          <a:srgbClr val="000000"/>
                        </a:solidFill>
                        <a:effectLst/>
                        <a:latin typeface="+mn-lt"/>
                      </a:endParaRP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1-2</a:t>
                      </a:r>
                    </a:p>
                  </a:txBody>
                  <a:tcPr marL="9525" marR="9525" marT="9525" marB="0" anchor="b"/>
                </a:tc>
                <a:tc>
                  <a:txBody>
                    <a:bodyPr/>
                    <a:lstStyle/>
                    <a:p>
                      <a:pPr algn="ctr" fontAlgn="b"/>
                      <a:r>
                        <a:rPr lang="en-US" sz="1200" b="0" i="0" u="none" strike="noStrike" dirty="0">
                          <a:solidFill>
                            <a:srgbClr val="000000"/>
                          </a:solidFill>
                          <a:effectLst/>
                          <a:latin typeface="+mn-lt"/>
                        </a:rPr>
                        <a:t>W14x605</a:t>
                      </a:r>
                    </a:p>
                  </a:txBody>
                  <a:tcPr marL="9525" marR="9525" marT="9525" marB="0" anchor="b"/>
                </a:tc>
                <a:extLst>
                  <a:ext uri="{0D108BD9-81ED-4DB2-BD59-A6C34878D82A}">
                    <a16:rowId xmlns:a16="http://schemas.microsoft.com/office/drawing/2014/main" val="3624563437"/>
                  </a:ext>
                </a:extLst>
              </a:tr>
            </a:tbl>
          </a:graphicData>
        </a:graphic>
      </p:graphicFrame>
      <p:sp>
        <p:nvSpPr>
          <p:cNvPr id="45" name="Text Box 2"/>
          <p:cNvSpPr txBox="1">
            <a:spLocks noChangeArrowheads="1"/>
          </p:cNvSpPr>
          <p:nvPr/>
        </p:nvSpPr>
        <p:spPr bwMode="auto">
          <a:xfrm>
            <a:off x="3005501" y="836243"/>
            <a:ext cx="3122724" cy="4828973"/>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300"/>
              </a:spcAft>
            </a:pPr>
            <a:r>
              <a:rPr lang="en-US" sz="1400" b="1" u="sng" dirty="0">
                <a:effectLst/>
                <a:latin typeface="Times New Roman" panose="02020603050405020304" pitchFamily="18" charset="0"/>
                <a:ea typeface="Calibri" panose="020F0502020204030204" pitchFamily="34" charset="0"/>
                <a:cs typeface="Times New Roman" panose="02020603050405020304" pitchFamily="18" charset="0"/>
              </a:rPr>
              <a:t>Nominal Loads</a:t>
            </a:r>
          </a:p>
          <a:p>
            <a:pPr>
              <a:lnSpc>
                <a:spcPct val="107000"/>
              </a:lnSpc>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Gravity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Roof:	D = 1.40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L</a:t>
            </a:r>
            <a:r>
              <a:rPr lang="en-US" altLang="en-US" sz="1600" baseline="-25000" dirty="0" err="1">
                <a:latin typeface="Times New Roman" panose="02020603050405020304" pitchFamily="18" charset="0"/>
                <a:cs typeface="Times New Roman" panose="02020603050405020304" pitchFamily="18" charset="0"/>
              </a:rPr>
              <a:t>r</a:t>
            </a:r>
            <a:r>
              <a:rPr lang="en-US" sz="1400" dirty="0">
                <a:latin typeface="Times New Roman" panose="02020603050405020304" pitchFamily="18" charset="0"/>
                <a:ea typeface="Calibri" panose="020F0502020204030204" pitchFamily="34" charset="0"/>
                <a:cs typeface="Times New Roman" panose="02020603050405020304" pitchFamily="18" charset="0"/>
              </a:rPr>
              <a:t> = 1.06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Floor:	D = 1.27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altLang="en-US" sz="1400" dirty="0">
                <a:latin typeface="Times New Roman" panose="02020603050405020304" pitchFamily="18" charset="0"/>
                <a:cs typeface="Times New Roman" panose="02020603050405020304" pitchFamily="18" charset="0"/>
              </a:rPr>
              <a:t>		L</a:t>
            </a:r>
            <a:r>
              <a:rPr lang="en-US" sz="1400" dirty="0">
                <a:latin typeface="Times New Roman" panose="02020603050405020304" pitchFamily="18" charset="0"/>
                <a:ea typeface="Calibri" panose="020F0502020204030204" pitchFamily="34" charset="0"/>
                <a:cs typeface="Times New Roman" panose="02020603050405020304" pitchFamily="18" charset="0"/>
              </a:rPr>
              <a:t> = 1.90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600"/>
              </a:spcAft>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Wall:	D = 21.04 kip/story</a:t>
            </a:r>
          </a:p>
          <a:p>
            <a:pPr>
              <a:lnSpc>
                <a:spcPct val="107000"/>
              </a:lnSpc>
              <a:tabLst>
                <a:tab pos="288925" algn="l"/>
              </a:tabLs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Wind </a:t>
            </a:r>
            <a:r>
              <a:rPr lang="en-US" sz="1400" dirty="0">
                <a:latin typeface="Times New Roman" panose="02020603050405020304" pitchFamily="18" charset="0"/>
                <a:ea typeface="Calibri" panose="020F0502020204030204" pitchFamily="34" charset="0"/>
                <a:cs typeface="Times New Roman" panose="02020603050405020304" pitchFamily="18" charset="0"/>
              </a:rPr>
              <a:t>(rightward)</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Roof: 	W = 6.39 kip</a:t>
            </a:r>
          </a:p>
          <a:p>
            <a:pPr>
              <a:lnSpc>
                <a:spcPct val="107000"/>
              </a:lnSpc>
              <a:spcAft>
                <a:spcPts val="600"/>
              </a:spcAft>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Levels:	W = 12.78 kip</a:t>
            </a:r>
          </a:p>
          <a:p>
            <a:pPr>
              <a:lnSpc>
                <a:spcPct val="107000"/>
              </a:lnSpc>
              <a:spcBef>
                <a:spcPts val="600"/>
              </a:spcBef>
              <a:spcAft>
                <a:spcPts val="300"/>
              </a:spcAft>
              <a:tabLst>
                <a:tab pos="171450" algn="l"/>
                <a:tab pos="800100" algn="l"/>
              </a:tabLst>
            </a:pPr>
            <a:r>
              <a:rPr lang="en-US" sz="1400" b="1" u="sng" dirty="0">
                <a:latin typeface="Times New Roman" panose="02020603050405020304" pitchFamily="18" charset="0"/>
                <a:ea typeface="Calibri" panose="020F0502020204030204" pitchFamily="34" charset="0"/>
                <a:cs typeface="Times New Roman" panose="02020603050405020304" pitchFamily="18" charset="0"/>
              </a:rPr>
              <a:t>Initial imperfection </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600"/>
              </a:spcAft>
              <a:tabLst>
                <a:tab pos="171450" algn="l"/>
                <a:tab pos="8001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Global sway </a:t>
            </a:r>
            <a:r>
              <a:rPr lang="en-US" sz="1400" dirty="0">
                <a:latin typeface="Symbol" panose="05050102010706020507" pitchFamily="18" charset="2"/>
                <a:ea typeface="Calibri" panose="020F0502020204030204" pitchFamily="34" charset="0"/>
                <a:cs typeface="Times New Roman" panose="02020603050405020304" pitchFamily="18" charset="0"/>
              </a:rPr>
              <a:t>D</a:t>
            </a:r>
            <a:r>
              <a:rPr lang="en-US" sz="14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1400" dirty="0">
                <a:latin typeface="Times New Roman" panose="02020603050405020304" pitchFamily="18" charset="0"/>
                <a:ea typeface="Calibri" panose="020F0502020204030204" pitchFamily="34" charset="0"/>
                <a:cs typeface="Times New Roman" panose="02020603050405020304" pitchFamily="18" charset="0"/>
              </a:rPr>
              <a:t> = H/500 (rightward)</a:t>
            </a:r>
            <a:endParaRPr lang="en-US" sz="1400"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endParaRPr>
          </a:p>
          <a:p>
            <a:pPr>
              <a:lnSpc>
                <a:spcPct val="107000"/>
              </a:lnSpc>
              <a:spcAft>
                <a:spcPts val="300"/>
              </a:spcAft>
              <a:tabLst>
                <a:tab pos="171450" algn="l"/>
                <a:tab pos="800100" algn="l"/>
              </a:tabLst>
            </a:pPr>
            <a:r>
              <a:rPr lang="en-US" sz="1400" b="1" u="sng" dirty="0">
                <a:latin typeface="Times New Roman" panose="02020603050405020304" pitchFamily="18" charset="0"/>
                <a:ea typeface="Calibri" panose="020F0502020204030204" pitchFamily="34" charset="0"/>
                <a:cs typeface="Times New Roman" panose="02020603050405020304" pitchFamily="18" charset="0"/>
              </a:rPr>
              <a:t>Material</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114300">
              <a:lnSpc>
                <a:spcPct val="107000"/>
              </a:lnSpc>
              <a:spcAft>
                <a:spcPts val="300"/>
              </a:spcAft>
              <a:tabLst>
                <a:tab pos="171450" algn="l"/>
                <a:tab pos="8001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E = 29,000 </a:t>
            </a:r>
            <a:r>
              <a:rPr lang="en-US" sz="1400" dirty="0" err="1">
                <a:latin typeface="Times New Roman" panose="02020603050405020304" pitchFamily="18" charset="0"/>
                <a:ea typeface="Calibri" panose="020F0502020204030204" pitchFamily="34" charset="0"/>
                <a:cs typeface="Times New Roman" panose="02020603050405020304" pitchFamily="18" charset="0"/>
              </a:rPr>
              <a:t>ksi</a:t>
            </a:r>
            <a:endParaRPr lang="en-US" sz="1400" baseline="30000" dirty="0">
              <a:latin typeface="Times New Roman" panose="02020603050405020304" pitchFamily="18" charset="0"/>
              <a:ea typeface="Calibri" panose="020F0502020204030204" pitchFamily="34" charset="0"/>
              <a:cs typeface="Times New Roman" panose="02020603050405020304" pitchFamily="18" charset="0"/>
            </a:endParaRPr>
          </a:p>
          <a:p>
            <a:pPr marL="114300">
              <a:lnSpc>
                <a:spcPct val="107000"/>
              </a:lnSpc>
              <a:spcAft>
                <a:spcPts val="300"/>
              </a:spcAft>
              <a:tabLst>
                <a:tab pos="171450" algn="l"/>
                <a:tab pos="800100" algn="l"/>
              </a:tabLst>
            </a:pPr>
            <a:r>
              <a:rPr lang="en-US" sz="1400" dirty="0" err="1">
                <a:latin typeface="Times New Roman" panose="02020603050405020304" pitchFamily="18" charset="0"/>
                <a:ea typeface="Calibri" panose="020F0502020204030204" pitchFamily="34" charset="0"/>
                <a:cs typeface="Times New Roman" panose="02020603050405020304" pitchFamily="18" charset="0"/>
              </a:rPr>
              <a:t>Fy</a:t>
            </a:r>
            <a:r>
              <a:rPr lang="en-US" sz="1400" dirty="0">
                <a:latin typeface="Times New Roman" panose="02020603050405020304" pitchFamily="18" charset="0"/>
                <a:ea typeface="Calibri" panose="020F0502020204030204" pitchFamily="34" charset="0"/>
                <a:cs typeface="Times New Roman" panose="02020603050405020304" pitchFamily="18" charset="0"/>
              </a:rPr>
              <a:t> = 36 </a:t>
            </a:r>
            <a:r>
              <a:rPr lang="en-US" sz="1400" dirty="0" err="1">
                <a:latin typeface="Times New Roman" panose="02020603050405020304" pitchFamily="18" charset="0"/>
                <a:ea typeface="Calibri" panose="020F0502020204030204" pitchFamily="34" charset="0"/>
                <a:cs typeface="Times New Roman" panose="02020603050405020304" pitchFamily="18" charset="0"/>
              </a:rPr>
              <a:t>ksi</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114300">
              <a:lnSpc>
                <a:spcPct val="107000"/>
              </a:lnSpc>
              <a:spcAft>
                <a:spcPts val="300"/>
              </a:spcAft>
              <a:tabLst>
                <a:tab pos="171450" algn="l"/>
                <a:tab pos="800100" algn="l"/>
              </a:tabLst>
            </a:pPr>
            <a:endParaRPr lang="en-US" sz="1400" baseline="30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300"/>
              </a:spcAft>
              <a:tabLst>
                <a:tab pos="171450" algn="l"/>
              </a:tabLst>
            </a:pPr>
            <a:r>
              <a:rPr lang="en-US" sz="1400" b="1" u="sng" dirty="0">
                <a:latin typeface="Times New Roman" panose="02020603050405020304" pitchFamily="18" charset="0"/>
                <a:ea typeface="Calibri" panose="020F0502020204030204" pitchFamily="34" charset="0"/>
                <a:cs typeface="Times New Roman" panose="02020603050405020304" pitchFamily="18" charset="0"/>
              </a:rPr>
              <a:t>Load combination investigated</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7145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1.2D + 1.0L + 0.5L</a:t>
            </a:r>
            <a:r>
              <a:rPr lang="en-US" sz="1400" baseline="-25000" dirty="0">
                <a:latin typeface="Times New Roman" panose="02020603050405020304" pitchFamily="18" charset="0"/>
                <a:ea typeface="Calibri" panose="020F0502020204030204" pitchFamily="34" charset="0"/>
                <a:cs typeface="Times New Roman" panose="02020603050405020304" pitchFamily="18" charset="0"/>
              </a:rPr>
              <a:t>r</a:t>
            </a:r>
            <a:r>
              <a:rPr lang="en-US" sz="1400" dirty="0">
                <a:latin typeface="Times New Roman" panose="02020603050405020304" pitchFamily="18" charset="0"/>
                <a:ea typeface="Calibri" panose="020F0502020204030204" pitchFamily="34" charset="0"/>
                <a:cs typeface="Times New Roman" panose="02020603050405020304" pitchFamily="18" charset="0"/>
              </a:rPr>
              <a:t> + 1.0W</a:t>
            </a:r>
          </a:p>
          <a:p>
            <a:pPr>
              <a:lnSpc>
                <a:spcPct val="107000"/>
              </a:lnSpc>
              <a:spcAft>
                <a:spcPts val="600"/>
              </a:spcAft>
              <a:tabLst>
                <a:tab pos="114300" algn="l"/>
                <a:tab pos="685800" algn="l"/>
              </a:tabLst>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9996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141"/>
          <p:cNvSpPr txBox="1">
            <a:spLocks noChangeArrowheads="1"/>
          </p:cNvSpPr>
          <p:nvPr/>
        </p:nvSpPr>
        <p:spPr bwMode="auto">
          <a:xfrm>
            <a:off x="414594" y="5835233"/>
            <a:ext cx="83658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u="sng" dirty="0">
                <a:latin typeface="+mn-lt"/>
              </a:rPr>
              <a:t>Reference</a:t>
            </a:r>
          </a:p>
          <a:p>
            <a:r>
              <a:rPr lang="en-US" altLang="en-US" sz="1200" dirty="0">
                <a:latin typeface="+mn-lt"/>
              </a:rPr>
              <a:t>Lu, L.W., Ozer, E., Daniels, J.H., </a:t>
            </a:r>
            <a:r>
              <a:rPr lang="en-US" altLang="en-US" sz="1200" dirty="0" err="1">
                <a:latin typeface="+mn-lt"/>
              </a:rPr>
              <a:t>Okten</a:t>
            </a:r>
            <a:r>
              <a:rPr lang="en-US" altLang="en-US" sz="1200" dirty="0">
                <a:latin typeface="+mn-lt"/>
              </a:rPr>
              <a:t>, O.S., and </a:t>
            </a:r>
            <a:r>
              <a:rPr lang="en-US" altLang="en-US" sz="1200" dirty="0" err="1">
                <a:latin typeface="+mn-lt"/>
              </a:rPr>
              <a:t>Morino</a:t>
            </a:r>
            <a:r>
              <a:rPr lang="en-US" altLang="en-US" sz="1200" dirty="0">
                <a:latin typeface="+mn-lt"/>
              </a:rPr>
              <a:t>, S. (1975), “Frame Stability and Design of Columns in Unbraced Multistory Steel Frames”, Fritz Engineering Laboratory Report No. 375.2, Lehigh University, Bethlehem, Pennsylvania, July, 1975. </a:t>
            </a:r>
          </a:p>
        </p:txBody>
      </p:sp>
      <p:sp>
        <p:nvSpPr>
          <p:cNvPr id="529" name="Text Box 141"/>
          <p:cNvSpPr txBox="1">
            <a:spLocks noChangeArrowheads="1"/>
          </p:cNvSpPr>
          <p:nvPr/>
        </p:nvSpPr>
        <p:spPr bwMode="auto">
          <a:xfrm>
            <a:off x="2775077" y="270151"/>
            <a:ext cx="14318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u="sng" dirty="0">
                <a:latin typeface="+mn-lt"/>
              </a:rPr>
              <a:t>Frame 19</a:t>
            </a:r>
          </a:p>
        </p:txBody>
      </p:sp>
      <p:grpSp>
        <p:nvGrpSpPr>
          <p:cNvPr id="49" name="Group 48"/>
          <p:cNvGrpSpPr>
            <a:grpSpLocks noChangeAspect="1"/>
          </p:cNvGrpSpPr>
          <p:nvPr/>
        </p:nvGrpSpPr>
        <p:grpSpPr>
          <a:xfrm>
            <a:off x="757529" y="554484"/>
            <a:ext cx="1557646" cy="4754880"/>
            <a:chOff x="5513588" y="2339928"/>
            <a:chExt cx="1230046" cy="3754855"/>
          </a:xfrm>
        </p:grpSpPr>
        <p:sp>
          <p:nvSpPr>
            <p:cNvPr id="58" name="Rectangle 57"/>
            <p:cNvSpPr/>
            <p:nvPr/>
          </p:nvSpPr>
          <p:spPr>
            <a:xfrm>
              <a:off x="5574727" y="2340263"/>
              <a:ext cx="1088136" cy="354618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5574727" y="2479964"/>
              <a:ext cx="1088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581648" y="2625436"/>
              <a:ext cx="1088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588569" y="2770908"/>
              <a:ext cx="1088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581634" y="2916380"/>
              <a:ext cx="1088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581634" y="3061852"/>
              <a:ext cx="1088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581634" y="3203860"/>
              <a:ext cx="1088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578170" y="3345868"/>
              <a:ext cx="1088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581634" y="3487876"/>
              <a:ext cx="1088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581634" y="3629884"/>
              <a:ext cx="1088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578170" y="3771892"/>
              <a:ext cx="1088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581634" y="3906972"/>
              <a:ext cx="1088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5581634" y="4048980"/>
              <a:ext cx="1088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581634" y="4194452"/>
              <a:ext cx="1088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578170" y="4332996"/>
              <a:ext cx="1088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578170" y="4478468"/>
              <a:ext cx="1088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578170" y="4617012"/>
              <a:ext cx="1088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578170" y="4762484"/>
              <a:ext cx="1088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578170" y="4901028"/>
              <a:ext cx="1088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578170" y="5046500"/>
              <a:ext cx="1088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5578170" y="5185044"/>
              <a:ext cx="1088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5578170" y="5330516"/>
              <a:ext cx="1088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578170" y="5469060"/>
              <a:ext cx="1088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578170" y="5614532"/>
              <a:ext cx="1088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5585092" y="5753076"/>
              <a:ext cx="1088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5947653" y="2343727"/>
              <a:ext cx="0" cy="36847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6311332" y="2339928"/>
              <a:ext cx="0" cy="36885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6668087" y="5883216"/>
              <a:ext cx="0" cy="1556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5577051" y="5872821"/>
              <a:ext cx="0" cy="1556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8" name="Group 127"/>
            <p:cNvGrpSpPr/>
            <p:nvPr/>
          </p:nvGrpSpPr>
          <p:grpSpPr>
            <a:xfrm>
              <a:off x="5513588" y="6026021"/>
              <a:ext cx="121681" cy="65298"/>
              <a:chOff x="702783" y="4260848"/>
              <a:chExt cx="121681" cy="65298"/>
            </a:xfrm>
          </p:grpSpPr>
          <p:sp>
            <p:nvSpPr>
              <p:cNvPr id="139" name="Rectangle 138"/>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39"/>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9" name="Group 128"/>
            <p:cNvGrpSpPr/>
            <p:nvPr/>
          </p:nvGrpSpPr>
          <p:grpSpPr>
            <a:xfrm>
              <a:off x="5901510" y="6029485"/>
              <a:ext cx="121681" cy="65298"/>
              <a:chOff x="702783" y="4260848"/>
              <a:chExt cx="121681" cy="65298"/>
            </a:xfrm>
          </p:grpSpPr>
          <p:sp>
            <p:nvSpPr>
              <p:cNvPr id="137" name="Rectangle 136"/>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Connector 137"/>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6234031" y="6026014"/>
              <a:ext cx="121681" cy="65298"/>
              <a:chOff x="702783" y="4260848"/>
              <a:chExt cx="121681" cy="65298"/>
            </a:xfrm>
          </p:grpSpPr>
          <p:sp>
            <p:nvSpPr>
              <p:cNvPr id="135" name="Rectangle 134"/>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6" name="Straight Connector 135"/>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6621953" y="6029478"/>
              <a:ext cx="121681" cy="65298"/>
              <a:chOff x="702783" y="4260848"/>
              <a:chExt cx="121681" cy="65298"/>
            </a:xfrm>
          </p:grpSpPr>
          <p:sp>
            <p:nvSpPr>
              <p:cNvPr id="133" name="Rectangle 132"/>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Connector 133"/>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0" name="Straight Connector 49"/>
          <p:cNvCxnSpPr/>
          <p:nvPr/>
        </p:nvCxnSpPr>
        <p:spPr>
          <a:xfrm>
            <a:off x="2308462" y="562960"/>
            <a:ext cx="24123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351695" y="5232656"/>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2447034" y="579483"/>
            <a:ext cx="0" cy="4635177"/>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rot="16200000">
            <a:off x="2139905" y="2698659"/>
            <a:ext cx="641096" cy="203135"/>
          </a:xfrm>
          <a:prstGeom prst="rect">
            <a:avLst/>
          </a:prstGeom>
          <a:solidFill>
            <a:schemeClr val="bg1"/>
          </a:solidFill>
          <a:ln>
            <a:noFill/>
          </a:ln>
        </p:spPr>
        <p:txBody>
          <a:bodyPr wrap="square" lIns="9144" tIns="9144" rIns="9144" bIns="9144" rtlCol="0">
            <a:spAutoFit/>
          </a:bodyPr>
          <a:lstStyle/>
          <a:p>
            <a:pPr algn="ctr"/>
            <a:r>
              <a:rPr lang="en-US" sz="1200" dirty="0">
                <a:cs typeface="Arial" panose="020B0604020202020204" pitchFamily="34" charset="0"/>
              </a:rPr>
              <a:t>26 @ 12’</a:t>
            </a:r>
          </a:p>
        </p:txBody>
      </p:sp>
      <p:cxnSp>
        <p:nvCxnSpPr>
          <p:cNvPr id="54" name="Straight Connector 53"/>
          <p:cNvCxnSpPr/>
          <p:nvPr/>
        </p:nvCxnSpPr>
        <p:spPr>
          <a:xfrm rot="5400000">
            <a:off x="2128995" y="5483166"/>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735414" y="5483166"/>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824106" y="5490781"/>
            <a:ext cx="1392387" cy="0"/>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218287" y="5399165"/>
            <a:ext cx="586732" cy="201187"/>
          </a:xfrm>
          <a:prstGeom prst="rect">
            <a:avLst/>
          </a:prstGeom>
          <a:solidFill>
            <a:schemeClr val="bg1"/>
          </a:solidFill>
          <a:ln>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3 @ 30’</a:t>
            </a:r>
          </a:p>
        </p:txBody>
      </p:sp>
      <p:graphicFrame>
        <p:nvGraphicFramePr>
          <p:cNvPr id="82" name="Table 81">
            <a:extLst>
              <a:ext uri="{FF2B5EF4-FFF2-40B4-BE49-F238E27FC236}">
                <a16:creationId xmlns:a16="http://schemas.microsoft.com/office/drawing/2014/main" id="{1371B5CD-64A1-D34B-85B4-0C2F7C09E0C0}"/>
              </a:ext>
            </a:extLst>
          </p:cNvPr>
          <p:cNvGraphicFramePr>
            <a:graphicFrameLocks noGrp="1"/>
          </p:cNvGraphicFramePr>
          <p:nvPr>
            <p:extLst>
              <p:ext uri="{D42A27DB-BD31-4B8C-83A1-F6EECF244321}">
                <p14:modId xmlns:p14="http://schemas.microsoft.com/office/powerpoint/2010/main" val="4182953094"/>
              </p:ext>
            </p:extLst>
          </p:nvPr>
        </p:nvGraphicFramePr>
        <p:xfrm>
          <a:off x="5916772" y="653514"/>
          <a:ext cx="2852928" cy="3068955"/>
        </p:xfrm>
        <a:graphic>
          <a:graphicData uri="http://schemas.openxmlformats.org/drawingml/2006/table">
            <a:tbl>
              <a:tblPr>
                <a:tableStyleId>{616DA210-FB5B-4158-B5E0-FEB733F419BA}</a:tableStyleId>
              </a:tblPr>
              <a:tblGrid>
                <a:gridCol w="512064">
                  <a:extLst>
                    <a:ext uri="{9D8B030D-6E8A-4147-A177-3AD203B41FA5}">
                      <a16:colId xmlns:a16="http://schemas.microsoft.com/office/drawing/2014/main" val="3831159794"/>
                    </a:ext>
                  </a:extLst>
                </a:gridCol>
                <a:gridCol w="548640">
                  <a:extLst>
                    <a:ext uri="{9D8B030D-6E8A-4147-A177-3AD203B41FA5}">
                      <a16:colId xmlns:a16="http://schemas.microsoft.com/office/drawing/2014/main" val="1409862689"/>
                    </a:ext>
                  </a:extLst>
                </a:gridCol>
                <a:gridCol w="512064">
                  <a:extLst>
                    <a:ext uri="{9D8B030D-6E8A-4147-A177-3AD203B41FA5}">
                      <a16:colId xmlns:a16="http://schemas.microsoft.com/office/drawing/2014/main" val="331849267"/>
                    </a:ext>
                  </a:extLst>
                </a:gridCol>
                <a:gridCol w="640080">
                  <a:extLst>
                    <a:ext uri="{9D8B030D-6E8A-4147-A177-3AD203B41FA5}">
                      <a16:colId xmlns:a16="http://schemas.microsoft.com/office/drawing/2014/main" val="5029973"/>
                    </a:ext>
                  </a:extLst>
                </a:gridCol>
                <a:gridCol w="640080">
                  <a:extLst>
                    <a:ext uri="{9D8B030D-6E8A-4147-A177-3AD203B41FA5}">
                      <a16:colId xmlns:a16="http://schemas.microsoft.com/office/drawing/2014/main" val="1381907220"/>
                    </a:ext>
                  </a:extLst>
                </a:gridCol>
              </a:tblGrid>
              <a:tr h="130288">
                <a:tc gridSpan="5">
                  <a:txBody>
                    <a:bodyPr/>
                    <a:lstStyle/>
                    <a:p>
                      <a:pPr algn="ctr" fontAlgn="b"/>
                      <a:r>
                        <a:rPr lang="en-US" sz="1200" b="0" i="0" u="none" strike="noStrike" dirty="0">
                          <a:solidFill>
                            <a:srgbClr val="000000"/>
                          </a:solidFill>
                          <a:effectLst/>
                          <a:latin typeface="+mn-lt"/>
                        </a:rPr>
                        <a:t>Member Sizes</a:t>
                      </a:r>
                    </a:p>
                  </a:txBody>
                  <a:tcPr marL="9525" marR="9525" marT="9525" marB="0" anchor="b"/>
                </a:tc>
                <a:tc hMerge="1">
                  <a:txBody>
                    <a:bodyPr/>
                    <a:lstStyle/>
                    <a:p>
                      <a:pPr algn="ctr" fontAlgn="b"/>
                      <a:endParaRPr lang="en-US" sz="1200" b="0" i="0" u="none" strike="noStrike" dirty="0">
                        <a:solidFill>
                          <a:srgbClr val="000000"/>
                        </a:solidFill>
                        <a:effectLst/>
                        <a:latin typeface="+mn-lt"/>
                      </a:endParaRPr>
                    </a:p>
                  </a:txBody>
                  <a:tcPr marL="9525" marR="9525" marT="9525" marB="0" anchor="b"/>
                </a:tc>
                <a:tc hMerge="1">
                  <a:txBody>
                    <a:bodyPr/>
                    <a:lstStyle/>
                    <a:p>
                      <a:pPr algn="ctr" fontAlgn="b"/>
                      <a:endParaRPr lang="en-US" sz="1200" b="0" i="0" u="none" strike="noStrike" dirty="0">
                        <a:solidFill>
                          <a:srgbClr val="000000"/>
                        </a:solidFill>
                        <a:effectLst/>
                        <a:latin typeface="+mn-lt"/>
                      </a:endParaRPr>
                    </a:p>
                  </a:txBody>
                  <a:tcPr marL="9525" marR="9525" marT="9525" marB="0" anchor="b"/>
                </a:tc>
                <a:tc hMerge="1">
                  <a:txBody>
                    <a:bodyPr/>
                    <a:lstStyle/>
                    <a:p>
                      <a:pPr algn="ctr" fontAlgn="b"/>
                      <a:endParaRPr lang="en-US" sz="1200" b="0" i="0" u="none" strike="noStrike" dirty="0">
                        <a:solidFill>
                          <a:srgbClr val="000000"/>
                        </a:solidFill>
                        <a:effectLst/>
                        <a:latin typeface="+mn-lt"/>
                      </a:endParaRPr>
                    </a:p>
                  </a:txBody>
                  <a:tcPr marL="9525" marR="9525" marT="9525" marB="0" anchor="b"/>
                </a:tc>
                <a:tc hMerge="1">
                  <a:txBody>
                    <a:bodyPr/>
                    <a:lstStyle/>
                    <a:p>
                      <a:pPr algn="ctr" fontAlgn="b"/>
                      <a:endParaRPr lang="en-US" sz="12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441212458"/>
                  </a:ext>
                </a:extLst>
              </a:tr>
              <a:tr h="130288">
                <a:tc>
                  <a:txBody>
                    <a:bodyPr/>
                    <a:lstStyle/>
                    <a:p>
                      <a:pPr algn="ctr" fontAlgn="b"/>
                      <a:r>
                        <a:rPr lang="en-US" sz="1200" b="0" u="none" strike="noStrike" dirty="0">
                          <a:effectLst/>
                          <a:latin typeface="+mn-lt"/>
                        </a:rPr>
                        <a:t>Level</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u="none" strike="noStrike" dirty="0">
                          <a:effectLst/>
                          <a:latin typeface="+mn-lt"/>
                        </a:rPr>
                        <a:t>Beams</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chemeClr val="tx1"/>
                          </a:solidFill>
                          <a:effectLst/>
                          <a:latin typeface="+mn-lt"/>
                        </a:rPr>
                        <a:t>Story</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Exterior Columns</a:t>
                      </a:r>
                    </a:p>
                  </a:txBody>
                  <a:tcPr marL="9525" marR="9525" marT="9525" marB="0" anchor="b"/>
                </a:tc>
                <a:tc>
                  <a:txBody>
                    <a:bodyPr/>
                    <a:lstStyle/>
                    <a:p>
                      <a:pPr algn="ctr" fontAlgn="b"/>
                      <a:r>
                        <a:rPr lang="en-US" sz="1200" b="0" i="0" u="none" strike="noStrike" dirty="0">
                          <a:solidFill>
                            <a:srgbClr val="000000"/>
                          </a:solidFill>
                          <a:effectLst/>
                          <a:latin typeface="+mn-lt"/>
                        </a:rPr>
                        <a:t>Interior Columns</a:t>
                      </a:r>
                    </a:p>
                  </a:txBody>
                  <a:tcPr marL="9525" marR="9525" marT="9525" marB="0" anchor="b"/>
                </a:tc>
                <a:extLst>
                  <a:ext uri="{0D108BD9-81ED-4DB2-BD59-A6C34878D82A}">
                    <a16:rowId xmlns:a16="http://schemas.microsoft.com/office/drawing/2014/main" val="3573520716"/>
                  </a:ext>
                </a:extLst>
              </a:tr>
              <a:tr h="130288">
                <a:tc>
                  <a:txBody>
                    <a:bodyPr/>
                    <a:lstStyle/>
                    <a:p>
                      <a:pPr algn="ctr" fontAlgn="b"/>
                      <a:r>
                        <a:rPr lang="en-US" sz="1200" u="none" strike="noStrike" dirty="0">
                          <a:effectLst/>
                          <a:latin typeface="+mn-lt"/>
                        </a:rPr>
                        <a:t>Roof</a:t>
                      </a:r>
                      <a:endParaRPr lang="en-US" sz="1200" b="0" i="0" u="none" strike="noStrike" dirty="0">
                        <a:solidFill>
                          <a:srgbClr val="000000"/>
                        </a:solidFill>
                        <a:effectLst/>
                        <a:latin typeface="+mn-lt"/>
                      </a:endParaRPr>
                    </a:p>
                  </a:txBody>
                  <a:tcPr marL="9525" marR="9525" marT="9525" marB="0" anchor="b"/>
                </a:tc>
                <a:tc>
                  <a:txBody>
                    <a:bodyPr/>
                    <a:lstStyle/>
                    <a:p>
                      <a:r>
                        <a:rPr lang="en-US" sz="1200" dirty="0"/>
                        <a:t>W21x48</a:t>
                      </a:r>
                    </a:p>
                  </a:txBody>
                  <a:tcPr marL="9525" marR="9525" marT="9525" marB="0" anchor="b"/>
                </a:tc>
                <a:tc>
                  <a:txBody>
                    <a:bodyPr/>
                    <a:lstStyle/>
                    <a:p>
                      <a:pPr algn="ctr" fontAlgn="b"/>
                      <a:r>
                        <a:rPr lang="en-US" sz="1200" b="0" i="0" u="none" strike="noStrike" dirty="0">
                          <a:solidFill>
                            <a:srgbClr val="000000"/>
                          </a:solidFill>
                          <a:effectLst/>
                          <a:latin typeface="+mn-lt"/>
                        </a:rPr>
                        <a:t>25-26</a:t>
                      </a:r>
                    </a:p>
                  </a:txBody>
                  <a:tcPr marL="9525" marR="9525" marT="9525" marB="0" anchor="b"/>
                </a:tc>
                <a:tc>
                  <a:txBody>
                    <a:bodyPr/>
                    <a:lstStyle/>
                    <a:p>
                      <a:pPr algn="ctr" fontAlgn="b"/>
                      <a:r>
                        <a:rPr lang="en-US" sz="1200" b="0" i="0" u="none" strike="noStrike" dirty="0">
                          <a:solidFill>
                            <a:srgbClr val="000000"/>
                          </a:solidFill>
                          <a:effectLst/>
                          <a:latin typeface="+mn-lt"/>
                        </a:rPr>
                        <a:t>W8x67</a:t>
                      </a:r>
                    </a:p>
                  </a:txBody>
                  <a:tcPr marL="9525" marR="9525" marT="9525" marB="0" anchor="b"/>
                </a:tc>
                <a:tc>
                  <a:txBody>
                    <a:bodyPr/>
                    <a:lstStyle/>
                    <a:p>
                      <a:pPr algn="ctr" fontAlgn="b"/>
                      <a:r>
                        <a:rPr lang="en-US" sz="1200" b="0" i="0" u="none" strike="noStrike" dirty="0">
                          <a:solidFill>
                            <a:srgbClr val="000000"/>
                          </a:solidFill>
                          <a:effectLst/>
                          <a:latin typeface="+mn-lt"/>
                        </a:rPr>
                        <a:t>W8x35</a:t>
                      </a:r>
                    </a:p>
                  </a:txBody>
                  <a:tcPr marL="9525" marR="9525" marT="9525" marB="0" anchor="b"/>
                </a:tc>
                <a:extLst>
                  <a:ext uri="{0D108BD9-81ED-4DB2-BD59-A6C34878D82A}">
                    <a16:rowId xmlns:a16="http://schemas.microsoft.com/office/drawing/2014/main" val="49408640"/>
                  </a:ext>
                </a:extLst>
              </a:tr>
              <a:tr h="130288">
                <a:tc>
                  <a:txBody>
                    <a:bodyPr/>
                    <a:lstStyle/>
                    <a:p>
                      <a:pPr algn="ctr" fontAlgn="b"/>
                      <a:r>
                        <a:rPr lang="en-US" sz="1200" b="0" i="0" u="none" strike="noStrike" dirty="0">
                          <a:solidFill>
                            <a:schemeClr val="tx1"/>
                          </a:solidFill>
                          <a:effectLst/>
                          <a:latin typeface="+mn-lt"/>
                        </a:rPr>
                        <a:t>22-25</a:t>
                      </a:r>
                      <a:endParaRPr lang="en-US" sz="1200" b="0" i="0" u="none" strike="noStrike" dirty="0">
                        <a:solidFill>
                          <a:srgbClr val="000000"/>
                        </a:solidFill>
                        <a:effectLst/>
                        <a:latin typeface="+mn-lt"/>
                      </a:endParaRPr>
                    </a:p>
                  </a:txBody>
                  <a:tcPr marL="9525" marR="9525" marT="9525" marB="0" anchor="b"/>
                </a:tc>
                <a:tc>
                  <a:txBody>
                    <a:bodyPr/>
                    <a:lstStyle/>
                    <a:p>
                      <a:r>
                        <a:rPr lang="en-US" sz="1200" dirty="0"/>
                        <a:t>W21x55</a:t>
                      </a:r>
                    </a:p>
                  </a:txBody>
                  <a:tcPr marL="9525" marR="9525" marT="9525" marB="0" anchor="b"/>
                </a:tc>
                <a:tc>
                  <a:txBody>
                    <a:bodyPr/>
                    <a:lstStyle/>
                    <a:p>
                      <a:pPr algn="ctr" fontAlgn="b"/>
                      <a:r>
                        <a:rPr lang="en-US" sz="1200" b="0" i="0" u="none" strike="noStrike" dirty="0">
                          <a:solidFill>
                            <a:schemeClr val="tx1"/>
                          </a:solidFill>
                          <a:effectLst/>
                          <a:latin typeface="+mn-lt"/>
                        </a:rPr>
                        <a:t>23-24</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W12x87</a:t>
                      </a:r>
                    </a:p>
                  </a:txBody>
                  <a:tcPr marL="9525" marR="9525" marT="9525" marB="0" anchor="b"/>
                </a:tc>
                <a:tc>
                  <a:txBody>
                    <a:bodyPr/>
                    <a:lstStyle/>
                    <a:p>
                      <a:pPr algn="ctr" fontAlgn="b"/>
                      <a:r>
                        <a:rPr lang="en-US" sz="1200" b="0" i="0" u="none" strike="noStrike" dirty="0">
                          <a:solidFill>
                            <a:srgbClr val="000000"/>
                          </a:solidFill>
                          <a:effectLst/>
                          <a:latin typeface="+mn-lt"/>
                        </a:rPr>
                        <a:t>W12x79</a:t>
                      </a:r>
                    </a:p>
                  </a:txBody>
                  <a:tcPr marL="9525" marR="9525" marT="9525" marB="0" anchor="b"/>
                </a:tc>
                <a:extLst>
                  <a:ext uri="{0D108BD9-81ED-4DB2-BD59-A6C34878D82A}">
                    <a16:rowId xmlns:a16="http://schemas.microsoft.com/office/drawing/2014/main" val="2800508679"/>
                  </a:ext>
                </a:extLst>
              </a:tr>
              <a:tr h="130288">
                <a:tc>
                  <a:txBody>
                    <a:bodyPr/>
                    <a:lstStyle/>
                    <a:p>
                      <a:pPr algn="ctr" fontAlgn="b"/>
                      <a:r>
                        <a:rPr lang="en-US" sz="1200" b="0" i="0" u="none" strike="noStrike" dirty="0">
                          <a:solidFill>
                            <a:schemeClr val="tx1"/>
                          </a:solidFill>
                          <a:effectLst/>
                          <a:latin typeface="+mn-lt"/>
                        </a:rPr>
                        <a:t>20-21</a:t>
                      </a:r>
                      <a:endParaRPr lang="en-US" sz="1200" b="0" i="0" u="none" strike="noStrike" dirty="0">
                        <a:solidFill>
                          <a:srgbClr val="000000"/>
                        </a:solidFill>
                        <a:effectLst/>
                        <a:latin typeface="+mn-lt"/>
                      </a:endParaRPr>
                    </a:p>
                  </a:txBody>
                  <a:tcPr marL="9525" marR="9525" marT="9525" marB="0" anchor="b"/>
                </a:tc>
                <a:tc>
                  <a:txBody>
                    <a:bodyPr/>
                    <a:lstStyle/>
                    <a:p>
                      <a:r>
                        <a:rPr lang="en-US" sz="1200" dirty="0"/>
                        <a:t>W24x62</a:t>
                      </a:r>
                    </a:p>
                  </a:txBody>
                  <a:tcPr marL="9525" marR="9525" marT="9525" marB="0" anchor="b"/>
                </a:tc>
                <a:tc>
                  <a:txBody>
                    <a:bodyPr/>
                    <a:lstStyle/>
                    <a:p>
                      <a:pPr algn="ctr" fontAlgn="b"/>
                      <a:r>
                        <a:rPr lang="en-US" sz="1200" b="0" i="0" u="none" strike="noStrike" dirty="0">
                          <a:solidFill>
                            <a:schemeClr val="tx1"/>
                          </a:solidFill>
                          <a:effectLst/>
                          <a:latin typeface="+mn-lt"/>
                        </a:rPr>
                        <a:t>21-22</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W14x109</a:t>
                      </a:r>
                    </a:p>
                  </a:txBody>
                  <a:tcPr marL="9525" marR="9525" marT="9525" marB="0" anchor="b"/>
                </a:tc>
                <a:tc>
                  <a:txBody>
                    <a:bodyPr/>
                    <a:lstStyle/>
                    <a:p>
                      <a:pPr algn="ctr" fontAlgn="b"/>
                      <a:r>
                        <a:rPr lang="en-US" sz="1200" b="0" i="0" u="none" strike="noStrike" dirty="0">
                          <a:solidFill>
                            <a:srgbClr val="000000"/>
                          </a:solidFill>
                          <a:effectLst/>
                          <a:latin typeface="+mn-lt"/>
                        </a:rPr>
                        <a:t>W14x109</a:t>
                      </a:r>
                    </a:p>
                  </a:txBody>
                  <a:tcPr marL="9525" marR="9525" marT="9525" marB="0" anchor="b"/>
                </a:tc>
                <a:extLst>
                  <a:ext uri="{0D108BD9-81ED-4DB2-BD59-A6C34878D82A}">
                    <a16:rowId xmlns:a16="http://schemas.microsoft.com/office/drawing/2014/main" val="3359689811"/>
                  </a:ext>
                </a:extLst>
              </a:tr>
              <a:tr h="130288">
                <a:tc>
                  <a:txBody>
                    <a:bodyPr/>
                    <a:lstStyle/>
                    <a:p>
                      <a:pPr algn="ctr" fontAlgn="b"/>
                      <a:r>
                        <a:rPr lang="en-US" sz="1200" b="0" i="0" u="none" strike="noStrike" dirty="0">
                          <a:solidFill>
                            <a:srgbClr val="000000"/>
                          </a:solidFill>
                          <a:effectLst/>
                          <a:latin typeface="+mn-lt"/>
                        </a:rPr>
                        <a:t>17-19</a:t>
                      </a:r>
                    </a:p>
                  </a:txBody>
                  <a:tcPr marL="9525" marR="9525" marT="9525" marB="0" anchor="b"/>
                </a:tc>
                <a:tc>
                  <a:txBody>
                    <a:bodyPr/>
                    <a:lstStyle/>
                    <a:p>
                      <a:pPr algn="ctr" fontAlgn="b"/>
                      <a:r>
                        <a:rPr lang="en-US" sz="1200" dirty="0"/>
                        <a:t>W24x68</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19-20</a:t>
                      </a:r>
                    </a:p>
                  </a:txBody>
                  <a:tcPr marL="9525" marR="9525" marT="9525" marB="0" anchor="b"/>
                </a:tc>
                <a:tc>
                  <a:txBody>
                    <a:bodyPr/>
                    <a:lstStyle/>
                    <a:p>
                      <a:pPr algn="ctr" fontAlgn="b"/>
                      <a:r>
                        <a:rPr lang="en-US" sz="1200" b="0" i="0" u="none" strike="noStrike" dirty="0">
                          <a:solidFill>
                            <a:srgbClr val="000000"/>
                          </a:solidFill>
                          <a:effectLst/>
                          <a:latin typeface="+mn-lt"/>
                        </a:rPr>
                        <a:t>W14x132</a:t>
                      </a:r>
                    </a:p>
                  </a:txBody>
                  <a:tcPr marL="9525" marR="9525" marT="9525" marB="0" anchor="b"/>
                </a:tc>
                <a:tc>
                  <a:txBody>
                    <a:bodyPr/>
                    <a:lstStyle/>
                    <a:p>
                      <a:pPr algn="ctr" fontAlgn="b"/>
                      <a:r>
                        <a:rPr lang="en-US" sz="1200" b="0" i="0" u="none" strike="noStrike" dirty="0">
                          <a:solidFill>
                            <a:srgbClr val="000000"/>
                          </a:solidFill>
                          <a:effectLst/>
                          <a:latin typeface="+mn-lt"/>
                        </a:rPr>
                        <a:t>W14x132</a:t>
                      </a:r>
                    </a:p>
                  </a:txBody>
                  <a:tcPr marL="9525" marR="9525" marT="9525" marB="0" anchor="b"/>
                </a:tc>
                <a:extLst>
                  <a:ext uri="{0D108BD9-81ED-4DB2-BD59-A6C34878D82A}">
                    <a16:rowId xmlns:a16="http://schemas.microsoft.com/office/drawing/2014/main" val="2220567930"/>
                  </a:ext>
                </a:extLst>
              </a:tr>
              <a:tr h="130288">
                <a:tc>
                  <a:txBody>
                    <a:bodyPr/>
                    <a:lstStyle/>
                    <a:p>
                      <a:pPr algn="ctr" fontAlgn="b"/>
                      <a:r>
                        <a:rPr lang="en-US" sz="1200" b="0" i="0" u="none" strike="noStrike" dirty="0">
                          <a:solidFill>
                            <a:srgbClr val="000000"/>
                          </a:solidFill>
                          <a:effectLst/>
                          <a:latin typeface="+mn-lt"/>
                        </a:rPr>
                        <a:t>15-16</a:t>
                      </a:r>
                    </a:p>
                  </a:txBody>
                  <a:tcPr marL="9525" marR="9525" marT="9525" marB="0" anchor="b"/>
                </a:tc>
                <a:tc>
                  <a:txBody>
                    <a:bodyPr/>
                    <a:lstStyle/>
                    <a:p>
                      <a:r>
                        <a:rPr lang="en-US" sz="1200" dirty="0"/>
                        <a:t>W24x76</a:t>
                      </a:r>
                    </a:p>
                  </a:txBody>
                  <a:tcPr marL="9525" marR="9525" marT="9525" marB="0" anchor="b"/>
                </a:tc>
                <a:tc>
                  <a:txBody>
                    <a:bodyPr/>
                    <a:lstStyle/>
                    <a:p>
                      <a:pPr algn="ctr" fontAlgn="b"/>
                      <a:r>
                        <a:rPr lang="en-US" sz="1200" b="0" i="0" u="none" strike="noStrike" dirty="0">
                          <a:solidFill>
                            <a:srgbClr val="000000"/>
                          </a:solidFill>
                          <a:effectLst/>
                          <a:latin typeface="+mn-lt"/>
                        </a:rPr>
                        <a:t>17-18</a:t>
                      </a:r>
                    </a:p>
                  </a:txBody>
                  <a:tcPr marL="9525" marR="9525" marT="9525" marB="0" anchor="b"/>
                </a:tc>
                <a:tc>
                  <a:txBody>
                    <a:bodyPr/>
                    <a:lstStyle/>
                    <a:p>
                      <a:pPr algn="ctr" fontAlgn="b"/>
                      <a:r>
                        <a:rPr lang="en-US" sz="1200" b="0" i="0" u="none" strike="noStrike" dirty="0">
                          <a:solidFill>
                            <a:srgbClr val="000000"/>
                          </a:solidFill>
                          <a:effectLst/>
                          <a:latin typeface="+mn-lt"/>
                        </a:rPr>
                        <a:t>W14x145</a:t>
                      </a:r>
                    </a:p>
                  </a:txBody>
                  <a:tcPr marL="9525" marR="9525" marT="9525" marB="0" anchor="b"/>
                </a:tc>
                <a:tc>
                  <a:txBody>
                    <a:bodyPr/>
                    <a:lstStyle/>
                    <a:p>
                      <a:pPr algn="ctr" fontAlgn="b"/>
                      <a:r>
                        <a:rPr lang="en-US" sz="1200" b="0" i="0" u="none" strike="noStrike" dirty="0">
                          <a:solidFill>
                            <a:srgbClr val="000000"/>
                          </a:solidFill>
                          <a:effectLst/>
                          <a:latin typeface="+mn-lt"/>
                        </a:rPr>
                        <a:t>W14x159</a:t>
                      </a:r>
                    </a:p>
                  </a:txBody>
                  <a:tcPr marL="9525" marR="9525" marT="9525" marB="0" anchor="b"/>
                </a:tc>
                <a:extLst>
                  <a:ext uri="{0D108BD9-81ED-4DB2-BD59-A6C34878D82A}">
                    <a16:rowId xmlns:a16="http://schemas.microsoft.com/office/drawing/2014/main" val="3818804461"/>
                  </a:ext>
                </a:extLst>
              </a:tr>
              <a:tr h="130288">
                <a:tc>
                  <a:txBody>
                    <a:bodyPr/>
                    <a:lstStyle/>
                    <a:p>
                      <a:pPr algn="ctr" fontAlgn="b"/>
                      <a:r>
                        <a:rPr lang="en-US" sz="1200" b="0" i="0" u="none" strike="noStrike" dirty="0">
                          <a:solidFill>
                            <a:srgbClr val="000000"/>
                          </a:solidFill>
                          <a:effectLst/>
                          <a:latin typeface="+mn-lt"/>
                        </a:rPr>
                        <a:t>11-14</a:t>
                      </a:r>
                    </a:p>
                  </a:txBody>
                  <a:tcPr marL="9525" marR="9525" marT="9525" marB="0" anchor="b"/>
                </a:tc>
                <a:tc>
                  <a:txBody>
                    <a:bodyPr/>
                    <a:lstStyle/>
                    <a:p>
                      <a:r>
                        <a:rPr lang="en-US" sz="1200" dirty="0"/>
                        <a:t>W24x84</a:t>
                      </a:r>
                    </a:p>
                  </a:txBody>
                  <a:tcPr marL="9525" marR="9525" marT="9525" marB="0" anchor="b"/>
                </a:tc>
                <a:tc>
                  <a:txBody>
                    <a:bodyPr/>
                    <a:lstStyle/>
                    <a:p>
                      <a:pPr algn="ctr" fontAlgn="b"/>
                      <a:r>
                        <a:rPr lang="en-US" sz="1200" b="0" i="0" u="none" strike="noStrike" dirty="0">
                          <a:solidFill>
                            <a:srgbClr val="000000"/>
                          </a:solidFill>
                          <a:effectLst/>
                          <a:latin typeface="+mn-lt"/>
                        </a:rPr>
                        <a:t>15-16</a:t>
                      </a:r>
                    </a:p>
                  </a:txBody>
                  <a:tcPr marL="9525" marR="9525" marT="9525" marB="0" anchor="b"/>
                </a:tc>
                <a:tc>
                  <a:txBody>
                    <a:bodyPr/>
                    <a:lstStyle/>
                    <a:p>
                      <a:pPr algn="ctr" fontAlgn="b"/>
                      <a:r>
                        <a:rPr lang="en-US" sz="1200" b="0" i="0" u="none" strike="noStrike" dirty="0">
                          <a:solidFill>
                            <a:srgbClr val="000000"/>
                          </a:solidFill>
                          <a:effectLst/>
                          <a:latin typeface="+mn-lt"/>
                        </a:rPr>
                        <a:t>W14x176</a:t>
                      </a:r>
                    </a:p>
                  </a:txBody>
                  <a:tcPr marL="9525" marR="9525" marT="9525" marB="0" anchor="b"/>
                </a:tc>
                <a:tc>
                  <a:txBody>
                    <a:bodyPr/>
                    <a:lstStyle/>
                    <a:p>
                      <a:pPr algn="ctr" fontAlgn="b"/>
                      <a:r>
                        <a:rPr lang="en-US" sz="1200" b="0" i="0" u="none" strike="noStrike" dirty="0">
                          <a:solidFill>
                            <a:srgbClr val="000000"/>
                          </a:solidFill>
                          <a:effectLst/>
                          <a:latin typeface="+mn-lt"/>
                        </a:rPr>
                        <a:t>W14x211</a:t>
                      </a:r>
                    </a:p>
                  </a:txBody>
                  <a:tcPr marL="9525" marR="9525" marT="9525" marB="0" anchor="b"/>
                </a:tc>
                <a:extLst>
                  <a:ext uri="{0D108BD9-81ED-4DB2-BD59-A6C34878D82A}">
                    <a16:rowId xmlns:a16="http://schemas.microsoft.com/office/drawing/2014/main" val="2697340850"/>
                  </a:ext>
                </a:extLst>
              </a:tr>
              <a:tr h="130288">
                <a:tc>
                  <a:txBody>
                    <a:bodyPr/>
                    <a:lstStyle/>
                    <a:p>
                      <a:pPr algn="ctr" fontAlgn="b"/>
                      <a:r>
                        <a:rPr lang="en-US" sz="1200" b="0" i="0" u="none" strike="noStrike" dirty="0">
                          <a:solidFill>
                            <a:srgbClr val="000000"/>
                          </a:solidFill>
                          <a:effectLst/>
                          <a:latin typeface="+mn-lt"/>
                        </a:rPr>
                        <a:t>8-10</a:t>
                      </a:r>
                    </a:p>
                  </a:txBody>
                  <a:tcPr marL="9525" marR="9525" marT="9525" marB="0" anchor="b"/>
                </a:tc>
                <a:tc>
                  <a:txBody>
                    <a:bodyPr/>
                    <a:lstStyle/>
                    <a:p>
                      <a:pPr algn="ctr" fontAlgn="b"/>
                      <a:r>
                        <a:rPr lang="en-US" sz="1200" b="0" i="0" u="none" strike="noStrike" dirty="0">
                          <a:solidFill>
                            <a:srgbClr val="000000"/>
                          </a:solidFill>
                          <a:effectLst/>
                          <a:latin typeface="+mn-lt"/>
                        </a:rPr>
                        <a:t>W27x84</a:t>
                      </a:r>
                    </a:p>
                  </a:txBody>
                  <a:tcPr marL="9525" marR="9525" marT="9525" marB="0" anchor="b"/>
                </a:tc>
                <a:tc>
                  <a:txBody>
                    <a:bodyPr/>
                    <a:lstStyle/>
                    <a:p>
                      <a:pPr algn="ctr" fontAlgn="b"/>
                      <a:r>
                        <a:rPr lang="en-US" sz="1200" b="0" i="0" u="none" strike="noStrike" dirty="0">
                          <a:solidFill>
                            <a:srgbClr val="000000"/>
                          </a:solidFill>
                          <a:effectLst/>
                          <a:latin typeface="+mn-lt"/>
                        </a:rPr>
                        <a:t>13-14</a:t>
                      </a:r>
                    </a:p>
                  </a:txBody>
                  <a:tcPr marL="9525" marR="9525" marT="9525" marB="0" anchor="b"/>
                </a:tc>
                <a:tc>
                  <a:txBody>
                    <a:bodyPr/>
                    <a:lstStyle/>
                    <a:p>
                      <a:pPr algn="ctr" fontAlgn="b"/>
                      <a:r>
                        <a:rPr lang="en-US" sz="1200" b="0" i="0" u="none" strike="noStrike" dirty="0">
                          <a:solidFill>
                            <a:srgbClr val="000000"/>
                          </a:solidFill>
                          <a:effectLst/>
                          <a:latin typeface="+mn-lt"/>
                        </a:rPr>
                        <a:t>W14x211</a:t>
                      </a:r>
                    </a:p>
                  </a:txBody>
                  <a:tcPr marL="9525" marR="9525" marT="9525" marB="0" anchor="b"/>
                </a:tc>
                <a:tc>
                  <a:txBody>
                    <a:bodyPr/>
                    <a:lstStyle/>
                    <a:p>
                      <a:pPr algn="ctr" fontAlgn="b"/>
                      <a:r>
                        <a:rPr lang="en-US" sz="1200" b="0" i="0" u="none" strike="noStrike" dirty="0">
                          <a:solidFill>
                            <a:srgbClr val="000000"/>
                          </a:solidFill>
                          <a:effectLst/>
                          <a:latin typeface="+mn-lt"/>
                        </a:rPr>
                        <a:t>W14x233</a:t>
                      </a:r>
                    </a:p>
                  </a:txBody>
                  <a:tcPr marL="9525" marR="9525" marT="9525" marB="0" anchor="b"/>
                </a:tc>
                <a:extLst>
                  <a:ext uri="{0D108BD9-81ED-4DB2-BD59-A6C34878D82A}">
                    <a16:rowId xmlns:a16="http://schemas.microsoft.com/office/drawing/2014/main" val="2837333992"/>
                  </a:ext>
                </a:extLst>
              </a:tr>
              <a:tr h="130288">
                <a:tc>
                  <a:txBody>
                    <a:bodyPr/>
                    <a:lstStyle/>
                    <a:p>
                      <a:pPr algn="ctr" fontAlgn="b"/>
                      <a:r>
                        <a:rPr lang="en-US" sz="1200" b="0" i="0" u="none" strike="noStrike" dirty="0">
                          <a:solidFill>
                            <a:srgbClr val="000000"/>
                          </a:solidFill>
                          <a:effectLst/>
                          <a:latin typeface="+mn-lt"/>
                        </a:rPr>
                        <a:t>1-7</a:t>
                      </a: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W27x94</a:t>
                      </a:r>
                    </a:p>
                  </a:txBody>
                  <a:tcPr marL="9525" marR="9525" marT="9525" marB="0" anchor="b"/>
                </a:tc>
                <a:tc>
                  <a:txBody>
                    <a:bodyPr/>
                    <a:lstStyle/>
                    <a:p>
                      <a:pPr algn="ctr" fontAlgn="b"/>
                      <a:r>
                        <a:rPr lang="en-US" sz="1200" b="0" i="0" u="none" strike="noStrike" dirty="0">
                          <a:solidFill>
                            <a:srgbClr val="000000"/>
                          </a:solidFill>
                          <a:effectLst/>
                          <a:latin typeface="+mn-lt"/>
                        </a:rPr>
                        <a:t>11-12</a:t>
                      </a:r>
                    </a:p>
                  </a:txBody>
                  <a:tcPr marL="9525" marR="9525" marT="9525" marB="0" anchor="b"/>
                </a:tc>
                <a:tc>
                  <a:txBody>
                    <a:bodyPr/>
                    <a:lstStyle/>
                    <a:p>
                      <a:pPr algn="ctr" fontAlgn="b"/>
                      <a:r>
                        <a:rPr lang="en-US" sz="1200" b="0" i="0" u="none" strike="noStrike" dirty="0">
                          <a:solidFill>
                            <a:srgbClr val="000000"/>
                          </a:solidFill>
                          <a:effectLst/>
                          <a:latin typeface="+mn-lt"/>
                        </a:rPr>
                        <a:t>W14x233</a:t>
                      </a:r>
                    </a:p>
                  </a:txBody>
                  <a:tcPr marL="9525" marR="9525" marT="9525" marB="0" anchor="b"/>
                </a:tc>
                <a:tc>
                  <a:txBody>
                    <a:bodyPr/>
                    <a:lstStyle/>
                    <a:p>
                      <a:pPr algn="ctr" fontAlgn="b"/>
                      <a:r>
                        <a:rPr lang="en-US" sz="1200" b="0" i="0" u="none" strike="noStrike" dirty="0">
                          <a:solidFill>
                            <a:srgbClr val="000000"/>
                          </a:solidFill>
                          <a:effectLst/>
                          <a:latin typeface="+mn-lt"/>
                        </a:rPr>
                        <a:t>W14x283</a:t>
                      </a:r>
                    </a:p>
                  </a:txBody>
                  <a:tcPr marL="9525" marR="9525" marT="9525" marB="0" anchor="b"/>
                </a:tc>
                <a:extLst>
                  <a:ext uri="{0D108BD9-81ED-4DB2-BD59-A6C34878D82A}">
                    <a16:rowId xmlns:a16="http://schemas.microsoft.com/office/drawing/2014/main" val="444625403"/>
                  </a:ext>
                </a:extLst>
              </a:tr>
              <a:tr h="130288">
                <a:tc>
                  <a:txBody>
                    <a:bodyPr/>
                    <a:lstStyle/>
                    <a:p>
                      <a:pPr algn="ctr" fontAlgn="b"/>
                      <a:endParaRPr lang="en-US" sz="1200" b="0" i="0" u="none" strike="noStrike" dirty="0">
                        <a:solidFill>
                          <a:srgbClr val="000000"/>
                        </a:solidFill>
                        <a:effectLst/>
                        <a:latin typeface="+mn-lt"/>
                      </a:endParaRPr>
                    </a:p>
                  </a:txBody>
                  <a:tcPr marL="9525" marR="9525" marT="9525" marB="0" anchor="b"/>
                </a:tc>
                <a:tc>
                  <a:txBody>
                    <a:bodyPr/>
                    <a:lstStyle/>
                    <a:p>
                      <a:pPr algn="ctr" fontAlgn="b"/>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9-10</a:t>
                      </a:r>
                    </a:p>
                  </a:txBody>
                  <a:tcPr marL="9525" marR="9525" marT="9525" marB="0" anchor="b"/>
                </a:tc>
                <a:tc>
                  <a:txBody>
                    <a:bodyPr/>
                    <a:lstStyle/>
                    <a:p>
                      <a:pPr algn="ctr" fontAlgn="b"/>
                      <a:r>
                        <a:rPr lang="en-US" sz="1200" b="0" i="0" u="none" strike="noStrike" dirty="0">
                          <a:solidFill>
                            <a:srgbClr val="000000"/>
                          </a:solidFill>
                          <a:effectLst/>
                          <a:latin typeface="+mn-lt"/>
                        </a:rPr>
                        <a:t>W14x257</a:t>
                      </a:r>
                    </a:p>
                  </a:txBody>
                  <a:tcPr marL="9525" marR="9525" marT="9525" marB="0" anchor="b"/>
                </a:tc>
                <a:tc>
                  <a:txBody>
                    <a:bodyPr/>
                    <a:lstStyle/>
                    <a:p>
                      <a:pPr algn="ctr" fontAlgn="b"/>
                      <a:r>
                        <a:rPr lang="en-US" sz="1200" b="0" i="0" u="none" strike="noStrike" dirty="0">
                          <a:solidFill>
                            <a:srgbClr val="000000"/>
                          </a:solidFill>
                          <a:effectLst/>
                          <a:latin typeface="+mn-lt"/>
                        </a:rPr>
                        <a:t>W14x311</a:t>
                      </a:r>
                    </a:p>
                  </a:txBody>
                  <a:tcPr marL="9525" marR="9525" marT="9525" marB="0" anchor="b"/>
                </a:tc>
                <a:extLst>
                  <a:ext uri="{0D108BD9-81ED-4DB2-BD59-A6C34878D82A}">
                    <a16:rowId xmlns:a16="http://schemas.microsoft.com/office/drawing/2014/main" val="1850967112"/>
                  </a:ext>
                </a:extLst>
              </a:tr>
              <a:tr h="130288">
                <a:tc>
                  <a:txBody>
                    <a:bodyPr/>
                    <a:lstStyle/>
                    <a:p>
                      <a:pPr algn="ctr" fontAlgn="b"/>
                      <a:endParaRPr lang="en-US" sz="1200" b="0" i="0" u="none" strike="noStrike" dirty="0">
                        <a:solidFill>
                          <a:srgbClr val="000000"/>
                        </a:solidFill>
                        <a:effectLst/>
                        <a:latin typeface="+mn-lt"/>
                      </a:endParaRP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7-8</a:t>
                      </a:r>
                    </a:p>
                  </a:txBody>
                  <a:tcPr marL="9525" marR="9525" marT="9525" marB="0" anchor="b"/>
                </a:tc>
                <a:tc>
                  <a:txBody>
                    <a:bodyPr/>
                    <a:lstStyle/>
                    <a:p>
                      <a:pPr algn="ctr" fontAlgn="b"/>
                      <a:r>
                        <a:rPr lang="en-US" sz="1200" b="0" i="0" u="none" strike="noStrike" dirty="0">
                          <a:solidFill>
                            <a:srgbClr val="000000"/>
                          </a:solidFill>
                          <a:effectLst/>
                          <a:latin typeface="+mn-lt"/>
                        </a:rPr>
                        <a:t>W14x283</a:t>
                      </a:r>
                    </a:p>
                  </a:txBody>
                  <a:tcPr marL="9525" marR="9525" marT="9525" marB="0" anchor="b"/>
                </a:tc>
                <a:tc>
                  <a:txBody>
                    <a:bodyPr/>
                    <a:lstStyle/>
                    <a:p>
                      <a:pPr algn="ctr" fontAlgn="b"/>
                      <a:r>
                        <a:rPr lang="en-US" sz="1200" b="0" i="0" u="none" strike="noStrike" dirty="0">
                          <a:solidFill>
                            <a:srgbClr val="000000"/>
                          </a:solidFill>
                          <a:effectLst/>
                          <a:latin typeface="+mn-lt"/>
                        </a:rPr>
                        <a:t>W14x342</a:t>
                      </a:r>
                    </a:p>
                  </a:txBody>
                  <a:tcPr marL="9525" marR="9525" marT="9525" marB="0" anchor="b"/>
                </a:tc>
                <a:extLst>
                  <a:ext uri="{0D108BD9-81ED-4DB2-BD59-A6C34878D82A}">
                    <a16:rowId xmlns:a16="http://schemas.microsoft.com/office/drawing/2014/main" val="3624563437"/>
                  </a:ext>
                </a:extLst>
              </a:tr>
              <a:tr h="130288">
                <a:tc>
                  <a:txBody>
                    <a:bodyPr/>
                    <a:lstStyle/>
                    <a:p>
                      <a:pPr algn="ctr" fontAlgn="b"/>
                      <a:endParaRPr lang="en-US" sz="1200" b="0" i="0" u="none" strike="noStrike" dirty="0">
                        <a:solidFill>
                          <a:srgbClr val="000000"/>
                        </a:solidFill>
                        <a:effectLst/>
                        <a:latin typeface="+mn-lt"/>
                      </a:endParaRP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5-6</a:t>
                      </a:r>
                    </a:p>
                  </a:txBody>
                  <a:tcPr marL="9525" marR="9525" marT="9525" marB="0" anchor="b"/>
                </a:tc>
                <a:tc>
                  <a:txBody>
                    <a:bodyPr/>
                    <a:lstStyle/>
                    <a:p>
                      <a:pPr algn="ctr" fontAlgn="b"/>
                      <a:r>
                        <a:rPr lang="en-US" sz="1200" b="0" i="0" u="none" strike="noStrike" dirty="0">
                          <a:solidFill>
                            <a:srgbClr val="000000"/>
                          </a:solidFill>
                          <a:effectLst/>
                          <a:latin typeface="+mn-lt"/>
                        </a:rPr>
                        <a:t>W14x311</a:t>
                      </a:r>
                    </a:p>
                  </a:txBody>
                  <a:tcPr marL="9525" marR="9525" marT="9525" marB="0" anchor="b"/>
                </a:tc>
                <a:tc>
                  <a:txBody>
                    <a:bodyPr/>
                    <a:lstStyle/>
                    <a:p>
                      <a:pPr algn="ctr" fontAlgn="b"/>
                      <a:r>
                        <a:rPr lang="en-US" sz="1200" b="0" i="0" u="none" strike="noStrike" dirty="0">
                          <a:solidFill>
                            <a:srgbClr val="000000"/>
                          </a:solidFill>
                          <a:effectLst/>
                          <a:latin typeface="+mn-lt"/>
                        </a:rPr>
                        <a:t>W14x370</a:t>
                      </a:r>
                    </a:p>
                  </a:txBody>
                  <a:tcPr marL="9525" marR="9525" marT="9525" marB="0" anchor="b"/>
                </a:tc>
                <a:extLst>
                  <a:ext uri="{0D108BD9-81ED-4DB2-BD59-A6C34878D82A}">
                    <a16:rowId xmlns:a16="http://schemas.microsoft.com/office/drawing/2014/main" val="3332975534"/>
                  </a:ext>
                </a:extLst>
              </a:tr>
              <a:tr h="130288">
                <a:tc>
                  <a:txBody>
                    <a:bodyPr/>
                    <a:lstStyle/>
                    <a:p>
                      <a:pPr algn="ctr" fontAlgn="b"/>
                      <a:endParaRPr lang="en-US" sz="1200" b="0" i="0" u="none" strike="noStrike" dirty="0">
                        <a:solidFill>
                          <a:srgbClr val="000000"/>
                        </a:solidFill>
                        <a:effectLst/>
                        <a:latin typeface="+mn-lt"/>
                      </a:endParaRP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3-4</a:t>
                      </a:r>
                    </a:p>
                  </a:txBody>
                  <a:tcPr marL="9525" marR="9525" marT="9525" marB="0" anchor="b"/>
                </a:tc>
                <a:tc>
                  <a:txBody>
                    <a:bodyPr/>
                    <a:lstStyle/>
                    <a:p>
                      <a:pPr algn="ctr" fontAlgn="b"/>
                      <a:r>
                        <a:rPr lang="en-US" sz="1200" b="0" i="0" u="none" strike="noStrike" dirty="0">
                          <a:solidFill>
                            <a:srgbClr val="000000"/>
                          </a:solidFill>
                          <a:effectLst/>
                          <a:latin typeface="+mn-lt"/>
                        </a:rPr>
                        <a:t>W14x342</a:t>
                      </a:r>
                    </a:p>
                  </a:txBody>
                  <a:tcPr marL="9525" marR="9525" marT="9525" marB="0" anchor="b"/>
                </a:tc>
                <a:tc>
                  <a:txBody>
                    <a:bodyPr/>
                    <a:lstStyle/>
                    <a:p>
                      <a:pPr algn="ctr" fontAlgn="b"/>
                      <a:r>
                        <a:rPr lang="en-US" sz="1200" b="0" i="0" u="none" strike="noStrike" dirty="0">
                          <a:solidFill>
                            <a:srgbClr val="000000"/>
                          </a:solidFill>
                          <a:effectLst/>
                          <a:latin typeface="+mn-lt"/>
                        </a:rPr>
                        <a:t>W14x398</a:t>
                      </a:r>
                    </a:p>
                  </a:txBody>
                  <a:tcPr marL="9525" marR="9525" marT="9525" marB="0" anchor="b"/>
                </a:tc>
                <a:extLst>
                  <a:ext uri="{0D108BD9-81ED-4DB2-BD59-A6C34878D82A}">
                    <a16:rowId xmlns:a16="http://schemas.microsoft.com/office/drawing/2014/main" val="4108521882"/>
                  </a:ext>
                </a:extLst>
              </a:tr>
              <a:tr h="130288">
                <a:tc>
                  <a:txBody>
                    <a:bodyPr/>
                    <a:lstStyle/>
                    <a:p>
                      <a:pPr algn="ctr" fontAlgn="b"/>
                      <a:endParaRPr lang="en-US" sz="1200" b="0" i="0" u="none" strike="noStrike" dirty="0">
                        <a:solidFill>
                          <a:srgbClr val="000000"/>
                        </a:solidFill>
                        <a:effectLst/>
                        <a:latin typeface="+mn-lt"/>
                      </a:endParaRP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1-2</a:t>
                      </a:r>
                    </a:p>
                  </a:txBody>
                  <a:tcPr marL="9525" marR="9525" marT="9525" marB="0" anchor="b"/>
                </a:tc>
                <a:tc>
                  <a:txBody>
                    <a:bodyPr/>
                    <a:lstStyle/>
                    <a:p>
                      <a:pPr algn="ctr" fontAlgn="b"/>
                      <a:r>
                        <a:rPr lang="en-US" sz="1200" b="0" i="0" u="none" strike="noStrike" dirty="0">
                          <a:solidFill>
                            <a:srgbClr val="000000"/>
                          </a:solidFill>
                          <a:effectLst/>
                          <a:latin typeface="+mn-lt"/>
                        </a:rPr>
                        <a:t>W14x370</a:t>
                      </a:r>
                    </a:p>
                  </a:txBody>
                  <a:tcPr marL="9525" marR="9525" marT="9525" marB="0" anchor="b"/>
                </a:tc>
                <a:tc>
                  <a:txBody>
                    <a:bodyPr/>
                    <a:lstStyle/>
                    <a:p>
                      <a:pPr algn="ctr" fontAlgn="b"/>
                      <a:r>
                        <a:rPr lang="en-US" sz="1200" b="0" i="0" u="none" strike="noStrike" dirty="0">
                          <a:solidFill>
                            <a:srgbClr val="000000"/>
                          </a:solidFill>
                          <a:effectLst/>
                          <a:latin typeface="+mn-lt"/>
                        </a:rPr>
                        <a:t>W14x426</a:t>
                      </a:r>
                    </a:p>
                  </a:txBody>
                  <a:tcPr marL="9525" marR="9525" marT="9525" marB="0" anchor="b"/>
                </a:tc>
                <a:extLst>
                  <a:ext uri="{0D108BD9-81ED-4DB2-BD59-A6C34878D82A}">
                    <a16:rowId xmlns:a16="http://schemas.microsoft.com/office/drawing/2014/main" val="1351619827"/>
                  </a:ext>
                </a:extLst>
              </a:tr>
            </a:tbl>
          </a:graphicData>
        </a:graphic>
      </p:graphicFrame>
      <p:sp>
        <p:nvSpPr>
          <p:cNvPr id="81" name="Text Box 2"/>
          <p:cNvSpPr txBox="1">
            <a:spLocks noChangeArrowheads="1"/>
          </p:cNvSpPr>
          <p:nvPr/>
        </p:nvSpPr>
        <p:spPr bwMode="auto">
          <a:xfrm>
            <a:off x="2920127" y="954891"/>
            <a:ext cx="2996645" cy="4880341"/>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300"/>
              </a:spcAft>
            </a:pPr>
            <a:r>
              <a:rPr lang="en-US" sz="1400" b="1" u="sng" dirty="0">
                <a:effectLst/>
                <a:latin typeface="Times New Roman" panose="02020603050405020304" pitchFamily="18" charset="0"/>
                <a:ea typeface="Calibri" panose="020F0502020204030204" pitchFamily="34" charset="0"/>
                <a:cs typeface="Times New Roman" panose="02020603050405020304" pitchFamily="18" charset="0"/>
              </a:rPr>
              <a:t>Nominal Loads</a:t>
            </a:r>
          </a:p>
          <a:p>
            <a:pPr>
              <a:lnSpc>
                <a:spcPct val="107000"/>
              </a:lnSpc>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Gravity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Roof:	D = 1.40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L</a:t>
            </a:r>
            <a:r>
              <a:rPr lang="en-US" altLang="en-US" sz="1600" baseline="-25000" dirty="0" err="1">
                <a:latin typeface="Times New Roman" panose="02020603050405020304" pitchFamily="18" charset="0"/>
                <a:cs typeface="Times New Roman" panose="02020603050405020304" pitchFamily="18" charset="0"/>
              </a:rPr>
              <a:t>r</a:t>
            </a:r>
            <a:r>
              <a:rPr lang="en-US" sz="1400" dirty="0">
                <a:latin typeface="Times New Roman" panose="02020603050405020304" pitchFamily="18" charset="0"/>
                <a:ea typeface="Calibri" panose="020F0502020204030204" pitchFamily="34" charset="0"/>
                <a:cs typeface="Times New Roman" panose="02020603050405020304" pitchFamily="18" charset="0"/>
              </a:rPr>
              <a:t> = 1.05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Floor:	D = 1.26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altLang="en-US" sz="1400" dirty="0">
                <a:latin typeface="Times New Roman" panose="02020603050405020304" pitchFamily="18" charset="0"/>
                <a:cs typeface="Times New Roman" panose="02020603050405020304" pitchFamily="18" charset="0"/>
              </a:rPr>
              <a:t>		L</a:t>
            </a:r>
            <a:r>
              <a:rPr lang="en-US" sz="1400" dirty="0">
                <a:latin typeface="Times New Roman" panose="02020603050405020304" pitchFamily="18" charset="0"/>
                <a:ea typeface="Calibri" panose="020F0502020204030204" pitchFamily="34" charset="0"/>
                <a:cs typeface="Times New Roman" panose="02020603050405020304" pitchFamily="18" charset="0"/>
              </a:rPr>
              <a:t> = 1.90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600"/>
              </a:spcAft>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Wall:	D = 21.04 kip/story</a:t>
            </a:r>
          </a:p>
          <a:p>
            <a:pPr>
              <a:lnSpc>
                <a:spcPct val="107000"/>
              </a:lnSpc>
              <a:tabLst>
                <a:tab pos="288925" algn="l"/>
              </a:tabLs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Wind </a:t>
            </a:r>
            <a:r>
              <a:rPr lang="en-US" sz="1400" dirty="0">
                <a:latin typeface="Times New Roman" panose="02020603050405020304" pitchFamily="18" charset="0"/>
                <a:ea typeface="Calibri" panose="020F0502020204030204" pitchFamily="34" charset="0"/>
                <a:cs typeface="Times New Roman" panose="02020603050405020304" pitchFamily="18" charset="0"/>
              </a:rPr>
              <a:t>(rightward)</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Roof: 	W = 5.46 kip</a:t>
            </a:r>
          </a:p>
          <a:p>
            <a:pPr>
              <a:lnSpc>
                <a:spcPct val="107000"/>
              </a:lnSpc>
              <a:spcAft>
                <a:spcPts val="600"/>
              </a:spcAft>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Levels:	W = 10.92 kip</a:t>
            </a:r>
          </a:p>
          <a:p>
            <a:pPr>
              <a:lnSpc>
                <a:spcPct val="107000"/>
              </a:lnSpc>
              <a:spcBef>
                <a:spcPts val="600"/>
              </a:spcBef>
              <a:spcAft>
                <a:spcPts val="300"/>
              </a:spcAft>
              <a:tabLst>
                <a:tab pos="171450" algn="l"/>
                <a:tab pos="800100" algn="l"/>
              </a:tabLst>
            </a:pPr>
            <a:r>
              <a:rPr lang="en-US" sz="1400" b="1" u="sng" dirty="0">
                <a:latin typeface="Times New Roman" panose="02020603050405020304" pitchFamily="18" charset="0"/>
                <a:ea typeface="Calibri" panose="020F0502020204030204" pitchFamily="34" charset="0"/>
                <a:cs typeface="Times New Roman" panose="02020603050405020304" pitchFamily="18" charset="0"/>
              </a:rPr>
              <a:t>Initial imperfection </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600"/>
              </a:spcAft>
              <a:tabLst>
                <a:tab pos="171450" algn="l"/>
                <a:tab pos="8001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Global sway </a:t>
            </a:r>
            <a:r>
              <a:rPr lang="en-US" sz="1400" dirty="0">
                <a:latin typeface="Symbol" panose="05050102010706020507" pitchFamily="18" charset="2"/>
                <a:ea typeface="Calibri" panose="020F0502020204030204" pitchFamily="34" charset="0"/>
                <a:cs typeface="Times New Roman" panose="02020603050405020304" pitchFamily="18" charset="0"/>
              </a:rPr>
              <a:t>D</a:t>
            </a:r>
            <a:r>
              <a:rPr lang="en-US" sz="14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1400" dirty="0">
                <a:latin typeface="Times New Roman" panose="02020603050405020304" pitchFamily="18" charset="0"/>
                <a:ea typeface="Calibri" panose="020F0502020204030204" pitchFamily="34" charset="0"/>
                <a:cs typeface="Times New Roman" panose="02020603050405020304" pitchFamily="18" charset="0"/>
              </a:rPr>
              <a:t> = H/500 (rightward)</a:t>
            </a:r>
            <a:endParaRPr lang="en-US" sz="1400"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endParaRPr>
          </a:p>
          <a:p>
            <a:pPr>
              <a:lnSpc>
                <a:spcPct val="107000"/>
              </a:lnSpc>
              <a:spcAft>
                <a:spcPts val="300"/>
              </a:spcAft>
              <a:tabLst>
                <a:tab pos="171450" algn="l"/>
                <a:tab pos="800100" algn="l"/>
              </a:tabLst>
            </a:pPr>
            <a:r>
              <a:rPr lang="en-US" sz="1400" b="1" u="sng" dirty="0">
                <a:latin typeface="Times New Roman" panose="02020603050405020304" pitchFamily="18" charset="0"/>
                <a:ea typeface="Calibri" panose="020F0502020204030204" pitchFamily="34" charset="0"/>
                <a:cs typeface="Times New Roman" panose="02020603050405020304" pitchFamily="18" charset="0"/>
              </a:rPr>
              <a:t>Material</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114300">
              <a:lnSpc>
                <a:spcPct val="107000"/>
              </a:lnSpc>
              <a:spcAft>
                <a:spcPts val="300"/>
              </a:spcAft>
              <a:tabLst>
                <a:tab pos="171450" algn="l"/>
                <a:tab pos="8001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E = 29,000 </a:t>
            </a:r>
            <a:r>
              <a:rPr lang="en-US" sz="1400" dirty="0" err="1">
                <a:latin typeface="Times New Roman" panose="02020603050405020304" pitchFamily="18" charset="0"/>
                <a:ea typeface="Calibri" panose="020F0502020204030204" pitchFamily="34" charset="0"/>
                <a:cs typeface="Times New Roman" panose="02020603050405020304" pitchFamily="18" charset="0"/>
              </a:rPr>
              <a:t>ksi</a:t>
            </a:r>
            <a:endParaRPr lang="en-US" sz="1400" baseline="30000" dirty="0">
              <a:latin typeface="Times New Roman" panose="02020603050405020304" pitchFamily="18" charset="0"/>
              <a:ea typeface="Calibri" panose="020F0502020204030204" pitchFamily="34" charset="0"/>
              <a:cs typeface="Times New Roman" panose="02020603050405020304" pitchFamily="18" charset="0"/>
            </a:endParaRPr>
          </a:p>
          <a:p>
            <a:pPr marL="114300">
              <a:lnSpc>
                <a:spcPct val="107000"/>
              </a:lnSpc>
              <a:spcAft>
                <a:spcPts val="300"/>
              </a:spcAft>
              <a:tabLst>
                <a:tab pos="171450" algn="l"/>
                <a:tab pos="800100" algn="l"/>
              </a:tabLst>
            </a:pPr>
            <a:r>
              <a:rPr lang="en-US" sz="1400" dirty="0" err="1">
                <a:latin typeface="Times New Roman" panose="02020603050405020304" pitchFamily="18" charset="0"/>
                <a:ea typeface="Calibri" panose="020F0502020204030204" pitchFamily="34" charset="0"/>
                <a:cs typeface="Times New Roman" panose="02020603050405020304" pitchFamily="18" charset="0"/>
              </a:rPr>
              <a:t>Fy</a:t>
            </a:r>
            <a:r>
              <a:rPr lang="en-US" sz="1400" dirty="0">
                <a:latin typeface="Times New Roman" panose="02020603050405020304" pitchFamily="18" charset="0"/>
                <a:ea typeface="Calibri" panose="020F0502020204030204" pitchFamily="34" charset="0"/>
                <a:cs typeface="Times New Roman" panose="02020603050405020304" pitchFamily="18" charset="0"/>
              </a:rPr>
              <a:t> = 36 </a:t>
            </a:r>
            <a:r>
              <a:rPr lang="en-US" sz="1400" dirty="0" err="1">
                <a:latin typeface="Times New Roman" panose="02020603050405020304" pitchFamily="18" charset="0"/>
                <a:ea typeface="Calibri" panose="020F0502020204030204" pitchFamily="34" charset="0"/>
                <a:cs typeface="Times New Roman" panose="02020603050405020304" pitchFamily="18" charset="0"/>
              </a:rPr>
              <a:t>ksi</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114300">
              <a:lnSpc>
                <a:spcPct val="107000"/>
              </a:lnSpc>
              <a:spcAft>
                <a:spcPts val="300"/>
              </a:spcAft>
              <a:tabLst>
                <a:tab pos="171450" algn="l"/>
                <a:tab pos="800100" algn="l"/>
              </a:tabLst>
            </a:pPr>
            <a:endParaRPr lang="en-US" sz="1400" baseline="30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300"/>
              </a:spcAft>
              <a:tabLst>
                <a:tab pos="171450" algn="l"/>
              </a:tabLst>
            </a:pPr>
            <a:r>
              <a:rPr lang="en-US" sz="1400" b="1" u="sng" dirty="0">
                <a:latin typeface="Times New Roman" panose="02020603050405020304" pitchFamily="18" charset="0"/>
                <a:ea typeface="Calibri" panose="020F0502020204030204" pitchFamily="34" charset="0"/>
                <a:cs typeface="Times New Roman" panose="02020603050405020304" pitchFamily="18" charset="0"/>
              </a:rPr>
              <a:t>Load combination investigated</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7145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1.2D + 1.0L + 0.5L</a:t>
            </a:r>
            <a:r>
              <a:rPr lang="en-US" sz="1400" baseline="-25000" dirty="0">
                <a:latin typeface="Times New Roman" panose="02020603050405020304" pitchFamily="18" charset="0"/>
                <a:ea typeface="Calibri" panose="020F0502020204030204" pitchFamily="34" charset="0"/>
                <a:cs typeface="Times New Roman" panose="02020603050405020304" pitchFamily="18" charset="0"/>
              </a:rPr>
              <a:t>r</a:t>
            </a:r>
            <a:r>
              <a:rPr lang="en-US" sz="1400" dirty="0">
                <a:latin typeface="Times New Roman" panose="02020603050405020304" pitchFamily="18" charset="0"/>
                <a:ea typeface="Calibri" panose="020F0502020204030204" pitchFamily="34" charset="0"/>
                <a:cs typeface="Times New Roman" panose="02020603050405020304" pitchFamily="18" charset="0"/>
              </a:rPr>
              <a:t> + 1.0W</a:t>
            </a:r>
          </a:p>
          <a:p>
            <a:pPr>
              <a:lnSpc>
                <a:spcPct val="107000"/>
              </a:lnSpc>
              <a:spcAft>
                <a:spcPts val="600"/>
              </a:spcAft>
              <a:tabLst>
                <a:tab pos="114300" algn="l"/>
                <a:tab pos="685800" algn="l"/>
              </a:tabLst>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3531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141"/>
          <p:cNvSpPr txBox="1">
            <a:spLocks noChangeArrowheads="1"/>
          </p:cNvSpPr>
          <p:nvPr/>
        </p:nvSpPr>
        <p:spPr bwMode="auto">
          <a:xfrm>
            <a:off x="320550" y="5826348"/>
            <a:ext cx="83658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u="sng" dirty="0">
                <a:latin typeface="+mn-lt"/>
              </a:rPr>
              <a:t>Reference</a:t>
            </a:r>
          </a:p>
          <a:p>
            <a:r>
              <a:rPr lang="en-US" altLang="en-US" sz="1200" dirty="0">
                <a:latin typeface="+mn-lt"/>
              </a:rPr>
              <a:t>Lu, L.W., Ozer, E., Daniels, J.H., </a:t>
            </a:r>
            <a:r>
              <a:rPr lang="en-US" altLang="en-US" sz="1200" dirty="0" err="1">
                <a:latin typeface="+mn-lt"/>
              </a:rPr>
              <a:t>Okten</a:t>
            </a:r>
            <a:r>
              <a:rPr lang="en-US" altLang="en-US" sz="1200" dirty="0">
                <a:latin typeface="+mn-lt"/>
              </a:rPr>
              <a:t>, O.S., and </a:t>
            </a:r>
            <a:r>
              <a:rPr lang="en-US" altLang="en-US" sz="1200" dirty="0" err="1">
                <a:latin typeface="+mn-lt"/>
              </a:rPr>
              <a:t>Morino</a:t>
            </a:r>
            <a:r>
              <a:rPr lang="en-US" altLang="en-US" sz="1200" dirty="0">
                <a:latin typeface="+mn-lt"/>
              </a:rPr>
              <a:t>, S. (1975), “Frame Stability and Design of Columns in Unbraced Multistory Steel Frames”, Fritz Engineering Laboratory Report No. 375.2, Lehigh University, Bethlehem, Pennsylvania, July, 1975. </a:t>
            </a:r>
          </a:p>
        </p:txBody>
      </p:sp>
      <p:sp>
        <p:nvSpPr>
          <p:cNvPr id="529" name="Text Box 141"/>
          <p:cNvSpPr txBox="1">
            <a:spLocks noChangeArrowheads="1"/>
          </p:cNvSpPr>
          <p:nvPr/>
        </p:nvSpPr>
        <p:spPr bwMode="auto">
          <a:xfrm>
            <a:off x="2431388" y="335842"/>
            <a:ext cx="14318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u="sng" dirty="0">
                <a:latin typeface="+mn-lt"/>
              </a:rPr>
              <a:t>Frame 20</a:t>
            </a:r>
          </a:p>
        </p:txBody>
      </p:sp>
      <p:cxnSp>
        <p:nvCxnSpPr>
          <p:cNvPr id="50" name="Straight Connector 49"/>
          <p:cNvCxnSpPr/>
          <p:nvPr/>
        </p:nvCxnSpPr>
        <p:spPr>
          <a:xfrm>
            <a:off x="1854480" y="792513"/>
            <a:ext cx="24123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897713" y="5419874"/>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1993052" y="825970"/>
            <a:ext cx="0" cy="4572000"/>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rot="16200000">
            <a:off x="1685923" y="2928212"/>
            <a:ext cx="641096" cy="203135"/>
          </a:xfrm>
          <a:prstGeom prst="rect">
            <a:avLst/>
          </a:prstGeom>
          <a:solidFill>
            <a:schemeClr val="bg1"/>
          </a:solidFill>
          <a:ln>
            <a:noFill/>
          </a:ln>
        </p:spPr>
        <p:txBody>
          <a:bodyPr wrap="square" lIns="9144" tIns="9144" rIns="9144" bIns="9144" rtlCol="0">
            <a:spAutoFit/>
          </a:bodyPr>
          <a:lstStyle/>
          <a:p>
            <a:pPr algn="ctr"/>
            <a:r>
              <a:rPr lang="en-US" sz="1200" dirty="0">
                <a:cs typeface="Arial" panose="020B0604020202020204" pitchFamily="34" charset="0"/>
              </a:rPr>
              <a:t>30 @ 12’</a:t>
            </a:r>
          </a:p>
        </p:txBody>
      </p:sp>
      <p:cxnSp>
        <p:nvCxnSpPr>
          <p:cNvPr id="54" name="Straight Connector 53"/>
          <p:cNvCxnSpPr/>
          <p:nvPr/>
        </p:nvCxnSpPr>
        <p:spPr>
          <a:xfrm rot="5400000">
            <a:off x="1650630" y="5629217"/>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824315" y="5629217"/>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913007" y="5636832"/>
            <a:ext cx="822960" cy="0"/>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027784" y="5545216"/>
            <a:ext cx="586732" cy="201187"/>
          </a:xfrm>
          <a:prstGeom prst="rect">
            <a:avLst/>
          </a:prstGeom>
          <a:solidFill>
            <a:schemeClr val="bg1"/>
          </a:solidFill>
          <a:ln>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2 @ 30’</a:t>
            </a:r>
          </a:p>
        </p:txBody>
      </p:sp>
      <p:grpSp>
        <p:nvGrpSpPr>
          <p:cNvPr id="2" name="Group 1"/>
          <p:cNvGrpSpPr>
            <a:grpSpLocks noChangeAspect="1"/>
          </p:cNvGrpSpPr>
          <p:nvPr/>
        </p:nvGrpSpPr>
        <p:grpSpPr>
          <a:xfrm>
            <a:off x="852346" y="787637"/>
            <a:ext cx="914400" cy="4714570"/>
            <a:chOff x="1109214" y="621792"/>
            <a:chExt cx="842124" cy="4341920"/>
          </a:xfrm>
        </p:grpSpPr>
        <p:sp>
          <p:nvSpPr>
            <p:cNvPr id="83" name="Rectangle 82"/>
            <p:cNvSpPr/>
            <p:nvPr/>
          </p:nvSpPr>
          <p:spPr>
            <a:xfrm>
              <a:off x="1170353" y="621792"/>
              <a:ext cx="736605" cy="413358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p:cNvCxnSpPr/>
            <p:nvPr/>
          </p:nvCxnSpPr>
          <p:spPr>
            <a:xfrm>
              <a:off x="1170353" y="1348893"/>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177274" y="1494365"/>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84195" y="1639837"/>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77260" y="1785309"/>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77260" y="1930781"/>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77260" y="2072789"/>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173796" y="2214797"/>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177260" y="2356805"/>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177260" y="2498813"/>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173796" y="2640821"/>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177260" y="2775901"/>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177260" y="2917909"/>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177260" y="3063381"/>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173796" y="3201925"/>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173796" y="3347397"/>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173796" y="3485941"/>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173796" y="3631413"/>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1173796" y="3769957"/>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173796" y="3915429"/>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173796" y="4053973"/>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173796" y="4199445"/>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173796" y="4337989"/>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173796" y="4483461"/>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180718" y="4622005"/>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83" idx="0"/>
            </p:cNvCxnSpPr>
            <p:nvPr/>
          </p:nvCxnSpPr>
          <p:spPr>
            <a:xfrm>
              <a:off x="1538656" y="621792"/>
              <a:ext cx="4623" cy="42755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906958" y="1208857"/>
              <a:ext cx="0" cy="36885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172677" y="4741750"/>
              <a:ext cx="0" cy="1556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1109214" y="4894950"/>
              <a:ext cx="121681" cy="65298"/>
              <a:chOff x="702783" y="4260848"/>
              <a:chExt cx="121681" cy="65298"/>
            </a:xfrm>
          </p:grpSpPr>
          <p:sp>
            <p:nvSpPr>
              <p:cNvPr id="149" name="Rectangle 148"/>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Connector 149"/>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2" name="Group 111"/>
            <p:cNvGrpSpPr/>
            <p:nvPr/>
          </p:nvGrpSpPr>
          <p:grpSpPr>
            <a:xfrm>
              <a:off x="1497136" y="4898414"/>
              <a:ext cx="121681" cy="65298"/>
              <a:chOff x="702783" y="4260848"/>
              <a:chExt cx="121681" cy="65298"/>
            </a:xfrm>
          </p:grpSpPr>
          <p:sp>
            <p:nvSpPr>
              <p:cNvPr id="147" name="Rectangle 146"/>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8" name="Straight Connector 147"/>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a:off x="1829657" y="4894943"/>
              <a:ext cx="121681" cy="65298"/>
              <a:chOff x="702783" y="4260848"/>
              <a:chExt cx="121681" cy="65298"/>
            </a:xfrm>
          </p:grpSpPr>
          <p:sp>
            <p:nvSpPr>
              <p:cNvPr id="145" name="Rectangle 144"/>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6" name="Straight Connector 145"/>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4" name="Straight Connector 113"/>
            <p:cNvCxnSpPr/>
            <p:nvPr/>
          </p:nvCxnSpPr>
          <p:spPr>
            <a:xfrm>
              <a:off x="1171408" y="767534"/>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1178329" y="913006"/>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171394" y="1058478"/>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1171394" y="1203950"/>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51" name="Table 150">
            <a:extLst>
              <a:ext uri="{FF2B5EF4-FFF2-40B4-BE49-F238E27FC236}">
                <a16:creationId xmlns:a16="http://schemas.microsoft.com/office/drawing/2014/main" id="{1371B5CD-64A1-D34B-85B4-0C2F7C09E0C0}"/>
              </a:ext>
            </a:extLst>
          </p:cNvPr>
          <p:cNvGraphicFramePr>
            <a:graphicFrameLocks noGrp="1"/>
          </p:cNvGraphicFramePr>
          <p:nvPr>
            <p:extLst>
              <p:ext uri="{D42A27DB-BD31-4B8C-83A1-F6EECF244321}">
                <p14:modId xmlns:p14="http://schemas.microsoft.com/office/powerpoint/2010/main" val="4205362631"/>
              </p:ext>
            </p:extLst>
          </p:nvPr>
        </p:nvGraphicFramePr>
        <p:xfrm>
          <a:off x="5632259" y="1241638"/>
          <a:ext cx="2944368" cy="3476625"/>
        </p:xfrm>
        <a:graphic>
          <a:graphicData uri="http://schemas.openxmlformats.org/drawingml/2006/table">
            <a:tbl>
              <a:tblPr>
                <a:tableStyleId>{616DA210-FB5B-4158-B5E0-FEB733F419BA}</a:tableStyleId>
              </a:tblPr>
              <a:tblGrid>
                <a:gridCol w="512064">
                  <a:extLst>
                    <a:ext uri="{9D8B030D-6E8A-4147-A177-3AD203B41FA5}">
                      <a16:colId xmlns:a16="http://schemas.microsoft.com/office/drawing/2014/main" val="3831159794"/>
                    </a:ext>
                  </a:extLst>
                </a:gridCol>
                <a:gridCol w="640080">
                  <a:extLst>
                    <a:ext uri="{9D8B030D-6E8A-4147-A177-3AD203B41FA5}">
                      <a16:colId xmlns:a16="http://schemas.microsoft.com/office/drawing/2014/main" val="1409862689"/>
                    </a:ext>
                  </a:extLst>
                </a:gridCol>
                <a:gridCol w="512064">
                  <a:extLst>
                    <a:ext uri="{9D8B030D-6E8A-4147-A177-3AD203B41FA5}">
                      <a16:colId xmlns:a16="http://schemas.microsoft.com/office/drawing/2014/main" val="331849267"/>
                    </a:ext>
                  </a:extLst>
                </a:gridCol>
                <a:gridCol w="640080">
                  <a:extLst>
                    <a:ext uri="{9D8B030D-6E8A-4147-A177-3AD203B41FA5}">
                      <a16:colId xmlns:a16="http://schemas.microsoft.com/office/drawing/2014/main" val="5029973"/>
                    </a:ext>
                  </a:extLst>
                </a:gridCol>
                <a:gridCol w="640080">
                  <a:extLst>
                    <a:ext uri="{9D8B030D-6E8A-4147-A177-3AD203B41FA5}">
                      <a16:colId xmlns:a16="http://schemas.microsoft.com/office/drawing/2014/main" val="1381907220"/>
                    </a:ext>
                  </a:extLst>
                </a:gridCol>
              </a:tblGrid>
              <a:tr h="130288">
                <a:tc gridSpan="5">
                  <a:txBody>
                    <a:bodyPr/>
                    <a:lstStyle/>
                    <a:p>
                      <a:pPr algn="ctr" fontAlgn="b"/>
                      <a:r>
                        <a:rPr lang="en-US" sz="1200" b="0" i="0" u="none" strike="noStrike" dirty="0">
                          <a:solidFill>
                            <a:srgbClr val="000000"/>
                          </a:solidFill>
                          <a:effectLst/>
                          <a:latin typeface="+mn-lt"/>
                        </a:rPr>
                        <a:t>Member Sizes</a:t>
                      </a:r>
                    </a:p>
                  </a:txBody>
                  <a:tcPr marL="9525" marR="9525" marT="9525" marB="0" anchor="b"/>
                </a:tc>
                <a:tc hMerge="1">
                  <a:txBody>
                    <a:bodyPr/>
                    <a:lstStyle/>
                    <a:p>
                      <a:pPr algn="ctr" fontAlgn="b"/>
                      <a:endParaRPr lang="en-US" sz="1200" b="0" i="0" u="none" strike="noStrike" dirty="0">
                        <a:solidFill>
                          <a:srgbClr val="000000"/>
                        </a:solidFill>
                        <a:effectLst/>
                        <a:latin typeface="+mn-lt"/>
                      </a:endParaRPr>
                    </a:p>
                  </a:txBody>
                  <a:tcPr marL="9525" marR="9525" marT="9525" marB="0" anchor="b"/>
                </a:tc>
                <a:tc hMerge="1">
                  <a:txBody>
                    <a:bodyPr/>
                    <a:lstStyle/>
                    <a:p>
                      <a:pPr algn="ctr" fontAlgn="b"/>
                      <a:endParaRPr lang="en-US" sz="1200" b="0" i="0" u="none" strike="noStrike" dirty="0">
                        <a:solidFill>
                          <a:srgbClr val="000000"/>
                        </a:solidFill>
                        <a:effectLst/>
                        <a:latin typeface="+mn-lt"/>
                      </a:endParaRPr>
                    </a:p>
                  </a:txBody>
                  <a:tcPr marL="9525" marR="9525" marT="9525" marB="0" anchor="b"/>
                </a:tc>
                <a:tc hMerge="1">
                  <a:txBody>
                    <a:bodyPr/>
                    <a:lstStyle/>
                    <a:p>
                      <a:pPr algn="ctr" fontAlgn="b"/>
                      <a:endParaRPr lang="en-US" sz="1200" b="0" i="0" u="none" strike="noStrike" dirty="0">
                        <a:solidFill>
                          <a:srgbClr val="000000"/>
                        </a:solidFill>
                        <a:effectLst/>
                        <a:latin typeface="+mn-lt"/>
                      </a:endParaRPr>
                    </a:p>
                  </a:txBody>
                  <a:tcPr marL="9525" marR="9525" marT="9525" marB="0" anchor="b"/>
                </a:tc>
                <a:tc hMerge="1">
                  <a:txBody>
                    <a:bodyPr/>
                    <a:lstStyle/>
                    <a:p>
                      <a:pPr algn="ctr" fontAlgn="b"/>
                      <a:endParaRPr lang="en-US" sz="12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441212458"/>
                  </a:ext>
                </a:extLst>
              </a:tr>
              <a:tr h="130288">
                <a:tc>
                  <a:txBody>
                    <a:bodyPr/>
                    <a:lstStyle/>
                    <a:p>
                      <a:pPr algn="ctr" fontAlgn="b"/>
                      <a:r>
                        <a:rPr lang="en-US" sz="1200" b="0" u="none" strike="noStrike" dirty="0">
                          <a:effectLst/>
                          <a:latin typeface="+mn-lt"/>
                        </a:rPr>
                        <a:t>Level</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u="none" strike="noStrike" dirty="0">
                          <a:effectLst/>
                          <a:latin typeface="+mn-lt"/>
                        </a:rPr>
                        <a:t>Beams</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chemeClr val="tx1"/>
                          </a:solidFill>
                          <a:effectLst/>
                          <a:latin typeface="+mn-lt"/>
                        </a:rPr>
                        <a:t>Story</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Exterior Columns</a:t>
                      </a:r>
                    </a:p>
                  </a:txBody>
                  <a:tcPr marL="9525" marR="9525" marT="9525" marB="0" anchor="b"/>
                </a:tc>
                <a:tc>
                  <a:txBody>
                    <a:bodyPr/>
                    <a:lstStyle/>
                    <a:p>
                      <a:pPr algn="ctr" fontAlgn="b"/>
                      <a:r>
                        <a:rPr lang="en-US" sz="1200" b="0" i="0" u="none" strike="noStrike" dirty="0">
                          <a:solidFill>
                            <a:srgbClr val="000000"/>
                          </a:solidFill>
                          <a:effectLst/>
                          <a:latin typeface="+mn-lt"/>
                        </a:rPr>
                        <a:t>Interior Columns</a:t>
                      </a:r>
                    </a:p>
                  </a:txBody>
                  <a:tcPr marL="9525" marR="9525" marT="9525" marB="0" anchor="b"/>
                </a:tc>
                <a:extLst>
                  <a:ext uri="{0D108BD9-81ED-4DB2-BD59-A6C34878D82A}">
                    <a16:rowId xmlns:a16="http://schemas.microsoft.com/office/drawing/2014/main" val="3573520716"/>
                  </a:ext>
                </a:extLst>
              </a:tr>
              <a:tr h="130288">
                <a:tc>
                  <a:txBody>
                    <a:bodyPr/>
                    <a:lstStyle/>
                    <a:p>
                      <a:pPr algn="ctr" fontAlgn="b"/>
                      <a:r>
                        <a:rPr lang="en-US" sz="1200" u="none" strike="noStrike" dirty="0">
                          <a:effectLst/>
                          <a:latin typeface="+mn-lt"/>
                        </a:rPr>
                        <a:t>Roof</a:t>
                      </a:r>
                      <a:endParaRPr lang="en-US" sz="1200" b="0" i="0" u="none" strike="noStrike" dirty="0">
                        <a:solidFill>
                          <a:srgbClr val="000000"/>
                        </a:solidFill>
                        <a:effectLst/>
                        <a:latin typeface="+mn-lt"/>
                      </a:endParaRPr>
                    </a:p>
                  </a:txBody>
                  <a:tcPr marL="9525" marR="9525" marT="9525" marB="0" anchor="b"/>
                </a:tc>
                <a:tc>
                  <a:txBody>
                    <a:bodyPr/>
                    <a:lstStyle/>
                    <a:p>
                      <a:pPr algn="ctr"/>
                      <a:r>
                        <a:rPr lang="en-US" sz="1200" dirty="0"/>
                        <a:t>W24x55</a:t>
                      </a:r>
                    </a:p>
                  </a:txBody>
                  <a:tcPr marL="9525" marR="9525" marT="9525" marB="0" anchor="b"/>
                </a:tc>
                <a:tc>
                  <a:txBody>
                    <a:bodyPr/>
                    <a:lstStyle/>
                    <a:p>
                      <a:pPr algn="ctr" fontAlgn="b"/>
                      <a:r>
                        <a:rPr lang="en-US" sz="1200" b="0" i="0" u="none" strike="noStrike" dirty="0">
                          <a:solidFill>
                            <a:srgbClr val="000000"/>
                          </a:solidFill>
                          <a:effectLst/>
                          <a:latin typeface="+mn-lt"/>
                        </a:rPr>
                        <a:t>29-30</a:t>
                      </a:r>
                    </a:p>
                  </a:txBody>
                  <a:tcPr marL="9525" marR="9525" marT="9525" marB="0" anchor="b"/>
                </a:tc>
                <a:tc>
                  <a:txBody>
                    <a:bodyPr/>
                    <a:lstStyle/>
                    <a:p>
                      <a:pPr algn="ctr" fontAlgn="b"/>
                      <a:r>
                        <a:rPr lang="en-US" sz="1200" b="0" i="0" u="none" strike="noStrike" dirty="0">
                          <a:solidFill>
                            <a:srgbClr val="000000"/>
                          </a:solidFill>
                          <a:effectLst/>
                          <a:latin typeface="+mn-lt"/>
                        </a:rPr>
                        <a:t>W14x74</a:t>
                      </a:r>
                    </a:p>
                  </a:txBody>
                  <a:tcPr marL="9525" marR="9525" marT="9525" marB="0" anchor="b"/>
                </a:tc>
                <a:tc>
                  <a:txBody>
                    <a:bodyPr/>
                    <a:lstStyle/>
                    <a:p>
                      <a:pPr algn="ctr" fontAlgn="b"/>
                      <a:r>
                        <a:rPr lang="en-US" sz="1200" b="0" i="0" u="none" strike="noStrike" dirty="0">
                          <a:solidFill>
                            <a:srgbClr val="000000"/>
                          </a:solidFill>
                          <a:effectLst/>
                          <a:latin typeface="+mn-lt"/>
                        </a:rPr>
                        <a:t>W14x43</a:t>
                      </a:r>
                    </a:p>
                  </a:txBody>
                  <a:tcPr marL="9525" marR="9525" marT="9525" marB="0" anchor="b"/>
                </a:tc>
                <a:extLst>
                  <a:ext uri="{0D108BD9-81ED-4DB2-BD59-A6C34878D82A}">
                    <a16:rowId xmlns:a16="http://schemas.microsoft.com/office/drawing/2014/main" val="49408640"/>
                  </a:ext>
                </a:extLst>
              </a:tr>
              <a:tr h="130288">
                <a:tc>
                  <a:txBody>
                    <a:bodyPr/>
                    <a:lstStyle/>
                    <a:p>
                      <a:pPr algn="ctr" fontAlgn="b"/>
                      <a:r>
                        <a:rPr lang="en-US" sz="1200" b="0" i="0" u="none" strike="noStrike" dirty="0">
                          <a:solidFill>
                            <a:schemeClr val="tx1"/>
                          </a:solidFill>
                          <a:effectLst/>
                          <a:latin typeface="+mn-lt"/>
                        </a:rPr>
                        <a:t>24-29</a:t>
                      </a:r>
                      <a:endParaRPr lang="en-US" sz="1200" b="0" i="0" u="none" strike="noStrike" dirty="0">
                        <a:solidFill>
                          <a:srgbClr val="000000"/>
                        </a:solidFill>
                        <a:effectLst/>
                        <a:latin typeface="+mn-lt"/>
                      </a:endParaRPr>
                    </a:p>
                  </a:txBody>
                  <a:tcPr marL="9525" marR="9525" marT="9525" marB="0" anchor="b"/>
                </a:tc>
                <a:tc>
                  <a:txBody>
                    <a:bodyPr/>
                    <a:lstStyle/>
                    <a:p>
                      <a:pPr algn="ctr"/>
                      <a:r>
                        <a:rPr lang="en-US" sz="1200" dirty="0"/>
                        <a:t>W24x76</a:t>
                      </a:r>
                    </a:p>
                  </a:txBody>
                  <a:tcPr marL="9525" marR="9525" marT="9525" marB="0" anchor="b"/>
                </a:tc>
                <a:tc>
                  <a:txBody>
                    <a:bodyPr/>
                    <a:lstStyle/>
                    <a:p>
                      <a:pPr algn="ctr" fontAlgn="b"/>
                      <a:r>
                        <a:rPr lang="en-US" sz="1200" b="0" i="0" u="none" strike="noStrike" dirty="0">
                          <a:solidFill>
                            <a:schemeClr val="tx1"/>
                          </a:solidFill>
                          <a:effectLst/>
                          <a:latin typeface="+mn-lt"/>
                        </a:rPr>
                        <a:t>27-28</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W14x109</a:t>
                      </a:r>
                    </a:p>
                  </a:txBody>
                  <a:tcPr marL="9525" marR="9525" marT="9525" marB="0" anchor="b"/>
                </a:tc>
                <a:tc>
                  <a:txBody>
                    <a:bodyPr/>
                    <a:lstStyle/>
                    <a:p>
                      <a:pPr algn="ctr" fontAlgn="b"/>
                      <a:r>
                        <a:rPr lang="en-US" sz="1200" b="0" i="0" u="none" strike="noStrike" dirty="0">
                          <a:solidFill>
                            <a:srgbClr val="000000"/>
                          </a:solidFill>
                          <a:effectLst/>
                          <a:latin typeface="+mn-lt"/>
                        </a:rPr>
                        <a:t>W14x82</a:t>
                      </a:r>
                    </a:p>
                  </a:txBody>
                  <a:tcPr marL="9525" marR="9525" marT="9525" marB="0" anchor="b"/>
                </a:tc>
                <a:extLst>
                  <a:ext uri="{0D108BD9-81ED-4DB2-BD59-A6C34878D82A}">
                    <a16:rowId xmlns:a16="http://schemas.microsoft.com/office/drawing/2014/main" val="2800508679"/>
                  </a:ext>
                </a:extLst>
              </a:tr>
              <a:tr h="130288">
                <a:tc>
                  <a:txBody>
                    <a:bodyPr/>
                    <a:lstStyle/>
                    <a:p>
                      <a:pPr algn="ctr" fontAlgn="b"/>
                      <a:r>
                        <a:rPr lang="en-US" sz="1200" b="0" i="0" u="none" strike="noStrike" dirty="0">
                          <a:solidFill>
                            <a:schemeClr val="tx1"/>
                          </a:solidFill>
                          <a:effectLst/>
                          <a:latin typeface="+mn-lt"/>
                        </a:rPr>
                        <a:t>22-23</a:t>
                      </a:r>
                      <a:endParaRPr lang="en-US" sz="1200" b="0" i="0" u="none" strike="noStrike" dirty="0">
                        <a:solidFill>
                          <a:srgbClr val="000000"/>
                        </a:solidFill>
                        <a:effectLst/>
                        <a:latin typeface="+mn-lt"/>
                      </a:endParaRPr>
                    </a:p>
                  </a:txBody>
                  <a:tcPr marL="9525" marR="9525" marT="9525" marB="0" anchor="b"/>
                </a:tc>
                <a:tc>
                  <a:txBody>
                    <a:bodyPr/>
                    <a:lstStyle/>
                    <a:p>
                      <a:pPr algn="ctr"/>
                      <a:r>
                        <a:rPr lang="en-US" sz="1200" dirty="0"/>
                        <a:t>W24x84</a:t>
                      </a:r>
                    </a:p>
                  </a:txBody>
                  <a:tcPr marL="9525" marR="9525" marT="9525" marB="0" anchor="b"/>
                </a:tc>
                <a:tc>
                  <a:txBody>
                    <a:bodyPr/>
                    <a:lstStyle/>
                    <a:p>
                      <a:pPr algn="ctr" fontAlgn="b"/>
                      <a:r>
                        <a:rPr lang="en-US" sz="1200" b="0" i="0" u="none" strike="noStrike" dirty="0">
                          <a:solidFill>
                            <a:srgbClr val="000000"/>
                          </a:solidFill>
                          <a:effectLst/>
                          <a:latin typeface="+mn-lt"/>
                        </a:rPr>
                        <a:t>25-26</a:t>
                      </a:r>
                    </a:p>
                  </a:txBody>
                  <a:tcPr marL="9525" marR="9525" marT="9525" marB="0" anchor="b"/>
                </a:tc>
                <a:tc>
                  <a:txBody>
                    <a:bodyPr/>
                    <a:lstStyle/>
                    <a:p>
                      <a:pPr algn="ctr" fontAlgn="b"/>
                      <a:r>
                        <a:rPr lang="en-US" sz="1200" b="0" i="0" u="none" strike="noStrike" dirty="0">
                          <a:solidFill>
                            <a:srgbClr val="000000"/>
                          </a:solidFill>
                          <a:effectLst/>
                          <a:latin typeface="+mn-lt"/>
                        </a:rPr>
                        <a:t>W14x145</a:t>
                      </a:r>
                    </a:p>
                  </a:txBody>
                  <a:tcPr marL="9525" marR="9525" marT="9525" marB="0" anchor="b"/>
                </a:tc>
                <a:tc>
                  <a:txBody>
                    <a:bodyPr/>
                    <a:lstStyle/>
                    <a:p>
                      <a:pPr algn="ctr" fontAlgn="b"/>
                      <a:r>
                        <a:rPr lang="en-US" sz="1200" b="0" i="0" u="none" strike="noStrike" dirty="0">
                          <a:solidFill>
                            <a:srgbClr val="000000"/>
                          </a:solidFill>
                          <a:effectLst/>
                          <a:latin typeface="+mn-lt"/>
                        </a:rPr>
                        <a:t>W14x132</a:t>
                      </a:r>
                    </a:p>
                  </a:txBody>
                  <a:tcPr marL="9525" marR="9525" marT="9525" marB="0" anchor="b"/>
                </a:tc>
                <a:extLst>
                  <a:ext uri="{0D108BD9-81ED-4DB2-BD59-A6C34878D82A}">
                    <a16:rowId xmlns:a16="http://schemas.microsoft.com/office/drawing/2014/main" val="2784143324"/>
                  </a:ext>
                </a:extLst>
              </a:tr>
              <a:tr h="130288">
                <a:tc>
                  <a:txBody>
                    <a:bodyPr/>
                    <a:lstStyle/>
                    <a:p>
                      <a:pPr algn="ctr" fontAlgn="b"/>
                      <a:r>
                        <a:rPr lang="en-US" sz="1200" b="0" i="0" u="none" strike="noStrike" dirty="0">
                          <a:solidFill>
                            <a:srgbClr val="000000"/>
                          </a:solidFill>
                          <a:effectLst/>
                          <a:latin typeface="+mn-lt"/>
                        </a:rPr>
                        <a:t>20-21</a:t>
                      </a:r>
                    </a:p>
                  </a:txBody>
                  <a:tcPr marL="9525" marR="9525" marT="9525" marB="0" anchor="b"/>
                </a:tc>
                <a:tc>
                  <a:txBody>
                    <a:bodyPr/>
                    <a:lstStyle/>
                    <a:p>
                      <a:pPr algn="ctr" fontAlgn="b"/>
                      <a:r>
                        <a:rPr lang="en-US" sz="1200" dirty="0"/>
                        <a:t>W27x84</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23-24</a:t>
                      </a:r>
                    </a:p>
                  </a:txBody>
                  <a:tcPr marL="9525" marR="9525" marT="9525" marB="0" anchor="b"/>
                </a:tc>
                <a:tc>
                  <a:txBody>
                    <a:bodyPr/>
                    <a:lstStyle/>
                    <a:p>
                      <a:pPr algn="ctr" fontAlgn="b"/>
                      <a:r>
                        <a:rPr lang="en-US" sz="1200" b="0" i="0" u="none" strike="noStrike" dirty="0">
                          <a:solidFill>
                            <a:srgbClr val="000000"/>
                          </a:solidFill>
                          <a:effectLst/>
                          <a:latin typeface="+mn-lt"/>
                        </a:rPr>
                        <a:t>W14x176</a:t>
                      </a:r>
                    </a:p>
                  </a:txBody>
                  <a:tcPr marL="9525" marR="9525" marT="9525" marB="0" anchor="b"/>
                </a:tc>
                <a:tc>
                  <a:txBody>
                    <a:bodyPr/>
                    <a:lstStyle/>
                    <a:p>
                      <a:pPr algn="ctr" fontAlgn="b"/>
                      <a:r>
                        <a:rPr lang="en-US" sz="1200" b="0" i="0" u="none" strike="noStrike" dirty="0">
                          <a:solidFill>
                            <a:srgbClr val="000000"/>
                          </a:solidFill>
                          <a:effectLst/>
                          <a:latin typeface="+mn-lt"/>
                        </a:rPr>
                        <a:t>W14x159</a:t>
                      </a:r>
                    </a:p>
                  </a:txBody>
                  <a:tcPr marL="9525" marR="9525" marT="9525" marB="0" anchor="b"/>
                </a:tc>
                <a:extLst>
                  <a:ext uri="{0D108BD9-81ED-4DB2-BD59-A6C34878D82A}">
                    <a16:rowId xmlns:a16="http://schemas.microsoft.com/office/drawing/2014/main" val="1208760953"/>
                  </a:ext>
                </a:extLst>
              </a:tr>
              <a:tr h="130288">
                <a:tc>
                  <a:txBody>
                    <a:bodyPr/>
                    <a:lstStyle/>
                    <a:p>
                      <a:pPr algn="ctr" fontAlgn="b"/>
                      <a:r>
                        <a:rPr lang="en-US" sz="1200" b="0" i="0" u="none" strike="noStrike" dirty="0">
                          <a:solidFill>
                            <a:srgbClr val="000000"/>
                          </a:solidFill>
                          <a:effectLst/>
                          <a:latin typeface="+mn-lt"/>
                        </a:rPr>
                        <a:t>17-19</a:t>
                      </a:r>
                    </a:p>
                  </a:txBody>
                  <a:tcPr marL="9525" marR="9525" marT="9525" marB="0" anchor="b"/>
                </a:tc>
                <a:tc>
                  <a:txBody>
                    <a:bodyPr/>
                    <a:lstStyle/>
                    <a:p>
                      <a:pPr algn="ctr" fontAlgn="b"/>
                      <a:r>
                        <a:rPr lang="en-US" sz="1200" dirty="0"/>
                        <a:t>W30x90</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chemeClr val="tx1"/>
                          </a:solidFill>
                          <a:effectLst/>
                          <a:latin typeface="+mn-lt"/>
                        </a:rPr>
                        <a:t>21-22</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W14x211</a:t>
                      </a:r>
                    </a:p>
                  </a:txBody>
                  <a:tcPr marL="9525" marR="9525" marT="9525" marB="0" anchor="b"/>
                </a:tc>
                <a:tc>
                  <a:txBody>
                    <a:bodyPr/>
                    <a:lstStyle/>
                    <a:p>
                      <a:pPr algn="ctr" fontAlgn="b"/>
                      <a:r>
                        <a:rPr lang="en-US" sz="1200" b="0" i="0" u="none" strike="noStrike" dirty="0">
                          <a:solidFill>
                            <a:srgbClr val="000000"/>
                          </a:solidFill>
                          <a:effectLst/>
                          <a:latin typeface="+mn-lt"/>
                        </a:rPr>
                        <a:t>W14x211</a:t>
                      </a:r>
                    </a:p>
                  </a:txBody>
                  <a:tcPr marL="9525" marR="9525" marT="9525" marB="0" anchor="b"/>
                </a:tc>
                <a:extLst>
                  <a:ext uri="{0D108BD9-81ED-4DB2-BD59-A6C34878D82A}">
                    <a16:rowId xmlns:a16="http://schemas.microsoft.com/office/drawing/2014/main" val="3359689811"/>
                  </a:ext>
                </a:extLst>
              </a:tr>
              <a:tr h="130288">
                <a:tc>
                  <a:txBody>
                    <a:bodyPr/>
                    <a:lstStyle/>
                    <a:p>
                      <a:pPr algn="ctr" fontAlgn="b"/>
                      <a:r>
                        <a:rPr lang="en-US" sz="1200" b="0" i="0" u="none" strike="noStrike" dirty="0">
                          <a:solidFill>
                            <a:srgbClr val="000000"/>
                          </a:solidFill>
                          <a:effectLst/>
                          <a:latin typeface="+mn-lt"/>
                        </a:rPr>
                        <a:t>14-16</a:t>
                      </a:r>
                    </a:p>
                  </a:txBody>
                  <a:tcPr marL="9525" marR="9525" marT="9525" marB="0" anchor="b"/>
                </a:tc>
                <a:tc>
                  <a:txBody>
                    <a:bodyPr/>
                    <a:lstStyle/>
                    <a:p>
                      <a:pPr algn="ctr"/>
                      <a:r>
                        <a:rPr lang="en-US" sz="1200" dirty="0"/>
                        <a:t>W30x99</a:t>
                      </a:r>
                    </a:p>
                  </a:txBody>
                  <a:tcPr marL="9525" marR="9525" marT="9525" marB="0" anchor="b"/>
                </a:tc>
                <a:tc>
                  <a:txBody>
                    <a:bodyPr/>
                    <a:lstStyle/>
                    <a:p>
                      <a:pPr algn="ctr" fontAlgn="b"/>
                      <a:r>
                        <a:rPr lang="en-US" sz="1200" b="0" i="0" u="none" strike="noStrike" dirty="0">
                          <a:solidFill>
                            <a:srgbClr val="000000"/>
                          </a:solidFill>
                          <a:effectLst/>
                          <a:latin typeface="+mn-lt"/>
                        </a:rPr>
                        <a:t>19-20</a:t>
                      </a:r>
                    </a:p>
                  </a:txBody>
                  <a:tcPr marL="9525" marR="9525" marT="9525" marB="0" anchor="b"/>
                </a:tc>
                <a:tc>
                  <a:txBody>
                    <a:bodyPr/>
                    <a:lstStyle/>
                    <a:p>
                      <a:pPr algn="ctr" fontAlgn="b"/>
                      <a:r>
                        <a:rPr lang="en-US" sz="1200" b="0" i="0" u="none" strike="noStrike" dirty="0">
                          <a:solidFill>
                            <a:srgbClr val="000000"/>
                          </a:solidFill>
                          <a:effectLst/>
                          <a:latin typeface="+mn-lt"/>
                        </a:rPr>
                        <a:t>W14x257</a:t>
                      </a:r>
                    </a:p>
                  </a:txBody>
                  <a:tcPr marL="9525" marR="9525" marT="9525" marB="0" anchor="b"/>
                </a:tc>
                <a:tc>
                  <a:txBody>
                    <a:bodyPr/>
                    <a:lstStyle/>
                    <a:p>
                      <a:pPr algn="ctr" fontAlgn="b"/>
                      <a:r>
                        <a:rPr lang="en-US" sz="1200" b="0" i="0" u="none" strike="noStrike" dirty="0">
                          <a:solidFill>
                            <a:srgbClr val="000000"/>
                          </a:solidFill>
                          <a:effectLst/>
                          <a:latin typeface="+mn-lt"/>
                        </a:rPr>
                        <a:t>W14x257</a:t>
                      </a:r>
                    </a:p>
                  </a:txBody>
                  <a:tcPr marL="9525" marR="9525" marT="9525" marB="0" anchor="b"/>
                </a:tc>
                <a:extLst>
                  <a:ext uri="{0D108BD9-81ED-4DB2-BD59-A6C34878D82A}">
                    <a16:rowId xmlns:a16="http://schemas.microsoft.com/office/drawing/2014/main" val="2220567930"/>
                  </a:ext>
                </a:extLst>
              </a:tr>
              <a:tr h="130288">
                <a:tc>
                  <a:txBody>
                    <a:bodyPr/>
                    <a:lstStyle/>
                    <a:p>
                      <a:pPr algn="ctr" fontAlgn="b"/>
                      <a:r>
                        <a:rPr lang="en-US" sz="1200" b="0" i="0" u="none" strike="noStrike" dirty="0">
                          <a:solidFill>
                            <a:srgbClr val="000000"/>
                          </a:solidFill>
                          <a:effectLst/>
                          <a:latin typeface="+mn-lt"/>
                        </a:rPr>
                        <a:t>11-14</a:t>
                      </a:r>
                    </a:p>
                  </a:txBody>
                  <a:tcPr marL="9525" marR="9525" marT="9525" marB="0" anchor="b"/>
                </a:tc>
                <a:tc>
                  <a:txBody>
                    <a:bodyPr/>
                    <a:lstStyle/>
                    <a:p>
                      <a:pPr algn="ctr"/>
                      <a:r>
                        <a:rPr lang="en-US" sz="1200" dirty="0"/>
                        <a:t>W30x108</a:t>
                      </a:r>
                    </a:p>
                  </a:txBody>
                  <a:tcPr marL="9525" marR="9525" marT="9525" marB="0" anchor="b"/>
                </a:tc>
                <a:tc>
                  <a:txBody>
                    <a:bodyPr/>
                    <a:lstStyle/>
                    <a:p>
                      <a:pPr algn="ctr" fontAlgn="b"/>
                      <a:r>
                        <a:rPr lang="en-US" sz="1200" b="0" i="0" u="none" strike="noStrike" dirty="0">
                          <a:solidFill>
                            <a:srgbClr val="000000"/>
                          </a:solidFill>
                          <a:effectLst/>
                          <a:latin typeface="+mn-lt"/>
                        </a:rPr>
                        <a:t>17-18</a:t>
                      </a:r>
                    </a:p>
                  </a:txBody>
                  <a:tcPr marL="9525" marR="9525" marT="9525" marB="0" anchor="b"/>
                </a:tc>
                <a:tc>
                  <a:txBody>
                    <a:bodyPr/>
                    <a:lstStyle/>
                    <a:p>
                      <a:pPr algn="ctr" fontAlgn="b"/>
                      <a:r>
                        <a:rPr lang="en-US" sz="1200" b="0" i="0" u="none" strike="noStrike" dirty="0">
                          <a:solidFill>
                            <a:srgbClr val="000000"/>
                          </a:solidFill>
                          <a:effectLst/>
                          <a:latin typeface="+mn-lt"/>
                        </a:rPr>
                        <a:t>W14x283</a:t>
                      </a:r>
                    </a:p>
                  </a:txBody>
                  <a:tcPr marL="9525" marR="9525" marT="9525" marB="0" anchor="b"/>
                </a:tc>
                <a:tc>
                  <a:txBody>
                    <a:bodyPr/>
                    <a:lstStyle/>
                    <a:p>
                      <a:pPr algn="ctr" fontAlgn="b"/>
                      <a:r>
                        <a:rPr lang="en-US" sz="1200" b="0" i="0" u="none" strike="noStrike" dirty="0">
                          <a:solidFill>
                            <a:srgbClr val="000000"/>
                          </a:solidFill>
                          <a:effectLst/>
                          <a:latin typeface="+mn-lt"/>
                        </a:rPr>
                        <a:t>W14x311</a:t>
                      </a:r>
                    </a:p>
                  </a:txBody>
                  <a:tcPr marL="9525" marR="9525" marT="9525" marB="0" anchor="b"/>
                </a:tc>
                <a:extLst>
                  <a:ext uri="{0D108BD9-81ED-4DB2-BD59-A6C34878D82A}">
                    <a16:rowId xmlns:a16="http://schemas.microsoft.com/office/drawing/2014/main" val="3818804461"/>
                  </a:ext>
                </a:extLst>
              </a:tr>
              <a:tr h="130288">
                <a:tc>
                  <a:txBody>
                    <a:bodyPr/>
                    <a:lstStyle/>
                    <a:p>
                      <a:pPr algn="ctr" fontAlgn="b"/>
                      <a:r>
                        <a:rPr lang="en-US" sz="1200" b="0" i="0" u="none" strike="noStrike" dirty="0">
                          <a:solidFill>
                            <a:srgbClr val="000000"/>
                          </a:solidFill>
                          <a:effectLst/>
                          <a:latin typeface="+mn-lt"/>
                        </a:rPr>
                        <a:t>8-10</a:t>
                      </a:r>
                    </a:p>
                  </a:txBody>
                  <a:tcPr marL="9525" marR="9525" marT="9525" marB="0" anchor="b"/>
                </a:tc>
                <a:tc>
                  <a:txBody>
                    <a:bodyPr/>
                    <a:lstStyle/>
                    <a:p>
                      <a:pPr algn="ctr" fontAlgn="b"/>
                      <a:r>
                        <a:rPr lang="en-US" sz="1200" dirty="0"/>
                        <a:t>W30x116</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15-16</a:t>
                      </a:r>
                    </a:p>
                  </a:txBody>
                  <a:tcPr marL="9525" marR="9525" marT="9525" marB="0" anchor="b"/>
                </a:tc>
                <a:tc>
                  <a:txBody>
                    <a:bodyPr/>
                    <a:lstStyle/>
                    <a:p>
                      <a:pPr algn="ctr" fontAlgn="b"/>
                      <a:r>
                        <a:rPr lang="en-US" sz="1200" b="0" i="0" u="none" strike="noStrike" dirty="0">
                          <a:solidFill>
                            <a:srgbClr val="000000"/>
                          </a:solidFill>
                          <a:effectLst/>
                          <a:latin typeface="+mn-lt"/>
                        </a:rPr>
                        <a:t>W14x342</a:t>
                      </a:r>
                    </a:p>
                  </a:txBody>
                  <a:tcPr marL="9525" marR="9525" marT="9525" marB="0" anchor="b"/>
                </a:tc>
                <a:tc>
                  <a:txBody>
                    <a:bodyPr/>
                    <a:lstStyle/>
                    <a:p>
                      <a:pPr algn="ctr" fontAlgn="b"/>
                      <a:r>
                        <a:rPr lang="en-US" sz="1200" b="0" i="0" u="none" strike="noStrike" dirty="0">
                          <a:solidFill>
                            <a:srgbClr val="000000"/>
                          </a:solidFill>
                          <a:effectLst/>
                          <a:latin typeface="+mn-lt"/>
                        </a:rPr>
                        <a:t>W14x342</a:t>
                      </a:r>
                    </a:p>
                  </a:txBody>
                  <a:tcPr marL="9525" marR="9525" marT="9525" marB="0" anchor="b"/>
                </a:tc>
                <a:extLst>
                  <a:ext uri="{0D108BD9-81ED-4DB2-BD59-A6C34878D82A}">
                    <a16:rowId xmlns:a16="http://schemas.microsoft.com/office/drawing/2014/main" val="2697340850"/>
                  </a:ext>
                </a:extLst>
              </a:tr>
              <a:tr h="130288">
                <a:tc>
                  <a:txBody>
                    <a:bodyPr/>
                    <a:lstStyle/>
                    <a:p>
                      <a:pPr algn="ctr" fontAlgn="b"/>
                      <a:r>
                        <a:rPr lang="en-US" sz="1200" b="0" i="0" u="none" strike="noStrike" dirty="0">
                          <a:solidFill>
                            <a:srgbClr val="000000"/>
                          </a:solidFill>
                          <a:effectLst/>
                          <a:latin typeface="+mn-lt"/>
                        </a:rPr>
                        <a:t>1-7</a:t>
                      </a: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dirty="0"/>
                        <a:t>W33x118</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13-14</a:t>
                      </a:r>
                    </a:p>
                  </a:txBody>
                  <a:tcPr marL="9525" marR="9525" marT="9525" marB="0" anchor="b"/>
                </a:tc>
                <a:tc>
                  <a:txBody>
                    <a:bodyPr/>
                    <a:lstStyle/>
                    <a:p>
                      <a:pPr algn="ctr" fontAlgn="b"/>
                      <a:r>
                        <a:rPr lang="en-US" sz="1200" b="0" i="0" u="none" strike="noStrike" dirty="0">
                          <a:solidFill>
                            <a:srgbClr val="000000"/>
                          </a:solidFill>
                          <a:effectLst/>
                          <a:latin typeface="+mn-lt"/>
                        </a:rPr>
                        <a:t>W14x370</a:t>
                      </a:r>
                    </a:p>
                  </a:txBody>
                  <a:tcPr marL="9525" marR="9525" marT="9525" marB="0" anchor="b"/>
                </a:tc>
                <a:tc>
                  <a:txBody>
                    <a:bodyPr/>
                    <a:lstStyle/>
                    <a:p>
                      <a:pPr algn="ctr" fontAlgn="b"/>
                      <a:r>
                        <a:rPr lang="en-US" sz="1200" b="0" i="0" u="none" strike="noStrike" dirty="0">
                          <a:solidFill>
                            <a:srgbClr val="000000"/>
                          </a:solidFill>
                          <a:effectLst/>
                          <a:latin typeface="+mn-lt"/>
                        </a:rPr>
                        <a:t>W14x398</a:t>
                      </a:r>
                    </a:p>
                  </a:txBody>
                  <a:tcPr marL="9525" marR="9525" marT="9525" marB="0" anchor="b"/>
                </a:tc>
                <a:extLst>
                  <a:ext uri="{0D108BD9-81ED-4DB2-BD59-A6C34878D82A}">
                    <a16:rowId xmlns:a16="http://schemas.microsoft.com/office/drawing/2014/main" val="2837333992"/>
                  </a:ext>
                </a:extLst>
              </a:tr>
              <a:tr h="130288">
                <a:tc>
                  <a:txBody>
                    <a:bodyPr/>
                    <a:lstStyle/>
                    <a:p>
                      <a:endParaRPr lang="en-US"/>
                    </a:p>
                  </a:txBody>
                  <a:tcPr marL="9525" marR="9525" marT="9525" marB="0" anchor="b"/>
                </a:tc>
                <a:tc>
                  <a:txBody>
                    <a:bodyPr/>
                    <a:lstStyle/>
                    <a:p>
                      <a:endParaRPr lang="en-US" dirty="0"/>
                    </a:p>
                  </a:txBody>
                  <a:tcPr marL="9525" marR="9525" marT="9525" marB="0" anchor="b"/>
                </a:tc>
                <a:tc>
                  <a:txBody>
                    <a:bodyPr/>
                    <a:lstStyle/>
                    <a:p>
                      <a:pPr algn="ctr" fontAlgn="b"/>
                      <a:r>
                        <a:rPr lang="en-US" sz="1200" b="0" i="0" u="none" strike="noStrike" dirty="0">
                          <a:solidFill>
                            <a:srgbClr val="000000"/>
                          </a:solidFill>
                          <a:effectLst/>
                          <a:latin typeface="+mn-lt"/>
                        </a:rPr>
                        <a:t>11-12</a:t>
                      </a:r>
                    </a:p>
                  </a:txBody>
                  <a:tcPr marL="9525" marR="9525" marT="9525" marB="0" anchor="b"/>
                </a:tc>
                <a:tc>
                  <a:txBody>
                    <a:bodyPr/>
                    <a:lstStyle/>
                    <a:p>
                      <a:pPr algn="ctr" fontAlgn="b"/>
                      <a:r>
                        <a:rPr lang="en-US" sz="1200" b="0" i="0" u="none" strike="noStrike" dirty="0">
                          <a:solidFill>
                            <a:srgbClr val="000000"/>
                          </a:solidFill>
                          <a:effectLst/>
                          <a:latin typeface="+mn-lt"/>
                        </a:rPr>
                        <a:t>W14x398</a:t>
                      </a:r>
                    </a:p>
                  </a:txBody>
                  <a:tcPr marL="9525" marR="9525" marT="9525" marB="0" anchor="b"/>
                </a:tc>
                <a:tc>
                  <a:txBody>
                    <a:bodyPr/>
                    <a:lstStyle/>
                    <a:p>
                      <a:pPr algn="ctr" fontAlgn="b"/>
                      <a:r>
                        <a:rPr lang="en-US" sz="1200" b="0" i="0" u="none" strike="noStrike" dirty="0">
                          <a:solidFill>
                            <a:srgbClr val="000000"/>
                          </a:solidFill>
                          <a:effectLst/>
                          <a:latin typeface="+mn-lt"/>
                        </a:rPr>
                        <a:t>W14x426</a:t>
                      </a:r>
                    </a:p>
                  </a:txBody>
                  <a:tcPr marL="9525" marR="9525" marT="9525" marB="0" anchor="b"/>
                </a:tc>
                <a:extLst>
                  <a:ext uri="{0D108BD9-81ED-4DB2-BD59-A6C34878D82A}">
                    <a16:rowId xmlns:a16="http://schemas.microsoft.com/office/drawing/2014/main" val="444625403"/>
                  </a:ext>
                </a:extLst>
              </a:tr>
              <a:tr h="130288">
                <a:tc>
                  <a:txBody>
                    <a:bodyPr/>
                    <a:lstStyle/>
                    <a:p>
                      <a:pPr algn="ctr" fontAlgn="b"/>
                      <a:endParaRPr lang="en-US" sz="1200" b="0" i="0" u="none" strike="noStrike" dirty="0">
                        <a:solidFill>
                          <a:srgbClr val="000000"/>
                        </a:solidFill>
                        <a:effectLst/>
                        <a:latin typeface="+mn-lt"/>
                      </a:endParaRPr>
                    </a:p>
                  </a:txBody>
                  <a:tcPr marL="9525" marR="9525" marT="9525" marB="0" anchor="b"/>
                </a:tc>
                <a:tc>
                  <a:txBody>
                    <a:bodyPr/>
                    <a:lstStyle/>
                    <a:p>
                      <a:pPr algn="ctr" fontAlgn="b"/>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9-10</a:t>
                      </a:r>
                    </a:p>
                  </a:txBody>
                  <a:tcPr marL="9525" marR="9525" marT="9525" marB="0" anchor="b"/>
                </a:tc>
                <a:tc>
                  <a:txBody>
                    <a:bodyPr/>
                    <a:lstStyle/>
                    <a:p>
                      <a:pPr algn="ctr" fontAlgn="b"/>
                      <a:r>
                        <a:rPr lang="en-US" sz="1200" b="0" i="0" u="none" strike="noStrike" dirty="0">
                          <a:solidFill>
                            <a:srgbClr val="000000"/>
                          </a:solidFill>
                          <a:effectLst/>
                          <a:latin typeface="+mn-lt"/>
                        </a:rPr>
                        <a:t>W14x455</a:t>
                      </a:r>
                    </a:p>
                  </a:txBody>
                  <a:tcPr marL="9525" marR="9525" marT="9525" marB="0" anchor="b"/>
                </a:tc>
                <a:tc>
                  <a:txBody>
                    <a:bodyPr/>
                    <a:lstStyle/>
                    <a:p>
                      <a:pPr algn="ctr" fontAlgn="b"/>
                      <a:r>
                        <a:rPr lang="en-US" sz="1200" b="0" i="0" u="none" strike="noStrike" dirty="0">
                          <a:solidFill>
                            <a:srgbClr val="000000"/>
                          </a:solidFill>
                          <a:effectLst/>
                          <a:latin typeface="+mn-lt"/>
                        </a:rPr>
                        <a:t>W14x455</a:t>
                      </a:r>
                    </a:p>
                  </a:txBody>
                  <a:tcPr marL="9525" marR="9525" marT="9525" marB="0" anchor="b"/>
                </a:tc>
                <a:extLst>
                  <a:ext uri="{0D108BD9-81ED-4DB2-BD59-A6C34878D82A}">
                    <a16:rowId xmlns:a16="http://schemas.microsoft.com/office/drawing/2014/main" val="1850967112"/>
                  </a:ext>
                </a:extLst>
              </a:tr>
              <a:tr h="130288">
                <a:tc>
                  <a:txBody>
                    <a:bodyPr/>
                    <a:lstStyle/>
                    <a:p>
                      <a:pPr algn="ctr" fontAlgn="b"/>
                      <a:endParaRPr lang="en-US" sz="1200" b="0" i="0" u="none" strike="noStrike" dirty="0">
                        <a:solidFill>
                          <a:srgbClr val="000000"/>
                        </a:solidFill>
                        <a:effectLst/>
                        <a:latin typeface="+mn-lt"/>
                      </a:endParaRP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7-8</a:t>
                      </a:r>
                    </a:p>
                  </a:txBody>
                  <a:tcPr marL="9525" marR="9525" marT="9525" marB="0" anchor="b"/>
                </a:tc>
                <a:tc>
                  <a:txBody>
                    <a:bodyPr/>
                    <a:lstStyle/>
                    <a:p>
                      <a:pPr algn="ctr" fontAlgn="b"/>
                      <a:r>
                        <a:rPr lang="en-US" sz="1200" b="0" i="0" u="none" strike="noStrike" dirty="0">
                          <a:solidFill>
                            <a:srgbClr val="000000"/>
                          </a:solidFill>
                          <a:effectLst/>
                          <a:latin typeface="+mn-lt"/>
                        </a:rPr>
                        <a:t>W14x500</a:t>
                      </a:r>
                    </a:p>
                  </a:txBody>
                  <a:tcPr marL="9525" marR="9525" marT="9525" marB="0" anchor="b"/>
                </a:tc>
                <a:tc>
                  <a:txBody>
                    <a:bodyPr/>
                    <a:lstStyle/>
                    <a:p>
                      <a:pPr algn="ctr" fontAlgn="b"/>
                      <a:r>
                        <a:rPr lang="en-US" sz="1200" b="0" i="0" u="none" strike="noStrike" dirty="0">
                          <a:solidFill>
                            <a:srgbClr val="000000"/>
                          </a:solidFill>
                          <a:effectLst/>
                          <a:latin typeface="+mn-lt"/>
                        </a:rPr>
                        <a:t>W14x500</a:t>
                      </a:r>
                    </a:p>
                  </a:txBody>
                  <a:tcPr marL="9525" marR="9525" marT="9525" marB="0" anchor="b"/>
                </a:tc>
                <a:extLst>
                  <a:ext uri="{0D108BD9-81ED-4DB2-BD59-A6C34878D82A}">
                    <a16:rowId xmlns:a16="http://schemas.microsoft.com/office/drawing/2014/main" val="3624563437"/>
                  </a:ext>
                </a:extLst>
              </a:tr>
              <a:tr h="130288">
                <a:tc>
                  <a:txBody>
                    <a:bodyPr/>
                    <a:lstStyle/>
                    <a:p>
                      <a:pPr algn="ctr" fontAlgn="b"/>
                      <a:endParaRPr lang="en-US" sz="1200" b="0" i="0" u="none" strike="noStrike" dirty="0">
                        <a:solidFill>
                          <a:srgbClr val="000000"/>
                        </a:solidFill>
                        <a:effectLst/>
                        <a:latin typeface="+mn-lt"/>
                      </a:endParaRP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5-6</a:t>
                      </a:r>
                    </a:p>
                  </a:txBody>
                  <a:tcPr marL="9525" marR="9525" marT="9525" marB="0" anchor="b"/>
                </a:tc>
                <a:tc>
                  <a:txBody>
                    <a:bodyPr/>
                    <a:lstStyle/>
                    <a:p>
                      <a:pPr algn="ctr" fontAlgn="b"/>
                      <a:r>
                        <a:rPr lang="en-US" sz="1200" b="0" i="0" u="none" strike="noStrike" dirty="0">
                          <a:solidFill>
                            <a:srgbClr val="000000"/>
                          </a:solidFill>
                          <a:effectLst/>
                          <a:latin typeface="+mn-lt"/>
                        </a:rPr>
                        <a:t>W14x550</a:t>
                      </a:r>
                    </a:p>
                  </a:txBody>
                  <a:tcPr marL="9525" marR="9525" marT="9525" marB="0" anchor="b"/>
                </a:tc>
                <a:tc>
                  <a:txBody>
                    <a:bodyPr/>
                    <a:lstStyle/>
                    <a:p>
                      <a:pPr algn="ctr" fontAlgn="b"/>
                      <a:r>
                        <a:rPr lang="en-US" sz="1200" b="0" i="0" u="none" strike="noStrike" dirty="0">
                          <a:solidFill>
                            <a:srgbClr val="000000"/>
                          </a:solidFill>
                          <a:effectLst/>
                          <a:latin typeface="+mn-lt"/>
                        </a:rPr>
                        <a:t>W14x550</a:t>
                      </a:r>
                    </a:p>
                  </a:txBody>
                  <a:tcPr marL="9525" marR="9525" marT="9525" marB="0" anchor="b"/>
                </a:tc>
                <a:extLst>
                  <a:ext uri="{0D108BD9-81ED-4DB2-BD59-A6C34878D82A}">
                    <a16:rowId xmlns:a16="http://schemas.microsoft.com/office/drawing/2014/main" val="3332975534"/>
                  </a:ext>
                </a:extLst>
              </a:tr>
              <a:tr h="130288">
                <a:tc>
                  <a:txBody>
                    <a:bodyPr/>
                    <a:lstStyle/>
                    <a:p>
                      <a:pPr algn="ctr" fontAlgn="b"/>
                      <a:endParaRPr lang="en-US" sz="1200" b="0" i="0" u="none" strike="noStrike" dirty="0">
                        <a:solidFill>
                          <a:srgbClr val="000000"/>
                        </a:solidFill>
                        <a:effectLst/>
                        <a:latin typeface="+mn-lt"/>
                      </a:endParaRP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3-4</a:t>
                      </a:r>
                    </a:p>
                  </a:txBody>
                  <a:tcPr marL="9525" marR="9525" marT="9525" marB="0" anchor="b"/>
                </a:tc>
                <a:tc>
                  <a:txBody>
                    <a:bodyPr/>
                    <a:lstStyle/>
                    <a:p>
                      <a:pPr algn="ctr" fontAlgn="b"/>
                      <a:r>
                        <a:rPr lang="en-US" sz="1200" b="0" i="0" u="none" strike="noStrike" dirty="0">
                          <a:solidFill>
                            <a:srgbClr val="000000"/>
                          </a:solidFill>
                          <a:effectLst/>
                          <a:latin typeface="+mn-lt"/>
                        </a:rPr>
                        <a:t>W14x605</a:t>
                      </a:r>
                    </a:p>
                  </a:txBody>
                  <a:tcPr marL="9525" marR="9525" marT="9525" marB="0" anchor="b"/>
                </a:tc>
                <a:tc>
                  <a:txBody>
                    <a:bodyPr/>
                    <a:lstStyle/>
                    <a:p>
                      <a:pPr algn="ctr" fontAlgn="b"/>
                      <a:r>
                        <a:rPr lang="en-US" sz="1200" b="0" i="0" u="none" strike="noStrike" dirty="0">
                          <a:solidFill>
                            <a:srgbClr val="000000"/>
                          </a:solidFill>
                          <a:effectLst/>
                          <a:latin typeface="+mn-lt"/>
                        </a:rPr>
                        <a:t>W14x605</a:t>
                      </a:r>
                    </a:p>
                  </a:txBody>
                  <a:tcPr marL="9525" marR="9525" marT="9525" marB="0" anchor="b"/>
                </a:tc>
                <a:extLst>
                  <a:ext uri="{0D108BD9-81ED-4DB2-BD59-A6C34878D82A}">
                    <a16:rowId xmlns:a16="http://schemas.microsoft.com/office/drawing/2014/main" val="4108521882"/>
                  </a:ext>
                </a:extLst>
              </a:tr>
              <a:tr h="130288">
                <a:tc>
                  <a:txBody>
                    <a:bodyPr/>
                    <a:lstStyle/>
                    <a:p>
                      <a:pPr algn="ctr" fontAlgn="b"/>
                      <a:endParaRPr lang="en-US" sz="1200" b="0" i="0" u="none" strike="noStrike" dirty="0">
                        <a:solidFill>
                          <a:srgbClr val="000000"/>
                        </a:solidFill>
                        <a:effectLst/>
                        <a:latin typeface="+mn-lt"/>
                      </a:endParaRP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1-2</a:t>
                      </a:r>
                    </a:p>
                  </a:txBody>
                  <a:tcPr marL="9525" marR="9525" marT="9525" marB="0" anchor="b"/>
                </a:tc>
                <a:tc>
                  <a:txBody>
                    <a:bodyPr/>
                    <a:lstStyle/>
                    <a:p>
                      <a:pPr algn="ctr" fontAlgn="b"/>
                      <a:r>
                        <a:rPr lang="en-US" sz="1200" b="0" i="0" u="none" strike="noStrike" dirty="0">
                          <a:solidFill>
                            <a:srgbClr val="000000"/>
                          </a:solidFill>
                          <a:effectLst/>
                          <a:latin typeface="+mn-lt"/>
                        </a:rPr>
                        <a:t>W14x605</a:t>
                      </a:r>
                    </a:p>
                  </a:txBody>
                  <a:tcPr marL="9525" marR="9525" marT="9525" marB="0" anchor="b"/>
                </a:tc>
                <a:tc>
                  <a:txBody>
                    <a:bodyPr/>
                    <a:lstStyle/>
                    <a:p>
                      <a:pPr algn="ctr" fontAlgn="b"/>
                      <a:r>
                        <a:rPr lang="en-US" sz="1200" b="0" i="0" u="none" strike="noStrike" dirty="0">
                          <a:solidFill>
                            <a:srgbClr val="000000"/>
                          </a:solidFill>
                          <a:effectLst/>
                          <a:latin typeface="+mn-lt"/>
                        </a:rPr>
                        <a:t>W14x730</a:t>
                      </a:r>
                    </a:p>
                  </a:txBody>
                  <a:tcPr marL="9525" marR="9525" marT="9525" marB="0" anchor="b"/>
                </a:tc>
                <a:extLst>
                  <a:ext uri="{0D108BD9-81ED-4DB2-BD59-A6C34878D82A}">
                    <a16:rowId xmlns:a16="http://schemas.microsoft.com/office/drawing/2014/main" val="1351619827"/>
                  </a:ext>
                </a:extLst>
              </a:tr>
            </a:tbl>
          </a:graphicData>
        </a:graphic>
      </p:graphicFrame>
      <p:sp>
        <p:nvSpPr>
          <p:cNvPr id="58" name="Text Box 2"/>
          <p:cNvSpPr txBox="1">
            <a:spLocks noChangeArrowheads="1"/>
          </p:cNvSpPr>
          <p:nvPr/>
        </p:nvSpPr>
        <p:spPr bwMode="auto">
          <a:xfrm>
            <a:off x="2462152" y="1074235"/>
            <a:ext cx="3081739" cy="497414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300"/>
              </a:spcAft>
            </a:pPr>
            <a:r>
              <a:rPr lang="en-US" sz="1400" b="1" u="sng" dirty="0">
                <a:effectLst/>
                <a:latin typeface="Times New Roman" panose="02020603050405020304" pitchFamily="18" charset="0"/>
                <a:ea typeface="Calibri" panose="020F0502020204030204" pitchFamily="34" charset="0"/>
                <a:cs typeface="Times New Roman" panose="02020603050405020304" pitchFamily="18" charset="0"/>
              </a:rPr>
              <a:t>Nominal Loads</a:t>
            </a:r>
          </a:p>
          <a:p>
            <a:pPr>
              <a:lnSpc>
                <a:spcPct val="107000"/>
              </a:lnSpc>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Gravity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Roof:	D = 1.60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L</a:t>
            </a:r>
            <a:r>
              <a:rPr lang="en-US" altLang="en-US" sz="1600" baseline="-25000" dirty="0" err="1">
                <a:latin typeface="Times New Roman" panose="02020603050405020304" pitchFamily="18" charset="0"/>
                <a:cs typeface="Times New Roman" panose="02020603050405020304" pitchFamily="18" charset="0"/>
              </a:rPr>
              <a:t>r</a:t>
            </a:r>
            <a:r>
              <a:rPr lang="en-US" sz="1400" dirty="0">
                <a:latin typeface="Times New Roman" panose="02020603050405020304" pitchFamily="18" charset="0"/>
                <a:ea typeface="Calibri" panose="020F0502020204030204" pitchFamily="34" charset="0"/>
                <a:cs typeface="Times New Roman" panose="02020603050405020304" pitchFamily="18" charset="0"/>
              </a:rPr>
              <a:t> = 1.28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Floor:	D = 1.77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altLang="en-US" sz="1400" dirty="0">
                <a:latin typeface="Times New Roman" panose="02020603050405020304" pitchFamily="18" charset="0"/>
                <a:cs typeface="Times New Roman" panose="02020603050405020304" pitchFamily="18" charset="0"/>
              </a:rPr>
              <a:t>		L</a:t>
            </a:r>
            <a:r>
              <a:rPr lang="en-US" sz="1400" dirty="0">
                <a:latin typeface="Times New Roman" panose="02020603050405020304" pitchFamily="18" charset="0"/>
                <a:ea typeface="Calibri" panose="020F0502020204030204" pitchFamily="34" charset="0"/>
                <a:cs typeface="Times New Roman" panose="02020603050405020304" pitchFamily="18" charset="0"/>
              </a:rPr>
              <a:t> = 2.36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600"/>
              </a:spcAft>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Wall:	D = 25.58 kip/story</a:t>
            </a:r>
          </a:p>
          <a:p>
            <a:pPr>
              <a:lnSpc>
                <a:spcPct val="107000"/>
              </a:lnSpc>
              <a:tabLst>
                <a:tab pos="288925" algn="l"/>
              </a:tabLs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Wind </a:t>
            </a:r>
            <a:r>
              <a:rPr lang="en-US" sz="1400" dirty="0">
                <a:latin typeface="Times New Roman" panose="02020603050405020304" pitchFamily="18" charset="0"/>
                <a:ea typeface="Calibri" panose="020F0502020204030204" pitchFamily="34" charset="0"/>
                <a:cs typeface="Times New Roman" panose="02020603050405020304" pitchFamily="18" charset="0"/>
              </a:rPr>
              <a:t>(rightward)</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Roof: 	W = 4.99 kip</a:t>
            </a:r>
          </a:p>
          <a:p>
            <a:pPr>
              <a:lnSpc>
                <a:spcPct val="107000"/>
              </a:lnSpc>
              <a:spcAft>
                <a:spcPts val="600"/>
              </a:spcAft>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Levels:	W = 9.98 kip</a:t>
            </a:r>
          </a:p>
          <a:p>
            <a:pPr>
              <a:lnSpc>
                <a:spcPct val="107000"/>
              </a:lnSpc>
              <a:spcBef>
                <a:spcPts val="600"/>
              </a:spcBef>
              <a:spcAft>
                <a:spcPts val="300"/>
              </a:spcAft>
              <a:tabLst>
                <a:tab pos="171450" algn="l"/>
                <a:tab pos="800100" algn="l"/>
              </a:tabLst>
            </a:pPr>
            <a:r>
              <a:rPr lang="en-US" sz="1400" b="1" u="sng" dirty="0">
                <a:latin typeface="Times New Roman" panose="02020603050405020304" pitchFamily="18" charset="0"/>
                <a:ea typeface="Calibri" panose="020F0502020204030204" pitchFamily="34" charset="0"/>
                <a:cs typeface="Times New Roman" panose="02020603050405020304" pitchFamily="18" charset="0"/>
              </a:rPr>
              <a:t>Initial imperfection </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600"/>
              </a:spcAft>
              <a:tabLst>
                <a:tab pos="171450" algn="l"/>
                <a:tab pos="8001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Global sway </a:t>
            </a:r>
            <a:r>
              <a:rPr lang="en-US" sz="1400" dirty="0">
                <a:latin typeface="Symbol" panose="05050102010706020507" pitchFamily="18" charset="2"/>
                <a:ea typeface="Calibri" panose="020F0502020204030204" pitchFamily="34" charset="0"/>
                <a:cs typeface="Times New Roman" panose="02020603050405020304" pitchFamily="18" charset="0"/>
              </a:rPr>
              <a:t>D</a:t>
            </a:r>
            <a:r>
              <a:rPr lang="en-US" sz="14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1400" dirty="0">
                <a:latin typeface="Times New Roman" panose="02020603050405020304" pitchFamily="18" charset="0"/>
                <a:ea typeface="Calibri" panose="020F0502020204030204" pitchFamily="34" charset="0"/>
                <a:cs typeface="Times New Roman" panose="02020603050405020304" pitchFamily="18" charset="0"/>
              </a:rPr>
              <a:t> = H/500 (rightward)</a:t>
            </a:r>
            <a:endParaRPr lang="en-US" sz="1400"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endParaRPr>
          </a:p>
          <a:p>
            <a:pPr>
              <a:lnSpc>
                <a:spcPct val="107000"/>
              </a:lnSpc>
              <a:spcAft>
                <a:spcPts val="300"/>
              </a:spcAft>
              <a:tabLst>
                <a:tab pos="171450" algn="l"/>
                <a:tab pos="800100" algn="l"/>
              </a:tabLst>
            </a:pPr>
            <a:r>
              <a:rPr lang="en-US" sz="1400" b="1" u="sng" dirty="0">
                <a:latin typeface="Times New Roman" panose="02020603050405020304" pitchFamily="18" charset="0"/>
                <a:ea typeface="Calibri" panose="020F0502020204030204" pitchFamily="34" charset="0"/>
                <a:cs typeface="Times New Roman" panose="02020603050405020304" pitchFamily="18" charset="0"/>
              </a:rPr>
              <a:t>Material</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114300">
              <a:lnSpc>
                <a:spcPct val="107000"/>
              </a:lnSpc>
              <a:spcAft>
                <a:spcPts val="300"/>
              </a:spcAft>
              <a:tabLst>
                <a:tab pos="171450" algn="l"/>
                <a:tab pos="8001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E = 29,000 </a:t>
            </a:r>
            <a:r>
              <a:rPr lang="en-US" sz="1400" dirty="0" err="1">
                <a:latin typeface="Times New Roman" panose="02020603050405020304" pitchFamily="18" charset="0"/>
                <a:ea typeface="Calibri" panose="020F0502020204030204" pitchFamily="34" charset="0"/>
                <a:cs typeface="Times New Roman" panose="02020603050405020304" pitchFamily="18" charset="0"/>
              </a:rPr>
              <a:t>ksi</a:t>
            </a:r>
            <a:endParaRPr lang="en-US" sz="1400" baseline="30000" dirty="0">
              <a:latin typeface="Times New Roman" panose="02020603050405020304" pitchFamily="18" charset="0"/>
              <a:ea typeface="Calibri" panose="020F0502020204030204" pitchFamily="34" charset="0"/>
              <a:cs typeface="Times New Roman" panose="02020603050405020304" pitchFamily="18" charset="0"/>
            </a:endParaRPr>
          </a:p>
          <a:p>
            <a:pPr marL="114300">
              <a:lnSpc>
                <a:spcPct val="107000"/>
              </a:lnSpc>
              <a:spcAft>
                <a:spcPts val="300"/>
              </a:spcAft>
              <a:tabLst>
                <a:tab pos="171450" algn="l"/>
                <a:tab pos="800100" algn="l"/>
              </a:tabLst>
            </a:pPr>
            <a:r>
              <a:rPr lang="en-US" sz="1400" dirty="0" err="1">
                <a:latin typeface="Times New Roman" panose="02020603050405020304" pitchFamily="18" charset="0"/>
                <a:ea typeface="Calibri" panose="020F0502020204030204" pitchFamily="34" charset="0"/>
                <a:cs typeface="Times New Roman" panose="02020603050405020304" pitchFamily="18" charset="0"/>
              </a:rPr>
              <a:t>Fy</a:t>
            </a:r>
            <a:r>
              <a:rPr lang="en-US" sz="1400" dirty="0">
                <a:latin typeface="Times New Roman" panose="02020603050405020304" pitchFamily="18" charset="0"/>
                <a:ea typeface="Calibri" panose="020F0502020204030204" pitchFamily="34" charset="0"/>
                <a:cs typeface="Times New Roman" panose="02020603050405020304" pitchFamily="18" charset="0"/>
              </a:rPr>
              <a:t> = 36 </a:t>
            </a:r>
            <a:r>
              <a:rPr lang="en-US" sz="1400" dirty="0" err="1">
                <a:latin typeface="Times New Roman" panose="02020603050405020304" pitchFamily="18" charset="0"/>
                <a:ea typeface="Calibri" panose="020F0502020204030204" pitchFamily="34" charset="0"/>
                <a:cs typeface="Times New Roman" panose="02020603050405020304" pitchFamily="18" charset="0"/>
              </a:rPr>
              <a:t>ksi</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114300">
              <a:lnSpc>
                <a:spcPct val="107000"/>
              </a:lnSpc>
              <a:spcAft>
                <a:spcPts val="300"/>
              </a:spcAft>
              <a:tabLst>
                <a:tab pos="171450" algn="l"/>
                <a:tab pos="800100" algn="l"/>
              </a:tabLst>
            </a:pPr>
            <a:endParaRPr lang="en-US" sz="1400" baseline="30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300"/>
              </a:spcAft>
              <a:tabLst>
                <a:tab pos="171450" algn="l"/>
              </a:tabLst>
            </a:pPr>
            <a:r>
              <a:rPr lang="en-US" sz="1400" b="1" u="sng" dirty="0">
                <a:latin typeface="Times New Roman" panose="02020603050405020304" pitchFamily="18" charset="0"/>
                <a:ea typeface="Calibri" panose="020F0502020204030204" pitchFamily="34" charset="0"/>
                <a:cs typeface="Times New Roman" panose="02020603050405020304" pitchFamily="18" charset="0"/>
              </a:rPr>
              <a:t>Load combination investigated</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7145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1.2D + 1.0L + 0.5L</a:t>
            </a:r>
            <a:r>
              <a:rPr lang="en-US" sz="1400" baseline="-25000" dirty="0">
                <a:latin typeface="Times New Roman" panose="02020603050405020304" pitchFamily="18" charset="0"/>
                <a:ea typeface="Calibri" panose="020F0502020204030204" pitchFamily="34" charset="0"/>
                <a:cs typeface="Times New Roman" panose="02020603050405020304" pitchFamily="18" charset="0"/>
              </a:rPr>
              <a:t>r</a:t>
            </a:r>
            <a:r>
              <a:rPr lang="en-US" sz="1400" dirty="0">
                <a:latin typeface="Times New Roman" panose="02020603050405020304" pitchFamily="18" charset="0"/>
                <a:ea typeface="Calibri" panose="020F0502020204030204" pitchFamily="34" charset="0"/>
                <a:cs typeface="Times New Roman" panose="02020603050405020304" pitchFamily="18" charset="0"/>
              </a:rPr>
              <a:t> + 1.0W</a:t>
            </a:r>
          </a:p>
          <a:p>
            <a:pPr>
              <a:lnSpc>
                <a:spcPct val="107000"/>
              </a:lnSpc>
              <a:spcAft>
                <a:spcPts val="600"/>
              </a:spcAft>
              <a:tabLst>
                <a:tab pos="114300" algn="l"/>
                <a:tab pos="685800" algn="l"/>
              </a:tabLst>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5582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141"/>
          <p:cNvSpPr txBox="1">
            <a:spLocks noChangeArrowheads="1"/>
          </p:cNvSpPr>
          <p:nvPr/>
        </p:nvSpPr>
        <p:spPr bwMode="auto">
          <a:xfrm>
            <a:off x="320550" y="5826348"/>
            <a:ext cx="83658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u="sng" dirty="0">
                <a:latin typeface="+mn-lt"/>
              </a:rPr>
              <a:t>Reference</a:t>
            </a:r>
          </a:p>
          <a:p>
            <a:r>
              <a:rPr lang="en-US" altLang="en-US" sz="1200" dirty="0">
                <a:latin typeface="+mn-lt"/>
              </a:rPr>
              <a:t>Lu, L.W., Ozer, E., Daniels, J.H., </a:t>
            </a:r>
            <a:r>
              <a:rPr lang="en-US" altLang="en-US" sz="1200" dirty="0" err="1">
                <a:latin typeface="+mn-lt"/>
              </a:rPr>
              <a:t>Okten</a:t>
            </a:r>
            <a:r>
              <a:rPr lang="en-US" altLang="en-US" sz="1200" dirty="0">
                <a:latin typeface="+mn-lt"/>
              </a:rPr>
              <a:t>, O.S., and </a:t>
            </a:r>
            <a:r>
              <a:rPr lang="en-US" altLang="en-US" sz="1200" dirty="0" err="1">
                <a:latin typeface="+mn-lt"/>
              </a:rPr>
              <a:t>Morino</a:t>
            </a:r>
            <a:r>
              <a:rPr lang="en-US" altLang="en-US" sz="1200" dirty="0">
                <a:latin typeface="+mn-lt"/>
              </a:rPr>
              <a:t>, S. (1975), “Frame Stability and Design of Columns in Unbraced Multistory Steel Frames”, Fritz Engineering Laboratory Report No. 375.2, Lehigh University, Bethlehem, Pennsylvania, July, 1975. </a:t>
            </a:r>
          </a:p>
        </p:txBody>
      </p:sp>
      <p:sp>
        <p:nvSpPr>
          <p:cNvPr id="529" name="Text Box 141"/>
          <p:cNvSpPr txBox="1">
            <a:spLocks noChangeArrowheads="1"/>
          </p:cNvSpPr>
          <p:nvPr/>
        </p:nvSpPr>
        <p:spPr bwMode="auto">
          <a:xfrm>
            <a:off x="2431388" y="335842"/>
            <a:ext cx="14318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u="sng" dirty="0">
                <a:latin typeface="+mn-lt"/>
              </a:rPr>
              <a:t>Frame 21</a:t>
            </a:r>
          </a:p>
        </p:txBody>
      </p:sp>
      <p:cxnSp>
        <p:nvCxnSpPr>
          <p:cNvPr id="50" name="Straight Connector 49"/>
          <p:cNvCxnSpPr/>
          <p:nvPr/>
        </p:nvCxnSpPr>
        <p:spPr>
          <a:xfrm>
            <a:off x="1854480" y="792513"/>
            <a:ext cx="24123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897713" y="5419874"/>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1993052" y="825970"/>
            <a:ext cx="0" cy="4572000"/>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rot="16200000">
            <a:off x="1685923" y="2928212"/>
            <a:ext cx="641096" cy="203135"/>
          </a:xfrm>
          <a:prstGeom prst="rect">
            <a:avLst/>
          </a:prstGeom>
          <a:solidFill>
            <a:schemeClr val="bg1"/>
          </a:solidFill>
          <a:ln>
            <a:noFill/>
          </a:ln>
        </p:spPr>
        <p:txBody>
          <a:bodyPr wrap="square" lIns="9144" tIns="9144" rIns="9144" bIns="9144" rtlCol="0">
            <a:spAutoFit/>
          </a:bodyPr>
          <a:lstStyle/>
          <a:p>
            <a:pPr algn="ctr"/>
            <a:r>
              <a:rPr lang="en-US" sz="1200" dirty="0">
                <a:cs typeface="Arial" panose="020B0604020202020204" pitchFamily="34" charset="0"/>
              </a:rPr>
              <a:t>30 @ 12’</a:t>
            </a:r>
          </a:p>
        </p:txBody>
      </p:sp>
      <p:cxnSp>
        <p:nvCxnSpPr>
          <p:cNvPr id="54" name="Straight Connector 53"/>
          <p:cNvCxnSpPr/>
          <p:nvPr/>
        </p:nvCxnSpPr>
        <p:spPr>
          <a:xfrm rot="5400000">
            <a:off x="1650630" y="5629217"/>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824315" y="5629217"/>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913007" y="5636832"/>
            <a:ext cx="822960" cy="0"/>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027784" y="5545216"/>
            <a:ext cx="586732" cy="201187"/>
          </a:xfrm>
          <a:prstGeom prst="rect">
            <a:avLst/>
          </a:prstGeom>
          <a:solidFill>
            <a:schemeClr val="bg1"/>
          </a:solidFill>
          <a:ln>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2 @ 30’</a:t>
            </a:r>
          </a:p>
        </p:txBody>
      </p:sp>
      <p:grpSp>
        <p:nvGrpSpPr>
          <p:cNvPr id="2" name="Group 1"/>
          <p:cNvGrpSpPr>
            <a:grpSpLocks noChangeAspect="1"/>
          </p:cNvGrpSpPr>
          <p:nvPr/>
        </p:nvGrpSpPr>
        <p:grpSpPr>
          <a:xfrm>
            <a:off x="852346" y="787637"/>
            <a:ext cx="914400" cy="4714570"/>
            <a:chOff x="1109214" y="621792"/>
            <a:chExt cx="842124" cy="4341920"/>
          </a:xfrm>
        </p:grpSpPr>
        <p:sp>
          <p:nvSpPr>
            <p:cNvPr id="83" name="Rectangle 82"/>
            <p:cNvSpPr/>
            <p:nvPr/>
          </p:nvSpPr>
          <p:spPr>
            <a:xfrm>
              <a:off x="1170353" y="621792"/>
              <a:ext cx="736605" cy="413358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p:cNvCxnSpPr/>
            <p:nvPr/>
          </p:nvCxnSpPr>
          <p:spPr>
            <a:xfrm>
              <a:off x="1170353" y="1348893"/>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177274" y="1494365"/>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84195" y="1639837"/>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77260" y="1785309"/>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77260" y="1930781"/>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77260" y="2072789"/>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173796" y="2214797"/>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177260" y="2356805"/>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177260" y="2498813"/>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173796" y="2640821"/>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177260" y="2775901"/>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177260" y="2917909"/>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177260" y="3063381"/>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173796" y="3201925"/>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173796" y="3347397"/>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173796" y="3485941"/>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173796" y="3631413"/>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1173796" y="3769957"/>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173796" y="3915429"/>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173796" y="4053973"/>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173796" y="4199445"/>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173796" y="4337989"/>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173796" y="4483461"/>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180718" y="4622005"/>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83" idx="0"/>
            </p:cNvCxnSpPr>
            <p:nvPr/>
          </p:nvCxnSpPr>
          <p:spPr>
            <a:xfrm>
              <a:off x="1538656" y="621792"/>
              <a:ext cx="4623" cy="42755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906958" y="1208857"/>
              <a:ext cx="0" cy="36885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172677" y="4741750"/>
              <a:ext cx="0" cy="1556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1109214" y="4894950"/>
              <a:ext cx="121681" cy="65298"/>
              <a:chOff x="702783" y="4260848"/>
              <a:chExt cx="121681" cy="65298"/>
            </a:xfrm>
          </p:grpSpPr>
          <p:sp>
            <p:nvSpPr>
              <p:cNvPr id="149" name="Rectangle 148"/>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Connector 149"/>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2" name="Group 111"/>
            <p:cNvGrpSpPr/>
            <p:nvPr/>
          </p:nvGrpSpPr>
          <p:grpSpPr>
            <a:xfrm>
              <a:off x="1497136" y="4898414"/>
              <a:ext cx="121681" cy="65298"/>
              <a:chOff x="702783" y="4260848"/>
              <a:chExt cx="121681" cy="65298"/>
            </a:xfrm>
          </p:grpSpPr>
          <p:sp>
            <p:nvSpPr>
              <p:cNvPr id="147" name="Rectangle 146"/>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8" name="Straight Connector 147"/>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a:off x="1829657" y="4894943"/>
              <a:ext cx="121681" cy="65298"/>
              <a:chOff x="702783" y="4260848"/>
              <a:chExt cx="121681" cy="65298"/>
            </a:xfrm>
          </p:grpSpPr>
          <p:sp>
            <p:nvSpPr>
              <p:cNvPr id="145" name="Rectangle 144"/>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6" name="Straight Connector 145"/>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4" name="Straight Connector 113"/>
            <p:cNvCxnSpPr/>
            <p:nvPr/>
          </p:nvCxnSpPr>
          <p:spPr>
            <a:xfrm>
              <a:off x="1171408" y="767534"/>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1178329" y="913006"/>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171394" y="1058478"/>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1171394" y="1203950"/>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51" name="Table 150">
            <a:extLst>
              <a:ext uri="{FF2B5EF4-FFF2-40B4-BE49-F238E27FC236}">
                <a16:creationId xmlns:a16="http://schemas.microsoft.com/office/drawing/2014/main" id="{1371B5CD-64A1-D34B-85B4-0C2F7C09E0C0}"/>
              </a:ext>
            </a:extLst>
          </p:cNvPr>
          <p:cNvGraphicFramePr>
            <a:graphicFrameLocks noGrp="1"/>
          </p:cNvGraphicFramePr>
          <p:nvPr>
            <p:extLst>
              <p:ext uri="{D42A27DB-BD31-4B8C-83A1-F6EECF244321}">
                <p14:modId xmlns:p14="http://schemas.microsoft.com/office/powerpoint/2010/main" val="1364149574"/>
              </p:ext>
            </p:extLst>
          </p:nvPr>
        </p:nvGraphicFramePr>
        <p:xfrm>
          <a:off x="5742042" y="1289548"/>
          <a:ext cx="2944368" cy="3453765"/>
        </p:xfrm>
        <a:graphic>
          <a:graphicData uri="http://schemas.openxmlformats.org/drawingml/2006/table">
            <a:tbl>
              <a:tblPr>
                <a:tableStyleId>{616DA210-FB5B-4158-B5E0-FEB733F419BA}</a:tableStyleId>
              </a:tblPr>
              <a:tblGrid>
                <a:gridCol w="512064">
                  <a:extLst>
                    <a:ext uri="{9D8B030D-6E8A-4147-A177-3AD203B41FA5}">
                      <a16:colId xmlns:a16="http://schemas.microsoft.com/office/drawing/2014/main" val="3831159794"/>
                    </a:ext>
                  </a:extLst>
                </a:gridCol>
                <a:gridCol w="640080">
                  <a:extLst>
                    <a:ext uri="{9D8B030D-6E8A-4147-A177-3AD203B41FA5}">
                      <a16:colId xmlns:a16="http://schemas.microsoft.com/office/drawing/2014/main" val="1409862689"/>
                    </a:ext>
                  </a:extLst>
                </a:gridCol>
                <a:gridCol w="512064">
                  <a:extLst>
                    <a:ext uri="{9D8B030D-6E8A-4147-A177-3AD203B41FA5}">
                      <a16:colId xmlns:a16="http://schemas.microsoft.com/office/drawing/2014/main" val="331849267"/>
                    </a:ext>
                  </a:extLst>
                </a:gridCol>
                <a:gridCol w="640080">
                  <a:extLst>
                    <a:ext uri="{9D8B030D-6E8A-4147-A177-3AD203B41FA5}">
                      <a16:colId xmlns:a16="http://schemas.microsoft.com/office/drawing/2014/main" val="5029973"/>
                    </a:ext>
                  </a:extLst>
                </a:gridCol>
                <a:gridCol w="640080">
                  <a:extLst>
                    <a:ext uri="{9D8B030D-6E8A-4147-A177-3AD203B41FA5}">
                      <a16:colId xmlns:a16="http://schemas.microsoft.com/office/drawing/2014/main" val="1381907220"/>
                    </a:ext>
                  </a:extLst>
                </a:gridCol>
              </a:tblGrid>
              <a:tr h="130288">
                <a:tc gridSpan="5">
                  <a:txBody>
                    <a:bodyPr/>
                    <a:lstStyle/>
                    <a:p>
                      <a:pPr algn="ctr" fontAlgn="b"/>
                      <a:r>
                        <a:rPr lang="en-US" sz="1200" b="0" i="0" u="none" strike="noStrike" dirty="0">
                          <a:solidFill>
                            <a:srgbClr val="000000"/>
                          </a:solidFill>
                          <a:effectLst/>
                          <a:latin typeface="+mn-lt"/>
                        </a:rPr>
                        <a:t>Member Sizes</a:t>
                      </a:r>
                    </a:p>
                  </a:txBody>
                  <a:tcPr marL="9525" marR="9525" marT="9525" marB="0" anchor="b"/>
                </a:tc>
                <a:tc hMerge="1">
                  <a:txBody>
                    <a:bodyPr/>
                    <a:lstStyle/>
                    <a:p>
                      <a:pPr algn="ctr" fontAlgn="b"/>
                      <a:endParaRPr lang="en-US" sz="1200" b="0" i="0" u="none" strike="noStrike" dirty="0">
                        <a:solidFill>
                          <a:srgbClr val="000000"/>
                        </a:solidFill>
                        <a:effectLst/>
                        <a:latin typeface="+mn-lt"/>
                      </a:endParaRPr>
                    </a:p>
                  </a:txBody>
                  <a:tcPr marL="9525" marR="9525" marT="9525" marB="0" anchor="b"/>
                </a:tc>
                <a:tc hMerge="1">
                  <a:txBody>
                    <a:bodyPr/>
                    <a:lstStyle/>
                    <a:p>
                      <a:pPr algn="ctr" fontAlgn="b"/>
                      <a:endParaRPr lang="en-US" sz="1200" b="0" i="0" u="none" strike="noStrike" dirty="0">
                        <a:solidFill>
                          <a:srgbClr val="000000"/>
                        </a:solidFill>
                        <a:effectLst/>
                        <a:latin typeface="+mn-lt"/>
                      </a:endParaRPr>
                    </a:p>
                  </a:txBody>
                  <a:tcPr marL="9525" marR="9525" marT="9525" marB="0" anchor="b"/>
                </a:tc>
                <a:tc hMerge="1">
                  <a:txBody>
                    <a:bodyPr/>
                    <a:lstStyle/>
                    <a:p>
                      <a:pPr algn="ctr" fontAlgn="b"/>
                      <a:endParaRPr lang="en-US" sz="1200" b="0" i="0" u="none" strike="noStrike" dirty="0">
                        <a:solidFill>
                          <a:srgbClr val="000000"/>
                        </a:solidFill>
                        <a:effectLst/>
                        <a:latin typeface="+mn-lt"/>
                      </a:endParaRPr>
                    </a:p>
                  </a:txBody>
                  <a:tcPr marL="9525" marR="9525" marT="9525" marB="0" anchor="b"/>
                </a:tc>
                <a:tc hMerge="1">
                  <a:txBody>
                    <a:bodyPr/>
                    <a:lstStyle/>
                    <a:p>
                      <a:pPr algn="ctr" fontAlgn="b"/>
                      <a:endParaRPr lang="en-US" sz="12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441212458"/>
                  </a:ext>
                </a:extLst>
              </a:tr>
              <a:tr h="130288">
                <a:tc>
                  <a:txBody>
                    <a:bodyPr/>
                    <a:lstStyle/>
                    <a:p>
                      <a:pPr algn="ctr" fontAlgn="b"/>
                      <a:r>
                        <a:rPr lang="en-US" sz="1200" b="0" u="none" strike="noStrike" dirty="0">
                          <a:effectLst/>
                          <a:latin typeface="+mn-lt"/>
                        </a:rPr>
                        <a:t>Level</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u="none" strike="noStrike" dirty="0">
                          <a:effectLst/>
                          <a:latin typeface="+mn-lt"/>
                        </a:rPr>
                        <a:t>Beams</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chemeClr val="tx1"/>
                          </a:solidFill>
                          <a:effectLst/>
                          <a:latin typeface="+mn-lt"/>
                        </a:rPr>
                        <a:t>Story</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Exterior Columns</a:t>
                      </a:r>
                    </a:p>
                  </a:txBody>
                  <a:tcPr marL="9525" marR="9525" marT="9525" marB="0" anchor="b"/>
                </a:tc>
                <a:tc>
                  <a:txBody>
                    <a:bodyPr/>
                    <a:lstStyle/>
                    <a:p>
                      <a:pPr algn="ctr" fontAlgn="b"/>
                      <a:r>
                        <a:rPr lang="en-US" sz="1200" b="0" i="0" u="none" strike="noStrike" dirty="0">
                          <a:solidFill>
                            <a:srgbClr val="000000"/>
                          </a:solidFill>
                          <a:effectLst/>
                          <a:latin typeface="+mn-lt"/>
                        </a:rPr>
                        <a:t>Interior Columns</a:t>
                      </a:r>
                    </a:p>
                  </a:txBody>
                  <a:tcPr marL="9525" marR="9525" marT="9525" marB="0" anchor="b"/>
                </a:tc>
                <a:extLst>
                  <a:ext uri="{0D108BD9-81ED-4DB2-BD59-A6C34878D82A}">
                    <a16:rowId xmlns:a16="http://schemas.microsoft.com/office/drawing/2014/main" val="3573520716"/>
                  </a:ext>
                </a:extLst>
              </a:tr>
              <a:tr h="130288">
                <a:tc>
                  <a:txBody>
                    <a:bodyPr/>
                    <a:lstStyle/>
                    <a:p>
                      <a:pPr algn="ctr" fontAlgn="b"/>
                      <a:r>
                        <a:rPr lang="en-US" sz="1200" u="none" strike="noStrike" dirty="0">
                          <a:effectLst/>
                          <a:latin typeface="+mn-lt"/>
                        </a:rPr>
                        <a:t>Roof</a:t>
                      </a:r>
                      <a:endParaRPr lang="en-US" sz="1200" b="0" i="0" u="none" strike="noStrike" dirty="0">
                        <a:solidFill>
                          <a:srgbClr val="000000"/>
                        </a:solidFill>
                        <a:effectLst/>
                        <a:latin typeface="+mn-lt"/>
                      </a:endParaRPr>
                    </a:p>
                  </a:txBody>
                  <a:tcPr marL="9525" marR="9525" marT="9525" marB="0" anchor="b"/>
                </a:tc>
                <a:tc>
                  <a:txBody>
                    <a:bodyPr/>
                    <a:lstStyle/>
                    <a:p>
                      <a:pPr algn="ctr"/>
                      <a:r>
                        <a:rPr lang="en-US" sz="1200" dirty="0"/>
                        <a:t>W21x44</a:t>
                      </a:r>
                    </a:p>
                  </a:txBody>
                  <a:tcPr marL="9525" marR="9525" marT="9525" marB="0" anchor="b"/>
                </a:tc>
                <a:tc>
                  <a:txBody>
                    <a:bodyPr/>
                    <a:lstStyle/>
                    <a:p>
                      <a:pPr algn="ctr" fontAlgn="b"/>
                      <a:r>
                        <a:rPr lang="en-US" sz="1200" b="0" i="0" u="none" strike="noStrike" dirty="0">
                          <a:solidFill>
                            <a:srgbClr val="000000"/>
                          </a:solidFill>
                          <a:effectLst/>
                          <a:latin typeface="+mn-lt"/>
                        </a:rPr>
                        <a:t>29-30</a:t>
                      </a:r>
                    </a:p>
                  </a:txBody>
                  <a:tcPr marL="9525" marR="9525" marT="9525" marB="0" anchor="b"/>
                </a:tc>
                <a:tc>
                  <a:txBody>
                    <a:bodyPr/>
                    <a:lstStyle/>
                    <a:p>
                      <a:pPr algn="ctr" fontAlgn="b"/>
                      <a:r>
                        <a:rPr lang="en-US" sz="1200" b="0" i="0" u="none" strike="noStrike" dirty="0">
                          <a:solidFill>
                            <a:srgbClr val="000000"/>
                          </a:solidFill>
                          <a:effectLst/>
                          <a:latin typeface="+mn-lt"/>
                        </a:rPr>
                        <a:t>W10x60</a:t>
                      </a:r>
                    </a:p>
                  </a:txBody>
                  <a:tcPr marL="9525" marR="9525" marT="9525" marB="0" anchor="b"/>
                </a:tc>
                <a:tc>
                  <a:txBody>
                    <a:bodyPr/>
                    <a:lstStyle/>
                    <a:p>
                      <a:pPr algn="ctr" fontAlgn="b"/>
                      <a:r>
                        <a:rPr lang="en-US" sz="1200" b="0" i="0" u="none" strike="noStrike" dirty="0">
                          <a:solidFill>
                            <a:srgbClr val="000000"/>
                          </a:solidFill>
                          <a:effectLst/>
                          <a:latin typeface="+mn-lt"/>
                        </a:rPr>
                        <a:t>W10x39</a:t>
                      </a:r>
                    </a:p>
                  </a:txBody>
                  <a:tcPr marL="9525" marR="9525" marT="9525" marB="0" anchor="b"/>
                </a:tc>
                <a:extLst>
                  <a:ext uri="{0D108BD9-81ED-4DB2-BD59-A6C34878D82A}">
                    <a16:rowId xmlns:a16="http://schemas.microsoft.com/office/drawing/2014/main" val="49408640"/>
                  </a:ext>
                </a:extLst>
              </a:tr>
              <a:tr h="130288">
                <a:tc>
                  <a:txBody>
                    <a:bodyPr/>
                    <a:lstStyle/>
                    <a:p>
                      <a:pPr algn="ctr" fontAlgn="b"/>
                      <a:r>
                        <a:rPr lang="en-US" sz="1200" b="0" i="0" u="none" strike="noStrike" dirty="0">
                          <a:solidFill>
                            <a:schemeClr val="tx1"/>
                          </a:solidFill>
                          <a:effectLst/>
                          <a:latin typeface="+mn-lt"/>
                        </a:rPr>
                        <a:t>27-29</a:t>
                      </a:r>
                      <a:endParaRPr lang="en-US" sz="1200" b="0" i="0" u="none" strike="noStrike" dirty="0">
                        <a:solidFill>
                          <a:srgbClr val="000000"/>
                        </a:solidFill>
                        <a:effectLst/>
                        <a:latin typeface="+mn-lt"/>
                      </a:endParaRPr>
                    </a:p>
                  </a:txBody>
                  <a:tcPr marL="9525" marR="9525" marT="9525" marB="0" anchor="b"/>
                </a:tc>
                <a:tc>
                  <a:txBody>
                    <a:bodyPr/>
                    <a:lstStyle/>
                    <a:p>
                      <a:pPr algn="ctr"/>
                      <a:r>
                        <a:rPr lang="en-US" sz="1200" dirty="0"/>
                        <a:t>W21x57</a:t>
                      </a:r>
                    </a:p>
                  </a:txBody>
                  <a:tcPr marL="9525" marR="9525" marT="9525" marB="0" anchor="b"/>
                </a:tc>
                <a:tc>
                  <a:txBody>
                    <a:bodyPr/>
                    <a:lstStyle/>
                    <a:p>
                      <a:pPr algn="ctr" fontAlgn="b"/>
                      <a:r>
                        <a:rPr lang="en-US" sz="1200" b="0" i="0" u="none" strike="noStrike" dirty="0">
                          <a:solidFill>
                            <a:schemeClr val="tx1"/>
                          </a:solidFill>
                          <a:effectLst/>
                          <a:latin typeface="+mn-lt"/>
                        </a:rPr>
                        <a:t>27-28</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W14x82</a:t>
                      </a:r>
                    </a:p>
                  </a:txBody>
                  <a:tcPr marL="9525" marR="9525" marT="9525" marB="0" anchor="b"/>
                </a:tc>
                <a:tc>
                  <a:txBody>
                    <a:bodyPr/>
                    <a:lstStyle/>
                    <a:p>
                      <a:pPr algn="ctr" fontAlgn="b"/>
                      <a:r>
                        <a:rPr lang="en-US" sz="1200" b="0" i="0" u="none" strike="noStrike" dirty="0">
                          <a:solidFill>
                            <a:srgbClr val="000000"/>
                          </a:solidFill>
                          <a:effectLst/>
                          <a:latin typeface="+mn-lt"/>
                        </a:rPr>
                        <a:t>W14x68</a:t>
                      </a:r>
                    </a:p>
                  </a:txBody>
                  <a:tcPr marL="9525" marR="9525" marT="9525" marB="0" anchor="b"/>
                </a:tc>
                <a:extLst>
                  <a:ext uri="{0D108BD9-81ED-4DB2-BD59-A6C34878D82A}">
                    <a16:rowId xmlns:a16="http://schemas.microsoft.com/office/drawing/2014/main" val="2800508679"/>
                  </a:ext>
                </a:extLst>
              </a:tr>
              <a:tr h="130288">
                <a:tc>
                  <a:txBody>
                    <a:bodyPr/>
                    <a:lstStyle/>
                    <a:p>
                      <a:pPr algn="ctr" fontAlgn="b"/>
                      <a:r>
                        <a:rPr lang="en-US" sz="1200" b="0" i="0" u="none" strike="noStrike" dirty="0">
                          <a:solidFill>
                            <a:schemeClr val="tx1"/>
                          </a:solidFill>
                          <a:effectLst/>
                          <a:latin typeface="+mn-lt"/>
                        </a:rPr>
                        <a:t>26</a:t>
                      </a:r>
                      <a:endParaRPr lang="en-US" sz="1200" b="0" i="0" u="none" strike="noStrike" dirty="0">
                        <a:solidFill>
                          <a:srgbClr val="000000"/>
                        </a:solidFill>
                        <a:effectLst/>
                        <a:latin typeface="+mn-lt"/>
                      </a:endParaRPr>
                    </a:p>
                  </a:txBody>
                  <a:tcPr marL="9525" marR="9525" marT="9525" marB="0" anchor="b"/>
                </a:tc>
                <a:tc>
                  <a:txBody>
                    <a:bodyPr/>
                    <a:lstStyle/>
                    <a:p>
                      <a:pPr algn="ctr"/>
                      <a:r>
                        <a:rPr lang="en-US" sz="1200" dirty="0"/>
                        <a:t>W24x62</a:t>
                      </a:r>
                    </a:p>
                  </a:txBody>
                  <a:tcPr marL="9525" marR="9525" marT="9525" marB="0" anchor="b"/>
                </a:tc>
                <a:tc>
                  <a:txBody>
                    <a:bodyPr/>
                    <a:lstStyle/>
                    <a:p>
                      <a:pPr algn="ctr" fontAlgn="b"/>
                      <a:r>
                        <a:rPr lang="en-US" sz="1200" b="0" i="0" u="none" strike="noStrike" dirty="0">
                          <a:solidFill>
                            <a:srgbClr val="000000"/>
                          </a:solidFill>
                          <a:effectLst/>
                          <a:latin typeface="+mn-lt"/>
                        </a:rPr>
                        <a:t>25-26</a:t>
                      </a:r>
                    </a:p>
                  </a:txBody>
                  <a:tcPr marL="9525" marR="9525" marT="9525" marB="0" anchor="b"/>
                </a:tc>
                <a:tc>
                  <a:txBody>
                    <a:bodyPr/>
                    <a:lstStyle/>
                    <a:p>
                      <a:pPr algn="ctr" fontAlgn="b"/>
                      <a:r>
                        <a:rPr lang="en-US" sz="1200" b="0" i="0" u="none" strike="noStrike" dirty="0">
                          <a:solidFill>
                            <a:srgbClr val="000000"/>
                          </a:solidFill>
                          <a:effectLst/>
                          <a:latin typeface="+mn-lt"/>
                        </a:rPr>
                        <a:t>W14x99</a:t>
                      </a:r>
                    </a:p>
                  </a:txBody>
                  <a:tcPr marL="9525" marR="9525" marT="9525" marB="0" anchor="b"/>
                </a:tc>
                <a:tc>
                  <a:txBody>
                    <a:bodyPr/>
                    <a:lstStyle/>
                    <a:p>
                      <a:pPr algn="ctr" fontAlgn="b"/>
                      <a:r>
                        <a:rPr lang="en-US" sz="1200" b="0" i="0" u="none" strike="noStrike" dirty="0">
                          <a:solidFill>
                            <a:srgbClr val="000000"/>
                          </a:solidFill>
                          <a:effectLst/>
                          <a:latin typeface="+mn-lt"/>
                        </a:rPr>
                        <a:t>W14x99</a:t>
                      </a:r>
                    </a:p>
                  </a:txBody>
                  <a:tcPr marL="9525" marR="9525" marT="9525" marB="0" anchor="b"/>
                </a:tc>
                <a:extLst>
                  <a:ext uri="{0D108BD9-81ED-4DB2-BD59-A6C34878D82A}">
                    <a16:rowId xmlns:a16="http://schemas.microsoft.com/office/drawing/2014/main" val="2784143324"/>
                  </a:ext>
                </a:extLst>
              </a:tr>
              <a:tr h="130288">
                <a:tc>
                  <a:txBody>
                    <a:bodyPr/>
                    <a:lstStyle/>
                    <a:p>
                      <a:pPr algn="ctr" fontAlgn="b"/>
                      <a:r>
                        <a:rPr lang="en-US" sz="1200" b="0" i="0" u="none" strike="noStrike" dirty="0">
                          <a:solidFill>
                            <a:srgbClr val="000000"/>
                          </a:solidFill>
                          <a:effectLst/>
                          <a:latin typeface="+mn-lt"/>
                        </a:rPr>
                        <a:t>24-25</a:t>
                      </a:r>
                    </a:p>
                  </a:txBody>
                  <a:tcPr marL="9525" marR="9525" marT="9525" marB="0" anchor="b"/>
                </a:tc>
                <a:tc>
                  <a:txBody>
                    <a:bodyPr/>
                    <a:lstStyle/>
                    <a:p>
                      <a:pPr algn="ctr" fontAlgn="b"/>
                      <a:r>
                        <a:rPr lang="en-US" sz="1200" dirty="0"/>
                        <a:t>W24x68</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23-24</a:t>
                      </a:r>
                    </a:p>
                  </a:txBody>
                  <a:tcPr marL="9525" marR="9525" marT="9525" marB="0" anchor="b"/>
                </a:tc>
                <a:tc>
                  <a:txBody>
                    <a:bodyPr/>
                    <a:lstStyle/>
                    <a:p>
                      <a:pPr algn="ctr" fontAlgn="b"/>
                      <a:r>
                        <a:rPr lang="en-US" sz="1200" b="0" i="0" u="none" strike="noStrike" dirty="0">
                          <a:solidFill>
                            <a:srgbClr val="000000"/>
                          </a:solidFill>
                          <a:effectLst/>
                          <a:latin typeface="+mn-lt"/>
                        </a:rPr>
                        <a:t>W14x132</a:t>
                      </a:r>
                    </a:p>
                  </a:txBody>
                  <a:tcPr marL="9525" marR="9525" marT="9525" marB="0" anchor="b"/>
                </a:tc>
                <a:tc>
                  <a:txBody>
                    <a:bodyPr/>
                    <a:lstStyle/>
                    <a:p>
                      <a:pPr algn="ctr" fontAlgn="b"/>
                      <a:r>
                        <a:rPr lang="en-US" sz="1200" b="0" i="0" u="none" strike="noStrike" dirty="0">
                          <a:solidFill>
                            <a:srgbClr val="000000"/>
                          </a:solidFill>
                          <a:effectLst/>
                          <a:latin typeface="+mn-lt"/>
                        </a:rPr>
                        <a:t>W14x145</a:t>
                      </a:r>
                    </a:p>
                  </a:txBody>
                  <a:tcPr marL="9525" marR="9525" marT="9525" marB="0" anchor="b"/>
                </a:tc>
                <a:extLst>
                  <a:ext uri="{0D108BD9-81ED-4DB2-BD59-A6C34878D82A}">
                    <a16:rowId xmlns:a16="http://schemas.microsoft.com/office/drawing/2014/main" val="1208760953"/>
                  </a:ext>
                </a:extLst>
              </a:tr>
              <a:tr h="130288">
                <a:tc>
                  <a:txBody>
                    <a:bodyPr/>
                    <a:lstStyle/>
                    <a:p>
                      <a:pPr algn="ctr" fontAlgn="b"/>
                      <a:r>
                        <a:rPr lang="en-US" sz="1200" b="0" i="0" u="none" strike="noStrike" dirty="0">
                          <a:solidFill>
                            <a:srgbClr val="000000"/>
                          </a:solidFill>
                          <a:effectLst/>
                          <a:latin typeface="+mn-lt"/>
                        </a:rPr>
                        <a:t>21-23</a:t>
                      </a:r>
                    </a:p>
                  </a:txBody>
                  <a:tcPr marL="9525" marR="9525" marT="9525" marB="0" anchor="b"/>
                </a:tc>
                <a:tc>
                  <a:txBody>
                    <a:bodyPr/>
                    <a:lstStyle/>
                    <a:p>
                      <a:pPr algn="ctr"/>
                      <a:r>
                        <a:rPr lang="en-US" sz="1200" dirty="0"/>
                        <a:t>W24x76</a:t>
                      </a:r>
                    </a:p>
                  </a:txBody>
                  <a:tcPr marL="9525" marR="9525" marT="9525" marB="0" anchor="b"/>
                </a:tc>
                <a:tc>
                  <a:txBody>
                    <a:bodyPr/>
                    <a:lstStyle/>
                    <a:p>
                      <a:pPr algn="ctr" fontAlgn="b"/>
                      <a:r>
                        <a:rPr lang="en-US" sz="1200" b="0" i="0" u="none" strike="noStrike" dirty="0">
                          <a:solidFill>
                            <a:schemeClr val="tx1"/>
                          </a:solidFill>
                          <a:effectLst/>
                          <a:latin typeface="+mn-lt"/>
                        </a:rPr>
                        <a:t>21-22</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W14x145</a:t>
                      </a:r>
                    </a:p>
                  </a:txBody>
                  <a:tcPr marL="9525" marR="9525" marT="9525" marB="0" anchor="b"/>
                </a:tc>
                <a:tc>
                  <a:txBody>
                    <a:bodyPr/>
                    <a:lstStyle/>
                    <a:p>
                      <a:pPr algn="ctr" fontAlgn="b"/>
                      <a:r>
                        <a:rPr lang="en-US" sz="1200" b="0" i="0" u="none" strike="noStrike" dirty="0">
                          <a:solidFill>
                            <a:srgbClr val="000000"/>
                          </a:solidFill>
                          <a:effectLst/>
                          <a:latin typeface="+mn-lt"/>
                        </a:rPr>
                        <a:t>W14x176</a:t>
                      </a:r>
                    </a:p>
                  </a:txBody>
                  <a:tcPr marL="9525" marR="9525" marT="9525" marB="0" anchor="b"/>
                </a:tc>
                <a:extLst>
                  <a:ext uri="{0D108BD9-81ED-4DB2-BD59-A6C34878D82A}">
                    <a16:rowId xmlns:a16="http://schemas.microsoft.com/office/drawing/2014/main" val="3359689811"/>
                  </a:ext>
                </a:extLst>
              </a:tr>
              <a:tr h="130288">
                <a:tc>
                  <a:txBody>
                    <a:bodyPr/>
                    <a:lstStyle/>
                    <a:p>
                      <a:pPr algn="ctr" fontAlgn="b"/>
                      <a:r>
                        <a:rPr lang="en-US" sz="1200" b="0" i="0" u="none" strike="noStrike" dirty="0">
                          <a:solidFill>
                            <a:srgbClr val="000000"/>
                          </a:solidFill>
                          <a:effectLst/>
                          <a:latin typeface="+mn-lt"/>
                        </a:rPr>
                        <a:t>19-20</a:t>
                      </a:r>
                    </a:p>
                  </a:txBody>
                  <a:tcPr marL="9525" marR="9525" marT="9525" marB="0" anchor="b"/>
                </a:tc>
                <a:tc>
                  <a:txBody>
                    <a:bodyPr/>
                    <a:lstStyle/>
                    <a:p>
                      <a:pPr algn="ctr"/>
                      <a:r>
                        <a:rPr lang="en-US" sz="1200" dirty="0"/>
                        <a:t>W24x84</a:t>
                      </a:r>
                    </a:p>
                  </a:txBody>
                  <a:tcPr marL="9525" marR="9525" marT="9525" marB="0" anchor="b"/>
                </a:tc>
                <a:tc>
                  <a:txBody>
                    <a:bodyPr/>
                    <a:lstStyle/>
                    <a:p>
                      <a:pPr algn="ctr" fontAlgn="b"/>
                      <a:r>
                        <a:rPr lang="en-US" sz="1200" b="0" i="0" u="none" strike="noStrike" dirty="0">
                          <a:solidFill>
                            <a:srgbClr val="000000"/>
                          </a:solidFill>
                          <a:effectLst/>
                          <a:latin typeface="+mn-lt"/>
                        </a:rPr>
                        <a:t>19-20</a:t>
                      </a:r>
                    </a:p>
                  </a:txBody>
                  <a:tcPr marL="9525" marR="9525" marT="9525" marB="0" anchor="b"/>
                </a:tc>
                <a:tc>
                  <a:txBody>
                    <a:bodyPr/>
                    <a:lstStyle/>
                    <a:p>
                      <a:pPr algn="ctr" fontAlgn="b"/>
                      <a:r>
                        <a:rPr lang="en-US" sz="1200" b="0" i="0" u="none" strike="noStrike" dirty="0">
                          <a:solidFill>
                            <a:srgbClr val="000000"/>
                          </a:solidFill>
                          <a:effectLst/>
                          <a:latin typeface="+mn-lt"/>
                        </a:rPr>
                        <a:t>W14x176</a:t>
                      </a:r>
                    </a:p>
                  </a:txBody>
                  <a:tcPr marL="9525" marR="9525" marT="9525" marB="0" anchor="b"/>
                </a:tc>
                <a:tc>
                  <a:txBody>
                    <a:bodyPr/>
                    <a:lstStyle/>
                    <a:p>
                      <a:pPr algn="ctr" fontAlgn="b"/>
                      <a:r>
                        <a:rPr lang="en-US" sz="1200" b="0" i="0" u="none" strike="noStrike" dirty="0">
                          <a:solidFill>
                            <a:srgbClr val="000000"/>
                          </a:solidFill>
                          <a:effectLst/>
                          <a:latin typeface="+mn-lt"/>
                        </a:rPr>
                        <a:t>W14x211</a:t>
                      </a:r>
                    </a:p>
                  </a:txBody>
                  <a:tcPr marL="9525" marR="9525" marT="9525" marB="0" anchor="b"/>
                </a:tc>
                <a:extLst>
                  <a:ext uri="{0D108BD9-81ED-4DB2-BD59-A6C34878D82A}">
                    <a16:rowId xmlns:a16="http://schemas.microsoft.com/office/drawing/2014/main" val="2220567930"/>
                  </a:ext>
                </a:extLst>
              </a:tr>
              <a:tr h="130288">
                <a:tc>
                  <a:txBody>
                    <a:bodyPr/>
                    <a:lstStyle/>
                    <a:p>
                      <a:pPr algn="ctr" fontAlgn="b"/>
                      <a:r>
                        <a:rPr lang="en-US" sz="1200" b="0" i="0" u="none" strike="noStrike" dirty="0">
                          <a:solidFill>
                            <a:srgbClr val="000000"/>
                          </a:solidFill>
                          <a:effectLst/>
                          <a:latin typeface="+mn-lt"/>
                        </a:rPr>
                        <a:t>17-18</a:t>
                      </a:r>
                    </a:p>
                  </a:txBody>
                  <a:tcPr marL="9525" marR="9525" marT="9525" marB="0" anchor="b"/>
                </a:tc>
                <a:tc>
                  <a:txBody>
                    <a:bodyPr/>
                    <a:lstStyle/>
                    <a:p>
                      <a:pPr algn="ctr" fontAlgn="b"/>
                      <a:r>
                        <a:rPr lang="en-US" sz="1200" dirty="0"/>
                        <a:t>W27x84</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17-18</a:t>
                      </a:r>
                    </a:p>
                  </a:txBody>
                  <a:tcPr marL="9525" marR="9525" marT="9525" marB="0" anchor="b"/>
                </a:tc>
                <a:tc>
                  <a:txBody>
                    <a:bodyPr/>
                    <a:lstStyle/>
                    <a:p>
                      <a:pPr algn="ctr" fontAlgn="b"/>
                      <a:r>
                        <a:rPr lang="en-US" sz="1200" b="0" i="0" u="none" strike="noStrike" dirty="0">
                          <a:solidFill>
                            <a:srgbClr val="000000"/>
                          </a:solidFill>
                          <a:effectLst/>
                          <a:latin typeface="+mn-lt"/>
                        </a:rPr>
                        <a:t>W14x211</a:t>
                      </a:r>
                    </a:p>
                  </a:txBody>
                  <a:tcPr marL="9525" marR="9525" marT="9525" marB="0" anchor="b"/>
                </a:tc>
                <a:tc>
                  <a:txBody>
                    <a:bodyPr/>
                    <a:lstStyle/>
                    <a:p>
                      <a:pPr algn="ctr" fontAlgn="b"/>
                      <a:r>
                        <a:rPr lang="en-US" sz="1200" b="0" i="0" u="none" strike="noStrike" dirty="0">
                          <a:solidFill>
                            <a:srgbClr val="000000"/>
                          </a:solidFill>
                          <a:effectLst/>
                          <a:latin typeface="+mn-lt"/>
                        </a:rPr>
                        <a:t>W14x233</a:t>
                      </a:r>
                    </a:p>
                  </a:txBody>
                  <a:tcPr marL="9525" marR="9525" marT="9525" marB="0" anchor="b"/>
                </a:tc>
                <a:extLst>
                  <a:ext uri="{0D108BD9-81ED-4DB2-BD59-A6C34878D82A}">
                    <a16:rowId xmlns:a16="http://schemas.microsoft.com/office/drawing/2014/main" val="3818804461"/>
                  </a:ext>
                </a:extLst>
              </a:tr>
              <a:tr h="130288">
                <a:tc>
                  <a:txBody>
                    <a:bodyPr/>
                    <a:lstStyle/>
                    <a:p>
                      <a:pPr algn="ctr" fontAlgn="b"/>
                      <a:r>
                        <a:rPr lang="en-US" sz="1200" b="0" i="0" u="none" strike="noStrike" dirty="0">
                          <a:solidFill>
                            <a:srgbClr val="000000"/>
                          </a:solidFill>
                          <a:effectLst/>
                          <a:latin typeface="+mn-lt"/>
                        </a:rPr>
                        <a:t>14-16</a:t>
                      </a: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W27x94</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15-16</a:t>
                      </a:r>
                    </a:p>
                  </a:txBody>
                  <a:tcPr marL="9525" marR="9525" marT="9525" marB="0" anchor="b"/>
                </a:tc>
                <a:tc>
                  <a:txBody>
                    <a:bodyPr/>
                    <a:lstStyle/>
                    <a:p>
                      <a:pPr algn="ctr" fontAlgn="b"/>
                      <a:r>
                        <a:rPr lang="en-US" sz="1200" b="0" i="0" u="none" strike="noStrike" dirty="0">
                          <a:solidFill>
                            <a:srgbClr val="000000"/>
                          </a:solidFill>
                          <a:effectLst/>
                          <a:latin typeface="+mn-lt"/>
                        </a:rPr>
                        <a:t>W14x257</a:t>
                      </a:r>
                    </a:p>
                  </a:txBody>
                  <a:tcPr marL="9525" marR="9525" marT="9525" marB="0" anchor="b"/>
                </a:tc>
                <a:tc>
                  <a:txBody>
                    <a:bodyPr/>
                    <a:lstStyle/>
                    <a:p>
                      <a:pPr algn="ctr" fontAlgn="b"/>
                      <a:r>
                        <a:rPr lang="en-US" sz="1200" b="0" i="0" u="none" strike="noStrike" dirty="0">
                          <a:solidFill>
                            <a:srgbClr val="000000"/>
                          </a:solidFill>
                          <a:effectLst/>
                          <a:latin typeface="+mn-lt"/>
                        </a:rPr>
                        <a:t>W14x283</a:t>
                      </a:r>
                    </a:p>
                  </a:txBody>
                  <a:tcPr marL="9525" marR="9525" marT="9525" marB="0" anchor="b"/>
                </a:tc>
                <a:extLst>
                  <a:ext uri="{0D108BD9-81ED-4DB2-BD59-A6C34878D82A}">
                    <a16:rowId xmlns:a16="http://schemas.microsoft.com/office/drawing/2014/main" val="2697340850"/>
                  </a:ext>
                </a:extLst>
              </a:tr>
              <a:tr h="130288">
                <a:tc>
                  <a:txBody>
                    <a:bodyPr/>
                    <a:lstStyle/>
                    <a:p>
                      <a:pPr algn="ctr" fontAlgn="b"/>
                      <a:r>
                        <a:rPr lang="en-US" sz="1200" b="0" i="0" u="none" strike="noStrike" dirty="0">
                          <a:solidFill>
                            <a:srgbClr val="000000"/>
                          </a:solidFill>
                          <a:effectLst/>
                          <a:latin typeface="+mn-lt"/>
                        </a:rPr>
                        <a:t>10-13</a:t>
                      </a:r>
                    </a:p>
                  </a:txBody>
                  <a:tcPr marL="9525" marR="9525" marT="9525" marB="0" anchor="b"/>
                </a:tc>
                <a:tc>
                  <a:txBody>
                    <a:bodyPr/>
                    <a:lstStyle/>
                    <a:p>
                      <a:pPr algn="ctr"/>
                      <a:r>
                        <a:rPr lang="en-US" sz="1200" dirty="0"/>
                        <a:t>W30x99</a:t>
                      </a:r>
                    </a:p>
                  </a:txBody>
                  <a:tcPr marL="9525" marR="9525" marT="9525" marB="0" anchor="b"/>
                </a:tc>
                <a:tc>
                  <a:txBody>
                    <a:bodyPr/>
                    <a:lstStyle/>
                    <a:p>
                      <a:pPr algn="ctr" fontAlgn="b"/>
                      <a:r>
                        <a:rPr lang="en-US" sz="1200" b="0" i="0" u="none" strike="noStrike" dirty="0">
                          <a:solidFill>
                            <a:srgbClr val="000000"/>
                          </a:solidFill>
                          <a:effectLst/>
                          <a:latin typeface="+mn-lt"/>
                        </a:rPr>
                        <a:t>13-14</a:t>
                      </a:r>
                    </a:p>
                  </a:txBody>
                  <a:tcPr marL="9525" marR="9525" marT="9525" marB="0" anchor="b"/>
                </a:tc>
                <a:tc>
                  <a:txBody>
                    <a:bodyPr/>
                    <a:lstStyle/>
                    <a:p>
                      <a:pPr algn="ctr" fontAlgn="b"/>
                      <a:r>
                        <a:rPr lang="en-US" sz="1200" b="0" i="0" u="none" strike="noStrike" dirty="0">
                          <a:solidFill>
                            <a:srgbClr val="000000"/>
                          </a:solidFill>
                          <a:effectLst/>
                          <a:latin typeface="+mn-lt"/>
                        </a:rPr>
                        <a:t>W14x283</a:t>
                      </a:r>
                    </a:p>
                  </a:txBody>
                  <a:tcPr marL="9525" marR="9525" marT="9525" marB="0" anchor="b"/>
                </a:tc>
                <a:tc>
                  <a:txBody>
                    <a:bodyPr/>
                    <a:lstStyle/>
                    <a:p>
                      <a:pPr algn="ctr" fontAlgn="b"/>
                      <a:r>
                        <a:rPr lang="en-US" sz="1200" b="0" i="0" u="none" strike="noStrike" dirty="0">
                          <a:solidFill>
                            <a:srgbClr val="000000"/>
                          </a:solidFill>
                          <a:effectLst/>
                          <a:latin typeface="+mn-lt"/>
                        </a:rPr>
                        <a:t>W14x311</a:t>
                      </a:r>
                    </a:p>
                  </a:txBody>
                  <a:tcPr marL="9525" marR="9525" marT="9525" marB="0" anchor="b"/>
                </a:tc>
                <a:extLst>
                  <a:ext uri="{0D108BD9-81ED-4DB2-BD59-A6C34878D82A}">
                    <a16:rowId xmlns:a16="http://schemas.microsoft.com/office/drawing/2014/main" val="2837333992"/>
                  </a:ext>
                </a:extLst>
              </a:tr>
              <a:tr h="130288">
                <a:tc>
                  <a:txBody>
                    <a:bodyPr/>
                    <a:lstStyle/>
                    <a:p>
                      <a:pPr algn="ctr" fontAlgn="b"/>
                      <a:r>
                        <a:rPr lang="en-US" sz="1200" b="0" i="0" u="none" strike="noStrike" dirty="0">
                          <a:solidFill>
                            <a:srgbClr val="000000"/>
                          </a:solidFill>
                          <a:effectLst/>
                          <a:latin typeface="+mn-lt"/>
                        </a:rPr>
                        <a:t>7-9</a:t>
                      </a:r>
                    </a:p>
                  </a:txBody>
                  <a:tcPr marL="9525" marR="9525" marT="9525" marB="0" anchor="b"/>
                </a:tc>
                <a:tc>
                  <a:txBody>
                    <a:bodyPr/>
                    <a:lstStyle/>
                    <a:p>
                      <a:pPr algn="ctr"/>
                      <a:r>
                        <a:rPr lang="en-US" sz="1200" dirty="0"/>
                        <a:t>W30x108</a:t>
                      </a:r>
                    </a:p>
                  </a:txBody>
                  <a:tcPr marL="9525" marR="9525" marT="9525" marB="0" anchor="b"/>
                </a:tc>
                <a:tc>
                  <a:txBody>
                    <a:bodyPr/>
                    <a:lstStyle/>
                    <a:p>
                      <a:pPr algn="ctr" fontAlgn="b"/>
                      <a:r>
                        <a:rPr lang="en-US" sz="1200" b="0" i="0" u="none" strike="noStrike" dirty="0">
                          <a:solidFill>
                            <a:srgbClr val="000000"/>
                          </a:solidFill>
                          <a:effectLst/>
                          <a:latin typeface="+mn-lt"/>
                        </a:rPr>
                        <a:t>11-12</a:t>
                      </a:r>
                    </a:p>
                  </a:txBody>
                  <a:tcPr marL="9525" marR="9525" marT="9525" marB="0" anchor="b"/>
                </a:tc>
                <a:tc>
                  <a:txBody>
                    <a:bodyPr/>
                    <a:lstStyle/>
                    <a:p>
                      <a:pPr algn="ctr" fontAlgn="b"/>
                      <a:r>
                        <a:rPr lang="en-US" sz="1200" b="0" i="0" u="none" strike="noStrike" dirty="0">
                          <a:solidFill>
                            <a:srgbClr val="000000"/>
                          </a:solidFill>
                          <a:effectLst/>
                          <a:latin typeface="+mn-lt"/>
                        </a:rPr>
                        <a:t>W14x311</a:t>
                      </a:r>
                    </a:p>
                  </a:txBody>
                  <a:tcPr marL="9525" marR="9525" marT="9525" marB="0" anchor="b"/>
                </a:tc>
                <a:tc>
                  <a:txBody>
                    <a:bodyPr/>
                    <a:lstStyle/>
                    <a:p>
                      <a:pPr algn="ctr" fontAlgn="b"/>
                      <a:r>
                        <a:rPr lang="en-US" sz="1200" b="0" i="0" u="none" strike="noStrike" dirty="0">
                          <a:solidFill>
                            <a:srgbClr val="000000"/>
                          </a:solidFill>
                          <a:effectLst/>
                          <a:latin typeface="+mn-lt"/>
                        </a:rPr>
                        <a:t>W14x342</a:t>
                      </a:r>
                    </a:p>
                  </a:txBody>
                  <a:tcPr marL="9525" marR="9525" marT="9525" marB="0" anchor="b"/>
                </a:tc>
                <a:extLst>
                  <a:ext uri="{0D108BD9-81ED-4DB2-BD59-A6C34878D82A}">
                    <a16:rowId xmlns:a16="http://schemas.microsoft.com/office/drawing/2014/main" val="444625403"/>
                  </a:ext>
                </a:extLst>
              </a:tr>
              <a:tr h="130288">
                <a:tc>
                  <a:txBody>
                    <a:bodyPr/>
                    <a:lstStyle/>
                    <a:p>
                      <a:pPr algn="ctr" fontAlgn="b"/>
                      <a:r>
                        <a:rPr lang="en-US" sz="1200" b="0" i="0" u="none" strike="noStrike" dirty="0">
                          <a:solidFill>
                            <a:srgbClr val="000000"/>
                          </a:solidFill>
                          <a:effectLst/>
                          <a:latin typeface="+mn-lt"/>
                        </a:rPr>
                        <a:t>1-6</a:t>
                      </a:r>
                    </a:p>
                  </a:txBody>
                  <a:tcPr marL="9525" marR="9525" marT="9525" marB="0" anchor="b"/>
                </a:tc>
                <a:tc>
                  <a:txBody>
                    <a:bodyPr/>
                    <a:lstStyle/>
                    <a:p>
                      <a:pPr algn="ctr" fontAlgn="b"/>
                      <a:r>
                        <a:rPr lang="en-US" sz="1200" dirty="0"/>
                        <a:t>W30x116</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9-10</a:t>
                      </a:r>
                    </a:p>
                  </a:txBody>
                  <a:tcPr marL="9525" marR="9525" marT="9525" marB="0" anchor="b"/>
                </a:tc>
                <a:tc>
                  <a:txBody>
                    <a:bodyPr/>
                    <a:lstStyle/>
                    <a:p>
                      <a:pPr algn="ctr" fontAlgn="b"/>
                      <a:r>
                        <a:rPr lang="en-US" sz="1200" b="0" i="0" u="none" strike="noStrike" dirty="0">
                          <a:solidFill>
                            <a:srgbClr val="000000"/>
                          </a:solidFill>
                          <a:effectLst/>
                          <a:latin typeface="+mn-lt"/>
                        </a:rPr>
                        <a:t>W14x342</a:t>
                      </a:r>
                    </a:p>
                  </a:txBody>
                  <a:tcPr marL="9525" marR="9525" marT="9525" marB="0" anchor="b"/>
                </a:tc>
                <a:tc>
                  <a:txBody>
                    <a:bodyPr/>
                    <a:lstStyle/>
                    <a:p>
                      <a:pPr algn="ctr" fontAlgn="b"/>
                      <a:r>
                        <a:rPr lang="en-US" sz="1200" b="0" i="0" u="none" strike="noStrike" dirty="0">
                          <a:solidFill>
                            <a:srgbClr val="000000"/>
                          </a:solidFill>
                          <a:effectLst/>
                          <a:latin typeface="+mn-lt"/>
                        </a:rPr>
                        <a:t>W14x370</a:t>
                      </a:r>
                    </a:p>
                  </a:txBody>
                  <a:tcPr marL="9525" marR="9525" marT="9525" marB="0" anchor="b"/>
                </a:tc>
                <a:extLst>
                  <a:ext uri="{0D108BD9-81ED-4DB2-BD59-A6C34878D82A}">
                    <a16:rowId xmlns:a16="http://schemas.microsoft.com/office/drawing/2014/main" val="1850967112"/>
                  </a:ext>
                </a:extLst>
              </a:tr>
              <a:tr h="130288">
                <a:tc>
                  <a:txBody>
                    <a:bodyPr/>
                    <a:lstStyle/>
                    <a:p>
                      <a:pPr algn="ctr" fontAlgn="b"/>
                      <a:endParaRPr lang="en-US" sz="1200" b="0" i="0" u="none" strike="noStrike" dirty="0">
                        <a:solidFill>
                          <a:srgbClr val="000000"/>
                        </a:solidFill>
                        <a:effectLst/>
                        <a:latin typeface="+mn-lt"/>
                      </a:endParaRP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7-8</a:t>
                      </a:r>
                    </a:p>
                  </a:txBody>
                  <a:tcPr marL="9525" marR="9525" marT="9525" marB="0" anchor="b"/>
                </a:tc>
                <a:tc>
                  <a:txBody>
                    <a:bodyPr/>
                    <a:lstStyle/>
                    <a:p>
                      <a:pPr algn="ctr" fontAlgn="b"/>
                      <a:r>
                        <a:rPr lang="en-US" sz="1200" b="0" i="0" u="none" strike="noStrike" dirty="0">
                          <a:solidFill>
                            <a:srgbClr val="000000"/>
                          </a:solidFill>
                          <a:effectLst/>
                          <a:latin typeface="+mn-lt"/>
                        </a:rPr>
                        <a:t>W14x370</a:t>
                      </a:r>
                    </a:p>
                  </a:txBody>
                  <a:tcPr marL="9525" marR="9525" marT="9525" marB="0" anchor="b"/>
                </a:tc>
                <a:tc>
                  <a:txBody>
                    <a:bodyPr/>
                    <a:lstStyle/>
                    <a:p>
                      <a:pPr algn="ctr" fontAlgn="b"/>
                      <a:r>
                        <a:rPr lang="en-US" sz="1200" b="0" i="0" u="none" strike="noStrike" dirty="0">
                          <a:solidFill>
                            <a:srgbClr val="000000"/>
                          </a:solidFill>
                          <a:effectLst/>
                          <a:latin typeface="+mn-lt"/>
                        </a:rPr>
                        <a:t>W14x426</a:t>
                      </a:r>
                    </a:p>
                  </a:txBody>
                  <a:tcPr marL="9525" marR="9525" marT="9525" marB="0" anchor="b"/>
                </a:tc>
                <a:extLst>
                  <a:ext uri="{0D108BD9-81ED-4DB2-BD59-A6C34878D82A}">
                    <a16:rowId xmlns:a16="http://schemas.microsoft.com/office/drawing/2014/main" val="3624563437"/>
                  </a:ext>
                </a:extLst>
              </a:tr>
              <a:tr h="130288">
                <a:tc>
                  <a:txBody>
                    <a:bodyPr/>
                    <a:lstStyle/>
                    <a:p>
                      <a:pPr algn="ctr" fontAlgn="b"/>
                      <a:endParaRPr lang="en-US" sz="1200" b="0" i="0" u="none" strike="noStrike" dirty="0">
                        <a:solidFill>
                          <a:srgbClr val="000000"/>
                        </a:solidFill>
                        <a:effectLst/>
                        <a:latin typeface="+mn-lt"/>
                      </a:endParaRP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5-6</a:t>
                      </a:r>
                    </a:p>
                  </a:txBody>
                  <a:tcPr marL="9525" marR="9525" marT="9525" marB="0" anchor="b"/>
                </a:tc>
                <a:tc>
                  <a:txBody>
                    <a:bodyPr/>
                    <a:lstStyle/>
                    <a:p>
                      <a:pPr algn="ctr" fontAlgn="b"/>
                      <a:r>
                        <a:rPr lang="en-US" sz="1200" b="0" i="0" u="none" strike="noStrike" dirty="0">
                          <a:solidFill>
                            <a:srgbClr val="000000"/>
                          </a:solidFill>
                          <a:effectLst/>
                          <a:latin typeface="+mn-lt"/>
                        </a:rPr>
                        <a:t>W14x398</a:t>
                      </a:r>
                    </a:p>
                  </a:txBody>
                  <a:tcPr marL="9525" marR="9525" marT="9525" marB="0" anchor="b"/>
                </a:tc>
                <a:tc>
                  <a:txBody>
                    <a:bodyPr/>
                    <a:lstStyle/>
                    <a:p>
                      <a:pPr algn="ctr" fontAlgn="b"/>
                      <a:r>
                        <a:rPr lang="en-US" sz="1200" b="0" i="0" u="none" strike="noStrike" dirty="0">
                          <a:solidFill>
                            <a:srgbClr val="000000"/>
                          </a:solidFill>
                          <a:effectLst/>
                          <a:latin typeface="+mn-lt"/>
                        </a:rPr>
                        <a:t>W14x455</a:t>
                      </a:r>
                    </a:p>
                  </a:txBody>
                  <a:tcPr marL="9525" marR="9525" marT="9525" marB="0" anchor="b"/>
                </a:tc>
                <a:extLst>
                  <a:ext uri="{0D108BD9-81ED-4DB2-BD59-A6C34878D82A}">
                    <a16:rowId xmlns:a16="http://schemas.microsoft.com/office/drawing/2014/main" val="3332975534"/>
                  </a:ext>
                </a:extLst>
              </a:tr>
              <a:tr h="130288">
                <a:tc>
                  <a:txBody>
                    <a:bodyPr/>
                    <a:lstStyle/>
                    <a:p>
                      <a:pPr algn="ctr" fontAlgn="b"/>
                      <a:endParaRPr lang="en-US" sz="1200" b="0" i="0" u="none" strike="noStrike" dirty="0">
                        <a:solidFill>
                          <a:srgbClr val="000000"/>
                        </a:solidFill>
                        <a:effectLst/>
                        <a:latin typeface="+mn-lt"/>
                      </a:endParaRP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3-4</a:t>
                      </a:r>
                    </a:p>
                  </a:txBody>
                  <a:tcPr marL="9525" marR="9525" marT="9525" marB="0" anchor="b"/>
                </a:tc>
                <a:tc>
                  <a:txBody>
                    <a:bodyPr/>
                    <a:lstStyle/>
                    <a:p>
                      <a:pPr algn="ctr" fontAlgn="b"/>
                      <a:r>
                        <a:rPr lang="en-US" sz="1200" b="0" i="0" u="none" strike="noStrike" dirty="0">
                          <a:solidFill>
                            <a:srgbClr val="000000"/>
                          </a:solidFill>
                          <a:effectLst/>
                          <a:latin typeface="+mn-lt"/>
                        </a:rPr>
                        <a:t>W14x455</a:t>
                      </a:r>
                    </a:p>
                  </a:txBody>
                  <a:tcPr marL="9525" marR="9525" marT="9525" marB="0" anchor="b"/>
                </a:tc>
                <a:tc>
                  <a:txBody>
                    <a:bodyPr/>
                    <a:lstStyle/>
                    <a:p>
                      <a:pPr algn="ctr" fontAlgn="b"/>
                      <a:r>
                        <a:rPr lang="en-US" sz="1200" b="0" i="0" u="none" strike="noStrike" dirty="0">
                          <a:solidFill>
                            <a:srgbClr val="000000"/>
                          </a:solidFill>
                          <a:effectLst/>
                          <a:latin typeface="+mn-lt"/>
                        </a:rPr>
                        <a:t>W14x500</a:t>
                      </a:r>
                    </a:p>
                  </a:txBody>
                  <a:tcPr marL="9525" marR="9525" marT="9525" marB="0" anchor="b"/>
                </a:tc>
                <a:extLst>
                  <a:ext uri="{0D108BD9-81ED-4DB2-BD59-A6C34878D82A}">
                    <a16:rowId xmlns:a16="http://schemas.microsoft.com/office/drawing/2014/main" val="4108521882"/>
                  </a:ext>
                </a:extLst>
              </a:tr>
              <a:tr h="130288">
                <a:tc>
                  <a:txBody>
                    <a:bodyPr/>
                    <a:lstStyle/>
                    <a:p>
                      <a:pPr algn="ctr" fontAlgn="b"/>
                      <a:endParaRPr lang="en-US" sz="1200" b="0" i="0" u="none" strike="noStrike" dirty="0">
                        <a:solidFill>
                          <a:srgbClr val="000000"/>
                        </a:solidFill>
                        <a:effectLst/>
                        <a:latin typeface="+mn-lt"/>
                      </a:endParaRP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1-2</a:t>
                      </a:r>
                    </a:p>
                  </a:txBody>
                  <a:tcPr marL="9525" marR="9525" marT="9525" marB="0" anchor="b"/>
                </a:tc>
                <a:tc>
                  <a:txBody>
                    <a:bodyPr/>
                    <a:lstStyle/>
                    <a:p>
                      <a:pPr algn="ctr" fontAlgn="b"/>
                      <a:r>
                        <a:rPr lang="en-US" sz="1200" b="0" i="0" u="none" strike="noStrike" dirty="0">
                          <a:solidFill>
                            <a:srgbClr val="000000"/>
                          </a:solidFill>
                          <a:effectLst/>
                          <a:latin typeface="+mn-lt"/>
                        </a:rPr>
                        <a:t>W14x500</a:t>
                      </a:r>
                    </a:p>
                  </a:txBody>
                  <a:tcPr marL="9525" marR="9525" marT="9525" marB="0" anchor="b"/>
                </a:tc>
                <a:tc>
                  <a:txBody>
                    <a:bodyPr/>
                    <a:lstStyle/>
                    <a:p>
                      <a:pPr algn="ctr" fontAlgn="b"/>
                      <a:r>
                        <a:rPr lang="en-US" sz="1200" b="0" i="0" u="none" strike="noStrike" dirty="0">
                          <a:solidFill>
                            <a:srgbClr val="000000"/>
                          </a:solidFill>
                          <a:effectLst/>
                          <a:latin typeface="+mn-lt"/>
                        </a:rPr>
                        <a:t>W14x550</a:t>
                      </a:r>
                    </a:p>
                  </a:txBody>
                  <a:tcPr marL="9525" marR="9525" marT="9525" marB="0" anchor="b"/>
                </a:tc>
                <a:extLst>
                  <a:ext uri="{0D108BD9-81ED-4DB2-BD59-A6C34878D82A}">
                    <a16:rowId xmlns:a16="http://schemas.microsoft.com/office/drawing/2014/main" val="1351619827"/>
                  </a:ext>
                </a:extLst>
              </a:tr>
            </a:tbl>
          </a:graphicData>
        </a:graphic>
      </p:graphicFrame>
      <p:sp>
        <p:nvSpPr>
          <p:cNvPr id="58" name="Text Box 2"/>
          <p:cNvSpPr txBox="1">
            <a:spLocks noChangeArrowheads="1"/>
          </p:cNvSpPr>
          <p:nvPr/>
        </p:nvSpPr>
        <p:spPr bwMode="auto">
          <a:xfrm>
            <a:off x="2462152" y="1061820"/>
            <a:ext cx="3004223" cy="4881779"/>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300"/>
              </a:spcAft>
            </a:pPr>
            <a:r>
              <a:rPr lang="en-US" sz="1400" b="1" u="sng" dirty="0">
                <a:effectLst/>
                <a:latin typeface="Times New Roman" panose="02020603050405020304" pitchFamily="18" charset="0"/>
                <a:ea typeface="Calibri" panose="020F0502020204030204" pitchFamily="34" charset="0"/>
                <a:cs typeface="Times New Roman" panose="02020603050405020304" pitchFamily="18" charset="0"/>
              </a:rPr>
              <a:t>Nominal Loads</a:t>
            </a:r>
          </a:p>
          <a:p>
            <a:pPr>
              <a:lnSpc>
                <a:spcPct val="107000"/>
              </a:lnSpc>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Gravity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Roof:	D = 1.28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L</a:t>
            </a:r>
            <a:r>
              <a:rPr lang="en-US" altLang="en-US" sz="1600" baseline="-25000" dirty="0" err="1">
                <a:latin typeface="Times New Roman" panose="02020603050405020304" pitchFamily="18" charset="0"/>
                <a:cs typeface="Times New Roman" panose="02020603050405020304" pitchFamily="18" charset="0"/>
              </a:rPr>
              <a:t>r</a:t>
            </a:r>
            <a:r>
              <a:rPr lang="en-US" sz="1400" dirty="0">
                <a:latin typeface="Times New Roman" panose="02020603050405020304" pitchFamily="18" charset="0"/>
                <a:ea typeface="Calibri" panose="020F0502020204030204" pitchFamily="34" charset="0"/>
                <a:cs typeface="Times New Roman" panose="02020603050405020304" pitchFamily="18" charset="0"/>
              </a:rPr>
              <a:t> = 0.96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Floor:	D = 1.15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altLang="en-US" sz="1400" dirty="0">
                <a:latin typeface="Times New Roman" panose="02020603050405020304" pitchFamily="18" charset="0"/>
                <a:cs typeface="Times New Roman" panose="02020603050405020304" pitchFamily="18" charset="0"/>
              </a:rPr>
              <a:t>		L</a:t>
            </a:r>
            <a:r>
              <a:rPr lang="en-US" sz="1400" dirty="0">
                <a:latin typeface="Times New Roman" panose="02020603050405020304" pitchFamily="18" charset="0"/>
                <a:ea typeface="Calibri" panose="020F0502020204030204" pitchFamily="34" charset="0"/>
                <a:cs typeface="Times New Roman" panose="02020603050405020304" pitchFamily="18" charset="0"/>
              </a:rPr>
              <a:t> = 1.73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600"/>
              </a:spcAft>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Wall:	D = 19.13 kip/story</a:t>
            </a:r>
          </a:p>
          <a:p>
            <a:pPr>
              <a:lnSpc>
                <a:spcPct val="107000"/>
              </a:lnSpc>
              <a:tabLst>
                <a:tab pos="288925" algn="l"/>
              </a:tabLs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Wind </a:t>
            </a:r>
            <a:r>
              <a:rPr lang="en-US" sz="1400" dirty="0">
                <a:latin typeface="Times New Roman" panose="02020603050405020304" pitchFamily="18" charset="0"/>
                <a:ea typeface="Calibri" panose="020F0502020204030204" pitchFamily="34" charset="0"/>
                <a:cs typeface="Times New Roman" panose="02020603050405020304" pitchFamily="18" charset="0"/>
              </a:rPr>
              <a:t>(rightward)</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Roof: 	W = 4.97 kip</a:t>
            </a:r>
          </a:p>
          <a:p>
            <a:pPr>
              <a:lnSpc>
                <a:spcPct val="107000"/>
              </a:lnSpc>
              <a:spcAft>
                <a:spcPts val="600"/>
              </a:spcAft>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Levels:	W = 9.95 kip</a:t>
            </a:r>
          </a:p>
          <a:p>
            <a:pPr>
              <a:lnSpc>
                <a:spcPct val="107000"/>
              </a:lnSpc>
              <a:spcBef>
                <a:spcPts val="600"/>
              </a:spcBef>
              <a:spcAft>
                <a:spcPts val="300"/>
              </a:spcAft>
              <a:tabLst>
                <a:tab pos="171450" algn="l"/>
                <a:tab pos="800100" algn="l"/>
              </a:tabLst>
            </a:pPr>
            <a:r>
              <a:rPr lang="en-US" sz="1400" b="1" u="sng" dirty="0">
                <a:latin typeface="Times New Roman" panose="02020603050405020304" pitchFamily="18" charset="0"/>
                <a:ea typeface="Calibri" panose="020F0502020204030204" pitchFamily="34" charset="0"/>
                <a:cs typeface="Times New Roman" panose="02020603050405020304" pitchFamily="18" charset="0"/>
              </a:rPr>
              <a:t>Initial imperfection </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600"/>
              </a:spcAft>
              <a:tabLst>
                <a:tab pos="171450" algn="l"/>
                <a:tab pos="8001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Global sway </a:t>
            </a:r>
            <a:r>
              <a:rPr lang="en-US" sz="1400" dirty="0">
                <a:latin typeface="Symbol" panose="05050102010706020507" pitchFamily="18" charset="2"/>
                <a:ea typeface="Calibri" panose="020F0502020204030204" pitchFamily="34" charset="0"/>
                <a:cs typeface="Times New Roman" panose="02020603050405020304" pitchFamily="18" charset="0"/>
              </a:rPr>
              <a:t>D</a:t>
            </a:r>
            <a:r>
              <a:rPr lang="en-US" sz="14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1400" dirty="0">
                <a:latin typeface="Times New Roman" panose="02020603050405020304" pitchFamily="18" charset="0"/>
                <a:ea typeface="Calibri" panose="020F0502020204030204" pitchFamily="34" charset="0"/>
                <a:cs typeface="Times New Roman" panose="02020603050405020304" pitchFamily="18" charset="0"/>
              </a:rPr>
              <a:t> = H/500 (rightward)</a:t>
            </a:r>
            <a:endParaRPr lang="en-US" sz="1400"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endParaRPr>
          </a:p>
          <a:p>
            <a:pPr>
              <a:lnSpc>
                <a:spcPct val="107000"/>
              </a:lnSpc>
              <a:spcAft>
                <a:spcPts val="300"/>
              </a:spcAft>
              <a:tabLst>
                <a:tab pos="171450" algn="l"/>
                <a:tab pos="800100" algn="l"/>
              </a:tabLst>
            </a:pPr>
            <a:r>
              <a:rPr lang="en-US" sz="1400" b="1" u="sng" dirty="0">
                <a:latin typeface="Times New Roman" panose="02020603050405020304" pitchFamily="18" charset="0"/>
                <a:ea typeface="Calibri" panose="020F0502020204030204" pitchFamily="34" charset="0"/>
                <a:cs typeface="Times New Roman" panose="02020603050405020304" pitchFamily="18" charset="0"/>
              </a:rPr>
              <a:t>Material</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114300">
              <a:lnSpc>
                <a:spcPct val="107000"/>
              </a:lnSpc>
              <a:spcAft>
                <a:spcPts val="300"/>
              </a:spcAft>
              <a:tabLst>
                <a:tab pos="171450" algn="l"/>
                <a:tab pos="8001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E = 29,000 </a:t>
            </a:r>
            <a:r>
              <a:rPr lang="en-US" sz="1400" dirty="0" err="1">
                <a:latin typeface="Times New Roman" panose="02020603050405020304" pitchFamily="18" charset="0"/>
                <a:ea typeface="Calibri" panose="020F0502020204030204" pitchFamily="34" charset="0"/>
                <a:cs typeface="Times New Roman" panose="02020603050405020304" pitchFamily="18" charset="0"/>
              </a:rPr>
              <a:t>ksi</a:t>
            </a:r>
            <a:endParaRPr lang="en-US" sz="1400" baseline="30000" dirty="0">
              <a:latin typeface="Times New Roman" panose="02020603050405020304" pitchFamily="18" charset="0"/>
              <a:ea typeface="Calibri" panose="020F0502020204030204" pitchFamily="34" charset="0"/>
              <a:cs typeface="Times New Roman" panose="02020603050405020304" pitchFamily="18" charset="0"/>
            </a:endParaRPr>
          </a:p>
          <a:p>
            <a:pPr marL="114300">
              <a:lnSpc>
                <a:spcPct val="107000"/>
              </a:lnSpc>
              <a:spcAft>
                <a:spcPts val="300"/>
              </a:spcAft>
              <a:tabLst>
                <a:tab pos="171450" algn="l"/>
                <a:tab pos="800100" algn="l"/>
              </a:tabLst>
            </a:pPr>
            <a:r>
              <a:rPr lang="en-US" sz="1400" dirty="0" err="1">
                <a:latin typeface="Times New Roman" panose="02020603050405020304" pitchFamily="18" charset="0"/>
                <a:ea typeface="Calibri" panose="020F0502020204030204" pitchFamily="34" charset="0"/>
                <a:cs typeface="Times New Roman" panose="02020603050405020304" pitchFamily="18" charset="0"/>
              </a:rPr>
              <a:t>Fy</a:t>
            </a:r>
            <a:r>
              <a:rPr lang="en-US" sz="1400" dirty="0">
                <a:latin typeface="Times New Roman" panose="02020603050405020304" pitchFamily="18" charset="0"/>
                <a:ea typeface="Calibri" panose="020F0502020204030204" pitchFamily="34" charset="0"/>
                <a:cs typeface="Times New Roman" panose="02020603050405020304" pitchFamily="18" charset="0"/>
              </a:rPr>
              <a:t> = 36 </a:t>
            </a:r>
            <a:r>
              <a:rPr lang="en-US" sz="1400" dirty="0" err="1">
                <a:latin typeface="Times New Roman" panose="02020603050405020304" pitchFamily="18" charset="0"/>
                <a:ea typeface="Calibri" panose="020F0502020204030204" pitchFamily="34" charset="0"/>
                <a:cs typeface="Times New Roman" panose="02020603050405020304" pitchFamily="18" charset="0"/>
              </a:rPr>
              <a:t>ksi</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114300">
              <a:lnSpc>
                <a:spcPct val="107000"/>
              </a:lnSpc>
              <a:spcAft>
                <a:spcPts val="300"/>
              </a:spcAft>
              <a:tabLst>
                <a:tab pos="171450" algn="l"/>
                <a:tab pos="800100" algn="l"/>
              </a:tabLst>
            </a:pPr>
            <a:endParaRPr lang="en-US" sz="1400" baseline="30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300"/>
              </a:spcAft>
              <a:tabLst>
                <a:tab pos="171450" algn="l"/>
              </a:tabLst>
            </a:pPr>
            <a:r>
              <a:rPr lang="en-US" sz="1400" b="1" u="sng" dirty="0">
                <a:latin typeface="Times New Roman" panose="02020603050405020304" pitchFamily="18" charset="0"/>
                <a:ea typeface="Calibri" panose="020F0502020204030204" pitchFamily="34" charset="0"/>
                <a:cs typeface="Times New Roman" panose="02020603050405020304" pitchFamily="18" charset="0"/>
              </a:rPr>
              <a:t>Load combination investigated</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7145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1.2D + 1.0L + 0.5L</a:t>
            </a:r>
            <a:r>
              <a:rPr lang="en-US" sz="1400" baseline="-25000" dirty="0">
                <a:latin typeface="Times New Roman" panose="02020603050405020304" pitchFamily="18" charset="0"/>
                <a:ea typeface="Calibri" panose="020F0502020204030204" pitchFamily="34" charset="0"/>
                <a:cs typeface="Times New Roman" panose="02020603050405020304" pitchFamily="18" charset="0"/>
              </a:rPr>
              <a:t>r</a:t>
            </a:r>
            <a:r>
              <a:rPr lang="en-US" sz="1400" dirty="0">
                <a:latin typeface="Times New Roman" panose="02020603050405020304" pitchFamily="18" charset="0"/>
                <a:ea typeface="Calibri" panose="020F0502020204030204" pitchFamily="34" charset="0"/>
                <a:cs typeface="Times New Roman" panose="02020603050405020304" pitchFamily="18" charset="0"/>
              </a:rPr>
              <a:t> + 1.0W</a:t>
            </a:r>
          </a:p>
          <a:p>
            <a:pPr>
              <a:lnSpc>
                <a:spcPct val="107000"/>
              </a:lnSpc>
              <a:spcAft>
                <a:spcPts val="600"/>
              </a:spcAft>
              <a:tabLst>
                <a:tab pos="114300" algn="l"/>
                <a:tab pos="685800" algn="l"/>
              </a:tabLst>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1404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141"/>
          <p:cNvSpPr txBox="1">
            <a:spLocks noChangeArrowheads="1"/>
          </p:cNvSpPr>
          <p:nvPr/>
        </p:nvSpPr>
        <p:spPr bwMode="auto">
          <a:xfrm>
            <a:off x="320550" y="6045423"/>
            <a:ext cx="83658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u="sng" dirty="0">
                <a:latin typeface="+mn-lt"/>
              </a:rPr>
              <a:t>Reference</a:t>
            </a:r>
          </a:p>
          <a:p>
            <a:r>
              <a:rPr lang="en-US" altLang="en-US" sz="1200" dirty="0">
                <a:latin typeface="+mn-lt"/>
              </a:rPr>
              <a:t>Lu, L.W., Ozer, E., Daniels, J.H., </a:t>
            </a:r>
            <a:r>
              <a:rPr lang="en-US" altLang="en-US" sz="1200" dirty="0" err="1">
                <a:latin typeface="+mn-lt"/>
              </a:rPr>
              <a:t>Okten</a:t>
            </a:r>
            <a:r>
              <a:rPr lang="en-US" altLang="en-US" sz="1200" dirty="0">
                <a:latin typeface="+mn-lt"/>
              </a:rPr>
              <a:t>, O.S., and </a:t>
            </a:r>
            <a:r>
              <a:rPr lang="en-US" altLang="en-US" sz="1200" dirty="0" err="1">
                <a:latin typeface="+mn-lt"/>
              </a:rPr>
              <a:t>Morino</a:t>
            </a:r>
            <a:r>
              <a:rPr lang="en-US" altLang="en-US" sz="1200" dirty="0">
                <a:latin typeface="+mn-lt"/>
              </a:rPr>
              <a:t>, S. (1975), “Frame Stability and Design of Columns in Unbraced Multistory Steel Frames”, Fritz Engineering Laboratory Report No. 375.2, Lehigh University, Bethlehem, Pennsylvania, July, 1975. </a:t>
            </a:r>
          </a:p>
        </p:txBody>
      </p:sp>
      <p:sp>
        <p:nvSpPr>
          <p:cNvPr id="529" name="Text Box 141"/>
          <p:cNvSpPr txBox="1">
            <a:spLocks noChangeArrowheads="1"/>
          </p:cNvSpPr>
          <p:nvPr/>
        </p:nvSpPr>
        <p:spPr bwMode="auto">
          <a:xfrm>
            <a:off x="2212307" y="335842"/>
            <a:ext cx="14318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u="sng" dirty="0">
                <a:latin typeface="+mn-lt"/>
              </a:rPr>
              <a:t>Frame 22</a:t>
            </a:r>
          </a:p>
        </p:txBody>
      </p:sp>
      <p:cxnSp>
        <p:nvCxnSpPr>
          <p:cNvPr id="130" name="Straight Connector 129"/>
          <p:cNvCxnSpPr/>
          <p:nvPr/>
        </p:nvCxnSpPr>
        <p:spPr>
          <a:xfrm rot="5400000">
            <a:off x="1320421" y="5829783"/>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rot="5400000">
            <a:off x="617084" y="5826348"/>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flipH="1">
            <a:off x="721570" y="5823099"/>
            <a:ext cx="666684" cy="6684"/>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763599" y="5847256"/>
            <a:ext cx="567700" cy="187744"/>
          </a:xfrm>
          <a:prstGeom prst="rect">
            <a:avLst/>
          </a:prstGeom>
          <a:noFill/>
          <a:ln>
            <a:noFill/>
          </a:ln>
        </p:spPr>
        <p:txBody>
          <a:bodyPr wrap="square" lIns="9144" tIns="9144" rIns="9144" bIns="9144" rtlCol="0">
            <a:spAutoFit/>
          </a:bodyPr>
          <a:lstStyle/>
          <a:p>
            <a:pPr algn="ctr"/>
            <a:r>
              <a:rPr lang="en-US" sz="1100" dirty="0">
                <a:latin typeface="Calibri" panose="020F0502020204030204" pitchFamily="34" charset="0"/>
                <a:cs typeface="Calibri" panose="020F0502020204030204" pitchFamily="34" charset="0"/>
              </a:rPr>
              <a:t>2 @ 30’</a:t>
            </a:r>
          </a:p>
        </p:txBody>
      </p:sp>
      <p:cxnSp>
        <p:nvCxnSpPr>
          <p:cNvPr id="134" name="Straight Arrow Connector 133"/>
          <p:cNvCxnSpPr/>
          <p:nvPr/>
        </p:nvCxnSpPr>
        <p:spPr>
          <a:xfrm>
            <a:off x="1671864" y="303629"/>
            <a:ext cx="0" cy="5303520"/>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rot="16200000">
            <a:off x="1341470" y="2600946"/>
            <a:ext cx="641096" cy="203135"/>
          </a:xfrm>
          <a:prstGeom prst="rect">
            <a:avLst/>
          </a:prstGeom>
          <a:solidFill>
            <a:schemeClr val="bg1"/>
          </a:solidFill>
          <a:ln>
            <a:noFill/>
          </a:ln>
        </p:spPr>
        <p:txBody>
          <a:bodyPr wrap="square" lIns="9144" tIns="9144" rIns="9144" bIns="9144" rtlCol="0">
            <a:spAutoFit/>
          </a:bodyPr>
          <a:lstStyle/>
          <a:p>
            <a:pPr algn="ctr"/>
            <a:r>
              <a:rPr lang="en-US" sz="1200" dirty="0">
                <a:cs typeface="Arial" panose="020B0604020202020204" pitchFamily="34" charset="0"/>
              </a:rPr>
              <a:t>40 @ 12’</a:t>
            </a:r>
          </a:p>
        </p:txBody>
      </p:sp>
      <p:cxnSp>
        <p:nvCxnSpPr>
          <p:cNvPr id="136" name="Straight Connector 135"/>
          <p:cNvCxnSpPr/>
          <p:nvPr/>
        </p:nvCxnSpPr>
        <p:spPr>
          <a:xfrm>
            <a:off x="1566964" y="303629"/>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558338" y="5632122"/>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2"/>
          <p:cNvGrpSpPr>
            <a:grpSpLocks noChangeAspect="1"/>
          </p:cNvGrpSpPr>
          <p:nvPr/>
        </p:nvGrpSpPr>
        <p:grpSpPr>
          <a:xfrm>
            <a:off x="656868" y="282019"/>
            <a:ext cx="788341" cy="5394960"/>
            <a:chOff x="1132434" y="160718"/>
            <a:chExt cx="842124" cy="5763014"/>
          </a:xfrm>
        </p:grpSpPr>
        <p:cxnSp>
          <p:nvCxnSpPr>
            <p:cNvPr id="59" name="Straight Connector 58"/>
            <p:cNvCxnSpPr/>
            <p:nvPr/>
          </p:nvCxnSpPr>
          <p:spPr>
            <a:xfrm>
              <a:off x="1195897" y="5701770"/>
              <a:ext cx="0" cy="1556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1193573" y="160718"/>
              <a:ext cx="736605" cy="5554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193573" y="2308913"/>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200494" y="2454385"/>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207415" y="2599857"/>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200480" y="2745329"/>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200480" y="2890801"/>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200480" y="3032809"/>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197016" y="3174817"/>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200480" y="3316825"/>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200480" y="3458833"/>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197016" y="3600841"/>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200480" y="3735921"/>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200480" y="3877929"/>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200480" y="4023401"/>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197016" y="4161945"/>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197016" y="4307417"/>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1197016" y="4445961"/>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197016" y="4591433"/>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197016" y="4729977"/>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197016" y="4875449"/>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197016" y="5013993"/>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197016" y="5159465"/>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1197016" y="5298009"/>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197016" y="5443481"/>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03938" y="5582025"/>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60" idx="0"/>
            </p:cNvCxnSpPr>
            <p:nvPr/>
          </p:nvCxnSpPr>
          <p:spPr>
            <a:xfrm>
              <a:off x="1561876" y="160718"/>
              <a:ext cx="4623" cy="56966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930178" y="2168877"/>
              <a:ext cx="0" cy="36885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1132434" y="5854970"/>
              <a:ext cx="121681" cy="65298"/>
              <a:chOff x="702783" y="4260848"/>
              <a:chExt cx="121681" cy="65298"/>
            </a:xfrm>
          </p:grpSpPr>
          <p:sp>
            <p:nvSpPr>
              <p:cNvPr id="159" name="Rectangle 158"/>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0" name="Straight Connector 159"/>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1520356" y="5858434"/>
              <a:ext cx="121681" cy="65298"/>
              <a:chOff x="702783" y="4260848"/>
              <a:chExt cx="121681" cy="65298"/>
            </a:xfrm>
          </p:grpSpPr>
          <p:sp>
            <p:nvSpPr>
              <p:cNvPr id="157" name="Rectangle 156"/>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8" name="Straight Connector 157"/>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5" name="Group 124"/>
            <p:cNvGrpSpPr/>
            <p:nvPr/>
          </p:nvGrpSpPr>
          <p:grpSpPr>
            <a:xfrm>
              <a:off x="1852877" y="5854963"/>
              <a:ext cx="121681" cy="65298"/>
              <a:chOff x="702783" y="4260848"/>
              <a:chExt cx="121681" cy="65298"/>
            </a:xfrm>
          </p:grpSpPr>
          <p:sp>
            <p:nvSpPr>
              <p:cNvPr id="155" name="Rectangle 154"/>
              <p:cNvSpPr/>
              <p:nvPr/>
            </p:nvSpPr>
            <p:spPr>
              <a:xfrm>
                <a:off x="702783" y="4260848"/>
                <a:ext cx="121681" cy="65298"/>
              </a:xfrm>
              <a:prstGeom prst="rect">
                <a:avLst/>
              </a:prstGeom>
              <a:pattFill prst="lt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6" name="Straight Connector 155"/>
              <p:cNvCxnSpPr/>
              <p:nvPr/>
            </p:nvCxnSpPr>
            <p:spPr>
              <a:xfrm>
                <a:off x="702783" y="4263017"/>
                <a:ext cx="1216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6" name="Straight Connector 125"/>
            <p:cNvCxnSpPr/>
            <p:nvPr/>
          </p:nvCxnSpPr>
          <p:spPr>
            <a:xfrm>
              <a:off x="1194628" y="1727554"/>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01549" y="1873026"/>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194614" y="2018498"/>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194614" y="2163970"/>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193573" y="998273"/>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00494" y="1143745"/>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07415" y="1289217"/>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00480" y="1434689"/>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1200480" y="1580161"/>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1194628" y="416914"/>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1201549" y="562386"/>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1194614" y="707858"/>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194614" y="853330"/>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202248" y="279754"/>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63" name="Table 162">
            <a:extLst>
              <a:ext uri="{FF2B5EF4-FFF2-40B4-BE49-F238E27FC236}">
                <a16:creationId xmlns:a16="http://schemas.microsoft.com/office/drawing/2014/main" id="{1371B5CD-64A1-D34B-85B4-0C2F7C09E0C0}"/>
              </a:ext>
            </a:extLst>
          </p:cNvPr>
          <p:cNvGraphicFramePr>
            <a:graphicFrameLocks noGrp="1"/>
          </p:cNvGraphicFramePr>
          <p:nvPr>
            <p:extLst>
              <p:ext uri="{D42A27DB-BD31-4B8C-83A1-F6EECF244321}">
                <p14:modId xmlns:p14="http://schemas.microsoft.com/office/powerpoint/2010/main" val="3294003279"/>
              </p:ext>
            </p:extLst>
          </p:nvPr>
        </p:nvGraphicFramePr>
        <p:xfrm>
          <a:off x="5384705" y="832266"/>
          <a:ext cx="2944368" cy="4246245"/>
        </p:xfrm>
        <a:graphic>
          <a:graphicData uri="http://schemas.openxmlformats.org/drawingml/2006/table">
            <a:tbl>
              <a:tblPr>
                <a:tableStyleId>{616DA210-FB5B-4158-B5E0-FEB733F419BA}</a:tableStyleId>
              </a:tblPr>
              <a:tblGrid>
                <a:gridCol w="512064">
                  <a:extLst>
                    <a:ext uri="{9D8B030D-6E8A-4147-A177-3AD203B41FA5}">
                      <a16:colId xmlns:a16="http://schemas.microsoft.com/office/drawing/2014/main" val="3831159794"/>
                    </a:ext>
                  </a:extLst>
                </a:gridCol>
                <a:gridCol w="640080">
                  <a:extLst>
                    <a:ext uri="{9D8B030D-6E8A-4147-A177-3AD203B41FA5}">
                      <a16:colId xmlns:a16="http://schemas.microsoft.com/office/drawing/2014/main" val="1409862689"/>
                    </a:ext>
                  </a:extLst>
                </a:gridCol>
                <a:gridCol w="512064">
                  <a:extLst>
                    <a:ext uri="{9D8B030D-6E8A-4147-A177-3AD203B41FA5}">
                      <a16:colId xmlns:a16="http://schemas.microsoft.com/office/drawing/2014/main" val="331849267"/>
                    </a:ext>
                  </a:extLst>
                </a:gridCol>
                <a:gridCol w="640080">
                  <a:extLst>
                    <a:ext uri="{9D8B030D-6E8A-4147-A177-3AD203B41FA5}">
                      <a16:colId xmlns:a16="http://schemas.microsoft.com/office/drawing/2014/main" val="5029973"/>
                    </a:ext>
                  </a:extLst>
                </a:gridCol>
                <a:gridCol w="640080">
                  <a:extLst>
                    <a:ext uri="{9D8B030D-6E8A-4147-A177-3AD203B41FA5}">
                      <a16:colId xmlns:a16="http://schemas.microsoft.com/office/drawing/2014/main" val="1381907220"/>
                    </a:ext>
                  </a:extLst>
                </a:gridCol>
              </a:tblGrid>
              <a:tr h="130288">
                <a:tc gridSpan="5">
                  <a:txBody>
                    <a:bodyPr/>
                    <a:lstStyle/>
                    <a:p>
                      <a:pPr algn="ctr" fontAlgn="b"/>
                      <a:r>
                        <a:rPr lang="en-US" sz="1200" b="0" i="0" u="none" strike="noStrike" dirty="0">
                          <a:solidFill>
                            <a:srgbClr val="000000"/>
                          </a:solidFill>
                          <a:effectLst/>
                          <a:latin typeface="+mn-lt"/>
                        </a:rPr>
                        <a:t>Member Sizes</a:t>
                      </a:r>
                    </a:p>
                  </a:txBody>
                  <a:tcPr marL="9525" marR="9525" marT="9525" marB="0" anchor="b"/>
                </a:tc>
                <a:tc hMerge="1">
                  <a:txBody>
                    <a:bodyPr/>
                    <a:lstStyle/>
                    <a:p>
                      <a:pPr algn="ctr" fontAlgn="b"/>
                      <a:endParaRPr lang="en-US" sz="1200" b="0" i="0" u="none" strike="noStrike" dirty="0">
                        <a:solidFill>
                          <a:srgbClr val="000000"/>
                        </a:solidFill>
                        <a:effectLst/>
                        <a:latin typeface="+mn-lt"/>
                      </a:endParaRPr>
                    </a:p>
                  </a:txBody>
                  <a:tcPr marL="9525" marR="9525" marT="9525" marB="0" anchor="b"/>
                </a:tc>
                <a:tc hMerge="1">
                  <a:txBody>
                    <a:bodyPr/>
                    <a:lstStyle/>
                    <a:p>
                      <a:pPr algn="ctr" fontAlgn="b"/>
                      <a:endParaRPr lang="en-US" sz="1200" b="0" i="0" u="none" strike="noStrike" dirty="0">
                        <a:solidFill>
                          <a:srgbClr val="000000"/>
                        </a:solidFill>
                        <a:effectLst/>
                        <a:latin typeface="+mn-lt"/>
                      </a:endParaRPr>
                    </a:p>
                  </a:txBody>
                  <a:tcPr marL="9525" marR="9525" marT="9525" marB="0" anchor="b"/>
                </a:tc>
                <a:tc hMerge="1">
                  <a:txBody>
                    <a:bodyPr/>
                    <a:lstStyle/>
                    <a:p>
                      <a:pPr algn="ctr" fontAlgn="b"/>
                      <a:endParaRPr lang="en-US" sz="1200" b="0" i="0" u="none" strike="noStrike" dirty="0">
                        <a:solidFill>
                          <a:srgbClr val="000000"/>
                        </a:solidFill>
                        <a:effectLst/>
                        <a:latin typeface="+mn-lt"/>
                      </a:endParaRPr>
                    </a:p>
                  </a:txBody>
                  <a:tcPr marL="9525" marR="9525" marT="9525" marB="0" anchor="b"/>
                </a:tc>
                <a:tc hMerge="1">
                  <a:txBody>
                    <a:bodyPr/>
                    <a:lstStyle/>
                    <a:p>
                      <a:pPr algn="ctr" fontAlgn="b"/>
                      <a:endParaRPr lang="en-US" sz="12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441212458"/>
                  </a:ext>
                </a:extLst>
              </a:tr>
              <a:tr h="130288">
                <a:tc>
                  <a:txBody>
                    <a:bodyPr/>
                    <a:lstStyle/>
                    <a:p>
                      <a:pPr algn="ctr" fontAlgn="b"/>
                      <a:r>
                        <a:rPr lang="en-US" sz="1200" b="0" u="none" strike="noStrike" dirty="0">
                          <a:effectLst/>
                          <a:latin typeface="+mn-lt"/>
                        </a:rPr>
                        <a:t>Level</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u="none" strike="noStrike" dirty="0">
                          <a:effectLst/>
                          <a:latin typeface="+mn-lt"/>
                        </a:rPr>
                        <a:t>Beams</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chemeClr val="tx1"/>
                          </a:solidFill>
                          <a:effectLst/>
                          <a:latin typeface="+mn-lt"/>
                        </a:rPr>
                        <a:t>Story</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Exterior Columns</a:t>
                      </a:r>
                    </a:p>
                  </a:txBody>
                  <a:tcPr marL="9525" marR="9525" marT="9525" marB="0" anchor="b"/>
                </a:tc>
                <a:tc>
                  <a:txBody>
                    <a:bodyPr/>
                    <a:lstStyle/>
                    <a:p>
                      <a:pPr algn="ctr" fontAlgn="b"/>
                      <a:r>
                        <a:rPr lang="en-US" sz="1200" b="0" i="0" u="none" strike="noStrike" dirty="0">
                          <a:solidFill>
                            <a:srgbClr val="000000"/>
                          </a:solidFill>
                          <a:effectLst/>
                          <a:latin typeface="+mn-lt"/>
                        </a:rPr>
                        <a:t>Interior Columns</a:t>
                      </a:r>
                    </a:p>
                  </a:txBody>
                  <a:tcPr marL="9525" marR="9525" marT="9525" marB="0" anchor="b"/>
                </a:tc>
                <a:extLst>
                  <a:ext uri="{0D108BD9-81ED-4DB2-BD59-A6C34878D82A}">
                    <a16:rowId xmlns:a16="http://schemas.microsoft.com/office/drawing/2014/main" val="3573520716"/>
                  </a:ext>
                </a:extLst>
              </a:tr>
              <a:tr h="130288">
                <a:tc>
                  <a:txBody>
                    <a:bodyPr/>
                    <a:lstStyle/>
                    <a:p>
                      <a:pPr algn="ctr" fontAlgn="b"/>
                      <a:r>
                        <a:rPr lang="en-US" sz="1200" u="none" strike="noStrike" dirty="0">
                          <a:effectLst/>
                          <a:latin typeface="+mn-lt"/>
                        </a:rPr>
                        <a:t>Roof</a:t>
                      </a:r>
                      <a:endParaRPr lang="en-US" sz="1200" b="0" i="0" u="none" strike="noStrike" dirty="0">
                        <a:solidFill>
                          <a:srgbClr val="000000"/>
                        </a:solidFill>
                        <a:effectLst/>
                        <a:latin typeface="+mn-lt"/>
                      </a:endParaRPr>
                    </a:p>
                  </a:txBody>
                  <a:tcPr marL="9525" marR="9525" marT="9525" marB="0" anchor="b"/>
                </a:tc>
                <a:tc>
                  <a:txBody>
                    <a:bodyPr/>
                    <a:lstStyle/>
                    <a:p>
                      <a:pPr algn="ctr"/>
                      <a:r>
                        <a:rPr lang="en-US" sz="1200" dirty="0"/>
                        <a:t>W21x44</a:t>
                      </a:r>
                    </a:p>
                  </a:txBody>
                  <a:tcPr marL="9525" marR="9525" marT="9525" marB="0" anchor="b"/>
                </a:tc>
                <a:tc>
                  <a:txBody>
                    <a:bodyPr/>
                    <a:lstStyle/>
                    <a:p>
                      <a:pPr algn="ctr" fontAlgn="b"/>
                      <a:r>
                        <a:rPr lang="en-US" sz="1200" b="0" i="0" u="none" strike="noStrike" dirty="0">
                          <a:solidFill>
                            <a:srgbClr val="000000"/>
                          </a:solidFill>
                          <a:effectLst/>
                          <a:latin typeface="+mn-lt"/>
                        </a:rPr>
                        <a:t>39-40</a:t>
                      </a:r>
                    </a:p>
                  </a:txBody>
                  <a:tcPr marL="9525" marR="9525" marT="9525" marB="0" anchor="b"/>
                </a:tc>
                <a:tc>
                  <a:txBody>
                    <a:bodyPr/>
                    <a:lstStyle/>
                    <a:p>
                      <a:pPr algn="ctr" fontAlgn="b"/>
                      <a:r>
                        <a:rPr lang="en-US" sz="1200" b="0" i="0" u="none" strike="noStrike" dirty="0">
                          <a:solidFill>
                            <a:srgbClr val="000000"/>
                          </a:solidFill>
                          <a:effectLst/>
                          <a:latin typeface="+mn-lt"/>
                        </a:rPr>
                        <a:t>W10x60</a:t>
                      </a:r>
                    </a:p>
                  </a:txBody>
                  <a:tcPr marL="9525" marR="9525" marT="9525" marB="0" anchor="b"/>
                </a:tc>
                <a:tc>
                  <a:txBody>
                    <a:bodyPr/>
                    <a:lstStyle/>
                    <a:p>
                      <a:pPr algn="ctr" fontAlgn="b"/>
                      <a:r>
                        <a:rPr lang="en-US" sz="1200" b="0" i="0" u="none" strike="noStrike" dirty="0">
                          <a:solidFill>
                            <a:srgbClr val="000000"/>
                          </a:solidFill>
                          <a:effectLst/>
                          <a:latin typeface="+mn-lt"/>
                        </a:rPr>
                        <a:t>W10x39</a:t>
                      </a:r>
                    </a:p>
                  </a:txBody>
                  <a:tcPr marL="9525" marR="9525" marT="9525" marB="0" anchor="b"/>
                </a:tc>
                <a:extLst>
                  <a:ext uri="{0D108BD9-81ED-4DB2-BD59-A6C34878D82A}">
                    <a16:rowId xmlns:a16="http://schemas.microsoft.com/office/drawing/2014/main" val="49408640"/>
                  </a:ext>
                </a:extLst>
              </a:tr>
              <a:tr h="130288">
                <a:tc>
                  <a:txBody>
                    <a:bodyPr/>
                    <a:lstStyle/>
                    <a:p>
                      <a:pPr algn="ctr" fontAlgn="b"/>
                      <a:r>
                        <a:rPr lang="en-US" sz="1200" b="0" i="0" u="none" strike="noStrike" dirty="0">
                          <a:solidFill>
                            <a:schemeClr val="tx1"/>
                          </a:solidFill>
                          <a:effectLst/>
                          <a:latin typeface="+mn-lt"/>
                        </a:rPr>
                        <a:t>38-39</a:t>
                      </a:r>
                      <a:endParaRPr lang="en-US" sz="1200" b="0" i="0" u="none" strike="noStrike" dirty="0">
                        <a:solidFill>
                          <a:srgbClr val="000000"/>
                        </a:solidFill>
                        <a:effectLst/>
                        <a:latin typeface="+mn-lt"/>
                      </a:endParaRPr>
                    </a:p>
                  </a:txBody>
                  <a:tcPr marL="9525" marR="9525" marT="9525" marB="0" anchor="b"/>
                </a:tc>
                <a:tc>
                  <a:txBody>
                    <a:bodyPr/>
                    <a:lstStyle/>
                    <a:p>
                      <a:pPr algn="ctr"/>
                      <a:r>
                        <a:rPr lang="en-US" sz="1200" dirty="0"/>
                        <a:t>W21x55</a:t>
                      </a:r>
                    </a:p>
                  </a:txBody>
                  <a:tcPr marL="9525" marR="9525" marT="9525" marB="0" anchor="b"/>
                </a:tc>
                <a:tc>
                  <a:txBody>
                    <a:bodyPr/>
                    <a:lstStyle/>
                    <a:p>
                      <a:pPr algn="ctr" fontAlgn="b"/>
                      <a:r>
                        <a:rPr lang="en-US" sz="1200" b="0" i="0" u="none" strike="noStrike" dirty="0">
                          <a:solidFill>
                            <a:schemeClr val="tx1"/>
                          </a:solidFill>
                          <a:effectLst/>
                          <a:latin typeface="+mn-lt"/>
                        </a:rPr>
                        <a:t>37-38</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W12x87</a:t>
                      </a:r>
                    </a:p>
                  </a:txBody>
                  <a:tcPr marL="9525" marR="9525" marT="9525" marB="0" anchor="b"/>
                </a:tc>
                <a:tc>
                  <a:txBody>
                    <a:bodyPr/>
                    <a:lstStyle/>
                    <a:p>
                      <a:pPr algn="ctr" fontAlgn="b"/>
                      <a:r>
                        <a:rPr lang="en-US" sz="1200" b="0" i="0" u="none" strike="noStrike" dirty="0">
                          <a:solidFill>
                            <a:srgbClr val="000000"/>
                          </a:solidFill>
                          <a:effectLst/>
                          <a:latin typeface="+mn-lt"/>
                        </a:rPr>
                        <a:t>W12x72</a:t>
                      </a:r>
                    </a:p>
                  </a:txBody>
                  <a:tcPr marL="9525" marR="9525" marT="9525" marB="0" anchor="b"/>
                </a:tc>
                <a:extLst>
                  <a:ext uri="{0D108BD9-81ED-4DB2-BD59-A6C34878D82A}">
                    <a16:rowId xmlns:a16="http://schemas.microsoft.com/office/drawing/2014/main" val="2800508679"/>
                  </a:ext>
                </a:extLst>
              </a:tr>
              <a:tr h="130288">
                <a:tc>
                  <a:txBody>
                    <a:bodyPr/>
                    <a:lstStyle/>
                    <a:p>
                      <a:pPr algn="ctr" fontAlgn="b"/>
                      <a:r>
                        <a:rPr lang="en-US" sz="1200" b="0" i="0" u="none" strike="noStrike" dirty="0">
                          <a:solidFill>
                            <a:srgbClr val="000000"/>
                          </a:solidFill>
                          <a:effectLst/>
                          <a:latin typeface="+mn-lt"/>
                        </a:rPr>
                        <a:t>36-37</a:t>
                      </a:r>
                    </a:p>
                  </a:txBody>
                  <a:tcPr marL="9525" marR="9525" marT="9525" marB="0" anchor="b"/>
                </a:tc>
                <a:tc>
                  <a:txBody>
                    <a:bodyPr/>
                    <a:lstStyle/>
                    <a:p>
                      <a:pPr algn="ctr"/>
                      <a:r>
                        <a:rPr lang="en-US" sz="1200" dirty="0"/>
                        <a:t>W24x62</a:t>
                      </a:r>
                    </a:p>
                  </a:txBody>
                  <a:tcPr marL="9525" marR="9525" marT="9525" marB="0" anchor="b"/>
                </a:tc>
                <a:tc>
                  <a:txBody>
                    <a:bodyPr/>
                    <a:lstStyle/>
                    <a:p>
                      <a:pPr algn="ctr" fontAlgn="b"/>
                      <a:r>
                        <a:rPr lang="en-US" sz="1200" b="0" i="0" u="none" strike="noStrike" dirty="0">
                          <a:solidFill>
                            <a:srgbClr val="000000"/>
                          </a:solidFill>
                          <a:effectLst/>
                          <a:latin typeface="+mn-lt"/>
                        </a:rPr>
                        <a:t>35-36</a:t>
                      </a:r>
                    </a:p>
                  </a:txBody>
                  <a:tcPr marL="9525" marR="9525" marT="9525" marB="0" anchor="b"/>
                </a:tc>
                <a:tc>
                  <a:txBody>
                    <a:bodyPr/>
                    <a:lstStyle/>
                    <a:p>
                      <a:pPr algn="ctr" fontAlgn="b"/>
                      <a:r>
                        <a:rPr lang="en-US" sz="1200" b="0" i="0" u="none" strike="noStrike" dirty="0">
                          <a:solidFill>
                            <a:srgbClr val="000000"/>
                          </a:solidFill>
                          <a:effectLst/>
                          <a:latin typeface="+mn-lt"/>
                        </a:rPr>
                        <a:t>W14x109</a:t>
                      </a:r>
                    </a:p>
                  </a:txBody>
                  <a:tcPr marL="9525" marR="9525" marT="9525" marB="0" anchor="b"/>
                </a:tc>
                <a:tc>
                  <a:txBody>
                    <a:bodyPr/>
                    <a:lstStyle/>
                    <a:p>
                      <a:pPr algn="ctr" fontAlgn="b"/>
                      <a:r>
                        <a:rPr lang="en-US" sz="1200" b="0" i="0" u="none" strike="noStrike" dirty="0">
                          <a:solidFill>
                            <a:srgbClr val="000000"/>
                          </a:solidFill>
                          <a:effectLst/>
                          <a:latin typeface="+mn-lt"/>
                        </a:rPr>
                        <a:t>W14x109</a:t>
                      </a:r>
                    </a:p>
                  </a:txBody>
                  <a:tcPr marL="9525" marR="9525" marT="9525" marB="0" anchor="b"/>
                </a:tc>
                <a:extLst>
                  <a:ext uri="{0D108BD9-81ED-4DB2-BD59-A6C34878D82A}">
                    <a16:rowId xmlns:a16="http://schemas.microsoft.com/office/drawing/2014/main" val="2784143324"/>
                  </a:ext>
                </a:extLst>
              </a:tr>
              <a:tr h="130288">
                <a:tc>
                  <a:txBody>
                    <a:bodyPr/>
                    <a:lstStyle/>
                    <a:p>
                      <a:pPr algn="ctr" fontAlgn="b"/>
                      <a:r>
                        <a:rPr lang="en-US" sz="1200" b="0" i="0" u="none" strike="noStrike" dirty="0">
                          <a:solidFill>
                            <a:srgbClr val="000000"/>
                          </a:solidFill>
                          <a:effectLst/>
                          <a:latin typeface="+mn-lt"/>
                        </a:rPr>
                        <a:t>34-35</a:t>
                      </a:r>
                    </a:p>
                  </a:txBody>
                  <a:tcPr marL="9525" marR="9525" marT="9525" marB="0" anchor="b"/>
                </a:tc>
                <a:tc>
                  <a:txBody>
                    <a:bodyPr/>
                    <a:lstStyle/>
                    <a:p>
                      <a:pPr algn="ctr" fontAlgn="b"/>
                      <a:r>
                        <a:rPr lang="en-US" sz="1200" dirty="0"/>
                        <a:t>W24x68</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33-34</a:t>
                      </a:r>
                    </a:p>
                  </a:txBody>
                  <a:tcPr marL="9525" marR="9525" marT="9525" marB="0" anchor="b"/>
                </a:tc>
                <a:tc>
                  <a:txBody>
                    <a:bodyPr/>
                    <a:lstStyle/>
                    <a:p>
                      <a:pPr algn="ctr" fontAlgn="b"/>
                      <a:r>
                        <a:rPr lang="en-US" sz="1200" b="0" i="0" u="none" strike="noStrike" dirty="0">
                          <a:solidFill>
                            <a:srgbClr val="000000"/>
                          </a:solidFill>
                          <a:effectLst/>
                          <a:latin typeface="+mn-lt"/>
                        </a:rPr>
                        <a:t>W14x132</a:t>
                      </a:r>
                    </a:p>
                  </a:txBody>
                  <a:tcPr marL="9525" marR="9525" marT="9525" marB="0" anchor="b"/>
                </a:tc>
                <a:tc>
                  <a:txBody>
                    <a:bodyPr/>
                    <a:lstStyle/>
                    <a:p>
                      <a:pPr algn="ctr" fontAlgn="b"/>
                      <a:r>
                        <a:rPr lang="en-US" sz="1200" b="0" i="0" u="none" strike="noStrike" dirty="0">
                          <a:solidFill>
                            <a:srgbClr val="000000"/>
                          </a:solidFill>
                          <a:effectLst/>
                          <a:latin typeface="+mn-lt"/>
                        </a:rPr>
                        <a:t>W14x132</a:t>
                      </a:r>
                    </a:p>
                  </a:txBody>
                  <a:tcPr marL="9525" marR="9525" marT="9525" marB="0" anchor="b"/>
                </a:tc>
                <a:extLst>
                  <a:ext uri="{0D108BD9-81ED-4DB2-BD59-A6C34878D82A}">
                    <a16:rowId xmlns:a16="http://schemas.microsoft.com/office/drawing/2014/main" val="1208760953"/>
                  </a:ext>
                </a:extLst>
              </a:tr>
              <a:tr h="130288">
                <a:tc>
                  <a:txBody>
                    <a:bodyPr/>
                    <a:lstStyle/>
                    <a:p>
                      <a:pPr algn="ctr" fontAlgn="b"/>
                      <a:r>
                        <a:rPr lang="en-US" sz="1200" b="0" i="0" u="none" strike="noStrike" dirty="0">
                          <a:solidFill>
                            <a:srgbClr val="000000"/>
                          </a:solidFill>
                          <a:effectLst/>
                          <a:latin typeface="+mn-lt"/>
                        </a:rPr>
                        <a:t>32-33</a:t>
                      </a:r>
                    </a:p>
                  </a:txBody>
                  <a:tcPr marL="9525" marR="9525" marT="9525" marB="0" anchor="b"/>
                </a:tc>
                <a:tc>
                  <a:txBody>
                    <a:bodyPr/>
                    <a:lstStyle/>
                    <a:p>
                      <a:pPr algn="ctr"/>
                      <a:r>
                        <a:rPr lang="en-US" sz="1200" dirty="0"/>
                        <a:t>W24x76</a:t>
                      </a:r>
                    </a:p>
                  </a:txBody>
                  <a:tcPr marL="9525" marR="9525" marT="9525" marB="0" anchor="b"/>
                </a:tc>
                <a:tc>
                  <a:txBody>
                    <a:bodyPr/>
                    <a:lstStyle/>
                    <a:p>
                      <a:pPr algn="ctr" fontAlgn="b"/>
                      <a:r>
                        <a:rPr lang="en-US" sz="1200" b="0" i="0" u="none" strike="noStrike" dirty="0">
                          <a:solidFill>
                            <a:schemeClr val="tx1"/>
                          </a:solidFill>
                          <a:effectLst/>
                          <a:latin typeface="+mn-lt"/>
                        </a:rPr>
                        <a:t>31-32</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W14x145</a:t>
                      </a:r>
                    </a:p>
                  </a:txBody>
                  <a:tcPr marL="9525" marR="9525" marT="9525" marB="0" anchor="b"/>
                </a:tc>
                <a:tc>
                  <a:txBody>
                    <a:bodyPr/>
                    <a:lstStyle/>
                    <a:p>
                      <a:pPr algn="ctr" fontAlgn="b"/>
                      <a:r>
                        <a:rPr lang="en-US" sz="1200" b="0" i="0" u="none" strike="noStrike" dirty="0">
                          <a:solidFill>
                            <a:srgbClr val="000000"/>
                          </a:solidFill>
                          <a:effectLst/>
                          <a:latin typeface="+mn-lt"/>
                        </a:rPr>
                        <a:t>W14x176</a:t>
                      </a:r>
                    </a:p>
                  </a:txBody>
                  <a:tcPr marL="9525" marR="9525" marT="9525" marB="0" anchor="b"/>
                </a:tc>
                <a:extLst>
                  <a:ext uri="{0D108BD9-81ED-4DB2-BD59-A6C34878D82A}">
                    <a16:rowId xmlns:a16="http://schemas.microsoft.com/office/drawing/2014/main" val="3359689811"/>
                  </a:ext>
                </a:extLst>
              </a:tr>
              <a:tr h="130288">
                <a:tc>
                  <a:txBody>
                    <a:bodyPr/>
                    <a:lstStyle/>
                    <a:p>
                      <a:pPr algn="ctr" fontAlgn="b"/>
                      <a:r>
                        <a:rPr lang="en-US" sz="1200" b="0" i="0" u="none" strike="noStrike" dirty="0">
                          <a:solidFill>
                            <a:srgbClr val="000000"/>
                          </a:solidFill>
                          <a:effectLst/>
                          <a:latin typeface="+mn-lt"/>
                        </a:rPr>
                        <a:t>29-31</a:t>
                      </a:r>
                    </a:p>
                  </a:txBody>
                  <a:tcPr marL="9525" marR="9525" marT="9525" marB="0" anchor="b"/>
                </a:tc>
                <a:tc>
                  <a:txBody>
                    <a:bodyPr/>
                    <a:lstStyle/>
                    <a:p>
                      <a:pPr algn="ctr" fontAlgn="b"/>
                      <a:r>
                        <a:rPr lang="en-US" sz="1200" dirty="0"/>
                        <a:t>W24x84</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29-30</a:t>
                      </a:r>
                    </a:p>
                  </a:txBody>
                  <a:tcPr marL="9525" marR="9525" marT="9525" marB="0" anchor="b"/>
                </a:tc>
                <a:tc>
                  <a:txBody>
                    <a:bodyPr/>
                    <a:lstStyle/>
                    <a:p>
                      <a:pPr algn="ctr" fontAlgn="b"/>
                      <a:r>
                        <a:rPr lang="en-US" sz="1200" b="0" i="0" u="none" strike="noStrike" dirty="0">
                          <a:solidFill>
                            <a:srgbClr val="000000"/>
                          </a:solidFill>
                          <a:effectLst/>
                          <a:latin typeface="+mn-lt"/>
                        </a:rPr>
                        <a:t>W14x176</a:t>
                      </a:r>
                    </a:p>
                  </a:txBody>
                  <a:tcPr marL="9525" marR="9525" marT="9525" marB="0" anchor="b"/>
                </a:tc>
                <a:tc>
                  <a:txBody>
                    <a:bodyPr/>
                    <a:lstStyle/>
                    <a:p>
                      <a:pPr algn="ctr" fontAlgn="b"/>
                      <a:r>
                        <a:rPr lang="en-US" sz="1200" b="0" i="0" u="none" strike="noStrike" dirty="0">
                          <a:solidFill>
                            <a:srgbClr val="000000"/>
                          </a:solidFill>
                          <a:effectLst/>
                          <a:latin typeface="+mn-lt"/>
                        </a:rPr>
                        <a:t>W14x211</a:t>
                      </a:r>
                    </a:p>
                  </a:txBody>
                  <a:tcPr marL="9525" marR="9525" marT="9525" marB="0" anchor="b"/>
                </a:tc>
                <a:extLst>
                  <a:ext uri="{0D108BD9-81ED-4DB2-BD59-A6C34878D82A}">
                    <a16:rowId xmlns:a16="http://schemas.microsoft.com/office/drawing/2014/main" val="2220567930"/>
                  </a:ext>
                </a:extLst>
              </a:tr>
              <a:tr h="130288">
                <a:tc>
                  <a:txBody>
                    <a:bodyPr/>
                    <a:lstStyle/>
                    <a:p>
                      <a:pPr algn="ctr" fontAlgn="b"/>
                      <a:r>
                        <a:rPr lang="en-US" sz="1200" b="0" i="0" u="none" strike="noStrike" dirty="0">
                          <a:solidFill>
                            <a:srgbClr val="000000"/>
                          </a:solidFill>
                          <a:effectLst/>
                          <a:latin typeface="+mn-lt"/>
                        </a:rPr>
                        <a:t>26-28</a:t>
                      </a: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W27x94</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chemeClr val="tx1"/>
                          </a:solidFill>
                          <a:effectLst/>
                          <a:latin typeface="+mn-lt"/>
                        </a:rPr>
                        <a:t>27-28</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W14x211</a:t>
                      </a:r>
                    </a:p>
                  </a:txBody>
                  <a:tcPr marL="9525" marR="9525" marT="9525" marB="0" anchor="b"/>
                </a:tc>
                <a:tc>
                  <a:txBody>
                    <a:bodyPr/>
                    <a:lstStyle/>
                    <a:p>
                      <a:pPr algn="ctr" fontAlgn="b"/>
                      <a:r>
                        <a:rPr lang="en-US" sz="1200" b="0" i="0" u="none" strike="noStrike" dirty="0">
                          <a:solidFill>
                            <a:srgbClr val="000000"/>
                          </a:solidFill>
                          <a:effectLst/>
                          <a:latin typeface="+mn-lt"/>
                        </a:rPr>
                        <a:t>W14x233</a:t>
                      </a:r>
                    </a:p>
                  </a:txBody>
                  <a:tcPr marL="9525" marR="9525" marT="9525" marB="0" anchor="b"/>
                </a:tc>
                <a:extLst>
                  <a:ext uri="{0D108BD9-81ED-4DB2-BD59-A6C34878D82A}">
                    <a16:rowId xmlns:a16="http://schemas.microsoft.com/office/drawing/2014/main" val="3818804461"/>
                  </a:ext>
                </a:extLst>
              </a:tr>
              <a:tr h="130288">
                <a:tc>
                  <a:txBody>
                    <a:bodyPr/>
                    <a:lstStyle/>
                    <a:p>
                      <a:pPr algn="ctr" fontAlgn="b"/>
                      <a:r>
                        <a:rPr lang="en-US" sz="1200" b="0" i="0" u="none" strike="noStrike" dirty="0">
                          <a:solidFill>
                            <a:srgbClr val="000000"/>
                          </a:solidFill>
                          <a:effectLst/>
                          <a:latin typeface="+mn-lt"/>
                        </a:rPr>
                        <a:t>22-25</a:t>
                      </a:r>
                    </a:p>
                  </a:txBody>
                  <a:tcPr marL="9525" marR="9525" marT="9525" marB="0" anchor="b"/>
                </a:tc>
                <a:tc>
                  <a:txBody>
                    <a:bodyPr/>
                    <a:lstStyle/>
                    <a:p>
                      <a:pPr algn="ctr"/>
                      <a:r>
                        <a:rPr lang="en-US" sz="1200" dirty="0"/>
                        <a:t>W30x99</a:t>
                      </a:r>
                    </a:p>
                  </a:txBody>
                  <a:tcPr marL="9525" marR="9525" marT="9525" marB="0" anchor="b"/>
                </a:tc>
                <a:tc>
                  <a:txBody>
                    <a:bodyPr/>
                    <a:lstStyle/>
                    <a:p>
                      <a:pPr algn="ctr" fontAlgn="b"/>
                      <a:r>
                        <a:rPr lang="en-US" sz="1200" b="0" i="0" u="none" strike="noStrike" dirty="0">
                          <a:solidFill>
                            <a:srgbClr val="000000"/>
                          </a:solidFill>
                          <a:effectLst/>
                          <a:latin typeface="+mn-lt"/>
                        </a:rPr>
                        <a:t>25-26</a:t>
                      </a:r>
                    </a:p>
                  </a:txBody>
                  <a:tcPr marL="9525" marR="9525" marT="9525" marB="0" anchor="b"/>
                </a:tc>
                <a:tc>
                  <a:txBody>
                    <a:bodyPr/>
                    <a:lstStyle/>
                    <a:p>
                      <a:pPr algn="ctr" fontAlgn="b"/>
                      <a:r>
                        <a:rPr lang="en-US" sz="1200" b="0" i="0" u="none" strike="noStrike" dirty="0">
                          <a:solidFill>
                            <a:srgbClr val="000000"/>
                          </a:solidFill>
                          <a:effectLst/>
                          <a:latin typeface="+mn-lt"/>
                        </a:rPr>
                        <a:t>W14x257</a:t>
                      </a:r>
                    </a:p>
                  </a:txBody>
                  <a:tcPr marL="9525" marR="9525" marT="9525" marB="0" anchor="b"/>
                </a:tc>
                <a:tc>
                  <a:txBody>
                    <a:bodyPr/>
                    <a:lstStyle/>
                    <a:p>
                      <a:pPr algn="ctr" fontAlgn="b"/>
                      <a:r>
                        <a:rPr lang="en-US" sz="1200" b="0" i="0" u="none" strike="noStrike" dirty="0">
                          <a:solidFill>
                            <a:srgbClr val="000000"/>
                          </a:solidFill>
                          <a:effectLst/>
                          <a:latin typeface="+mn-lt"/>
                        </a:rPr>
                        <a:t>W14x283</a:t>
                      </a:r>
                    </a:p>
                  </a:txBody>
                  <a:tcPr marL="9525" marR="9525" marT="9525" marB="0" anchor="b"/>
                </a:tc>
                <a:extLst>
                  <a:ext uri="{0D108BD9-81ED-4DB2-BD59-A6C34878D82A}">
                    <a16:rowId xmlns:a16="http://schemas.microsoft.com/office/drawing/2014/main" val="2697340850"/>
                  </a:ext>
                </a:extLst>
              </a:tr>
              <a:tr h="130288">
                <a:tc>
                  <a:txBody>
                    <a:bodyPr/>
                    <a:lstStyle/>
                    <a:p>
                      <a:pPr algn="ctr" fontAlgn="b"/>
                      <a:r>
                        <a:rPr lang="en-US" sz="1200" b="0" i="0" u="none" strike="noStrike" dirty="0">
                          <a:solidFill>
                            <a:srgbClr val="000000"/>
                          </a:solidFill>
                          <a:effectLst/>
                          <a:latin typeface="+mn-lt"/>
                        </a:rPr>
                        <a:t>19-21</a:t>
                      </a: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W30x108</a:t>
                      </a:r>
                    </a:p>
                  </a:txBody>
                  <a:tcPr marL="9525" marR="9525" marT="9525" marB="0" anchor="b"/>
                </a:tc>
                <a:tc>
                  <a:txBody>
                    <a:bodyPr/>
                    <a:lstStyle/>
                    <a:p>
                      <a:pPr algn="ctr" fontAlgn="b"/>
                      <a:r>
                        <a:rPr lang="en-US" sz="1200" b="0" i="0" u="none" strike="noStrike" dirty="0">
                          <a:solidFill>
                            <a:srgbClr val="000000"/>
                          </a:solidFill>
                          <a:effectLst/>
                          <a:latin typeface="+mn-lt"/>
                        </a:rPr>
                        <a:t>23-24</a:t>
                      </a:r>
                    </a:p>
                  </a:txBody>
                  <a:tcPr marL="9525" marR="9525" marT="9525" marB="0" anchor="b"/>
                </a:tc>
                <a:tc>
                  <a:txBody>
                    <a:bodyPr/>
                    <a:lstStyle/>
                    <a:p>
                      <a:pPr algn="ctr" fontAlgn="b"/>
                      <a:r>
                        <a:rPr lang="en-US" sz="1200" b="0" i="0" u="none" strike="noStrike" dirty="0">
                          <a:solidFill>
                            <a:srgbClr val="000000"/>
                          </a:solidFill>
                          <a:effectLst/>
                          <a:latin typeface="+mn-lt"/>
                        </a:rPr>
                        <a:t>W14x283</a:t>
                      </a:r>
                    </a:p>
                  </a:txBody>
                  <a:tcPr marL="9525" marR="9525" marT="9525" marB="0" anchor="b"/>
                </a:tc>
                <a:tc>
                  <a:txBody>
                    <a:bodyPr/>
                    <a:lstStyle/>
                    <a:p>
                      <a:pPr algn="ctr" fontAlgn="b"/>
                      <a:r>
                        <a:rPr lang="en-US" sz="1200" b="0" i="0" u="none" strike="noStrike" dirty="0">
                          <a:solidFill>
                            <a:srgbClr val="000000"/>
                          </a:solidFill>
                          <a:effectLst/>
                          <a:latin typeface="+mn-lt"/>
                        </a:rPr>
                        <a:t>W14x311</a:t>
                      </a:r>
                    </a:p>
                  </a:txBody>
                  <a:tcPr marL="9525" marR="9525" marT="9525" marB="0" anchor="b"/>
                </a:tc>
                <a:extLst>
                  <a:ext uri="{0D108BD9-81ED-4DB2-BD59-A6C34878D82A}">
                    <a16:rowId xmlns:a16="http://schemas.microsoft.com/office/drawing/2014/main" val="2837333992"/>
                  </a:ext>
                </a:extLst>
              </a:tr>
              <a:tr h="130288">
                <a:tc>
                  <a:txBody>
                    <a:bodyPr/>
                    <a:lstStyle/>
                    <a:p>
                      <a:pPr algn="ctr" fontAlgn="b"/>
                      <a:r>
                        <a:rPr lang="en-US" sz="1200" b="0" i="0" u="none" strike="noStrike" dirty="0">
                          <a:solidFill>
                            <a:srgbClr val="000000"/>
                          </a:solidFill>
                          <a:effectLst/>
                          <a:latin typeface="+mn-lt"/>
                        </a:rPr>
                        <a:t>15-18</a:t>
                      </a: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W30x116</a:t>
                      </a:r>
                    </a:p>
                  </a:txBody>
                  <a:tcPr marL="9525" marR="9525" marT="9525" marB="0" anchor="b"/>
                </a:tc>
                <a:tc>
                  <a:txBody>
                    <a:bodyPr/>
                    <a:lstStyle/>
                    <a:p>
                      <a:pPr algn="ctr" fontAlgn="b"/>
                      <a:r>
                        <a:rPr lang="en-US" sz="1200" b="0" i="0" u="none" strike="noStrike" dirty="0">
                          <a:solidFill>
                            <a:schemeClr val="tx1"/>
                          </a:solidFill>
                          <a:effectLst/>
                          <a:latin typeface="+mn-lt"/>
                        </a:rPr>
                        <a:t>21-22</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W14x311</a:t>
                      </a:r>
                    </a:p>
                  </a:txBody>
                  <a:tcPr marL="9525" marR="9525" marT="9525" marB="0" anchor="b"/>
                </a:tc>
                <a:tc>
                  <a:txBody>
                    <a:bodyPr/>
                    <a:lstStyle/>
                    <a:p>
                      <a:pPr algn="ctr" fontAlgn="b"/>
                      <a:r>
                        <a:rPr lang="en-US" sz="1200" b="0" i="0" u="none" strike="noStrike" dirty="0">
                          <a:solidFill>
                            <a:srgbClr val="000000"/>
                          </a:solidFill>
                          <a:effectLst/>
                          <a:latin typeface="+mn-lt"/>
                        </a:rPr>
                        <a:t>W14x342</a:t>
                      </a:r>
                    </a:p>
                  </a:txBody>
                  <a:tcPr marL="9525" marR="9525" marT="9525" marB="0" anchor="b"/>
                </a:tc>
                <a:extLst>
                  <a:ext uri="{0D108BD9-81ED-4DB2-BD59-A6C34878D82A}">
                    <a16:rowId xmlns:a16="http://schemas.microsoft.com/office/drawing/2014/main" val="444625403"/>
                  </a:ext>
                </a:extLst>
              </a:tr>
              <a:tr h="130288">
                <a:tc>
                  <a:txBody>
                    <a:bodyPr/>
                    <a:lstStyle/>
                    <a:p>
                      <a:pPr algn="ctr" fontAlgn="b"/>
                      <a:r>
                        <a:rPr lang="en-US" sz="1200" b="0" i="0" u="none" strike="noStrike" dirty="0">
                          <a:solidFill>
                            <a:srgbClr val="000000"/>
                          </a:solidFill>
                          <a:effectLst/>
                          <a:latin typeface="+mn-lt"/>
                        </a:rPr>
                        <a:t>11-14</a:t>
                      </a: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W33x118</a:t>
                      </a:r>
                    </a:p>
                  </a:txBody>
                  <a:tcPr marL="9525" marR="9525" marT="9525" marB="0" anchor="b"/>
                </a:tc>
                <a:tc>
                  <a:txBody>
                    <a:bodyPr/>
                    <a:lstStyle/>
                    <a:p>
                      <a:pPr algn="ctr" fontAlgn="b"/>
                      <a:r>
                        <a:rPr lang="en-US" sz="1200" b="0" i="0" u="none" strike="noStrike" dirty="0">
                          <a:solidFill>
                            <a:srgbClr val="000000"/>
                          </a:solidFill>
                          <a:effectLst/>
                          <a:latin typeface="+mn-lt"/>
                        </a:rPr>
                        <a:t>19-20</a:t>
                      </a:r>
                    </a:p>
                  </a:txBody>
                  <a:tcPr marL="9525" marR="9525" marT="9525" marB="0" anchor="b"/>
                </a:tc>
                <a:tc>
                  <a:txBody>
                    <a:bodyPr/>
                    <a:lstStyle/>
                    <a:p>
                      <a:pPr algn="ctr" fontAlgn="b"/>
                      <a:r>
                        <a:rPr lang="en-US" sz="1200" b="0" i="0" u="none" strike="noStrike" dirty="0">
                          <a:solidFill>
                            <a:srgbClr val="000000"/>
                          </a:solidFill>
                          <a:effectLst/>
                          <a:latin typeface="+mn-lt"/>
                        </a:rPr>
                        <a:t>W14x370</a:t>
                      </a:r>
                    </a:p>
                  </a:txBody>
                  <a:tcPr marL="9525" marR="9525" marT="9525" marB="0" anchor="b"/>
                </a:tc>
                <a:tc>
                  <a:txBody>
                    <a:bodyPr/>
                    <a:lstStyle/>
                    <a:p>
                      <a:pPr algn="ctr" fontAlgn="b"/>
                      <a:r>
                        <a:rPr lang="en-US" sz="1200" b="0" i="0" u="none" strike="noStrike" dirty="0">
                          <a:solidFill>
                            <a:srgbClr val="000000"/>
                          </a:solidFill>
                          <a:effectLst/>
                          <a:latin typeface="+mn-lt"/>
                        </a:rPr>
                        <a:t>W14x370</a:t>
                      </a:r>
                    </a:p>
                  </a:txBody>
                  <a:tcPr marL="9525" marR="9525" marT="9525" marB="0" anchor="b"/>
                </a:tc>
                <a:extLst>
                  <a:ext uri="{0D108BD9-81ED-4DB2-BD59-A6C34878D82A}">
                    <a16:rowId xmlns:a16="http://schemas.microsoft.com/office/drawing/2014/main" val="1850967112"/>
                  </a:ext>
                </a:extLst>
              </a:tr>
              <a:tr h="130288">
                <a:tc>
                  <a:txBody>
                    <a:bodyPr/>
                    <a:lstStyle/>
                    <a:p>
                      <a:pPr algn="ctr" fontAlgn="b"/>
                      <a:r>
                        <a:rPr lang="en-US" sz="1200" b="0" i="0" u="none" strike="noStrike" dirty="0">
                          <a:solidFill>
                            <a:srgbClr val="000000"/>
                          </a:solidFill>
                          <a:effectLst/>
                          <a:latin typeface="+mn-lt"/>
                        </a:rPr>
                        <a:t>1-10</a:t>
                      </a: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W33x130</a:t>
                      </a:r>
                    </a:p>
                  </a:txBody>
                  <a:tcPr marL="9525" marR="9525" marT="9525" marB="0" anchor="b"/>
                </a:tc>
                <a:tc>
                  <a:txBody>
                    <a:bodyPr/>
                    <a:lstStyle/>
                    <a:p>
                      <a:pPr algn="ctr" fontAlgn="b"/>
                      <a:r>
                        <a:rPr lang="en-US" sz="1200" b="0" i="0" u="none" strike="noStrike" dirty="0">
                          <a:solidFill>
                            <a:srgbClr val="000000"/>
                          </a:solidFill>
                          <a:effectLst/>
                          <a:latin typeface="+mn-lt"/>
                        </a:rPr>
                        <a:t>17-18</a:t>
                      </a:r>
                    </a:p>
                  </a:txBody>
                  <a:tcPr marL="9525" marR="9525" marT="9525" marB="0" anchor="b"/>
                </a:tc>
                <a:tc>
                  <a:txBody>
                    <a:bodyPr/>
                    <a:lstStyle/>
                    <a:p>
                      <a:pPr algn="ctr" fontAlgn="b"/>
                      <a:r>
                        <a:rPr lang="en-US" sz="1200" b="0" i="0" u="none" strike="noStrike" dirty="0">
                          <a:solidFill>
                            <a:srgbClr val="000000"/>
                          </a:solidFill>
                          <a:effectLst/>
                          <a:latin typeface="+mn-lt"/>
                        </a:rPr>
                        <a:t>W14x398</a:t>
                      </a:r>
                    </a:p>
                  </a:txBody>
                  <a:tcPr marL="9525" marR="9525" marT="9525" marB="0" anchor="b"/>
                </a:tc>
                <a:tc>
                  <a:txBody>
                    <a:bodyPr/>
                    <a:lstStyle/>
                    <a:p>
                      <a:pPr algn="ctr" fontAlgn="b"/>
                      <a:r>
                        <a:rPr lang="en-US" sz="1200" b="0" i="0" u="none" strike="noStrike" dirty="0">
                          <a:solidFill>
                            <a:srgbClr val="000000"/>
                          </a:solidFill>
                          <a:effectLst/>
                          <a:latin typeface="+mn-lt"/>
                        </a:rPr>
                        <a:t>W14x398</a:t>
                      </a:r>
                    </a:p>
                  </a:txBody>
                  <a:tcPr marL="9525" marR="9525" marT="9525" marB="0" anchor="b"/>
                </a:tc>
                <a:extLst>
                  <a:ext uri="{0D108BD9-81ED-4DB2-BD59-A6C34878D82A}">
                    <a16:rowId xmlns:a16="http://schemas.microsoft.com/office/drawing/2014/main" val="3624563437"/>
                  </a:ext>
                </a:extLst>
              </a:tr>
              <a:tr h="130288">
                <a:tc>
                  <a:txBody>
                    <a:bodyPr/>
                    <a:lstStyle/>
                    <a:p>
                      <a:endParaRPr lang="en-US"/>
                    </a:p>
                  </a:txBody>
                  <a:tcPr marL="9525" marR="9525" marT="9525" marB="0" anchor="b"/>
                </a:tc>
                <a:tc>
                  <a:txBody>
                    <a:bodyPr/>
                    <a:lstStyle/>
                    <a:p>
                      <a:endParaRPr lang="en-US" dirty="0"/>
                    </a:p>
                  </a:txBody>
                  <a:tcPr marL="9525" marR="9525" marT="9525" marB="0" anchor="b"/>
                </a:tc>
                <a:tc>
                  <a:txBody>
                    <a:bodyPr/>
                    <a:lstStyle/>
                    <a:p>
                      <a:pPr algn="ctr" fontAlgn="b"/>
                      <a:r>
                        <a:rPr lang="en-US" sz="1200" b="0" i="0" u="none" strike="noStrike" dirty="0">
                          <a:solidFill>
                            <a:srgbClr val="000000"/>
                          </a:solidFill>
                          <a:effectLst/>
                          <a:latin typeface="+mn-lt"/>
                        </a:rPr>
                        <a:t>15-16</a:t>
                      </a:r>
                    </a:p>
                  </a:txBody>
                  <a:tcPr marL="9525" marR="9525" marT="9525" marB="0" anchor="b"/>
                </a:tc>
                <a:tc>
                  <a:txBody>
                    <a:bodyPr/>
                    <a:lstStyle/>
                    <a:p>
                      <a:pPr algn="ctr" fontAlgn="b"/>
                      <a:r>
                        <a:rPr lang="en-US" sz="1200" b="0" i="0" u="none" strike="noStrike" dirty="0">
                          <a:solidFill>
                            <a:srgbClr val="000000"/>
                          </a:solidFill>
                          <a:effectLst/>
                          <a:latin typeface="+mn-lt"/>
                        </a:rPr>
                        <a:t>W14x426</a:t>
                      </a:r>
                    </a:p>
                  </a:txBody>
                  <a:tcPr marL="9525" marR="9525" marT="9525" marB="0" anchor="b"/>
                </a:tc>
                <a:tc>
                  <a:txBody>
                    <a:bodyPr/>
                    <a:lstStyle/>
                    <a:p>
                      <a:pPr algn="ctr" fontAlgn="b"/>
                      <a:r>
                        <a:rPr lang="en-US" sz="1200" b="0" i="0" u="none" strike="noStrike" dirty="0">
                          <a:solidFill>
                            <a:srgbClr val="000000"/>
                          </a:solidFill>
                          <a:effectLst/>
                          <a:latin typeface="+mn-lt"/>
                        </a:rPr>
                        <a:t>W14x426</a:t>
                      </a:r>
                    </a:p>
                  </a:txBody>
                  <a:tcPr marL="9525" marR="9525" marT="9525" marB="0" anchor="b"/>
                </a:tc>
                <a:extLst>
                  <a:ext uri="{0D108BD9-81ED-4DB2-BD59-A6C34878D82A}">
                    <a16:rowId xmlns:a16="http://schemas.microsoft.com/office/drawing/2014/main" val="3332975534"/>
                  </a:ext>
                </a:extLst>
              </a:tr>
              <a:tr h="130288">
                <a:tc>
                  <a:txBody>
                    <a:bodyPr/>
                    <a:lstStyle/>
                    <a:p>
                      <a:pPr algn="ctr" fontAlgn="b"/>
                      <a:endParaRPr lang="en-US" sz="1200" b="0" i="0" u="none" strike="noStrike" dirty="0">
                        <a:solidFill>
                          <a:srgbClr val="000000"/>
                        </a:solidFill>
                        <a:effectLst/>
                        <a:latin typeface="+mn-lt"/>
                      </a:endParaRP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13-14</a:t>
                      </a:r>
                    </a:p>
                  </a:txBody>
                  <a:tcPr marL="9525" marR="9525" marT="9525" marB="0" anchor="b"/>
                </a:tc>
                <a:tc>
                  <a:txBody>
                    <a:bodyPr/>
                    <a:lstStyle/>
                    <a:p>
                      <a:pPr algn="ctr" fontAlgn="b"/>
                      <a:r>
                        <a:rPr lang="en-US" sz="1200" b="0" i="0" u="none" strike="noStrike" dirty="0">
                          <a:solidFill>
                            <a:srgbClr val="000000"/>
                          </a:solidFill>
                          <a:effectLst/>
                          <a:latin typeface="+mn-lt"/>
                        </a:rPr>
                        <a:t>W14x455</a:t>
                      </a:r>
                    </a:p>
                  </a:txBody>
                  <a:tcPr marL="9525" marR="9525" marT="9525" marB="0" anchor="b"/>
                </a:tc>
                <a:tc>
                  <a:txBody>
                    <a:bodyPr/>
                    <a:lstStyle/>
                    <a:p>
                      <a:pPr algn="ctr" fontAlgn="b"/>
                      <a:r>
                        <a:rPr lang="en-US" sz="1200" b="0" i="0" u="none" strike="noStrike" dirty="0">
                          <a:solidFill>
                            <a:srgbClr val="000000"/>
                          </a:solidFill>
                          <a:effectLst/>
                          <a:latin typeface="+mn-lt"/>
                        </a:rPr>
                        <a:t>W14x455</a:t>
                      </a:r>
                    </a:p>
                  </a:txBody>
                  <a:tcPr marL="9525" marR="9525" marT="9525" marB="0" anchor="b"/>
                </a:tc>
                <a:extLst>
                  <a:ext uri="{0D108BD9-81ED-4DB2-BD59-A6C34878D82A}">
                    <a16:rowId xmlns:a16="http://schemas.microsoft.com/office/drawing/2014/main" val="4108521882"/>
                  </a:ext>
                </a:extLst>
              </a:tr>
              <a:tr h="130288">
                <a:tc>
                  <a:txBody>
                    <a:bodyPr/>
                    <a:lstStyle/>
                    <a:p>
                      <a:pPr algn="ctr" fontAlgn="b"/>
                      <a:endParaRPr lang="en-US" sz="1200" b="0" i="0" u="none" strike="noStrike" dirty="0">
                        <a:solidFill>
                          <a:srgbClr val="000000"/>
                        </a:solidFill>
                        <a:effectLst/>
                        <a:latin typeface="+mn-lt"/>
                      </a:endParaRP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11-12</a:t>
                      </a:r>
                    </a:p>
                  </a:txBody>
                  <a:tcPr marL="9525" marR="9525" marT="9525" marB="0" anchor="b"/>
                </a:tc>
                <a:tc>
                  <a:txBody>
                    <a:bodyPr/>
                    <a:lstStyle/>
                    <a:p>
                      <a:pPr algn="ctr" fontAlgn="b"/>
                      <a:r>
                        <a:rPr lang="en-US" sz="1200" b="0" i="0" u="none" strike="noStrike" dirty="0">
                          <a:solidFill>
                            <a:srgbClr val="000000"/>
                          </a:solidFill>
                          <a:effectLst/>
                          <a:latin typeface="+mn-lt"/>
                        </a:rPr>
                        <a:t>W14x500</a:t>
                      </a:r>
                    </a:p>
                  </a:txBody>
                  <a:tcPr marL="9525" marR="9525" marT="9525" marB="0" anchor="b"/>
                </a:tc>
                <a:tc>
                  <a:txBody>
                    <a:bodyPr/>
                    <a:lstStyle/>
                    <a:p>
                      <a:pPr algn="ctr" fontAlgn="b"/>
                      <a:r>
                        <a:rPr lang="en-US" sz="1200" b="0" i="0" u="none" strike="noStrike" dirty="0">
                          <a:solidFill>
                            <a:srgbClr val="000000"/>
                          </a:solidFill>
                          <a:effectLst/>
                          <a:latin typeface="+mn-lt"/>
                        </a:rPr>
                        <a:t>W14x500</a:t>
                      </a:r>
                    </a:p>
                  </a:txBody>
                  <a:tcPr marL="9525" marR="9525" marT="9525" marB="0" anchor="b"/>
                </a:tc>
                <a:extLst>
                  <a:ext uri="{0D108BD9-81ED-4DB2-BD59-A6C34878D82A}">
                    <a16:rowId xmlns:a16="http://schemas.microsoft.com/office/drawing/2014/main" val="1351619827"/>
                  </a:ext>
                </a:extLst>
              </a:tr>
              <a:tr h="130288">
                <a:tc>
                  <a:txBody>
                    <a:bodyPr/>
                    <a:lstStyle/>
                    <a:p>
                      <a:pPr algn="ctr" fontAlgn="b"/>
                      <a:endParaRPr lang="en-US" sz="1200" b="0" i="0" u="none" strike="noStrike" dirty="0">
                        <a:solidFill>
                          <a:srgbClr val="000000"/>
                        </a:solidFill>
                        <a:effectLst/>
                        <a:latin typeface="+mn-lt"/>
                      </a:endParaRP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7-10</a:t>
                      </a:r>
                    </a:p>
                  </a:txBody>
                  <a:tcPr marL="9525" marR="9525" marT="9525" marB="0" anchor="b"/>
                </a:tc>
                <a:tc>
                  <a:txBody>
                    <a:bodyPr/>
                    <a:lstStyle/>
                    <a:p>
                      <a:pPr algn="ctr" fontAlgn="b"/>
                      <a:r>
                        <a:rPr lang="en-US" sz="1200" b="0" i="0" u="none" strike="noStrike" dirty="0">
                          <a:solidFill>
                            <a:srgbClr val="000000"/>
                          </a:solidFill>
                          <a:effectLst/>
                          <a:latin typeface="+mn-lt"/>
                        </a:rPr>
                        <a:t>W14x550</a:t>
                      </a:r>
                    </a:p>
                  </a:txBody>
                  <a:tcPr marL="9525" marR="9525" marT="9525" marB="0" anchor="b"/>
                </a:tc>
                <a:tc>
                  <a:txBody>
                    <a:bodyPr/>
                    <a:lstStyle/>
                    <a:p>
                      <a:pPr algn="ctr" fontAlgn="b"/>
                      <a:r>
                        <a:rPr lang="en-US" sz="1200" b="0" i="0" u="none" strike="noStrike" dirty="0">
                          <a:solidFill>
                            <a:srgbClr val="000000"/>
                          </a:solidFill>
                          <a:effectLst/>
                          <a:latin typeface="+mn-lt"/>
                        </a:rPr>
                        <a:t>W14x550</a:t>
                      </a:r>
                    </a:p>
                  </a:txBody>
                  <a:tcPr marL="9525" marR="9525" marT="9525" marB="0" anchor="b"/>
                </a:tc>
                <a:extLst>
                  <a:ext uri="{0D108BD9-81ED-4DB2-BD59-A6C34878D82A}">
                    <a16:rowId xmlns:a16="http://schemas.microsoft.com/office/drawing/2014/main" val="3776276658"/>
                  </a:ext>
                </a:extLst>
              </a:tr>
              <a:tr h="130288">
                <a:tc>
                  <a:txBody>
                    <a:bodyPr/>
                    <a:lstStyle/>
                    <a:p>
                      <a:pPr algn="ctr" fontAlgn="b"/>
                      <a:endParaRPr lang="en-US" sz="1200" b="0" i="0" u="none" strike="noStrike" dirty="0">
                        <a:solidFill>
                          <a:srgbClr val="000000"/>
                        </a:solidFill>
                        <a:effectLst/>
                        <a:latin typeface="+mn-lt"/>
                      </a:endParaRP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5-6</a:t>
                      </a:r>
                    </a:p>
                  </a:txBody>
                  <a:tcPr marL="9525" marR="9525" marT="9525" marB="0" anchor="b"/>
                </a:tc>
                <a:tc>
                  <a:txBody>
                    <a:bodyPr/>
                    <a:lstStyle/>
                    <a:p>
                      <a:pPr algn="ctr" fontAlgn="b"/>
                      <a:r>
                        <a:rPr lang="en-US" sz="1200" b="0" i="0" u="none" strike="noStrike" dirty="0">
                          <a:solidFill>
                            <a:srgbClr val="000000"/>
                          </a:solidFill>
                          <a:effectLst/>
                          <a:latin typeface="+mn-lt"/>
                        </a:rPr>
                        <a:t>W14x605</a:t>
                      </a:r>
                    </a:p>
                  </a:txBody>
                  <a:tcPr marL="9525" marR="9525" marT="9525" marB="0" anchor="b"/>
                </a:tc>
                <a:tc>
                  <a:txBody>
                    <a:bodyPr/>
                    <a:lstStyle/>
                    <a:p>
                      <a:pPr algn="ctr" fontAlgn="b"/>
                      <a:r>
                        <a:rPr lang="en-US" sz="1200" b="0" i="0" u="none" strike="noStrike" dirty="0">
                          <a:solidFill>
                            <a:srgbClr val="000000"/>
                          </a:solidFill>
                          <a:effectLst/>
                          <a:latin typeface="+mn-lt"/>
                        </a:rPr>
                        <a:t>W14x605</a:t>
                      </a:r>
                    </a:p>
                  </a:txBody>
                  <a:tcPr marL="9525" marR="9525" marT="9525" marB="0" anchor="b"/>
                </a:tc>
                <a:extLst>
                  <a:ext uri="{0D108BD9-81ED-4DB2-BD59-A6C34878D82A}">
                    <a16:rowId xmlns:a16="http://schemas.microsoft.com/office/drawing/2014/main" val="1895361188"/>
                  </a:ext>
                </a:extLst>
              </a:tr>
              <a:tr h="130288">
                <a:tc>
                  <a:txBody>
                    <a:bodyPr/>
                    <a:lstStyle/>
                    <a:p>
                      <a:pPr algn="ctr" fontAlgn="b"/>
                      <a:endParaRPr lang="en-US" sz="1200" b="0" i="0" u="none" strike="noStrike" dirty="0">
                        <a:solidFill>
                          <a:srgbClr val="000000"/>
                        </a:solidFill>
                        <a:effectLst/>
                        <a:latin typeface="+mn-lt"/>
                      </a:endParaRP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3-4</a:t>
                      </a:r>
                    </a:p>
                  </a:txBody>
                  <a:tcPr marL="9525" marR="9525" marT="9525" marB="0" anchor="b"/>
                </a:tc>
                <a:tc>
                  <a:txBody>
                    <a:bodyPr/>
                    <a:lstStyle/>
                    <a:p>
                      <a:pPr algn="ctr" fontAlgn="b"/>
                      <a:r>
                        <a:rPr lang="en-US" sz="1200" b="0" i="0" u="none" strike="noStrike" dirty="0">
                          <a:solidFill>
                            <a:srgbClr val="000000"/>
                          </a:solidFill>
                          <a:effectLst/>
                          <a:latin typeface="+mn-lt"/>
                        </a:rPr>
                        <a:t>W14x665</a:t>
                      </a:r>
                    </a:p>
                  </a:txBody>
                  <a:tcPr marL="9525" marR="9525" marT="9525" marB="0" anchor="b"/>
                </a:tc>
                <a:tc>
                  <a:txBody>
                    <a:bodyPr/>
                    <a:lstStyle/>
                    <a:p>
                      <a:pPr algn="ctr" fontAlgn="b"/>
                      <a:r>
                        <a:rPr lang="en-US" sz="1200" b="0" i="0" u="none" strike="noStrike" dirty="0">
                          <a:solidFill>
                            <a:srgbClr val="000000"/>
                          </a:solidFill>
                          <a:effectLst/>
                          <a:latin typeface="+mn-lt"/>
                        </a:rPr>
                        <a:t>W14x665</a:t>
                      </a:r>
                    </a:p>
                  </a:txBody>
                  <a:tcPr marL="9525" marR="9525" marT="9525" marB="0" anchor="b"/>
                </a:tc>
                <a:extLst>
                  <a:ext uri="{0D108BD9-81ED-4DB2-BD59-A6C34878D82A}">
                    <a16:rowId xmlns:a16="http://schemas.microsoft.com/office/drawing/2014/main" val="976569776"/>
                  </a:ext>
                </a:extLst>
              </a:tr>
              <a:tr h="130288">
                <a:tc>
                  <a:txBody>
                    <a:bodyPr/>
                    <a:lstStyle/>
                    <a:p>
                      <a:pPr algn="ctr" fontAlgn="b"/>
                      <a:endParaRPr lang="en-US" sz="1200" b="0" i="0" u="none" strike="noStrike" dirty="0">
                        <a:solidFill>
                          <a:srgbClr val="000000"/>
                        </a:solidFill>
                        <a:effectLst/>
                        <a:latin typeface="+mn-lt"/>
                      </a:endParaRP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b="0" i="0" u="none" strike="noStrike" dirty="0">
                          <a:solidFill>
                            <a:srgbClr val="000000"/>
                          </a:solidFill>
                          <a:effectLst/>
                          <a:latin typeface="+mn-lt"/>
                        </a:rPr>
                        <a:t>1-2</a:t>
                      </a:r>
                    </a:p>
                  </a:txBody>
                  <a:tcPr marL="9525" marR="9525" marT="9525" marB="0" anchor="b"/>
                </a:tc>
                <a:tc>
                  <a:txBody>
                    <a:bodyPr/>
                    <a:lstStyle/>
                    <a:p>
                      <a:pPr algn="ctr" fontAlgn="b"/>
                      <a:r>
                        <a:rPr lang="en-US" sz="1200" b="0" i="0" u="none" strike="noStrike" dirty="0">
                          <a:solidFill>
                            <a:srgbClr val="000000"/>
                          </a:solidFill>
                          <a:effectLst/>
                          <a:latin typeface="+mn-lt"/>
                        </a:rPr>
                        <a:t>W14x730</a:t>
                      </a:r>
                    </a:p>
                  </a:txBody>
                  <a:tcPr marL="9525" marR="9525" marT="9525" marB="0" anchor="b"/>
                </a:tc>
                <a:tc>
                  <a:txBody>
                    <a:bodyPr/>
                    <a:lstStyle/>
                    <a:p>
                      <a:pPr algn="ctr" fontAlgn="b"/>
                      <a:r>
                        <a:rPr lang="en-US" sz="1200" b="0" i="0" u="none" strike="noStrike" dirty="0">
                          <a:solidFill>
                            <a:srgbClr val="000000"/>
                          </a:solidFill>
                          <a:effectLst/>
                          <a:latin typeface="+mn-lt"/>
                        </a:rPr>
                        <a:t>W14x730</a:t>
                      </a:r>
                    </a:p>
                  </a:txBody>
                  <a:tcPr marL="9525" marR="9525" marT="9525" marB="0" anchor="b"/>
                </a:tc>
                <a:extLst>
                  <a:ext uri="{0D108BD9-81ED-4DB2-BD59-A6C34878D82A}">
                    <a16:rowId xmlns:a16="http://schemas.microsoft.com/office/drawing/2014/main" val="3574124545"/>
                  </a:ext>
                </a:extLst>
              </a:tr>
            </a:tbl>
          </a:graphicData>
        </a:graphic>
      </p:graphicFrame>
      <p:sp>
        <p:nvSpPr>
          <p:cNvPr id="81" name="Text Box 2"/>
          <p:cNvSpPr txBox="1">
            <a:spLocks noChangeArrowheads="1"/>
          </p:cNvSpPr>
          <p:nvPr/>
        </p:nvSpPr>
        <p:spPr bwMode="auto">
          <a:xfrm>
            <a:off x="2339515" y="1086352"/>
            <a:ext cx="3136911" cy="4948648"/>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300"/>
              </a:spcAft>
            </a:pPr>
            <a:r>
              <a:rPr lang="en-US" sz="1400" b="1" u="sng" dirty="0">
                <a:effectLst/>
                <a:latin typeface="Times New Roman" panose="02020603050405020304" pitchFamily="18" charset="0"/>
                <a:ea typeface="Calibri" panose="020F0502020204030204" pitchFamily="34" charset="0"/>
                <a:cs typeface="Times New Roman" panose="02020603050405020304" pitchFamily="18" charset="0"/>
              </a:rPr>
              <a:t>Nominal Loads</a:t>
            </a:r>
          </a:p>
          <a:p>
            <a:pPr>
              <a:lnSpc>
                <a:spcPct val="107000"/>
              </a:lnSpc>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Gravity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Roof:	D = 1.22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L</a:t>
            </a:r>
            <a:r>
              <a:rPr lang="en-US" altLang="en-US" sz="1600" baseline="-25000" dirty="0" err="1">
                <a:latin typeface="Times New Roman" panose="02020603050405020304" pitchFamily="18" charset="0"/>
                <a:cs typeface="Times New Roman" panose="02020603050405020304" pitchFamily="18" charset="0"/>
              </a:rPr>
              <a:t>r</a:t>
            </a:r>
            <a:r>
              <a:rPr lang="en-US" sz="1400" dirty="0">
                <a:latin typeface="Times New Roman" panose="02020603050405020304" pitchFamily="18" charset="0"/>
                <a:ea typeface="Calibri" panose="020F0502020204030204" pitchFamily="34" charset="0"/>
                <a:cs typeface="Times New Roman" panose="02020603050405020304" pitchFamily="18" charset="0"/>
              </a:rPr>
              <a:t> = 0.91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Floor:	D = 1.10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altLang="en-US" sz="1400" dirty="0">
                <a:latin typeface="Times New Roman" panose="02020603050405020304" pitchFamily="18" charset="0"/>
                <a:cs typeface="Times New Roman" panose="02020603050405020304" pitchFamily="18" charset="0"/>
              </a:rPr>
              <a:t>		L</a:t>
            </a:r>
            <a:r>
              <a:rPr lang="en-US" sz="1400" dirty="0">
                <a:latin typeface="Times New Roman" panose="02020603050405020304" pitchFamily="18" charset="0"/>
                <a:ea typeface="Calibri" panose="020F0502020204030204" pitchFamily="34" charset="0"/>
                <a:cs typeface="Times New Roman" panose="02020603050405020304" pitchFamily="18" charset="0"/>
              </a:rPr>
              <a:t> = 1.65 kip/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ft</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600"/>
              </a:spcAft>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Wall:	D = 18.23 kip/story</a:t>
            </a:r>
          </a:p>
          <a:p>
            <a:pPr>
              <a:lnSpc>
                <a:spcPct val="107000"/>
              </a:lnSpc>
              <a:tabLst>
                <a:tab pos="288925" algn="l"/>
              </a:tabLs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Wind </a:t>
            </a:r>
            <a:r>
              <a:rPr lang="en-US" sz="1400" dirty="0">
                <a:latin typeface="Times New Roman" panose="02020603050405020304" pitchFamily="18" charset="0"/>
                <a:ea typeface="Calibri" panose="020F0502020204030204" pitchFamily="34" charset="0"/>
                <a:cs typeface="Times New Roman" panose="02020603050405020304" pitchFamily="18" charset="0"/>
              </a:rPr>
              <a:t>(rightward)</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Roof: 	W = 4.74 kip</a:t>
            </a:r>
          </a:p>
          <a:p>
            <a:pPr>
              <a:lnSpc>
                <a:spcPct val="107000"/>
              </a:lnSpc>
              <a:spcAft>
                <a:spcPts val="600"/>
              </a:spcAft>
              <a:tabLst>
                <a:tab pos="114300" algn="l"/>
                <a:tab pos="6858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Levels:	W = 9.48 kip</a:t>
            </a:r>
          </a:p>
          <a:p>
            <a:pPr>
              <a:lnSpc>
                <a:spcPct val="107000"/>
              </a:lnSpc>
              <a:spcBef>
                <a:spcPts val="600"/>
              </a:spcBef>
              <a:spcAft>
                <a:spcPts val="300"/>
              </a:spcAft>
              <a:tabLst>
                <a:tab pos="171450" algn="l"/>
                <a:tab pos="800100" algn="l"/>
              </a:tabLst>
            </a:pPr>
            <a:r>
              <a:rPr lang="en-US" sz="1400" b="1" u="sng" dirty="0">
                <a:latin typeface="Times New Roman" panose="02020603050405020304" pitchFamily="18" charset="0"/>
                <a:ea typeface="Calibri" panose="020F0502020204030204" pitchFamily="34" charset="0"/>
                <a:cs typeface="Times New Roman" panose="02020603050405020304" pitchFamily="18" charset="0"/>
              </a:rPr>
              <a:t>Initial imperfection </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600"/>
              </a:spcAft>
              <a:tabLst>
                <a:tab pos="171450" algn="l"/>
                <a:tab pos="8001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   Global sway </a:t>
            </a:r>
            <a:r>
              <a:rPr lang="en-US" sz="1400" dirty="0">
                <a:latin typeface="Symbol" panose="05050102010706020507" pitchFamily="18" charset="2"/>
                <a:ea typeface="Calibri" panose="020F0502020204030204" pitchFamily="34" charset="0"/>
                <a:cs typeface="Times New Roman" panose="02020603050405020304" pitchFamily="18" charset="0"/>
              </a:rPr>
              <a:t>D</a:t>
            </a:r>
            <a:r>
              <a:rPr lang="en-US" sz="14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1400" dirty="0">
                <a:latin typeface="Times New Roman" panose="02020603050405020304" pitchFamily="18" charset="0"/>
                <a:ea typeface="Calibri" panose="020F0502020204030204" pitchFamily="34" charset="0"/>
                <a:cs typeface="Times New Roman" panose="02020603050405020304" pitchFamily="18" charset="0"/>
              </a:rPr>
              <a:t> = H/500 (rightward)</a:t>
            </a:r>
            <a:endParaRPr lang="en-US" sz="1400"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endParaRPr>
          </a:p>
          <a:p>
            <a:pPr>
              <a:lnSpc>
                <a:spcPct val="107000"/>
              </a:lnSpc>
              <a:spcAft>
                <a:spcPts val="300"/>
              </a:spcAft>
              <a:tabLst>
                <a:tab pos="171450" algn="l"/>
                <a:tab pos="800100" algn="l"/>
              </a:tabLst>
            </a:pPr>
            <a:r>
              <a:rPr lang="en-US" sz="1400" b="1" u="sng" dirty="0">
                <a:latin typeface="Times New Roman" panose="02020603050405020304" pitchFamily="18" charset="0"/>
                <a:ea typeface="Calibri" panose="020F0502020204030204" pitchFamily="34" charset="0"/>
                <a:cs typeface="Times New Roman" panose="02020603050405020304" pitchFamily="18" charset="0"/>
              </a:rPr>
              <a:t>Material</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114300">
              <a:lnSpc>
                <a:spcPct val="107000"/>
              </a:lnSpc>
              <a:spcAft>
                <a:spcPts val="300"/>
              </a:spcAft>
              <a:tabLst>
                <a:tab pos="171450" algn="l"/>
                <a:tab pos="8001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E = 29,000 </a:t>
            </a:r>
            <a:r>
              <a:rPr lang="en-US" sz="1400" dirty="0" err="1">
                <a:latin typeface="Times New Roman" panose="02020603050405020304" pitchFamily="18" charset="0"/>
                <a:ea typeface="Calibri" panose="020F0502020204030204" pitchFamily="34" charset="0"/>
                <a:cs typeface="Times New Roman" panose="02020603050405020304" pitchFamily="18" charset="0"/>
              </a:rPr>
              <a:t>ksi</a:t>
            </a:r>
            <a:endParaRPr lang="en-US" sz="1400" baseline="30000" dirty="0">
              <a:latin typeface="Times New Roman" panose="02020603050405020304" pitchFamily="18" charset="0"/>
              <a:ea typeface="Calibri" panose="020F0502020204030204" pitchFamily="34" charset="0"/>
              <a:cs typeface="Times New Roman" panose="02020603050405020304" pitchFamily="18" charset="0"/>
            </a:endParaRPr>
          </a:p>
          <a:p>
            <a:pPr marL="114300">
              <a:lnSpc>
                <a:spcPct val="107000"/>
              </a:lnSpc>
              <a:spcAft>
                <a:spcPts val="300"/>
              </a:spcAft>
              <a:tabLst>
                <a:tab pos="171450" algn="l"/>
                <a:tab pos="800100" algn="l"/>
              </a:tabLst>
            </a:pPr>
            <a:r>
              <a:rPr lang="en-US" sz="1400" dirty="0" err="1">
                <a:latin typeface="Times New Roman" panose="02020603050405020304" pitchFamily="18" charset="0"/>
                <a:ea typeface="Calibri" panose="020F0502020204030204" pitchFamily="34" charset="0"/>
                <a:cs typeface="Times New Roman" panose="02020603050405020304" pitchFamily="18" charset="0"/>
              </a:rPr>
              <a:t>Fy</a:t>
            </a:r>
            <a:r>
              <a:rPr lang="en-US" sz="1400" dirty="0">
                <a:latin typeface="Times New Roman" panose="02020603050405020304" pitchFamily="18" charset="0"/>
                <a:ea typeface="Calibri" panose="020F0502020204030204" pitchFamily="34" charset="0"/>
                <a:cs typeface="Times New Roman" panose="02020603050405020304" pitchFamily="18" charset="0"/>
              </a:rPr>
              <a:t> = 36 </a:t>
            </a:r>
            <a:r>
              <a:rPr lang="en-US" sz="1400" dirty="0" err="1">
                <a:latin typeface="Times New Roman" panose="02020603050405020304" pitchFamily="18" charset="0"/>
                <a:ea typeface="Calibri" panose="020F0502020204030204" pitchFamily="34" charset="0"/>
                <a:cs typeface="Times New Roman" panose="02020603050405020304" pitchFamily="18" charset="0"/>
              </a:rPr>
              <a:t>ksi</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114300">
              <a:lnSpc>
                <a:spcPct val="107000"/>
              </a:lnSpc>
              <a:spcAft>
                <a:spcPts val="300"/>
              </a:spcAft>
              <a:tabLst>
                <a:tab pos="171450" algn="l"/>
                <a:tab pos="800100" algn="l"/>
              </a:tabLst>
            </a:pPr>
            <a:endParaRPr lang="en-US" sz="1400" baseline="30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300"/>
              </a:spcAft>
              <a:tabLst>
                <a:tab pos="171450" algn="l"/>
              </a:tabLst>
            </a:pPr>
            <a:r>
              <a:rPr lang="en-US" sz="1400" b="1" u="sng" dirty="0">
                <a:latin typeface="Times New Roman" panose="02020603050405020304" pitchFamily="18" charset="0"/>
                <a:ea typeface="Calibri" panose="020F0502020204030204" pitchFamily="34" charset="0"/>
                <a:cs typeface="Times New Roman" panose="02020603050405020304" pitchFamily="18" charset="0"/>
              </a:rPr>
              <a:t>Load combination investigated</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17145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1.2D + 1.0L + 0.5L</a:t>
            </a:r>
            <a:r>
              <a:rPr lang="en-US" sz="1400" baseline="-25000" dirty="0">
                <a:latin typeface="Times New Roman" panose="02020603050405020304" pitchFamily="18" charset="0"/>
                <a:ea typeface="Calibri" panose="020F0502020204030204" pitchFamily="34" charset="0"/>
                <a:cs typeface="Times New Roman" panose="02020603050405020304" pitchFamily="18" charset="0"/>
              </a:rPr>
              <a:t>r</a:t>
            </a:r>
            <a:r>
              <a:rPr lang="en-US" sz="1400" dirty="0">
                <a:latin typeface="Times New Roman" panose="02020603050405020304" pitchFamily="18" charset="0"/>
                <a:ea typeface="Calibri" panose="020F0502020204030204" pitchFamily="34" charset="0"/>
                <a:cs typeface="Times New Roman" panose="02020603050405020304" pitchFamily="18" charset="0"/>
              </a:rPr>
              <a:t> + 1.0W</a:t>
            </a:r>
          </a:p>
          <a:p>
            <a:pPr>
              <a:lnSpc>
                <a:spcPct val="107000"/>
              </a:lnSpc>
              <a:spcAft>
                <a:spcPts val="600"/>
              </a:spcAft>
              <a:tabLst>
                <a:tab pos="114300" algn="l"/>
                <a:tab pos="685800" algn="l"/>
              </a:tabLst>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017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Line 148"/>
          <p:cNvSpPr>
            <a:spLocks noChangeShapeType="1"/>
          </p:cNvSpPr>
          <p:nvPr/>
        </p:nvSpPr>
        <p:spPr bwMode="auto">
          <a:xfrm>
            <a:off x="1472540" y="3641158"/>
            <a:ext cx="0" cy="2762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19465" name="Line 191"/>
          <p:cNvSpPr>
            <a:spLocks noChangeShapeType="1"/>
          </p:cNvSpPr>
          <p:nvPr/>
        </p:nvSpPr>
        <p:spPr bwMode="auto">
          <a:xfrm>
            <a:off x="1493495" y="3790296"/>
            <a:ext cx="2451944"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en-US" sz="1400"/>
          </a:p>
        </p:txBody>
      </p:sp>
      <p:sp>
        <p:nvSpPr>
          <p:cNvPr id="19466" name="Line 193"/>
          <p:cNvSpPr>
            <a:spLocks noChangeShapeType="1"/>
          </p:cNvSpPr>
          <p:nvPr/>
        </p:nvSpPr>
        <p:spPr bwMode="auto">
          <a:xfrm flipH="1">
            <a:off x="4202479" y="2209109"/>
            <a:ext cx="0" cy="1235720"/>
          </a:xfrm>
          <a:prstGeom prst="line">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en-US" sz="1400"/>
          </a:p>
        </p:txBody>
      </p:sp>
      <p:sp>
        <p:nvSpPr>
          <p:cNvPr id="252" name="TextBox 251"/>
          <p:cNvSpPr txBox="1"/>
          <p:nvPr/>
        </p:nvSpPr>
        <p:spPr>
          <a:xfrm>
            <a:off x="2515177" y="3668723"/>
            <a:ext cx="437573" cy="233910"/>
          </a:xfrm>
          <a:prstGeom prst="rect">
            <a:avLst/>
          </a:prstGeom>
          <a:solidFill>
            <a:schemeClr val="bg1"/>
          </a:solidFill>
          <a:ln w="12700">
            <a:noFill/>
          </a:ln>
        </p:spPr>
        <p:txBody>
          <a:bodyPr wrap="square" lIns="9144" tIns="9144" rIns="9144" bIns="9144" rtlCol="0">
            <a:spAutoFit/>
          </a:bodyPr>
          <a:lstStyle/>
          <a:p>
            <a:pPr algn="ctr"/>
            <a:r>
              <a:rPr lang="en-US" sz="1400">
                <a:latin typeface="Calibri" panose="020F0502020204030204" pitchFamily="34" charset="0"/>
                <a:cs typeface="Calibri" panose="020F0502020204030204" pitchFamily="34" charset="0"/>
              </a:rPr>
              <a:t>30 </a:t>
            </a:r>
            <a:r>
              <a:rPr lang="en-US" sz="1400" dirty="0" err="1">
                <a:latin typeface="Calibri" panose="020F0502020204030204" pitchFamily="34" charset="0"/>
                <a:cs typeface="Calibri" panose="020F0502020204030204" pitchFamily="34" charset="0"/>
              </a:rPr>
              <a:t>ft</a:t>
            </a:r>
            <a:endParaRPr lang="en-US" sz="1400" i="1" dirty="0">
              <a:latin typeface="Calibri" panose="020F0502020204030204" pitchFamily="34" charset="0"/>
              <a:cs typeface="Calibri" panose="020F0502020204030204" pitchFamily="34" charset="0"/>
            </a:endParaRPr>
          </a:p>
        </p:txBody>
      </p:sp>
      <p:sp>
        <p:nvSpPr>
          <p:cNvPr id="272" name="Line 148"/>
          <p:cNvSpPr>
            <a:spLocks noChangeShapeType="1"/>
          </p:cNvSpPr>
          <p:nvPr/>
        </p:nvSpPr>
        <p:spPr bwMode="auto">
          <a:xfrm>
            <a:off x="3938291" y="3641158"/>
            <a:ext cx="0" cy="2762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276" name="Line 149"/>
          <p:cNvSpPr>
            <a:spLocks noChangeShapeType="1"/>
          </p:cNvSpPr>
          <p:nvPr/>
        </p:nvSpPr>
        <p:spPr bwMode="auto">
          <a:xfrm flipH="1">
            <a:off x="3896677" y="3719843"/>
            <a:ext cx="83272" cy="1287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277" name="Line 149"/>
          <p:cNvSpPr>
            <a:spLocks noChangeShapeType="1"/>
          </p:cNvSpPr>
          <p:nvPr/>
        </p:nvSpPr>
        <p:spPr bwMode="auto">
          <a:xfrm flipH="1">
            <a:off x="1432967" y="3730003"/>
            <a:ext cx="83272" cy="1287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278" name="Line 152"/>
          <p:cNvSpPr>
            <a:spLocks noChangeShapeType="1"/>
          </p:cNvSpPr>
          <p:nvPr/>
        </p:nvSpPr>
        <p:spPr bwMode="auto">
          <a:xfrm>
            <a:off x="4038340" y="2216348"/>
            <a:ext cx="3089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279" name="Line 152"/>
          <p:cNvSpPr>
            <a:spLocks noChangeShapeType="1"/>
          </p:cNvSpPr>
          <p:nvPr/>
        </p:nvSpPr>
        <p:spPr bwMode="auto">
          <a:xfrm>
            <a:off x="4101711" y="3459625"/>
            <a:ext cx="24606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280" name="Line 149"/>
          <p:cNvSpPr>
            <a:spLocks noChangeShapeType="1"/>
          </p:cNvSpPr>
          <p:nvPr/>
        </p:nvSpPr>
        <p:spPr bwMode="auto">
          <a:xfrm rot="5400000" flipH="1">
            <a:off x="4146285" y="3391762"/>
            <a:ext cx="83272" cy="128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281" name="Line 149"/>
          <p:cNvSpPr>
            <a:spLocks noChangeShapeType="1"/>
          </p:cNvSpPr>
          <p:nvPr/>
        </p:nvSpPr>
        <p:spPr bwMode="auto">
          <a:xfrm rot="5400000" flipH="1">
            <a:off x="4161327" y="2144714"/>
            <a:ext cx="83272" cy="128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283" name="TextBox 282"/>
          <p:cNvSpPr txBox="1"/>
          <p:nvPr/>
        </p:nvSpPr>
        <p:spPr>
          <a:xfrm rot="16200000">
            <a:off x="3988653" y="2762407"/>
            <a:ext cx="451576" cy="233910"/>
          </a:xfrm>
          <a:prstGeom prst="rect">
            <a:avLst/>
          </a:prstGeom>
          <a:solidFill>
            <a:schemeClr val="bg1"/>
          </a:solidFill>
          <a:ln>
            <a:noFill/>
          </a:ln>
        </p:spPr>
        <p:txBody>
          <a:bodyPr wrap="square" lIns="9144" tIns="9144" rIns="9144" bIns="9144" rtlCol="0">
            <a:spAutoFit/>
          </a:bodyPr>
          <a:lstStyle/>
          <a:p>
            <a:pPr algn="ctr"/>
            <a:r>
              <a:rPr lang="en-US" sz="1400" dirty="0">
                <a:latin typeface="Calibri" panose="020F0502020204030204" pitchFamily="34" charset="0"/>
                <a:cs typeface="Calibri" panose="020F0502020204030204" pitchFamily="34" charset="0"/>
              </a:rPr>
              <a:t>15 </a:t>
            </a:r>
            <a:r>
              <a:rPr lang="en-US" sz="1400" dirty="0" err="1">
                <a:latin typeface="Calibri" panose="020F0502020204030204" pitchFamily="34" charset="0"/>
                <a:cs typeface="Calibri" panose="020F0502020204030204" pitchFamily="34" charset="0"/>
              </a:rPr>
              <a:t>ft</a:t>
            </a:r>
            <a:endParaRPr lang="en-US" sz="1400" i="1" dirty="0">
              <a:latin typeface="Calibri" panose="020F0502020204030204" pitchFamily="34" charset="0"/>
              <a:cs typeface="Calibri" panose="020F0502020204030204" pitchFamily="34" charset="0"/>
            </a:endParaRPr>
          </a:p>
        </p:txBody>
      </p:sp>
      <p:sp>
        <p:nvSpPr>
          <p:cNvPr id="130" name="Text Box 2"/>
          <p:cNvSpPr txBox="1">
            <a:spLocks noChangeArrowheads="1"/>
          </p:cNvSpPr>
          <p:nvPr/>
        </p:nvSpPr>
        <p:spPr bwMode="auto">
          <a:xfrm>
            <a:off x="4932640" y="1097339"/>
            <a:ext cx="3093760" cy="3852348"/>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300"/>
              </a:spcAft>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Nominal Loads</a:t>
            </a:r>
          </a:p>
          <a:p>
            <a:pPr>
              <a:lnSpc>
                <a:spcPct val="107000"/>
              </a:lnSpc>
            </a:pPr>
            <a:r>
              <a:rPr lang="en-US" sz="1400" b="1" dirty="0">
                <a:effectLst/>
                <a:latin typeface="Calibri" panose="020F0502020204030204" pitchFamily="34" charset="0"/>
                <a:ea typeface="Calibri" panose="020F0502020204030204" pitchFamily="34" charset="0"/>
                <a:cs typeface="Times New Roman" panose="02020603050405020304" pitchFamily="18" charset="0"/>
              </a:rPr>
              <a:t>Gravity </a:t>
            </a:r>
            <a:r>
              <a:rPr lang="en-US" sz="1400" dirty="0">
                <a:effectLst/>
                <a:latin typeface="Calibri" panose="020F0502020204030204" pitchFamily="34" charset="0"/>
                <a:ea typeface="Calibri" panose="020F0502020204030204" pitchFamily="34" charset="0"/>
                <a:cs typeface="Times New Roman" panose="02020603050405020304" pitchFamily="18" charset="0"/>
              </a:rPr>
              <a:t>(</a:t>
            </a:r>
            <a:r>
              <a:rPr lang="en-US" sz="1400" dirty="0">
                <a:latin typeface="Calibri" panose="020F0502020204030204" pitchFamily="34" charset="0"/>
                <a:ea typeface="Calibri" panose="020F0502020204030204" pitchFamily="34" charset="0"/>
                <a:cs typeface="Times New Roman" panose="02020603050405020304" pitchFamily="18" charset="0"/>
              </a:rPr>
              <a:t>L/D = 2</a:t>
            </a:r>
            <a:r>
              <a:rPr lang="en-US" sz="14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pPr>
            <a:r>
              <a:rPr lang="en-US" sz="1400" dirty="0">
                <a:latin typeface="Calibri" panose="020F0502020204030204" pitchFamily="34" charset="0"/>
                <a:ea typeface="Calibri" panose="020F0502020204030204" pitchFamily="34" charset="0"/>
                <a:cs typeface="Times New Roman" panose="02020603050405020304" pitchFamily="18" charset="0"/>
              </a:rPr>
              <a:t>  D = 79.202 kip</a:t>
            </a:r>
          </a:p>
          <a:p>
            <a:pPr marL="0" marR="0">
              <a:lnSpc>
                <a:spcPct val="107000"/>
              </a:lnSpc>
              <a:spcBef>
                <a:spcPts val="0"/>
              </a:spcBef>
              <a:spcAft>
                <a:spcPts val="600"/>
              </a:spcAft>
            </a:pPr>
            <a:r>
              <a:rPr lang="en-US" altLang="en-US" sz="1400" dirty="0">
                <a:latin typeface="Calibri" panose="020F0502020204030204" pitchFamily="34" charset="0"/>
                <a:cs typeface="Times New Roman" panose="02020603050405020304" pitchFamily="18" charset="0"/>
              </a:rPr>
              <a:t>  </a:t>
            </a:r>
            <a:r>
              <a:rPr lang="en-US" altLang="en-US" sz="1400" dirty="0" err="1"/>
              <a:t>L</a:t>
            </a:r>
            <a:r>
              <a:rPr lang="en-US" altLang="en-US" sz="1600" baseline="-25000" dirty="0" err="1"/>
              <a:t>r</a:t>
            </a:r>
            <a:r>
              <a:rPr lang="en-US" sz="1400" dirty="0">
                <a:latin typeface="Calibri" panose="020F0502020204030204" pitchFamily="34" charset="0"/>
                <a:ea typeface="Calibri" panose="020F0502020204030204" pitchFamily="34" charset="0"/>
                <a:cs typeface="Times New Roman" panose="02020603050405020304" pitchFamily="18" charset="0"/>
              </a:rPr>
              <a:t> = 158.405 kip</a:t>
            </a:r>
          </a:p>
          <a:p>
            <a:pPr>
              <a:lnSpc>
                <a:spcPct val="107000"/>
              </a:lnSpc>
              <a:tabLst>
                <a:tab pos="171450" algn="l"/>
                <a:tab pos="1143000" algn="l"/>
              </a:tabLs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Wind </a:t>
            </a:r>
          </a:p>
          <a:p>
            <a:pPr>
              <a:lnSpc>
                <a:spcPct val="107000"/>
              </a:lnSpc>
              <a:spcAft>
                <a:spcPts val="600"/>
              </a:spcAft>
              <a:tabLst>
                <a:tab pos="171450" algn="l"/>
                <a:tab pos="11430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W = 69.70 kip</a:t>
            </a:r>
          </a:p>
          <a:p>
            <a:pPr>
              <a:lnSpc>
                <a:spcPct val="107000"/>
              </a:lnSpc>
              <a:spcBef>
                <a:spcPts val="600"/>
              </a:spcBef>
              <a:spcAft>
                <a:spcPts val="300"/>
              </a:spcAft>
              <a:tabLst>
                <a:tab pos="171450" algn="l"/>
                <a:tab pos="800100" algn="l"/>
              </a:tabLst>
            </a:pPr>
            <a:r>
              <a:rPr lang="en-US" sz="1400" b="1" u="sng" dirty="0">
                <a:latin typeface="Calibri" panose="020F0502020204030204" pitchFamily="34" charset="0"/>
                <a:ea typeface="Calibri" panose="020F0502020204030204" pitchFamily="34" charset="0"/>
                <a:cs typeface="Times New Roman" panose="02020603050405020304" pitchFamily="18" charset="0"/>
              </a:rPr>
              <a:t>Initial imperfection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Global sway </a:t>
            </a:r>
            <a:r>
              <a:rPr lang="en-US" sz="1400" dirty="0">
                <a:latin typeface="Symbol" panose="05050102010706020507" pitchFamily="18" charset="2"/>
                <a:ea typeface="Calibri" panose="020F0502020204030204" pitchFamily="34" charset="0"/>
                <a:cs typeface="Times New Roman" panose="02020603050405020304" pitchFamily="18" charset="0"/>
              </a:rPr>
              <a:t>D</a:t>
            </a:r>
            <a:r>
              <a:rPr lang="en-US" sz="1400" baseline="-25000" dirty="0">
                <a:latin typeface="Calibri" panose="020F0502020204030204" pitchFamily="34" charset="0"/>
                <a:ea typeface="Calibri" panose="020F0502020204030204" pitchFamily="34" charset="0"/>
                <a:cs typeface="Times New Roman" panose="02020603050405020304" pitchFamily="18" charset="0"/>
              </a:rPr>
              <a:t>0</a:t>
            </a:r>
            <a:r>
              <a:rPr lang="en-US" sz="1400" dirty="0">
                <a:latin typeface="Calibri" panose="020F0502020204030204" pitchFamily="34" charset="0"/>
                <a:ea typeface="Calibri" panose="020F0502020204030204" pitchFamily="34" charset="0"/>
                <a:cs typeface="Times New Roman" panose="02020603050405020304" pitchFamily="18" charset="0"/>
              </a:rPr>
              <a:t> = H/500 (rightward)</a:t>
            </a:r>
          </a:p>
          <a:p>
            <a:pPr>
              <a:lnSpc>
                <a:spcPct val="107000"/>
              </a:lnSpc>
              <a:spcBef>
                <a:spcPts val="600"/>
              </a:spcBef>
              <a:spcAft>
                <a:spcPts val="300"/>
              </a:spcAft>
              <a:tabLst>
                <a:tab pos="171450" algn="l"/>
                <a:tab pos="800100" algn="l"/>
              </a:tabLst>
            </a:pPr>
            <a:r>
              <a:rPr lang="en-US" sz="1400" b="1" u="sng" dirty="0">
                <a:latin typeface="Calibri" panose="020F0502020204030204" pitchFamily="34" charset="0"/>
                <a:ea typeface="Calibri" panose="020F0502020204030204" pitchFamily="34" charset="0"/>
                <a:cs typeface="Times New Roman" panose="02020603050405020304" pitchFamily="18" charset="0"/>
              </a:rPr>
              <a:t>Material</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E = 29,000 </a:t>
            </a:r>
            <a:r>
              <a:rPr lang="en-US" sz="1400" dirty="0" err="1">
                <a:latin typeface="Calibri" panose="020F0502020204030204" pitchFamily="34" charset="0"/>
                <a:ea typeface="Calibri" panose="020F0502020204030204" pitchFamily="34" charset="0"/>
                <a:cs typeface="Times New Roman" panose="02020603050405020304" pitchFamily="18" charset="0"/>
              </a:rPr>
              <a:t>ksi</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Fy</a:t>
            </a:r>
            <a:r>
              <a:rPr lang="en-US" sz="1400" dirty="0">
                <a:latin typeface="Calibri" panose="020F0502020204030204" pitchFamily="34" charset="0"/>
                <a:ea typeface="Calibri" panose="020F0502020204030204" pitchFamily="34" charset="0"/>
                <a:cs typeface="Times New Roman" panose="02020603050405020304" pitchFamily="18" charset="0"/>
              </a:rPr>
              <a:t> = 36 </a:t>
            </a:r>
            <a:r>
              <a:rPr lang="en-US" sz="1400" dirty="0" err="1">
                <a:latin typeface="Calibri" panose="020F0502020204030204" pitchFamily="34" charset="0"/>
                <a:ea typeface="Calibri" panose="020F0502020204030204" pitchFamily="34" charset="0"/>
                <a:cs typeface="Times New Roman" panose="02020603050405020304" pitchFamily="18" charset="0"/>
              </a:rPr>
              <a:t>ksi</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1143000" algn="l"/>
              </a:tabLst>
            </a:pP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1143000" algn="l"/>
              </a:tabLst>
            </a:pPr>
            <a:endParaRPr lang="en-US" altLang="en-US" sz="1400" dirty="0">
              <a:latin typeface="+mn-lt"/>
            </a:endParaRPr>
          </a:p>
        </p:txBody>
      </p:sp>
      <p:sp>
        <p:nvSpPr>
          <p:cNvPr id="258" name="Line 25"/>
          <p:cNvSpPr>
            <a:spLocks noChangeShapeType="1"/>
          </p:cNvSpPr>
          <p:nvPr/>
        </p:nvSpPr>
        <p:spPr bwMode="auto">
          <a:xfrm flipV="1">
            <a:off x="3921015" y="2209802"/>
            <a:ext cx="0" cy="123627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259" name="Line 26"/>
          <p:cNvSpPr>
            <a:spLocks noChangeShapeType="1"/>
          </p:cNvSpPr>
          <p:nvPr/>
        </p:nvSpPr>
        <p:spPr bwMode="auto">
          <a:xfrm>
            <a:off x="1449380" y="2200913"/>
            <a:ext cx="24791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303" name="TextBox 158"/>
          <p:cNvSpPr txBox="1">
            <a:spLocks noChangeArrowheads="1"/>
          </p:cNvSpPr>
          <p:nvPr/>
        </p:nvSpPr>
        <p:spPr bwMode="auto">
          <a:xfrm rot="16200000">
            <a:off x="913718" y="2733848"/>
            <a:ext cx="7889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dirty="0">
                <a:latin typeface="+mn-lt"/>
              </a:rPr>
              <a:t>W14x68</a:t>
            </a:r>
          </a:p>
        </p:txBody>
      </p:sp>
      <p:sp>
        <p:nvSpPr>
          <p:cNvPr id="305" name="TextBox 158"/>
          <p:cNvSpPr txBox="1">
            <a:spLocks noChangeArrowheads="1"/>
          </p:cNvSpPr>
          <p:nvPr/>
        </p:nvSpPr>
        <p:spPr bwMode="auto">
          <a:xfrm>
            <a:off x="2308458" y="2221445"/>
            <a:ext cx="7889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dirty="0">
                <a:latin typeface="+mn-lt"/>
              </a:rPr>
              <a:t>W18x35</a:t>
            </a:r>
          </a:p>
        </p:txBody>
      </p:sp>
      <p:sp>
        <p:nvSpPr>
          <p:cNvPr id="85" name="Line 25"/>
          <p:cNvSpPr>
            <a:spLocks noChangeShapeType="1"/>
          </p:cNvSpPr>
          <p:nvPr/>
        </p:nvSpPr>
        <p:spPr bwMode="auto">
          <a:xfrm flipV="1">
            <a:off x="1454040" y="2200277"/>
            <a:ext cx="0" cy="123627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grpSp>
        <p:nvGrpSpPr>
          <p:cNvPr id="3" name="Group 2"/>
          <p:cNvGrpSpPr/>
          <p:nvPr/>
        </p:nvGrpSpPr>
        <p:grpSpPr>
          <a:xfrm>
            <a:off x="1319360" y="3444832"/>
            <a:ext cx="291886" cy="116046"/>
            <a:chOff x="635688" y="4444891"/>
            <a:chExt cx="291886" cy="116046"/>
          </a:xfrm>
        </p:grpSpPr>
        <p:sp>
          <p:nvSpPr>
            <p:cNvPr id="86" name="Rectangle 206"/>
            <p:cNvSpPr>
              <a:spLocks noChangeArrowheads="1"/>
            </p:cNvSpPr>
            <p:nvPr/>
          </p:nvSpPr>
          <p:spPr bwMode="auto">
            <a:xfrm>
              <a:off x="643166" y="4444892"/>
              <a:ext cx="284408" cy="116045"/>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400"/>
            </a:p>
          </p:txBody>
        </p:sp>
        <p:sp>
          <p:nvSpPr>
            <p:cNvPr id="87" name="Line 208"/>
            <p:cNvSpPr>
              <a:spLocks noChangeShapeType="1"/>
            </p:cNvSpPr>
            <p:nvPr/>
          </p:nvSpPr>
          <p:spPr bwMode="auto">
            <a:xfrm>
              <a:off x="635688" y="4444891"/>
              <a:ext cx="28381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400"/>
            </a:p>
          </p:txBody>
        </p:sp>
      </p:grpSp>
      <p:grpSp>
        <p:nvGrpSpPr>
          <p:cNvPr id="90" name="Group 89"/>
          <p:cNvGrpSpPr/>
          <p:nvPr/>
        </p:nvGrpSpPr>
        <p:grpSpPr>
          <a:xfrm>
            <a:off x="3779546" y="3444828"/>
            <a:ext cx="291886" cy="116046"/>
            <a:chOff x="635688" y="4444891"/>
            <a:chExt cx="291886" cy="116046"/>
          </a:xfrm>
        </p:grpSpPr>
        <p:sp>
          <p:nvSpPr>
            <p:cNvPr id="91" name="Rectangle 206"/>
            <p:cNvSpPr>
              <a:spLocks noChangeArrowheads="1"/>
            </p:cNvSpPr>
            <p:nvPr/>
          </p:nvSpPr>
          <p:spPr bwMode="auto">
            <a:xfrm>
              <a:off x="643166" y="4444892"/>
              <a:ext cx="284408" cy="116045"/>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400"/>
            </a:p>
          </p:txBody>
        </p:sp>
        <p:sp>
          <p:nvSpPr>
            <p:cNvPr id="92" name="Line 208"/>
            <p:cNvSpPr>
              <a:spLocks noChangeShapeType="1"/>
            </p:cNvSpPr>
            <p:nvPr/>
          </p:nvSpPr>
          <p:spPr bwMode="auto">
            <a:xfrm>
              <a:off x="635688" y="4444891"/>
              <a:ext cx="28381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400"/>
            </a:p>
          </p:txBody>
        </p:sp>
      </p:grpSp>
      <p:sp>
        <p:nvSpPr>
          <p:cNvPr id="93" name="Line 167"/>
          <p:cNvSpPr>
            <a:spLocks noChangeShapeType="1"/>
          </p:cNvSpPr>
          <p:nvPr/>
        </p:nvSpPr>
        <p:spPr bwMode="auto">
          <a:xfrm>
            <a:off x="3925880" y="1875005"/>
            <a:ext cx="0" cy="325272"/>
          </a:xfrm>
          <a:prstGeom prst="line">
            <a:avLst/>
          </a:prstGeom>
          <a:noFill/>
          <a:ln w="190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en-US" sz="1400"/>
          </a:p>
        </p:txBody>
      </p:sp>
      <p:sp>
        <p:nvSpPr>
          <p:cNvPr id="95" name="Line 167"/>
          <p:cNvSpPr>
            <a:spLocks noChangeShapeType="1"/>
          </p:cNvSpPr>
          <p:nvPr/>
        </p:nvSpPr>
        <p:spPr bwMode="auto">
          <a:xfrm>
            <a:off x="1457000" y="1875005"/>
            <a:ext cx="0" cy="325272"/>
          </a:xfrm>
          <a:prstGeom prst="line">
            <a:avLst/>
          </a:prstGeom>
          <a:noFill/>
          <a:ln w="190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en-US" sz="1400"/>
          </a:p>
        </p:txBody>
      </p:sp>
      <p:sp>
        <p:nvSpPr>
          <p:cNvPr id="96" name="TextBox 158"/>
          <p:cNvSpPr txBox="1">
            <a:spLocks noChangeArrowheads="1"/>
          </p:cNvSpPr>
          <p:nvPr/>
        </p:nvSpPr>
        <p:spPr bwMode="auto">
          <a:xfrm rot="16200000">
            <a:off x="3382598" y="2726228"/>
            <a:ext cx="7889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dirty="0">
                <a:latin typeface="+mn-lt"/>
              </a:rPr>
              <a:t>W14x68</a:t>
            </a:r>
          </a:p>
        </p:txBody>
      </p:sp>
      <p:sp>
        <p:nvSpPr>
          <p:cNvPr id="4" name="Rectangle 3"/>
          <p:cNvSpPr/>
          <p:nvPr/>
        </p:nvSpPr>
        <p:spPr>
          <a:xfrm>
            <a:off x="1043297" y="1587009"/>
            <a:ext cx="1037463" cy="307777"/>
          </a:xfrm>
          <a:prstGeom prst="rect">
            <a:avLst/>
          </a:prstGeom>
        </p:spPr>
        <p:txBody>
          <a:bodyPr wrap="none">
            <a:spAutoFit/>
          </a:bodyPr>
          <a:lstStyle/>
          <a:p>
            <a:r>
              <a:rPr lang="en-US" sz="1400" dirty="0"/>
              <a:t>1.2D + 1.6L</a:t>
            </a:r>
            <a:r>
              <a:rPr lang="en-US" sz="1400" baseline="-25000" dirty="0"/>
              <a:t>r</a:t>
            </a:r>
            <a:endParaRPr lang="en-US" sz="1400" dirty="0"/>
          </a:p>
        </p:txBody>
      </p:sp>
      <p:sp>
        <p:nvSpPr>
          <p:cNvPr id="99" name="Line 167"/>
          <p:cNvSpPr>
            <a:spLocks noChangeShapeType="1"/>
          </p:cNvSpPr>
          <p:nvPr/>
        </p:nvSpPr>
        <p:spPr bwMode="auto">
          <a:xfrm rot="16200000">
            <a:off x="1270331" y="2043546"/>
            <a:ext cx="0" cy="325272"/>
          </a:xfrm>
          <a:prstGeom prst="line">
            <a:avLst/>
          </a:prstGeom>
          <a:noFill/>
          <a:ln w="190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en-US" sz="1400"/>
          </a:p>
        </p:txBody>
      </p:sp>
      <p:sp>
        <p:nvSpPr>
          <p:cNvPr id="100" name="Rectangle 99"/>
          <p:cNvSpPr/>
          <p:nvPr/>
        </p:nvSpPr>
        <p:spPr>
          <a:xfrm>
            <a:off x="814299" y="2200445"/>
            <a:ext cx="572593" cy="307777"/>
          </a:xfrm>
          <a:prstGeom prst="rect">
            <a:avLst/>
          </a:prstGeom>
        </p:spPr>
        <p:txBody>
          <a:bodyPr wrap="none">
            <a:spAutoFit/>
          </a:bodyPr>
          <a:lstStyle/>
          <a:p>
            <a:r>
              <a:rPr lang="en-US" sz="1400" dirty="0"/>
              <a:t>0.5W</a:t>
            </a:r>
          </a:p>
        </p:txBody>
      </p:sp>
      <p:sp>
        <p:nvSpPr>
          <p:cNvPr id="101" name="Text Box 141"/>
          <p:cNvSpPr txBox="1">
            <a:spLocks noChangeArrowheads="1"/>
          </p:cNvSpPr>
          <p:nvPr/>
        </p:nvSpPr>
        <p:spPr bwMode="auto">
          <a:xfrm>
            <a:off x="674054" y="582148"/>
            <a:ext cx="40334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u="sng" dirty="0">
                <a:latin typeface="+mn-lt"/>
              </a:rPr>
              <a:t>Frame 1</a:t>
            </a:r>
            <a:r>
              <a:rPr lang="en-US" altLang="en-US" sz="2000" dirty="0">
                <a:latin typeface="+mn-lt"/>
              </a:rPr>
              <a:t>: Single story portal frame</a:t>
            </a:r>
          </a:p>
        </p:txBody>
      </p:sp>
      <p:sp>
        <p:nvSpPr>
          <p:cNvPr id="103" name="Text Box 2"/>
          <p:cNvSpPr txBox="1">
            <a:spLocks noChangeArrowheads="1"/>
          </p:cNvSpPr>
          <p:nvPr/>
        </p:nvSpPr>
        <p:spPr bwMode="auto">
          <a:xfrm>
            <a:off x="4978785" y="4296113"/>
            <a:ext cx="2703325" cy="653574"/>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300"/>
              </a:spcAft>
              <a:tabLst>
                <a:tab pos="171450" algn="l"/>
              </a:tabLst>
            </a:pPr>
            <a:r>
              <a:rPr lang="en-US" sz="1400" b="1" u="sng" dirty="0">
                <a:latin typeface="Calibri" panose="020F0502020204030204" pitchFamily="34" charset="0"/>
                <a:ea typeface="Calibri" panose="020F0502020204030204" pitchFamily="34" charset="0"/>
                <a:cs typeface="Calibri" panose="020F0502020204030204" pitchFamily="34" charset="0"/>
              </a:rPr>
              <a:t>Load combination investigated</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tabLst>
                <a:tab pos="171450" algn="l"/>
              </a:tabLst>
            </a:pPr>
            <a:r>
              <a:rPr lang="en-US" sz="1400" dirty="0">
                <a:latin typeface="Calibri" panose="020F0502020204030204" pitchFamily="34" charset="0"/>
                <a:ea typeface="Calibri" panose="020F0502020204030204" pitchFamily="34" charset="0"/>
                <a:cs typeface="Calibri" panose="020F0502020204030204" pitchFamily="34" charset="0"/>
              </a:rPr>
              <a:t>1.2D + 1.6L</a:t>
            </a:r>
            <a:r>
              <a:rPr lang="en-US" sz="1400" baseline="-25000" dirty="0">
                <a:latin typeface="Calibri" panose="020F0502020204030204" pitchFamily="34" charset="0"/>
                <a:ea typeface="Calibri" panose="020F0502020204030204" pitchFamily="34" charset="0"/>
                <a:cs typeface="Calibri" panose="020F0502020204030204" pitchFamily="34" charset="0"/>
              </a:rPr>
              <a:t>r</a:t>
            </a:r>
            <a:r>
              <a:rPr lang="en-US" sz="1400" dirty="0">
                <a:latin typeface="Calibri" panose="020F0502020204030204" pitchFamily="34" charset="0"/>
                <a:ea typeface="Calibri" panose="020F0502020204030204" pitchFamily="34" charset="0"/>
                <a:cs typeface="Calibri" panose="020F0502020204030204" pitchFamily="34" charset="0"/>
              </a:rPr>
              <a:t> + 0.5W</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tabLst>
                <a:tab pos="171450" algn="l"/>
                <a:tab pos="1087438" algn="l"/>
              </a:tabLs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 name="Rectangle 35"/>
          <p:cNvSpPr/>
          <p:nvPr/>
        </p:nvSpPr>
        <p:spPr>
          <a:xfrm>
            <a:off x="3350536" y="1587009"/>
            <a:ext cx="1037463" cy="307777"/>
          </a:xfrm>
          <a:prstGeom prst="rect">
            <a:avLst/>
          </a:prstGeom>
        </p:spPr>
        <p:txBody>
          <a:bodyPr wrap="none">
            <a:spAutoFit/>
          </a:bodyPr>
          <a:lstStyle/>
          <a:p>
            <a:r>
              <a:rPr lang="en-US" sz="1400" dirty="0"/>
              <a:t>1.2D + 1.6L</a:t>
            </a:r>
            <a:r>
              <a:rPr lang="en-US" sz="1400" baseline="-25000" dirty="0"/>
              <a:t>r</a:t>
            </a:r>
            <a:endParaRPr lang="en-US" sz="1400" dirty="0"/>
          </a:p>
        </p:txBody>
      </p:sp>
      <p:sp>
        <p:nvSpPr>
          <p:cNvPr id="2" name="TextBox 1"/>
          <p:cNvSpPr txBox="1"/>
          <p:nvPr/>
        </p:nvSpPr>
        <p:spPr>
          <a:xfrm>
            <a:off x="1063478" y="5841429"/>
            <a:ext cx="7215040" cy="738664"/>
          </a:xfrm>
          <a:prstGeom prst="rect">
            <a:avLst/>
          </a:prstGeom>
          <a:noFill/>
        </p:spPr>
        <p:txBody>
          <a:bodyPr wrap="square" rtlCol="0">
            <a:spAutoFit/>
          </a:bodyPr>
          <a:lstStyle/>
          <a:p>
            <a:r>
              <a:rPr lang="en-US" sz="1400" u="sng" dirty="0"/>
              <a:t>Reference</a:t>
            </a:r>
          </a:p>
          <a:p>
            <a:r>
              <a:rPr lang="en-US" sz="1400" dirty="0"/>
              <a:t>R.D. Ziemian, Advanced methods of inelastic analysis in the limit states design of steel structures, Cornell University, 1990.</a:t>
            </a:r>
          </a:p>
        </p:txBody>
      </p:sp>
    </p:spTree>
    <p:extLst>
      <p:ext uri="{BB962C8B-B14F-4D97-AF65-F5344CB8AC3E}">
        <p14:creationId xmlns:p14="http://schemas.microsoft.com/office/powerpoint/2010/main" val="3697020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56828" y="2248719"/>
            <a:ext cx="3667872" cy="1796839"/>
            <a:chOff x="1106372" y="1807391"/>
            <a:chExt cx="3667872" cy="2496539"/>
          </a:xfrm>
        </p:grpSpPr>
        <p:sp>
          <p:nvSpPr>
            <p:cNvPr id="88" name="Line 142"/>
            <p:cNvSpPr>
              <a:spLocks noChangeShapeType="1"/>
            </p:cNvSpPr>
            <p:nvPr/>
          </p:nvSpPr>
          <p:spPr bwMode="auto">
            <a:xfrm flipV="1">
              <a:off x="1106372" y="2735856"/>
              <a:ext cx="0" cy="156807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 name="Line 143"/>
            <p:cNvSpPr>
              <a:spLocks noChangeShapeType="1"/>
            </p:cNvSpPr>
            <p:nvPr/>
          </p:nvSpPr>
          <p:spPr bwMode="auto">
            <a:xfrm>
              <a:off x="4774244" y="2735856"/>
              <a:ext cx="0" cy="156807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 name="Line 198"/>
            <p:cNvSpPr>
              <a:spLocks noChangeShapeType="1"/>
            </p:cNvSpPr>
            <p:nvPr/>
          </p:nvSpPr>
          <p:spPr bwMode="auto">
            <a:xfrm>
              <a:off x="2937355" y="1807391"/>
              <a:ext cx="1836889" cy="9284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 name="Line 199"/>
            <p:cNvSpPr>
              <a:spLocks noChangeShapeType="1"/>
            </p:cNvSpPr>
            <p:nvPr/>
          </p:nvSpPr>
          <p:spPr bwMode="auto">
            <a:xfrm flipH="1">
              <a:off x="1118185" y="1807391"/>
              <a:ext cx="1819170" cy="9284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 name="Group 205"/>
          <p:cNvGrpSpPr>
            <a:grpSpLocks/>
          </p:cNvGrpSpPr>
          <p:nvPr/>
        </p:nvGrpSpPr>
        <p:grpSpPr bwMode="auto">
          <a:xfrm>
            <a:off x="1128513" y="4057299"/>
            <a:ext cx="263647" cy="207804"/>
            <a:chOff x="158" y="1066"/>
            <a:chExt cx="130" cy="113"/>
          </a:xfrm>
        </p:grpSpPr>
        <p:sp>
          <p:nvSpPr>
            <p:cNvPr id="85" name="Rectangle 206"/>
            <p:cNvSpPr>
              <a:spLocks noChangeArrowheads="1"/>
            </p:cNvSpPr>
            <p:nvPr/>
          </p:nvSpPr>
          <p:spPr bwMode="auto">
            <a:xfrm>
              <a:off x="159" y="1123"/>
              <a:ext cx="128" cy="56"/>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86" name="AutoShape 207"/>
            <p:cNvSpPr>
              <a:spLocks noChangeArrowheads="1"/>
            </p:cNvSpPr>
            <p:nvPr/>
          </p:nvSpPr>
          <p:spPr bwMode="auto">
            <a:xfrm>
              <a:off x="194" y="1066"/>
              <a:ext cx="58" cy="57"/>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87" name="Line 208"/>
            <p:cNvSpPr>
              <a:spLocks noChangeShapeType="1"/>
            </p:cNvSpPr>
            <p:nvPr/>
          </p:nvSpPr>
          <p:spPr bwMode="auto">
            <a:xfrm>
              <a:off x="158" y="1123"/>
              <a:ext cx="13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1" name="Group 209"/>
          <p:cNvGrpSpPr>
            <a:grpSpLocks/>
          </p:cNvGrpSpPr>
          <p:nvPr/>
        </p:nvGrpSpPr>
        <p:grpSpPr bwMode="auto">
          <a:xfrm>
            <a:off x="4795464" y="4057299"/>
            <a:ext cx="263647" cy="207804"/>
            <a:chOff x="158" y="1066"/>
            <a:chExt cx="130" cy="113"/>
          </a:xfrm>
        </p:grpSpPr>
        <p:sp>
          <p:nvSpPr>
            <p:cNvPr id="82" name="Rectangle 210"/>
            <p:cNvSpPr>
              <a:spLocks noChangeArrowheads="1"/>
            </p:cNvSpPr>
            <p:nvPr/>
          </p:nvSpPr>
          <p:spPr bwMode="auto">
            <a:xfrm>
              <a:off x="159" y="1123"/>
              <a:ext cx="128" cy="56"/>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83" name="AutoShape 211"/>
            <p:cNvSpPr>
              <a:spLocks noChangeArrowheads="1"/>
            </p:cNvSpPr>
            <p:nvPr/>
          </p:nvSpPr>
          <p:spPr bwMode="auto">
            <a:xfrm>
              <a:off x="194" y="1066"/>
              <a:ext cx="58" cy="57"/>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84" name="Line 212"/>
            <p:cNvSpPr>
              <a:spLocks noChangeShapeType="1"/>
            </p:cNvSpPr>
            <p:nvPr/>
          </p:nvSpPr>
          <p:spPr bwMode="auto">
            <a:xfrm>
              <a:off x="158" y="1123"/>
              <a:ext cx="13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92" name="Straight Arrow Connector 91"/>
          <p:cNvCxnSpPr/>
          <p:nvPr/>
        </p:nvCxnSpPr>
        <p:spPr>
          <a:xfrm flipH="1">
            <a:off x="1242313" y="4406713"/>
            <a:ext cx="1830211" cy="0"/>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818521" y="4281746"/>
            <a:ext cx="387428" cy="233910"/>
          </a:xfrm>
          <a:prstGeom prst="rect">
            <a:avLst/>
          </a:prstGeom>
          <a:solidFill>
            <a:schemeClr val="bg1"/>
          </a:solidFill>
          <a:ln>
            <a:noFill/>
          </a:ln>
        </p:spPr>
        <p:txBody>
          <a:bodyPr wrap="square" lIns="9144" tIns="9144" rIns="9144" bIns="9144" rtlCol="0">
            <a:spAutoFit/>
          </a:bodyPr>
          <a:lstStyle/>
          <a:p>
            <a:pPr algn="ctr"/>
            <a:r>
              <a:rPr lang="en-US" sz="1400" dirty="0">
                <a:latin typeface="Calibri" panose="020F0502020204030204" pitchFamily="34" charset="0"/>
                <a:cs typeface="Calibri" panose="020F0502020204030204" pitchFamily="34" charset="0"/>
              </a:rPr>
              <a:t>40 </a:t>
            </a:r>
            <a:r>
              <a:rPr lang="en-US" sz="1400" dirty="0" err="1">
                <a:latin typeface="Calibri" panose="020F0502020204030204" pitchFamily="34" charset="0"/>
                <a:cs typeface="Calibri" panose="020F0502020204030204" pitchFamily="34" charset="0"/>
              </a:rPr>
              <a:t>ft</a:t>
            </a:r>
            <a:endParaRPr lang="en-US" sz="1400" i="1" dirty="0">
              <a:latin typeface="Calibri" panose="020F0502020204030204" pitchFamily="34" charset="0"/>
              <a:cs typeface="Calibri" panose="020F0502020204030204" pitchFamily="34" charset="0"/>
            </a:endParaRPr>
          </a:p>
        </p:txBody>
      </p:sp>
      <p:cxnSp>
        <p:nvCxnSpPr>
          <p:cNvPr id="94" name="Straight Connector 93"/>
          <p:cNvCxnSpPr/>
          <p:nvPr/>
        </p:nvCxnSpPr>
        <p:spPr>
          <a:xfrm rot="5400000">
            <a:off x="4831009" y="4410813"/>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1159513" y="4399089"/>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77701" y="3484691"/>
            <a:ext cx="467315" cy="233910"/>
          </a:xfrm>
          <a:prstGeom prst="rect">
            <a:avLst/>
          </a:prstGeom>
          <a:noFill/>
          <a:ln>
            <a:noFill/>
          </a:ln>
        </p:spPr>
        <p:txBody>
          <a:bodyPr wrap="square" lIns="9144" tIns="9144" rIns="9144" bIns="9144" rtlCol="0">
            <a:spAutoFit/>
          </a:bodyPr>
          <a:lstStyle/>
          <a:p>
            <a:pPr algn="ctr"/>
            <a:r>
              <a:rPr lang="en-US" sz="1400" dirty="0">
                <a:latin typeface="Calibri" panose="020F0502020204030204" pitchFamily="34" charset="0"/>
                <a:cs typeface="Calibri" panose="020F0502020204030204" pitchFamily="34" charset="0"/>
              </a:rPr>
              <a:t>25 </a:t>
            </a:r>
            <a:r>
              <a:rPr lang="en-US" sz="1400" dirty="0" err="1">
                <a:latin typeface="Calibri" panose="020F0502020204030204" pitchFamily="34" charset="0"/>
                <a:cs typeface="Calibri" panose="020F0502020204030204" pitchFamily="34" charset="0"/>
              </a:rPr>
              <a:t>ft</a:t>
            </a:r>
            <a:endParaRPr lang="en-US" sz="1400" i="1" dirty="0">
              <a:latin typeface="Calibri" panose="020F0502020204030204" pitchFamily="34" charset="0"/>
              <a:cs typeface="Calibri" panose="020F0502020204030204" pitchFamily="34" charset="0"/>
            </a:endParaRPr>
          </a:p>
        </p:txBody>
      </p:sp>
      <p:sp>
        <p:nvSpPr>
          <p:cNvPr id="97" name="TextBox 96"/>
          <p:cNvSpPr txBox="1"/>
          <p:nvPr/>
        </p:nvSpPr>
        <p:spPr>
          <a:xfrm>
            <a:off x="4482842" y="3484691"/>
            <a:ext cx="435039" cy="233910"/>
          </a:xfrm>
          <a:prstGeom prst="rect">
            <a:avLst/>
          </a:prstGeom>
          <a:noFill/>
          <a:ln>
            <a:noFill/>
          </a:ln>
        </p:spPr>
        <p:txBody>
          <a:bodyPr wrap="square" lIns="9144" tIns="9144" rIns="9144" bIns="9144" rtlCol="0">
            <a:spAutoFit/>
          </a:bodyPr>
          <a:lstStyle/>
          <a:p>
            <a:pPr algn="ctr"/>
            <a:r>
              <a:rPr lang="en-US" sz="1400" dirty="0">
                <a:latin typeface="Calibri" panose="020F0502020204030204" pitchFamily="34" charset="0"/>
                <a:cs typeface="Calibri" panose="020F0502020204030204" pitchFamily="34" charset="0"/>
              </a:rPr>
              <a:t>25 </a:t>
            </a:r>
            <a:r>
              <a:rPr lang="en-US" sz="1400" dirty="0" err="1">
                <a:latin typeface="Calibri" panose="020F0502020204030204" pitchFamily="34" charset="0"/>
                <a:cs typeface="Calibri" panose="020F0502020204030204" pitchFamily="34" charset="0"/>
              </a:rPr>
              <a:t>ft</a:t>
            </a:r>
            <a:endParaRPr lang="en-US" sz="1400" i="1" dirty="0">
              <a:latin typeface="Calibri" panose="020F0502020204030204" pitchFamily="34" charset="0"/>
              <a:cs typeface="Calibri" panose="020F0502020204030204" pitchFamily="34" charset="0"/>
            </a:endParaRPr>
          </a:p>
        </p:txBody>
      </p:sp>
      <p:cxnSp>
        <p:nvCxnSpPr>
          <p:cNvPr id="98" name="Straight Connector 97"/>
          <p:cNvCxnSpPr/>
          <p:nvPr/>
        </p:nvCxnSpPr>
        <p:spPr>
          <a:xfrm>
            <a:off x="2984755" y="4136234"/>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H="1">
            <a:off x="3080991" y="2291266"/>
            <a:ext cx="0" cy="1828800"/>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812709" y="3306890"/>
            <a:ext cx="538460" cy="233910"/>
          </a:xfrm>
          <a:prstGeom prst="rect">
            <a:avLst/>
          </a:prstGeom>
          <a:solidFill>
            <a:schemeClr val="bg1"/>
          </a:solidFill>
          <a:ln>
            <a:noFill/>
          </a:ln>
        </p:spPr>
        <p:txBody>
          <a:bodyPr wrap="square" lIns="9144" tIns="9144" rIns="9144" bIns="9144" rtlCol="0">
            <a:spAutoFit/>
          </a:bodyPr>
          <a:lstStyle/>
          <a:p>
            <a:pPr algn="ctr"/>
            <a:r>
              <a:rPr lang="en-US" sz="1400" dirty="0">
                <a:cs typeface="Arial" panose="020B0604020202020204" pitchFamily="34" charset="0"/>
              </a:rPr>
              <a:t>38.5 </a:t>
            </a:r>
            <a:r>
              <a:rPr lang="en-US" sz="1400" dirty="0" err="1">
                <a:cs typeface="Arial" panose="020B0604020202020204" pitchFamily="34" charset="0"/>
              </a:rPr>
              <a:t>ft</a:t>
            </a:r>
            <a:endParaRPr lang="en-US" sz="1400" i="1" dirty="0">
              <a:cs typeface="Arial" panose="020B0604020202020204" pitchFamily="34" charset="0"/>
            </a:endParaRPr>
          </a:p>
        </p:txBody>
      </p:sp>
      <p:sp>
        <p:nvSpPr>
          <p:cNvPr id="101" name="Text Box 141"/>
          <p:cNvSpPr txBox="1">
            <a:spLocks noChangeArrowheads="1"/>
          </p:cNvSpPr>
          <p:nvPr/>
        </p:nvSpPr>
        <p:spPr bwMode="auto">
          <a:xfrm>
            <a:off x="440049" y="600075"/>
            <a:ext cx="51516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u="sng" dirty="0">
                <a:latin typeface="+mn-lt"/>
              </a:rPr>
              <a:t>Frame 2</a:t>
            </a:r>
            <a:r>
              <a:rPr lang="en-US" altLang="en-US" sz="2000" dirty="0">
                <a:latin typeface="+mn-lt"/>
              </a:rPr>
              <a:t>: Single story gabled frame</a:t>
            </a:r>
          </a:p>
        </p:txBody>
      </p:sp>
      <p:grpSp>
        <p:nvGrpSpPr>
          <p:cNvPr id="113" name="Group 158"/>
          <p:cNvGrpSpPr>
            <a:grpSpLocks/>
          </p:cNvGrpSpPr>
          <p:nvPr/>
        </p:nvGrpSpPr>
        <p:grpSpPr bwMode="auto">
          <a:xfrm>
            <a:off x="1274006" y="1780458"/>
            <a:ext cx="3642228" cy="244160"/>
            <a:chOff x="2873" y="2830"/>
            <a:chExt cx="9300" cy="596"/>
          </a:xfrm>
        </p:grpSpPr>
        <p:sp>
          <p:nvSpPr>
            <p:cNvPr id="114" name="Rectangle 159"/>
            <p:cNvSpPr>
              <a:spLocks noChangeArrowheads="1"/>
            </p:cNvSpPr>
            <p:nvPr/>
          </p:nvSpPr>
          <p:spPr bwMode="auto">
            <a:xfrm>
              <a:off x="2873" y="2830"/>
              <a:ext cx="9300" cy="5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15" name="Line 160"/>
            <p:cNvSpPr>
              <a:spLocks noChangeShapeType="1"/>
            </p:cNvSpPr>
            <p:nvPr/>
          </p:nvSpPr>
          <p:spPr bwMode="auto">
            <a:xfrm>
              <a:off x="287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6" name="Line 161"/>
            <p:cNvSpPr>
              <a:spLocks noChangeShapeType="1"/>
            </p:cNvSpPr>
            <p:nvPr/>
          </p:nvSpPr>
          <p:spPr bwMode="auto">
            <a:xfrm>
              <a:off x="322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7" name="Line 162"/>
            <p:cNvSpPr>
              <a:spLocks noChangeShapeType="1"/>
            </p:cNvSpPr>
            <p:nvPr/>
          </p:nvSpPr>
          <p:spPr bwMode="auto">
            <a:xfrm>
              <a:off x="357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8" name="Line 163"/>
            <p:cNvSpPr>
              <a:spLocks noChangeShapeType="1"/>
            </p:cNvSpPr>
            <p:nvPr/>
          </p:nvSpPr>
          <p:spPr bwMode="auto">
            <a:xfrm>
              <a:off x="392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9" name="Line 164"/>
            <p:cNvSpPr>
              <a:spLocks noChangeShapeType="1"/>
            </p:cNvSpPr>
            <p:nvPr/>
          </p:nvSpPr>
          <p:spPr bwMode="auto">
            <a:xfrm>
              <a:off x="424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0" name="Line 165"/>
            <p:cNvSpPr>
              <a:spLocks noChangeShapeType="1"/>
            </p:cNvSpPr>
            <p:nvPr/>
          </p:nvSpPr>
          <p:spPr bwMode="auto">
            <a:xfrm>
              <a:off x="459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1" name="Line 166"/>
            <p:cNvSpPr>
              <a:spLocks noChangeShapeType="1"/>
            </p:cNvSpPr>
            <p:nvPr/>
          </p:nvSpPr>
          <p:spPr bwMode="auto">
            <a:xfrm>
              <a:off x="494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 name="Line 167"/>
            <p:cNvSpPr>
              <a:spLocks noChangeShapeType="1"/>
            </p:cNvSpPr>
            <p:nvPr/>
          </p:nvSpPr>
          <p:spPr bwMode="auto">
            <a:xfrm>
              <a:off x="529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 name="Line 168"/>
            <p:cNvSpPr>
              <a:spLocks noChangeShapeType="1"/>
            </p:cNvSpPr>
            <p:nvPr/>
          </p:nvSpPr>
          <p:spPr bwMode="auto">
            <a:xfrm>
              <a:off x="564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4" name="Line 169"/>
            <p:cNvSpPr>
              <a:spLocks noChangeShapeType="1"/>
            </p:cNvSpPr>
            <p:nvPr/>
          </p:nvSpPr>
          <p:spPr bwMode="auto">
            <a:xfrm>
              <a:off x="598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5" name="Line 170"/>
            <p:cNvSpPr>
              <a:spLocks noChangeShapeType="1"/>
            </p:cNvSpPr>
            <p:nvPr/>
          </p:nvSpPr>
          <p:spPr bwMode="auto">
            <a:xfrm>
              <a:off x="634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6" name="Line 171"/>
            <p:cNvSpPr>
              <a:spLocks noChangeShapeType="1"/>
            </p:cNvSpPr>
            <p:nvPr/>
          </p:nvSpPr>
          <p:spPr bwMode="auto">
            <a:xfrm>
              <a:off x="669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7" name="Line 172"/>
            <p:cNvSpPr>
              <a:spLocks noChangeShapeType="1"/>
            </p:cNvSpPr>
            <p:nvPr/>
          </p:nvSpPr>
          <p:spPr bwMode="auto">
            <a:xfrm>
              <a:off x="701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 name="Line 173"/>
            <p:cNvSpPr>
              <a:spLocks noChangeShapeType="1"/>
            </p:cNvSpPr>
            <p:nvPr/>
          </p:nvSpPr>
          <p:spPr bwMode="auto">
            <a:xfrm>
              <a:off x="735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9" name="Line 174"/>
            <p:cNvSpPr>
              <a:spLocks noChangeShapeType="1"/>
            </p:cNvSpPr>
            <p:nvPr/>
          </p:nvSpPr>
          <p:spPr bwMode="auto">
            <a:xfrm>
              <a:off x="771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0" name="Line 175"/>
            <p:cNvSpPr>
              <a:spLocks noChangeShapeType="1"/>
            </p:cNvSpPr>
            <p:nvPr/>
          </p:nvSpPr>
          <p:spPr bwMode="auto">
            <a:xfrm>
              <a:off x="806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1" name="Line 176"/>
            <p:cNvSpPr>
              <a:spLocks noChangeShapeType="1"/>
            </p:cNvSpPr>
            <p:nvPr/>
          </p:nvSpPr>
          <p:spPr bwMode="auto">
            <a:xfrm>
              <a:off x="842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2" name="Line 177"/>
            <p:cNvSpPr>
              <a:spLocks noChangeShapeType="1"/>
            </p:cNvSpPr>
            <p:nvPr/>
          </p:nvSpPr>
          <p:spPr bwMode="auto">
            <a:xfrm>
              <a:off x="8769"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 name="Line 178"/>
            <p:cNvSpPr>
              <a:spLocks noChangeShapeType="1"/>
            </p:cNvSpPr>
            <p:nvPr/>
          </p:nvSpPr>
          <p:spPr bwMode="auto">
            <a:xfrm>
              <a:off x="912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4" name="Line 179"/>
            <p:cNvSpPr>
              <a:spLocks noChangeShapeType="1"/>
            </p:cNvSpPr>
            <p:nvPr/>
          </p:nvSpPr>
          <p:spPr bwMode="auto">
            <a:xfrm>
              <a:off x="9471"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5" name="Line 180"/>
            <p:cNvSpPr>
              <a:spLocks noChangeShapeType="1"/>
            </p:cNvSpPr>
            <p:nvPr/>
          </p:nvSpPr>
          <p:spPr bwMode="auto">
            <a:xfrm>
              <a:off x="9790"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6" name="Line 181"/>
            <p:cNvSpPr>
              <a:spLocks noChangeShapeType="1"/>
            </p:cNvSpPr>
            <p:nvPr/>
          </p:nvSpPr>
          <p:spPr bwMode="auto">
            <a:xfrm>
              <a:off x="1217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7" name="Line 182"/>
            <p:cNvSpPr>
              <a:spLocks noChangeShapeType="1"/>
            </p:cNvSpPr>
            <p:nvPr/>
          </p:nvSpPr>
          <p:spPr bwMode="auto">
            <a:xfrm>
              <a:off x="1012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8" name="Line 183"/>
            <p:cNvSpPr>
              <a:spLocks noChangeShapeType="1"/>
            </p:cNvSpPr>
            <p:nvPr/>
          </p:nvSpPr>
          <p:spPr bwMode="auto">
            <a:xfrm>
              <a:off x="1047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9" name="Line 184"/>
            <p:cNvSpPr>
              <a:spLocks noChangeShapeType="1"/>
            </p:cNvSpPr>
            <p:nvPr/>
          </p:nvSpPr>
          <p:spPr bwMode="auto">
            <a:xfrm>
              <a:off x="10793"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0" name="Line 185"/>
            <p:cNvSpPr>
              <a:spLocks noChangeShapeType="1"/>
            </p:cNvSpPr>
            <p:nvPr/>
          </p:nvSpPr>
          <p:spPr bwMode="auto">
            <a:xfrm>
              <a:off x="11142"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1" name="Line 186"/>
            <p:cNvSpPr>
              <a:spLocks noChangeShapeType="1"/>
            </p:cNvSpPr>
            <p:nvPr/>
          </p:nvSpPr>
          <p:spPr bwMode="auto">
            <a:xfrm>
              <a:off x="11495"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2" name="Line 187"/>
            <p:cNvSpPr>
              <a:spLocks noChangeShapeType="1"/>
            </p:cNvSpPr>
            <p:nvPr/>
          </p:nvSpPr>
          <p:spPr bwMode="auto">
            <a:xfrm>
              <a:off x="11844" y="2830"/>
              <a:ext cx="0" cy="5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43" name="Text Box 189"/>
          <p:cNvSpPr txBox="1">
            <a:spLocks noChangeArrowheads="1"/>
          </p:cNvSpPr>
          <p:nvPr/>
        </p:nvSpPr>
        <p:spPr bwMode="auto">
          <a:xfrm rot="20411035">
            <a:off x="1656740" y="2590103"/>
            <a:ext cx="88844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s-ES" altLang="en-US" sz="1400" dirty="0">
                <a:latin typeface="+mn-lt"/>
              </a:rPr>
              <a:t>W18x106</a:t>
            </a:r>
          </a:p>
        </p:txBody>
      </p:sp>
      <p:sp>
        <p:nvSpPr>
          <p:cNvPr id="144" name="Text Box 189"/>
          <p:cNvSpPr txBox="1">
            <a:spLocks noChangeArrowheads="1"/>
          </p:cNvSpPr>
          <p:nvPr/>
        </p:nvSpPr>
        <p:spPr bwMode="auto">
          <a:xfrm rot="1188965" flipH="1">
            <a:off x="3564198" y="2540391"/>
            <a:ext cx="88844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s-ES" altLang="en-US" sz="1400" dirty="0">
                <a:latin typeface="+mn-lt"/>
              </a:rPr>
              <a:t>W18x106</a:t>
            </a:r>
          </a:p>
        </p:txBody>
      </p:sp>
      <p:sp>
        <p:nvSpPr>
          <p:cNvPr id="146" name="Text Box 189"/>
          <p:cNvSpPr txBox="1">
            <a:spLocks noChangeArrowheads="1"/>
          </p:cNvSpPr>
          <p:nvPr/>
        </p:nvSpPr>
        <p:spPr bwMode="auto">
          <a:xfrm rot="16200000">
            <a:off x="953171" y="3292021"/>
            <a:ext cx="88844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s-ES" altLang="en-US" sz="1400" dirty="0">
                <a:latin typeface="+mn-lt"/>
              </a:rPr>
              <a:t>W12x50</a:t>
            </a:r>
          </a:p>
        </p:txBody>
      </p:sp>
      <p:sp>
        <p:nvSpPr>
          <p:cNvPr id="147" name="Text Box 189"/>
          <p:cNvSpPr txBox="1">
            <a:spLocks noChangeArrowheads="1"/>
          </p:cNvSpPr>
          <p:nvPr/>
        </p:nvSpPr>
        <p:spPr bwMode="auto">
          <a:xfrm rot="16200000">
            <a:off x="4619155" y="3292021"/>
            <a:ext cx="88844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s-ES" altLang="en-US" sz="1400" dirty="0">
                <a:latin typeface="+mn-lt"/>
              </a:rPr>
              <a:t>W12x50</a:t>
            </a:r>
          </a:p>
        </p:txBody>
      </p:sp>
      <p:sp>
        <p:nvSpPr>
          <p:cNvPr id="148" name="Rectangle 147"/>
          <p:cNvSpPr/>
          <p:nvPr/>
        </p:nvSpPr>
        <p:spPr>
          <a:xfrm>
            <a:off x="2629191" y="1474934"/>
            <a:ext cx="1037463" cy="307777"/>
          </a:xfrm>
          <a:prstGeom prst="rect">
            <a:avLst/>
          </a:prstGeom>
        </p:spPr>
        <p:txBody>
          <a:bodyPr wrap="none">
            <a:spAutoFit/>
          </a:bodyPr>
          <a:lstStyle/>
          <a:p>
            <a:r>
              <a:rPr lang="en-US" sz="1400" dirty="0"/>
              <a:t>1.2D + 0.5L</a:t>
            </a:r>
            <a:r>
              <a:rPr lang="en-US" sz="1400" baseline="-25000" dirty="0"/>
              <a:t>r</a:t>
            </a:r>
            <a:endParaRPr lang="en-US" sz="1400" dirty="0"/>
          </a:p>
        </p:txBody>
      </p:sp>
      <p:sp>
        <p:nvSpPr>
          <p:cNvPr id="149" name="Line 167"/>
          <p:cNvSpPr>
            <a:spLocks noChangeShapeType="1"/>
          </p:cNvSpPr>
          <p:nvPr/>
        </p:nvSpPr>
        <p:spPr bwMode="auto">
          <a:xfrm rot="16200000">
            <a:off x="1097502" y="2750240"/>
            <a:ext cx="0" cy="365760"/>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150" name="Line 167"/>
          <p:cNvSpPr>
            <a:spLocks noChangeShapeType="1"/>
          </p:cNvSpPr>
          <p:nvPr/>
        </p:nvSpPr>
        <p:spPr bwMode="auto">
          <a:xfrm rot="16200000">
            <a:off x="2907959" y="2045239"/>
            <a:ext cx="0" cy="365760"/>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151" name="Rectangle 150"/>
          <p:cNvSpPr/>
          <p:nvPr/>
        </p:nvSpPr>
        <p:spPr>
          <a:xfrm>
            <a:off x="2178226" y="2073788"/>
            <a:ext cx="633507" cy="307777"/>
          </a:xfrm>
          <a:prstGeom prst="rect">
            <a:avLst/>
          </a:prstGeom>
        </p:spPr>
        <p:txBody>
          <a:bodyPr wrap="none">
            <a:spAutoFit/>
          </a:bodyPr>
          <a:lstStyle/>
          <a:p>
            <a:r>
              <a:rPr lang="en-US" sz="1400" dirty="0"/>
              <a:t>1.0W</a:t>
            </a:r>
            <a:r>
              <a:rPr lang="en-US" sz="1400" baseline="-25000" dirty="0"/>
              <a:t>2</a:t>
            </a:r>
          </a:p>
        </p:txBody>
      </p:sp>
      <p:sp>
        <p:nvSpPr>
          <p:cNvPr id="153" name="Text Box 141"/>
          <p:cNvSpPr txBox="1">
            <a:spLocks noChangeArrowheads="1"/>
          </p:cNvSpPr>
          <p:nvPr/>
        </p:nvSpPr>
        <p:spPr bwMode="auto">
          <a:xfrm>
            <a:off x="872113" y="5771446"/>
            <a:ext cx="784670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400" u="sng" dirty="0">
                <a:latin typeface="+mn-lt"/>
              </a:rPr>
              <a:t>Reference</a:t>
            </a:r>
          </a:p>
          <a:p>
            <a:r>
              <a:rPr lang="en-US" altLang="en-US" sz="1400" dirty="0" err="1">
                <a:latin typeface="+mn-lt"/>
              </a:rPr>
              <a:t>Schimizze</a:t>
            </a:r>
            <a:r>
              <a:rPr lang="en-US" altLang="en-US" sz="1400" dirty="0">
                <a:latin typeface="+mn-lt"/>
              </a:rPr>
              <a:t>, Comparison of P-Delta Analyses of Plane Frames using Commercial Structural Analysis Programs and Current AISC Design Specifications, Virginia Tech, 2001.</a:t>
            </a:r>
          </a:p>
        </p:txBody>
      </p:sp>
      <p:cxnSp>
        <p:nvCxnSpPr>
          <p:cNvPr id="156" name="Straight Connector 155"/>
          <p:cNvCxnSpPr/>
          <p:nvPr/>
        </p:nvCxnSpPr>
        <p:spPr>
          <a:xfrm rot="5400000">
            <a:off x="2985273" y="4376944"/>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flipH="1">
            <a:off x="3088047" y="4406711"/>
            <a:ext cx="1830211" cy="0"/>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3833586" y="4281746"/>
            <a:ext cx="461502" cy="233910"/>
          </a:xfrm>
          <a:prstGeom prst="rect">
            <a:avLst/>
          </a:prstGeom>
          <a:solidFill>
            <a:schemeClr val="bg1"/>
          </a:solidFill>
          <a:ln>
            <a:noFill/>
          </a:ln>
        </p:spPr>
        <p:txBody>
          <a:bodyPr wrap="square" lIns="9144" tIns="9144" rIns="9144" bIns="9144" rtlCol="0">
            <a:spAutoFit/>
          </a:bodyPr>
          <a:lstStyle/>
          <a:p>
            <a:pPr algn="ctr"/>
            <a:r>
              <a:rPr lang="en-US" sz="1400" dirty="0">
                <a:latin typeface="Calibri" panose="020F0502020204030204" pitchFamily="34" charset="0"/>
                <a:cs typeface="Calibri" panose="020F0502020204030204" pitchFamily="34" charset="0"/>
              </a:rPr>
              <a:t>40 </a:t>
            </a:r>
            <a:r>
              <a:rPr lang="en-US" sz="1400" dirty="0" err="1">
                <a:latin typeface="Calibri" panose="020F0502020204030204" pitchFamily="34" charset="0"/>
                <a:cs typeface="Calibri" panose="020F0502020204030204" pitchFamily="34" charset="0"/>
              </a:rPr>
              <a:t>ft</a:t>
            </a:r>
            <a:endParaRPr lang="en-US" sz="1400" i="1" dirty="0">
              <a:latin typeface="Calibri" panose="020F0502020204030204" pitchFamily="34" charset="0"/>
              <a:cs typeface="Calibri" panose="020F0502020204030204" pitchFamily="34" charset="0"/>
            </a:endParaRPr>
          </a:p>
        </p:txBody>
      </p:sp>
      <p:sp>
        <p:nvSpPr>
          <p:cNvPr id="71" name="Rectangle 70"/>
          <p:cNvSpPr/>
          <p:nvPr/>
        </p:nvSpPr>
        <p:spPr>
          <a:xfrm>
            <a:off x="348848" y="2795434"/>
            <a:ext cx="633507" cy="307777"/>
          </a:xfrm>
          <a:prstGeom prst="rect">
            <a:avLst/>
          </a:prstGeom>
        </p:spPr>
        <p:txBody>
          <a:bodyPr wrap="none">
            <a:spAutoFit/>
          </a:bodyPr>
          <a:lstStyle/>
          <a:p>
            <a:r>
              <a:rPr lang="en-US" sz="1400" dirty="0"/>
              <a:t>1.0W</a:t>
            </a:r>
            <a:r>
              <a:rPr lang="en-US" sz="1400" baseline="-25000" dirty="0"/>
              <a:t>1</a:t>
            </a:r>
          </a:p>
        </p:txBody>
      </p:sp>
      <p:sp>
        <p:nvSpPr>
          <p:cNvPr id="70" name="Text Box 2"/>
          <p:cNvSpPr txBox="1">
            <a:spLocks noChangeArrowheads="1"/>
          </p:cNvSpPr>
          <p:nvPr/>
        </p:nvSpPr>
        <p:spPr bwMode="auto">
          <a:xfrm>
            <a:off x="5625465" y="1046192"/>
            <a:ext cx="2946875" cy="4186084"/>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300"/>
              </a:spcAft>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Nominal Loads</a:t>
            </a:r>
          </a:p>
          <a:p>
            <a:pPr>
              <a:lnSpc>
                <a:spcPct val="107000"/>
              </a:lnSpc>
            </a:pPr>
            <a:r>
              <a:rPr lang="en-US" sz="1400" b="1" dirty="0">
                <a:effectLst/>
                <a:latin typeface="Calibri" panose="020F0502020204030204" pitchFamily="34" charset="0"/>
                <a:ea typeface="Calibri" panose="020F0502020204030204" pitchFamily="34" charset="0"/>
                <a:cs typeface="Times New Roman" panose="02020603050405020304" pitchFamily="18" charset="0"/>
              </a:rPr>
              <a:t>Gravity </a:t>
            </a:r>
            <a:r>
              <a:rPr lang="en-US" sz="1400" dirty="0">
                <a:effectLst/>
                <a:latin typeface="Calibri" panose="020F0502020204030204" pitchFamily="34" charset="0"/>
                <a:ea typeface="Calibri" panose="020F0502020204030204" pitchFamily="34" charset="0"/>
                <a:cs typeface="Times New Roman" panose="02020603050405020304" pitchFamily="18" charset="0"/>
              </a:rPr>
              <a:t>(</a:t>
            </a:r>
            <a:r>
              <a:rPr lang="en-US" sz="1400" dirty="0">
                <a:latin typeface="Calibri" panose="020F0502020204030204" pitchFamily="34" charset="0"/>
                <a:ea typeface="Calibri" panose="020F0502020204030204" pitchFamily="34" charset="0"/>
                <a:cs typeface="Times New Roman" panose="02020603050405020304" pitchFamily="18" charset="0"/>
              </a:rPr>
              <a:t>L/D = 2</a:t>
            </a:r>
            <a:r>
              <a:rPr lang="en-US" sz="1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1400" dirty="0">
                <a:latin typeface="Calibri" panose="020F0502020204030204" pitchFamily="34" charset="0"/>
                <a:ea typeface="Calibri" panose="020F0502020204030204" pitchFamily="34" charset="0"/>
                <a:cs typeface="Times New Roman" panose="02020603050405020304" pitchFamily="18" charset="0"/>
              </a:rPr>
              <a:t>  D = 0.374 kip/</a:t>
            </a:r>
            <a:r>
              <a:rPr lang="en-US" sz="1400" dirty="0" err="1">
                <a:latin typeface="Calibri" panose="020F0502020204030204" pitchFamily="34" charset="0"/>
                <a:ea typeface="Calibri" panose="020F0502020204030204" pitchFamily="34" charset="0"/>
                <a:cs typeface="Times New Roman" panose="02020603050405020304" pitchFamily="18" charset="0"/>
              </a:rPr>
              <a:t>ft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altLang="en-US" sz="1400" dirty="0">
                <a:latin typeface="Calibri" panose="020F0502020204030204" pitchFamily="34" charset="0"/>
                <a:cs typeface="Times New Roman" panose="02020603050405020304" pitchFamily="18" charset="0"/>
              </a:rPr>
              <a:t>  </a:t>
            </a:r>
            <a:r>
              <a:rPr lang="en-US" altLang="en-US" sz="1400" dirty="0" err="1"/>
              <a:t>L</a:t>
            </a:r>
            <a:r>
              <a:rPr lang="en-US" altLang="en-US" sz="1600" baseline="-25000" dirty="0" err="1"/>
              <a:t>r</a:t>
            </a:r>
            <a:r>
              <a:rPr lang="en-US" sz="1400" dirty="0">
                <a:latin typeface="Calibri" panose="020F0502020204030204" pitchFamily="34" charset="0"/>
                <a:ea typeface="Calibri" panose="020F0502020204030204" pitchFamily="34" charset="0"/>
                <a:cs typeface="Times New Roman" panose="02020603050405020304" pitchFamily="18" charset="0"/>
              </a:rPr>
              <a:t> = 0.749 kip/</a:t>
            </a:r>
            <a:r>
              <a:rPr lang="en-US" sz="1400" dirty="0" err="1">
                <a:latin typeface="Calibri" panose="020F0502020204030204" pitchFamily="34" charset="0"/>
                <a:ea typeface="Calibri" panose="020F0502020204030204" pitchFamily="34" charset="0"/>
                <a:cs typeface="Times New Roman" panose="02020603050405020304" pitchFamily="18" charset="0"/>
              </a:rPr>
              <a:t>ft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Wind </a:t>
            </a:r>
          </a:p>
          <a:p>
            <a:pPr>
              <a:lnSpc>
                <a:spcPct val="107000"/>
              </a:lnSpc>
              <a:tabLst>
                <a:tab pos="171450" algn="l"/>
                <a:tab pos="11430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W</a:t>
            </a:r>
            <a:r>
              <a:rPr lang="en-US" sz="1400" baseline="-25000" dirty="0">
                <a:latin typeface="Calibri" panose="020F0502020204030204" pitchFamily="34" charset="0"/>
                <a:ea typeface="Calibri" panose="020F0502020204030204" pitchFamily="34" charset="0"/>
                <a:cs typeface="Times New Roman" panose="02020603050405020304" pitchFamily="18" charset="0"/>
              </a:rPr>
              <a:t>1</a:t>
            </a:r>
            <a:r>
              <a:rPr lang="en-US" sz="1400" dirty="0">
                <a:latin typeface="Calibri" panose="020F0502020204030204" pitchFamily="34" charset="0"/>
                <a:ea typeface="Calibri" panose="020F0502020204030204" pitchFamily="34" charset="0"/>
                <a:cs typeface="Times New Roman" panose="02020603050405020304" pitchFamily="18" charset="0"/>
              </a:rPr>
              <a:t> = 5.627 kip</a:t>
            </a:r>
          </a:p>
          <a:p>
            <a:pPr>
              <a:lnSpc>
                <a:spcPct val="107000"/>
              </a:lnSpc>
              <a:spcAft>
                <a:spcPts val="600"/>
              </a:spcAft>
              <a:tabLst>
                <a:tab pos="171450" algn="l"/>
                <a:tab pos="11430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W</a:t>
            </a:r>
            <a:r>
              <a:rPr lang="en-US" sz="1400" baseline="-25000" dirty="0">
                <a:latin typeface="Calibri" panose="020F0502020204030204" pitchFamily="34" charset="0"/>
                <a:ea typeface="Calibri" panose="020F0502020204030204" pitchFamily="34" charset="0"/>
                <a:cs typeface="Times New Roman" panose="02020603050405020304" pitchFamily="18" charset="0"/>
              </a:rPr>
              <a:t>2</a:t>
            </a:r>
            <a:r>
              <a:rPr lang="en-US" sz="1400" dirty="0">
                <a:latin typeface="Calibri" panose="020F0502020204030204" pitchFamily="34" charset="0"/>
                <a:ea typeface="Calibri" panose="020F0502020204030204" pitchFamily="34" charset="0"/>
                <a:cs typeface="Times New Roman" panose="02020603050405020304" pitchFamily="18" charset="0"/>
              </a:rPr>
              <a:t> = 6.046 kip</a:t>
            </a:r>
          </a:p>
          <a:p>
            <a:pPr>
              <a:lnSpc>
                <a:spcPct val="107000"/>
              </a:lnSpc>
              <a:spcBef>
                <a:spcPts val="600"/>
              </a:spcBef>
              <a:spcAft>
                <a:spcPts val="300"/>
              </a:spcAft>
              <a:tabLst>
                <a:tab pos="171450" algn="l"/>
                <a:tab pos="800100" algn="l"/>
              </a:tabLst>
            </a:pPr>
            <a:r>
              <a:rPr lang="en-US" sz="1400" b="1" u="sng" dirty="0">
                <a:latin typeface="Calibri" panose="020F0502020204030204" pitchFamily="34" charset="0"/>
                <a:ea typeface="Calibri" panose="020F0502020204030204" pitchFamily="34" charset="0"/>
                <a:cs typeface="Times New Roman" panose="02020603050405020304" pitchFamily="18" charset="0"/>
              </a:rPr>
              <a:t>Initial imperfection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Global sway </a:t>
            </a:r>
            <a:r>
              <a:rPr lang="en-US" sz="1400" dirty="0">
                <a:latin typeface="Symbol" panose="05050102010706020507" pitchFamily="18" charset="2"/>
                <a:ea typeface="Calibri" panose="020F0502020204030204" pitchFamily="34" charset="0"/>
                <a:cs typeface="Times New Roman" panose="02020603050405020304" pitchFamily="18" charset="0"/>
              </a:rPr>
              <a:t>D</a:t>
            </a:r>
            <a:r>
              <a:rPr lang="en-US" sz="1400" baseline="-25000" dirty="0">
                <a:latin typeface="Calibri" panose="020F0502020204030204" pitchFamily="34" charset="0"/>
                <a:ea typeface="Calibri" panose="020F0502020204030204" pitchFamily="34" charset="0"/>
                <a:cs typeface="Times New Roman" panose="02020603050405020304" pitchFamily="18" charset="0"/>
              </a:rPr>
              <a:t>0</a:t>
            </a:r>
            <a:r>
              <a:rPr lang="en-US" sz="1400" dirty="0">
                <a:latin typeface="Calibri" panose="020F0502020204030204" pitchFamily="34" charset="0"/>
                <a:ea typeface="Calibri" panose="020F0502020204030204" pitchFamily="34" charset="0"/>
                <a:cs typeface="Times New Roman" panose="02020603050405020304" pitchFamily="18" charset="0"/>
              </a:rPr>
              <a:t> = H/500 (rightward)</a:t>
            </a:r>
          </a:p>
          <a:p>
            <a:pPr>
              <a:lnSpc>
                <a:spcPct val="107000"/>
              </a:lnSpc>
              <a:spcBef>
                <a:spcPts val="600"/>
              </a:spcBef>
              <a:spcAft>
                <a:spcPts val="300"/>
              </a:spcAft>
              <a:tabLst>
                <a:tab pos="171450" algn="l"/>
                <a:tab pos="800100" algn="l"/>
              </a:tabLst>
            </a:pPr>
            <a:r>
              <a:rPr lang="en-US" sz="1400" b="1" u="sng" dirty="0">
                <a:latin typeface="Calibri" panose="020F0502020204030204" pitchFamily="34" charset="0"/>
                <a:ea typeface="Calibri" panose="020F0502020204030204" pitchFamily="34" charset="0"/>
                <a:cs typeface="Times New Roman" panose="02020603050405020304" pitchFamily="18" charset="0"/>
              </a:rPr>
              <a:t>Material</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E = 29,000 </a:t>
            </a:r>
            <a:r>
              <a:rPr lang="en-US" sz="1400" dirty="0" err="1">
                <a:latin typeface="Calibri" panose="020F0502020204030204" pitchFamily="34" charset="0"/>
                <a:ea typeface="Calibri" panose="020F0502020204030204" pitchFamily="34" charset="0"/>
                <a:cs typeface="Times New Roman" panose="02020603050405020304" pitchFamily="18" charset="0"/>
              </a:rPr>
              <a:t>ksi</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Fy</a:t>
            </a:r>
            <a:r>
              <a:rPr lang="en-US" sz="1400" dirty="0">
                <a:latin typeface="Calibri" panose="020F0502020204030204" pitchFamily="34" charset="0"/>
                <a:ea typeface="Calibri" panose="020F0502020204030204" pitchFamily="34" charset="0"/>
                <a:cs typeface="Times New Roman" panose="02020603050405020304" pitchFamily="18" charset="0"/>
              </a:rPr>
              <a:t> = 36 </a:t>
            </a:r>
            <a:r>
              <a:rPr lang="en-US" sz="1400" dirty="0" err="1">
                <a:latin typeface="Calibri" panose="020F0502020204030204" pitchFamily="34" charset="0"/>
                <a:ea typeface="Calibri" panose="020F0502020204030204" pitchFamily="34" charset="0"/>
                <a:cs typeface="Times New Roman" panose="02020603050405020304" pitchFamily="18" charset="0"/>
              </a:rPr>
              <a:t>ksi</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1143000" algn="l"/>
              </a:tabLst>
            </a:pP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Lst>
            </a:pPr>
            <a:r>
              <a:rPr lang="en-US" sz="1400" b="1" u="sng" dirty="0">
                <a:latin typeface="Calibri" panose="020F0502020204030204" pitchFamily="34" charset="0"/>
                <a:ea typeface="Calibri" panose="020F0502020204030204" pitchFamily="34" charset="0"/>
                <a:cs typeface="Calibri" panose="020F0502020204030204" pitchFamily="34" charset="0"/>
              </a:rPr>
              <a:t>Load combination investigated</a:t>
            </a:r>
            <a:endParaRPr lang="en-US" sz="1400" dirty="0">
              <a:latin typeface="Calibri" panose="020F0502020204030204" pitchFamily="34" charset="0"/>
              <a:ea typeface="Calibri" panose="020F0502020204030204" pitchFamily="34" charset="0"/>
              <a:cs typeface="Calibri" panose="020F0502020204030204" pitchFamily="34" charset="0"/>
            </a:endParaRPr>
          </a:p>
          <a:p>
            <a:pPr>
              <a:lnSpc>
                <a:spcPct val="107000"/>
              </a:lnSpc>
              <a:tabLst>
                <a:tab pos="171450" algn="l"/>
              </a:tabLst>
            </a:pPr>
            <a:r>
              <a:rPr lang="en-US" sz="1400" dirty="0">
                <a:latin typeface="Calibri" panose="020F0502020204030204" pitchFamily="34" charset="0"/>
                <a:ea typeface="Calibri" panose="020F0502020204030204" pitchFamily="34" charset="0"/>
                <a:cs typeface="Calibri" panose="020F0502020204030204" pitchFamily="34" charset="0"/>
              </a:rPr>
              <a:t>1.2D + 0.5L</a:t>
            </a:r>
            <a:r>
              <a:rPr lang="en-US" sz="1400" baseline="-25000" dirty="0">
                <a:latin typeface="Calibri" panose="020F0502020204030204" pitchFamily="34" charset="0"/>
                <a:ea typeface="Calibri" panose="020F0502020204030204" pitchFamily="34" charset="0"/>
                <a:cs typeface="Calibri" panose="020F0502020204030204" pitchFamily="34" charset="0"/>
              </a:rPr>
              <a:t>r</a:t>
            </a:r>
            <a:r>
              <a:rPr lang="en-US" sz="1400" dirty="0">
                <a:latin typeface="Calibri" panose="020F0502020204030204" pitchFamily="34" charset="0"/>
                <a:ea typeface="Calibri" panose="020F0502020204030204" pitchFamily="34" charset="0"/>
                <a:cs typeface="Calibri" panose="020F0502020204030204" pitchFamily="34" charset="0"/>
              </a:rPr>
              <a:t> + 1.0W</a:t>
            </a:r>
          </a:p>
          <a:p>
            <a:pPr>
              <a:lnSpc>
                <a:spcPct val="107000"/>
              </a:lnSpc>
              <a:spcAft>
                <a:spcPts val="300"/>
              </a:spcAft>
              <a:tabLst>
                <a:tab pos="171450" algn="l"/>
                <a:tab pos="1143000" algn="l"/>
              </a:tabLst>
            </a:pP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1143000" algn="l"/>
              </a:tabLst>
            </a:pPr>
            <a:endParaRPr lang="en-US" altLang="en-US" sz="1400" dirty="0">
              <a:latin typeface="+mn-lt"/>
            </a:endParaRPr>
          </a:p>
        </p:txBody>
      </p:sp>
    </p:spTree>
    <p:extLst>
      <p:ext uri="{BB962C8B-B14F-4D97-AF65-F5344CB8AC3E}">
        <p14:creationId xmlns:p14="http://schemas.microsoft.com/office/powerpoint/2010/main" val="1055717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Line 142"/>
          <p:cNvSpPr>
            <a:spLocks noChangeShapeType="1"/>
          </p:cNvSpPr>
          <p:nvPr/>
        </p:nvSpPr>
        <p:spPr bwMode="auto">
          <a:xfrm flipV="1">
            <a:off x="2009901" y="2771762"/>
            <a:ext cx="0" cy="246888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0" name="Group 205"/>
          <p:cNvGrpSpPr>
            <a:grpSpLocks/>
          </p:cNvGrpSpPr>
          <p:nvPr/>
        </p:nvGrpSpPr>
        <p:grpSpPr bwMode="auto">
          <a:xfrm>
            <a:off x="3535761" y="5237849"/>
            <a:ext cx="263647" cy="207804"/>
            <a:chOff x="158" y="1066"/>
            <a:chExt cx="130" cy="113"/>
          </a:xfrm>
        </p:grpSpPr>
        <p:sp>
          <p:nvSpPr>
            <p:cNvPr id="85" name="Rectangle 206"/>
            <p:cNvSpPr>
              <a:spLocks noChangeArrowheads="1"/>
            </p:cNvSpPr>
            <p:nvPr/>
          </p:nvSpPr>
          <p:spPr bwMode="auto">
            <a:xfrm>
              <a:off x="159" y="1123"/>
              <a:ext cx="128" cy="56"/>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86" name="AutoShape 207"/>
            <p:cNvSpPr>
              <a:spLocks noChangeArrowheads="1"/>
            </p:cNvSpPr>
            <p:nvPr/>
          </p:nvSpPr>
          <p:spPr bwMode="auto">
            <a:xfrm>
              <a:off x="194" y="1066"/>
              <a:ext cx="58" cy="57"/>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87" name="Line 208"/>
            <p:cNvSpPr>
              <a:spLocks noChangeShapeType="1"/>
            </p:cNvSpPr>
            <p:nvPr/>
          </p:nvSpPr>
          <p:spPr bwMode="auto">
            <a:xfrm>
              <a:off x="158" y="1123"/>
              <a:ext cx="13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1" name="Group 209"/>
          <p:cNvGrpSpPr>
            <a:grpSpLocks/>
          </p:cNvGrpSpPr>
          <p:nvPr/>
        </p:nvGrpSpPr>
        <p:grpSpPr bwMode="auto">
          <a:xfrm>
            <a:off x="1877473" y="5237849"/>
            <a:ext cx="263647" cy="207804"/>
            <a:chOff x="158" y="1066"/>
            <a:chExt cx="130" cy="113"/>
          </a:xfrm>
        </p:grpSpPr>
        <p:sp>
          <p:nvSpPr>
            <p:cNvPr id="82" name="Rectangle 210"/>
            <p:cNvSpPr>
              <a:spLocks noChangeArrowheads="1"/>
            </p:cNvSpPr>
            <p:nvPr/>
          </p:nvSpPr>
          <p:spPr bwMode="auto">
            <a:xfrm>
              <a:off x="159" y="1123"/>
              <a:ext cx="128" cy="56"/>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83" name="AutoShape 211"/>
            <p:cNvSpPr>
              <a:spLocks noChangeArrowheads="1"/>
            </p:cNvSpPr>
            <p:nvPr/>
          </p:nvSpPr>
          <p:spPr bwMode="auto">
            <a:xfrm>
              <a:off x="194" y="1066"/>
              <a:ext cx="58" cy="57"/>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84" name="Line 212"/>
            <p:cNvSpPr>
              <a:spLocks noChangeShapeType="1"/>
            </p:cNvSpPr>
            <p:nvPr/>
          </p:nvSpPr>
          <p:spPr bwMode="auto">
            <a:xfrm>
              <a:off x="158" y="1123"/>
              <a:ext cx="13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92" name="Straight Arrow Connector 91"/>
          <p:cNvCxnSpPr/>
          <p:nvPr/>
        </p:nvCxnSpPr>
        <p:spPr>
          <a:xfrm flipH="1">
            <a:off x="2014436" y="5604535"/>
            <a:ext cx="1645920" cy="0"/>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2657319" y="5479568"/>
            <a:ext cx="387428" cy="233910"/>
          </a:xfrm>
          <a:prstGeom prst="rect">
            <a:avLst/>
          </a:prstGeom>
          <a:solidFill>
            <a:schemeClr val="bg1"/>
          </a:solidFill>
          <a:ln>
            <a:noFill/>
          </a:ln>
        </p:spPr>
        <p:txBody>
          <a:bodyPr wrap="square" lIns="9144" tIns="9144" rIns="9144" bIns="9144" rtlCol="0">
            <a:spAutoFit/>
          </a:bodyPr>
          <a:lstStyle/>
          <a:p>
            <a:pPr algn="ctr"/>
            <a:r>
              <a:rPr lang="en-US" sz="1400" dirty="0">
                <a:latin typeface="Calibri" panose="020F0502020204030204" pitchFamily="34" charset="0"/>
                <a:cs typeface="Calibri" panose="020F0502020204030204" pitchFamily="34" charset="0"/>
              </a:rPr>
              <a:t>12 </a:t>
            </a:r>
            <a:r>
              <a:rPr lang="en-US" sz="1400" dirty="0" err="1">
                <a:latin typeface="Calibri" panose="020F0502020204030204" pitchFamily="34" charset="0"/>
                <a:cs typeface="Calibri" panose="020F0502020204030204" pitchFamily="34" charset="0"/>
              </a:rPr>
              <a:t>ft</a:t>
            </a:r>
            <a:endParaRPr lang="en-US" sz="1400" i="1" dirty="0">
              <a:latin typeface="Calibri" panose="020F0502020204030204" pitchFamily="34" charset="0"/>
              <a:cs typeface="Calibri" panose="020F0502020204030204" pitchFamily="34" charset="0"/>
            </a:endParaRPr>
          </a:p>
        </p:txBody>
      </p:sp>
      <p:cxnSp>
        <p:nvCxnSpPr>
          <p:cNvPr id="94" name="Straight Connector 93"/>
          <p:cNvCxnSpPr/>
          <p:nvPr/>
        </p:nvCxnSpPr>
        <p:spPr>
          <a:xfrm flipH="1">
            <a:off x="3764351" y="4123783"/>
            <a:ext cx="26258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1893536" y="5615961"/>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Text Box 189"/>
          <p:cNvSpPr txBox="1">
            <a:spLocks noChangeArrowheads="1"/>
          </p:cNvSpPr>
          <p:nvPr/>
        </p:nvSpPr>
        <p:spPr bwMode="auto">
          <a:xfrm rot="16200000">
            <a:off x="1541455" y="3273701"/>
            <a:ext cx="74627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s-ES" altLang="en-US" sz="1400" dirty="0">
                <a:latin typeface="+mn-lt"/>
              </a:rPr>
              <a:t>W8x31</a:t>
            </a:r>
          </a:p>
        </p:txBody>
      </p:sp>
      <p:sp>
        <p:nvSpPr>
          <p:cNvPr id="153" name="Text Box 141"/>
          <p:cNvSpPr txBox="1">
            <a:spLocks noChangeArrowheads="1"/>
          </p:cNvSpPr>
          <p:nvPr/>
        </p:nvSpPr>
        <p:spPr bwMode="auto">
          <a:xfrm>
            <a:off x="303480" y="5804972"/>
            <a:ext cx="87008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u="sng" dirty="0">
                <a:latin typeface="+mn-lt"/>
              </a:rPr>
              <a:t>Reference</a:t>
            </a:r>
          </a:p>
          <a:p>
            <a:r>
              <a:rPr lang="en-US" altLang="en-US" sz="1400" dirty="0">
                <a:latin typeface="+mn-lt"/>
              </a:rPr>
              <a:t>G.G. </a:t>
            </a:r>
            <a:r>
              <a:rPr lang="en-US" altLang="en-US" sz="1400" dirty="0" err="1">
                <a:latin typeface="+mn-lt"/>
              </a:rPr>
              <a:t>Deierlein</a:t>
            </a:r>
            <a:r>
              <a:rPr lang="en-US" altLang="en-US" sz="1400" dirty="0">
                <a:latin typeface="+mn-lt"/>
              </a:rPr>
              <a:t>, J.F. </a:t>
            </a:r>
            <a:r>
              <a:rPr lang="en-US" altLang="en-US" sz="1400" dirty="0" err="1">
                <a:latin typeface="+mn-lt"/>
              </a:rPr>
              <a:t>Hajjar</a:t>
            </a:r>
            <a:r>
              <a:rPr lang="en-US" altLang="en-US" sz="1400" dirty="0">
                <a:latin typeface="+mn-lt"/>
              </a:rPr>
              <a:t>, J.A. </a:t>
            </a:r>
            <a:r>
              <a:rPr lang="en-US" altLang="en-US" sz="1400" dirty="0" err="1">
                <a:latin typeface="+mn-lt"/>
              </a:rPr>
              <a:t>Yura</a:t>
            </a:r>
            <a:r>
              <a:rPr lang="en-US" altLang="en-US" sz="1400" dirty="0">
                <a:latin typeface="+mn-lt"/>
              </a:rPr>
              <a:t>, D.W. White, W.F. Baker, Proposed new provisions for frame stability using second-order analysis, Proceedings - Annual Stability Conference, Structural Stability Research Council. (2002) 1–20.</a:t>
            </a:r>
          </a:p>
        </p:txBody>
      </p:sp>
      <p:cxnSp>
        <p:nvCxnSpPr>
          <p:cNvPr id="156" name="Straight Connector 155"/>
          <p:cNvCxnSpPr/>
          <p:nvPr/>
        </p:nvCxnSpPr>
        <p:spPr>
          <a:xfrm rot="5400000">
            <a:off x="3585946" y="5593816"/>
            <a:ext cx="182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84" name="Line 143"/>
          <p:cNvSpPr>
            <a:spLocks noChangeShapeType="1"/>
          </p:cNvSpPr>
          <p:nvPr/>
        </p:nvSpPr>
        <p:spPr bwMode="auto">
          <a:xfrm rot="16200000">
            <a:off x="2828367" y="3300823"/>
            <a:ext cx="0" cy="16459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 name="Line 143"/>
          <p:cNvSpPr>
            <a:spLocks noChangeShapeType="1"/>
          </p:cNvSpPr>
          <p:nvPr/>
        </p:nvSpPr>
        <p:spPr bwMode="auto">
          <a:xfrm rot="16200000">
            <a:off x="2837892" y="1948273"/>
            <a:ext cx="0" cy="16459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 name="Line 142"/>
          <p:cNvSpPr>
            <a:spLocks noChangeShapeType="1"/>
          </p:cNvSpPr>
          <p:nvPr/>
        </p:nvSpPr>
        <p:spPr bwMode="auto">
          <a:xfrm flipV="1">
            <a:off x="3667251" y="2771762"/>
            <a:ext cx="0" cy="246888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88" name="Straight Arrow Connector 187"/>
          <p:cNvCxnSpPr/>
          <p:nvPr/>
        </p:nvCxnSpPr>
        <p:spPr>
          <a:xfrm flipH="1" flipV="1">
            <a:off x="3879155" y="4134610"/>
            <a:ext cx="1" cy="1086982"/>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flipH="1" flipV="1">
            <a:off x="3881423" y="2810326"/>
            <a:ext cx="1" cy="1270326"/>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3764855" y="2789864"/>
            <a:ext cx="26258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3733811" y="5250971"/>
            <a:ext cx="26258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733344" y="4590911"/>
            <a:ext cx="284969" cy="233910"/>
          </a:xfrm>
          <a:prstGeom prst="rect">
            <a:avLst/>
          </a:prstGeom>
          <a:solidFill>
            <a:schemeClr val="bg1"/>
          </a:solidFill>
          <a:ln>
            <a:noFill/>
          </a:ln>
        </p:spPr>
        <p:txBody>
          <a:bodyPr wrap="square" lIns="9144" tIns="9144" rIns="9144" bIns="9144" rtlCol="0">
            <a:spAutoFit/>
          </a:bodyPr>
          <a:lstStyle/>
          <a:p>
            <a:pPr algn="ctr"/>
            <a:r>
              <a:rPr lang="en-US" sz="1400" dirty="0">
                <a:latin typeface="Calibri" panose="020F0502020204030204" pitchFamily="34" charset="0"/>
                <a:cs typeface="Calibri" panose="020F0502020204030204" pitchFamily="34" charset="0"/>
              </a:rPr>
              <a:t>8 </a:t>
            </a:r>
            <a:r>
              <a:rPr lang="en-US" sz="1400" dirty="0" err="1">
                <a:latin typeface="Calibri" panose="020F0502020204030204" pitchFamily="34" charset="0"/>
                <a:cs typeface="Calibri" panose="020F0502020204030204" pitchFamily="34" charset="0"/>
              </a:rPr>
              <a:t>ft</a:t>
            </a:r>
            <a:endParaRPr lang="en-US" sz="1400" i="1" dirty="0">
              <a:latin typeface="Calibri" panose="020F0502020204030204" pitchFamily="34" charset="0"/>
              <a:cs typeface="Calibri" panose="020F0502020204030204" pitchFamily="34" charset="0"/>
            </a:endParaRPr>
          </a:p>
        </p:txBody>
      </p:sp>
      <p:sp>
        <p:nvSpPr>
          <p:cNvPr id="187" name="TextBox 186"/>
          <p:cNvSpPr txBox="1"/>
          <p:nvPr/>
        </p:nvSpPr>
        <p:spPr>
          <a:xfrm>
            <a:off x="3742579" y="3345393"/>
            <a:ext cx="382419" cy="233910"/>
          </a:xfrm>
          <a:prstGeom prst="rect">
            <a:avLst/>
          </a:prstGeom>
          <a:solidFill>
            <a:schemeClr val="bg1"/>
          </a:solidFill>
          <a:ln>
            <a:noFill/>
          </a:ln>
        </p:spPr>
        <p:txBody>
          <a:bodyPr wrap="square" lIns="9144" tIns="9144" rIns="9144" bIns="9144" rtlCol="0">
            <a:spAutoFit/>
          </a:bodyPr>
          <a:lstStyle/>
          <a:p>
            <a:pPr algn="ctr"/>
            <a:r>
              <a:rPr lang="en-US" sz="1400" dirty="0">
                <a:latin typeface="Calibri" panose="020F0502020204030204" pitchFamily="34" charset="0"/>
                <a:cs typeface="Calibri" panose="020F0502020204030204" pitchFamily="34" charset="0"/>
              </a:rPr>
              <a:t>10 </a:t>
            </a:r>
            <a:r>
              <a:rPr lang="en-US" sz="1400" dirty="0" err="1">
                <a:latin typeface="Calibri" panose="020F0502020204030204" pitchFamily="34" charset="0"/>
                <a:cs typeface="Calibri" panose="020F0502020204030204" pitchFamily="34" charset="0"/>
              </a:rPr>
              <a:t>ft</a:t>
            </a:r>
            <a:endParaRPr lang="en-US" sz="1400" i="1" dirty="0">
              <a:latin typeface="Calibri" panose="020F0502020204030204" pitchFamily="34" charset="0"/>
              <a:cs typeface="Calibri" panose="020F0502020204030204" pitchFamily="34" charset="0"/>
            </a:endParaRPr>
          </a:p>
        </p:txBody>
      </p:sp>
      <p:sp>
        <p:nvSpPr>
          <p:cNvPr id="192" name="Line 143"/>
          <p:cNvSpPr>
            <a:spLocks noChangeShapeType="1"/>
          </p:cNvSpPr>
          <p:nvPr/>
        </p:nvSpPr>
        <p:spPr bwMode="auto">
          <a:xfrm rot="16200000" flipH="1">
            <a:off x="2158911" y="2614531"/>
            <a:ext cx="1354028" cy="1657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3" name="Line 143"/>
          <p:cNvSpPr>
            <a:spLocks noChangeShapeType="1"/>
          </p:cNvSpPr>
          <p:nvPr/>
        </p:nvSpPr>
        <p:spPr bwMode="auto">
          <a:xfrm rot="5400000">
            <a:off x="2165242" y="2620893"/>
            <a:ext cx="1354028" cy="1657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 name="AutoShape 75"/>
          <p:cNvSpPr>
            <a:spLocks noChangeArrowheads="1"/>
          </p:cNvSpPr>
          <p:nvPr/>
        </p:nvSpPr>
        <p:spPr bwMode="auto">
          <a:xfrm>
            <a:off x="2074843" y="2822788"/>
            <a:ext cx="73152" cy="73152"/>
          </a:xfrm>
          <a:prstGeom prst="octagon">
            <a:avLst>
              <a:gd name="adj" fmla="val 29287"/>
            </a:avLst>
          </a:prstGeom>
          <a:solidFill>
            <a:schemeClr val="accent1"/>
          </a:solidFill>
          <a:ln w="1905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95" name="AutoShape 75"/>
          <p:cNvSpPr>
            <a:spLocks noChangeArrowheads="1"/>
          </p:cNvSpPr>
          <p:nvPr/>
        </p:nvSpPr>
        <p:spPr bwMode="auto">
          <a:xfrm>
            <a:off x="2074843" y="2721188"/>
            <a:ext cx="73152" cy="73152"/>
          </a:xfrm>
          <a:prstGeom prst="octagon">
            <a:avLst>
              <a:gd name="adj" fmla="val 29287"/>
            </a:avLst>
          </a:prstGeom>
          <a:solidFill>
            <a:schemeClr val="accent1"/>
          </a:solidFill>
          <a:ln w="1905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96" name="AutoShape 75"/>
          <p:cNvSpPr>
            <a:spLocks noChangeArrowheads="1"/>
          </p:cNvSpPr>
          <p:nvPr/>
        </p:nvSpPr>
        <p:spPr bwMode="auto">
          <a:xfrm>
            <a:off x="3535343" y="2816438"/>
            <a:ext cx="73152" cy="73152"/>
          </a:xfrm>
          <a:prstGeom prst="octagon">
            <a:avLst>
              <a:gd name="adj" fmla="val 29287"/>
            </a:avLst>
          </a:prstGeom>
          <a:solidFill>
            <a:schemeClr val="accent1"/>
          </a:solidFill>
          <a:ln w="1905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97" name="AutoShape 75"/>
          <p:cNvSpPr>
            <a:spLocks noChangeArrowheads="1"/>
          </p:cNvSpPr>
          <p:nvPr/>
        </p:nvSpPr>
        <p:spPr bwMode="auto">
          <a:xfrm>
            <a:off x="3535343" y="2714838"/>
            <a:ext cx="73152" cy="73152"/>
          </a:xfrm>
          <a:prstGeom prst="octagon">
            <a:avLst>
              <a:gd name="adj" fmla="val 29287"/>
            </a:avLst>
          </a:prstGeom>
          <a:solidFill>
            <a:schemeClr val="accent1"/>
          </a:solidFill>
          <a:ln w="1905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98" name="AutoShape 75"/>
          <p:cNvSpPr>
            <a:spLocks noChangeArrowheads="1"/>
          </p:cNvSpPr>
          <p:nvPr/>
        </p:nvSpPr>
        <p:spPr bwMode="auto">
          <a:xfrm>
            <a:off x="2068493" y="4092788"/>
            <a:ext cx="73152" cy="73152"/>
          </a:xfrm>
          <a:prstGeom prst="octagon">
            <a:avLst>
              <a:gd name="adj" fmla="val 29287"/>
            </a:avLst>
          </a:prstGeom>
          <a:solidFill>
            <a:schemeClr val="accent1"/>
          </a:solidFill>
          <a:ln w="1905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99" name="AutoShape 75"/>
          <p:cNvSpPr>
            <a:spLocks noChangeArrowheads="1"/>
          </p:cNvSpPr>
          <p:nvPr/>
        </p:nvSpPr>
        <p:spPr bwMode="auto">
          <a:xfrm>
            <a:off x="2074843" y="3984838"/>
            <a:ext cx="73152" cy="73152"/>
          </a:xfrm>
          <a:prstGeom prst="octagon">
            <a:avLst>
              <a:gd name="adj" fmla="val 29287"/>
            </a:avLst>
          </a:prstGeom>
          <a:solidFill>
            <a:schemeClr val="accent1"/>
          </a:solidFill>
          <a:ln w="1905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00" name="AutoShape 75"/>
          <p:cNvSpPr>
            <a:spLocks noChangeArrowheads="1"/>
          </p:cNvSpPr>
          <p:nvPr/>
        </p:nvSpPr>
        <p:spPr bwMode="auto">
          <a:xfrm>
            <a:off x="3522643" y="4086438"/>
            <a:ext cx="73152" cy="73152"/>
          </a:xfrm>
          <a:prstGeom prst="octagon">
            <a:avLst>
              <a:gd name="adj" fmla="val 29287"/>
            </a:avLst>
          </a:prstGeom>
          <a:solidFill>
            <a:schemeClr val="accent1"/>
          </a:solidFill>
          <a:ln w="1905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01" name="AutoShape 75"/>
          <p:cNvSpPr>
            <a:spLocks noChangeArrowheads="1"/>
          </p:cNvSpPr>
          <p:nvPr/>
        </p:nvSpPr>
        <p:spPr bwMode="auto">
          <a:xfrm>
            <a:off x="3522643" y="3984838"/>
            <a:ext cx="73152" cy="73152"/>
          </a:xfrm>
          <a:prstGeom prst="octagon">
            <a:avLst>
              <a:gd name="adj" fmla="val 29287"/>
            </a:avLst>
          </a:prstGeom>
          <a:solidFill>
            <a:schemeClr val="accent1"/>
          </a:solidFill>
          <a:ln w="1905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02" name="AutoShape 32"/>
          <p:cNvSpPr>
            <a:spLocks noChangeArrowheads="1"/>
          </p:cNvSpPr>
          <p:nvPr/>
        </p:nvSpPr>
        <p:spPr bwMode="auto">
          <a:xfrm flipV="1">
            <a:off x="1962255" y="2677057"/>
            <a:ext cx="86353" cy="73212"/>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03" name="AutoShape 32"/>
          <p:cNvSpPr>
            <a:spLocks noChangeArrowheads="1"/>
          </p:cNvSpPr>
          <p:nvPr/>
        </p:nvSpPr>
        <p:spPr bwMode="auto">
          <a:xfrm flipV="1">
            <a:off x="3625955" y="2683407"/>
            <a:ext cx="86353" cy="73212"/>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04" name="Rectangle 203"/>
          <p:cNvSpPr>
            <a:spLocks noChangeArrowheads="1"/>
          </p:cNvSpPr>
          <p:nvPr/>
        </p:nvSpPr>
        <p:spPr bwMode="auto">
          <a:xfrm>
            <a:off x="1919381" y="729953"/>
            <a:ext cx="1855966" cy="1937514"/>
          </a:xfrm>
          <a:prstGeom prst="rect">
            <a:avLst/>
          </a:prstGeom>
          <a:gradFill rotWithShape="1">
            <a:gsLst>
              <a:gs pos="0">
                <a:srgbClr val="CBFFFF"/>
              </a:gs>
              <a:gs pos="100000">
                <a:srgbClr val="B5E5E9"/>
              </a:gs>
            </a:gsLst>
            <a:lin ang="5400000"/>
          </a:gradFill>
          <a:ln w="9525">
            <a:solidFill>
              <a:schemeClr val="tx1"/>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ln>
                <a:solidFill>
                  <a:schemeClr val="tx1"/>
                </a:solidFill>
              </a:ln>
              <a:latin typeface="+mn-lt"/>
              <a:ea typeface="+mn-ea"/>
            </a:endParaRPr>
          </a:p>
        </p:txBody>
      </p:sp>
      <p:sp>
        <p:nvSpPr>
          <p:cNvPr id="215" name="AutoShape 75"/>
          <p:cNvSpPr>
            <a:spLocks noChangeArrowheads="1"/>
          </p:cNvSpPr>
          <p:nvPr/>
        </p:nvSpPr>
        <p:spPr bwMode="auto">
          <a:xfrm>
            <a:off x="2802321" y="1662134"/>
            <a:ext cx="73152" cy="73152"/>
          </a:xfrm>
          <a:prstGeom prst="octagon">
            <a:avLst>
              <a:gd name="adj" fmla="val 29287"/>
            </a:avLst>
          </a:prstGeom>
          <a:solidFill>
            <a:schemeClr val="tx1"/>
          </a:solidFill>
          <a:ln w="1905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9" name="Line 167"/>
          <p:cNvSpPr>
            <a:spLocks noChangeShapeType="1"/>
          </p:cNvSpPr>
          <p:nvPr/>
        </p:nvSpPr>
        <p:spPr bwMode="auto">
          <a:xfrm rot="16200000">
            <a:off x="2513199" y="1427973"/>
            <a:ext cx="0" cy="548640"/>
          </a:xfrm>
          <a:prstGeom prst="line">
            <a:avLst/>
          </a:prstGeom>
          <a:noFill/>
          <a:ln w="444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216" name="Line 167"/>
          <p:cNvSpPr>
            <a:spLocks noChangeShapeType="1"/>
          </p:cNvSpPr>
          <p:nvPr/>
        </p:nvSpPr>
        <p:spPr bwMode="auto">
          <a:xfrm>
            <a:off x="2843413" y="1105682"/>
            <a:ext cx="0" cy="548640"/>
          </a:xfrm>
          <a:prstGeom prst="line">
            <a:avLst/>
          </a:prstGeom>
          <a:noFill/>
          <a:ln w="444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217" name="TextBox 216"/>
          <p:cNvSpPr txBox="1"/>
          <p:nvPr/>
        </p:nvSpPr>
        <p:spPr>
          <a:xfrm>
            <a:off x="1986314" y="1580107"/>
            <a:ext cx="230027" cy="233910"/>
          </a:xfrm>
          <a:prstGeom prst="rect">
            <a:avLst/>
          </a:prstGeom>
          <a:noFill/>
          <a:ln>
            <a:noFill/>
          </a:ln>
        </p:spPr>
        <p:txBody>
          <a:bodyPr wrap="square" lIns="9144" tIns="9144" rIns="9144" bIns="9144" rtlCol="0">
            <a:spAutoFit/>
          </a:bodyPr>
          <a:lstStyle/>
          <a:p>
            <a:pPr algn="ctr"/>
            <a:r>
              <a:rPr lang="en-US" sz="1400" dirty="0">
                <a:latin typeface="Calibri" panose="020F0502020204030204" pitchFamily="34" charset="0"/>
                <a:cs typeface="Calibri" panose="020F0502020204030204" pitchFamily="34" charset="0"/>
              </a:rPr>
              <a:t>W</a:t>
            </a:r>
            <a:endParaRPr lang="en-US" sz="1400" i="1" dirty="0">
              <a:latin typeface="Calibri" panose="020F0502020204030204" pitchFamily="34" charset="0"/>
              <a:cs typeface="Calibri" panose="020F0502020204030204" pitchFamily="34" charset="0"/>
            </a:endParaRPr>
          </a:p>
        </p:txBody>
      </p:sp>
      <p:sp>
        <p:nvSpPr>
          <p:cNvPr id="218" name="TextBox 217"/>
          <p:cNvSpPr txBox="1"/>
          <p:nvPr/>
        </p:nvSpPr>
        <p:spPr>
          <a:xfrm>
            <a:off x="2719756" y="894076"/>
            <a:ext cx="237112" cy="233910"/>
          </a:xfrm>
          <a:prstGeom prst="rect">
            <a:avLst/>
          </a:prstGeom>
          <a:noFill/>
          <a:ln>
            <a:noFill/>
          </a:ln>
        </p:spPr>
        <p:txBody>
          <a:bodyPr wrap="square" lIns="9144" tIns="9144" rIns="9144" bIns="9144" rtlCol="0">
            <a:spAutoFit/>
          </a:bodyPr>
          <a:lstStyle/>
          <a:p>
            <a:pPr algn="ctr"/>
            <a:r>
              <a:rPr lang="en-US" sz="1400" i="1" dirty="0">
                <a:latin typeface="Calibri" panose="020F0502020204030204" pitchFamily="34" charset="0"/>
                <a:cs typeface="Calibri" panose="020F0502020204030204" pitchFamily="34" charset="0"/>
              </a:rPr>
              <a:t>G</a:t>
            </a:r>
          </a:p>
        </p:txBody>
      </p:sp>
      <p:sp>
        <p:nvSpPr>
          <p:cNvPr id="219" name="Text Box 189"/>
          <p:cNvSpPr txBox="1">
            <a:spLocks noChangeArrowheads="1"/>
          </p:cNvSpPr>
          <p:nvPr/>
        </p:nvSpPr>
        <p:spPr bwMode="auto">
          <a:xfrm rot="16200000">
            <a:off x="3186431" y="3256775"/>
            <a:ext cx="74627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s-ES" altLang="en-US" sz="1400" dirty="0">
                <a:latin typeface="+mn-lt"/>
              </a:rPr>
              <a:t>W8x31</a:t>
            </a:r>
          </a:p>
        </p:txBody>
      </p:sp>
      <p:sp>
        <p:nvSpPr>
          <p:cNvPr id="220" name="Text Box 189"/>
          <p:cNvSpPr txBox="1">
            <a:spLocks noChangeArrowheads="1"/>
          </p:cNvSpPr>
          <p:nvPr/>
        </p:nvSpPr>
        <p:spPr bwMode="auto">
          <a:xfrm>
            <a:off x="2460583" y="3854726"/>
            <a:ext cx="74627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s-ES" altLang="en-US" sz="1400" dirty="0">
                <a:latin typeface="+mn-lt"/>
              </a:rPr>
              <a:t>W8x18</a:t>
            </a:r>
          </a:p>
        </p:txBody>
      </p:sp>
      <p:sp>
        <p:nvSpPr>
          <p:cNvPr id="221" name="Text Box 189"/>
          <p:cNvSpPr txBox="1">
            <a:spLocks noChangeArrowheads="1"/>
          </p:cNvSpPr>
          <p:nvPr/>
        </p:nvSpPr>
        <p:spPr bwMode="auto">
          <a:xfrm rot="19206363">
            <a:off x="2027373" y="3487916"/>
            <a:ext cx="807089"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s-ES" altLang="en-US" sz="1400" dirty="0">
                <a:latin typeface="+mn-lt"/>
              </a:rPr>
              <a:t>W12x26</a:t>
            </a:r>
          </a:p>
        </p:txBody>
      </p:sp>
      <p:sp>
        <p:nvSpPr>
          <p:cNvPr id="222" name="Text Box 189"/>
          <p:cNvSpPr txBox="1">
            <a:spLocks noChangeArrowheads="1"/>
          </p:cNvSpPr>
          <p:nvPr/>
        </p:nvSpPr>
        <p:spPr bwMode="auto">
          <a:xfrm rot="16200000">
            <a:off x="1541453" y="4569102"/>
            <a:ext cx="74627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s-ES" altLang="en-US" sz="1400" dirty="0">
                <a:latin typeface="+mn-lt"/>
              </a:rPr>
              <a:t>W8x31</a:t>
            </a:r>
          </a:p>
        </p:txBody>
      </p:sp>
      <p:sp>
        <p:nvSpPr>
          <p:cNvPr id="223" name="Text Box 189"/>
          <p:cNvSpPr txBox="1">
            <a:spLocks noChangeArrowheads="1"/>
          </p:cNvSpPr>
          <p:nvPr/>
        </p:nvSpPr>
        <p:spPr bwMode="auto">
          <a:xfrm rot="16200000">
            <a:off x="3186429" y="4552176"/>
            <a:ext cx="74627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s-ES" altLang="en-US" sz="1400" dirty="0">
                <a:latin typeface="+mn-lt"/>
              </a:rPr>
              <a:t>W8x31</a:t>
            </a:r>
          </a:p>
        </p:txBody>
      </p:sp>
      <p:cxnSp>
        <p:nvCxnSpPr>
          <p:cNvPr id="224" name="Straight Arrow Connector 223"/>
          <p:cNvCxnSpPr/>
          <p:nvPr/>
        </p:nvCxnSpPr>
        <p:spPr>
          <a:xfrm flipH="1" flipV="1">
            <a:off x="3889891" y="1704662"/>
            <a:ext cx="1" cy="1080590"/>
          </a:xfrm>
          <a:prstGeom prst="straightConnector1">
            <a:avLst/>
          </a:prstGeom>
          <a:ln>
            <a:solidFill>
              <a:schemeClr val="tx1"/>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H="1">
            <a:off x="2956868" y="1697665"/>
            <a:ext cx="1079041"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26" name="TextBox 225"/>
          <p:cNvSpPr txBox="1"/>
          <p:nvPr/>
        </p:nvSpPr>
        <p:spPr>
          <a:xfrm>
            <a:off x="3818781" y="2092327"/>
            <a:ext cx="306217" cy="233910"/>
          </a:xfrm>
          <a:prstGeom prst="rect">
            <a:avLst/>
          </a:prstGeom>
          <a:solidFill>
            <a:schemeClr val="bg1"/>
          </a:solidFill>
          <a:ln>
            <a:noFill/>
          </a:ln>
        </p:spPr>
        <p:txBody>
          <a:bodyPr wrap="square" lIns="9144" tIns="9144" rIns="9144" bIns="9144" rtlCol="0">
            <a:spAutoFit/>
          </a:bodyPr>
          <a:lstStyle/>
          <a:p>
            <a:pPr algn="ctr"/>
            <a:r>
              <a:rPr lang="en-US" sz="1400" dirty="0">
                <a:latin typeface="Calibri" panose="020F0502020204030204" pitchFamily="34" charset="0"/>
                <a:cs typeface="Calibri" panose="020F0502020204030204" pitchFamily="34" charset="0"/>
              </a:rPr>
              <a:t>9 </a:t>
            </a:r>
            <a:r>
              <a:rPr lang="en-US" sz="1400" dirty="0" err="1">
                <a:latin typeface="Calibri" panose="020F0502020204030204" pitchFamily="34" charset="0"/>
                <a:cs typeface="Calibri" panose="020F0502020204030204" pitchFamily="34" charset="0"/>
              </a:rPr>
              <a:t>ft</a:t>
            </a:r>
            <a:endParaRPr lang="en-US" sz="1400" i="1" dirty="0">
              <a:latin typeface="Calibri" panose="020F0502020204030204" pitchFamily="34" charset="0"/>
              <a:cs typeface="Calibri" panose="020F0502020204030204" pitchFamily="34" charset="0"/>
            </a:endParaRPr>
          </a:p>
        </p:txBody>
      </p:sp>
      <p:sp>
        <p:nvSpPr>
          <p:cNvPr id="229" name="Text Box 189"/>
          <p:cNvSpPr txBox="1">
            <a:spLocks noChangeArrowheads="1"/>
          </p:cNvSpPr>
          <p:nvPr/>
        </p:nvSpPr>
        <p:spPr bwMode="auto">
          <a:xfrm>
            <a:off x="2469045" y="2711724"/>
            <a:ext cx="74627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s-ES" altLang="en-US" sz="1400" dirty="0">
                <a:latin typeface="+mn-lt"/>
              </a:rPr>
              <a:t>W8x18</a:t>
            </a:r>
          </a:p>
        </p:txBody>
      </p:sp>
      <p:sp>
        <p:nvSpPr>
          <p:cNvPr id="230" name="Text Box 189"/>
          <p:cNvSpPr txBox="1">
            <a:spLocks noChangeArrowheads="1"/>
          </p:cNvSpPr>
          <p:nvPr/>
        </p:nvSpPr>
        <p:spPr bwMode="auto">
          <a:xfrm rot="2393637" flipH="1">
            <a:off x="2789560" y="3461795"/>
            <a:ext cx="807089"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s-ES" altLang="en-US" sz="1400" dirty="0">
                <a:latin typeface="+mn-lt"/>
              </a:rPr>
              <a:t>W12x26</a:t>
            </a:r>
          </a:p>
        </p:txBody>
      </p:sp>
      <p:sp>
        <p:nvSpPr>
          <p:cNvPr id="231" name="Text Box 141"/>
          <p:cNvSpPr txBox="1">
            <a:spLocks noChangeArrowheads="1"/>
          </p:cNvSpPr>
          <p:nvPr/>
        </p:nvSpPr>
        <p:spPr bwMode="auto">
          <a:xfrm>
            <a:off x="432998" y="439904"/>
            <a:ext cx="51516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u="sng" dirty="0">
                <a:latin typeface="+mn-lt"/>
              </a:rPr>
              <a:t>Frame 3</a:t>
            </a:r>
            <a:r>
              <a:rPr lang="en-US" altLang="en-US" sz="2000" dirty="0">
                <a:latin typeface="+mn-lt"/>
              </a:rPr>
              <a:t>: </a:t>
            </a:r>
          </a:p>
        </p:txBody>
      </p:sp>
      <p:sp>
        <p:nvSpPr>
          <p:cNvPr id="59" name="Text Box 2"/>
          <p:cNvSpPr txBox="1">
            <a:spLocks noChangeArrowheads="1"/>
          </p:cNvSpPr>
          <p:nvPr/>
        </p:nvSpPr>
        <p:spPr bwMode="auto">
          <a:xfrm>
            <a:off x="4716756" y="1212450"/>
            <a:ext cx="2978200" cy="3612371"/>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300"/>
              </a:spcAft>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Nominal Loads</a:t>
            </a:r>
          </a:p>
          <a:p>
            <a:pPr>
              <a:lnSpc>
                <a:spcPct val="107000"/>
              </a:lnSpc>
            </a:pPr>
            <a:r>
              <a:rPr lang="en-US" sz="1400" b="1" dirty="0">
                <a:effectLst/>
                <a:latin typeface="Calibri" panose="020F0502020204030204" pitchFamily="34" charset="0"/>
                <a:ea typeface="Calibri" panose="020F0502020204030204" pitchFamily="34" charset="0"/>
                <a:cs typeface="Times New Roman" panose="02020603050405020304" pitchFamily="18" charset="0"/>
              </a:rPr>
              <a:t>Gravity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latin typeface="Calibri" panose="020F0502020204030204" pitchFamily="34" charset="0"/>
                <a:ea typeface="Calibri" panose="020F0502020204030204" pitchFamily="34" charset="0"/>
                <a:cs typeface="Times New Roman" panose="02020603050405020304" pitchFamily="18" charset="0"/>
              </a:rPr>
              <a:t>  G = 475.137 kip</a:t>
            </a:r>
          </a:p>
          <a:p>
            <a:pPr>
              <a:lnSpc>
                <a:spcPct val="107000"/>
              </a:lnSpc>
              <a:spcAft>
                <a:spcPts val="3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Wind </a:t>
            </a:r>
          </a:p>
          <a:p>
            <a:pPr>
              <a:lnSpc>
                <a:spcPct val="107000"/>
              </a:lnSpc>
              <a:tabLst>
                <a:tab pos="171450" algn="l"/>
                <a:tab pos="11430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W = 3.088 kip</a:t>
            </a:r>
          </a:p>
          <a:p>
            <a:pPr>
              <a:lnSpc>
                <a:spcPct val="107000"/>
              </a:lnSpc>
              <a:spcBef>
                <a:spcPts val="600"/>
              </a:spcBef>
              <a:spcAft>
                <a:spcPts val="300"/>
              </a:spcAft>
              <a:tabLst>
                <a:tab pos="171450" algn="l"/>
                <a:tab pos="800100" algn="l"/>
              </a:tabLst>
            </a:pPr>
            <a:r>
              <a:rPr lang="en-US" sz="1400" b="1" u="sng" dirty="0">
                <a:latin typeface="Calibri" panose="020F0502020204030204" pitchFamily="34" charset="0"/>
                <a:ea typeface="Calibri" panose="020F0502020204030204" pitchFamily="34" charset="0"/>
                <a:cs typeface="Times New Roman" panose="02020603050405020304" pitchFamily="18" charset="0"/>
              </a:rPr>
              <a:t>Initial imperfection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Global sway </a:t>
            </a:r>
            <a:r>
              <a:rPr lang="en-US" sz="1400" dirty="0">
                <a:latin typeface="Symbol" panose="05050102010706020507" pitchFamily="18" charset="2"/>
                <a:ea typeface="Calibri" panose="020F0502020204030204" pitchFamily="34" charset="0"/>
                <a:cs typeface="Times New Roman" panose="02020603050405020304" pitchFamily="18" charset="0"/>
              </a:rPr>
              <a:t>D</a:t>
            </a:r>
            <a:r>
              <a:rPr lang="en-US" sz="1400" baseline="-25000" dirty="0">
                <a:latin typeface="Calibri" panose="020F0502020204030204" pitchFamily="34" charset="0"/>
                <a:ea typeface="Calibri" panose="020F0502020204030204" pitchFamily="34" charset="0"/>
                <a:cs typeface="Times New Roman" panose="02020603050405020304" pitchFamily="18" charset="0"/>
              </a:rPr>
              <a:t>0</a:t>
            </a:r>
            <a:r>
              <a:rPr lang="en-US" sz="1400" dirty="0">
                <a:latin typeface="Calibri" panose="020F0502020204030204" pitchFamily="34" charset="0"/>
                <a:ea typeface="Calibri" panose="020F0502020204030204" pitchFamily="34" charset="0"/>
                <a:cs typeface="Times New Roman" panose="02020603050405020304" pitchFamily="18" charset="0"/>
              </a:rPr>
              <a:t> = H/500 (rightward)</a:t>
            </a:r>
            <a:endParaRPr lang="en-US" sz="1400" b="1" u="sng"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300"/>
              </a:spcAft>
              <a:tabLst>
                <a:tab pos="171450" algn="l"/>
                <a:tab pos="800100" algn="l"/>
              </a:tabLst>
            </a:pPr>
            <a:r>
              <a:rPr lang="en-US" sz="1400" b="1" u="sng" dirty="0">
                <a:latin typeface="Calibri" panose="020F0502020204030204" pitchFamily="34" charset="0"/>
                <a:ea typeface="Calibri" panose="020F0502020204030204" pitchFamily="34" charset="0"/>
                <a:cs typeface="Times New Roman" panose="02020603050405020304" pitchFamily="18" charset="0"/>
              </a:rPr>
              <a:t>Material</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E = 29,000 </a:t>
            </a:r>
            <a:r>
              <a:rPr lang="en-US" sz="1400" dirty="0" err="1">
                <a:latin typeface="Calibri" panose="020F0502020204030204" pitchFamily="34" charset="0"/>
                <a:ea typeface="Calibri" panose="020F0502020204030204" pitchFamily="34" charset="0"/>
                <a:cs typeface="Times New Roman" panose="02020603050405020304" pitchFamily="18" charset="0"/>
              </a:rPr>
              <a:t>ksi</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Fy</a:t>
            </a:r>
            <a:r>
              <a:rPr lang="en-US" sz="1400" dirty="0">
                <a:latin typeface="Calibri" panose="020F0502020204030204" pitchFamily="34" charset="0"/>
                <a:ea typeface="Calibri" panose="020F0502020204030204" pitchFamily="34" charset="0"/>
                <a:cs typeface="Times New Roman" panose="02020603050405020304" pitchFamily="18" charset="0"/>
              </a:rPr>
              <a:t> = 50 </a:t>
            </a:r>
            <a:r>
              <a:rPr lang="en-US" sz="1400" dirty="0" err="1">
                <a:latin typeface="Calibri" panose="020F0502020204030204" pitchFamily="34" charset="0"/>
                <a:ea typeface="Calibri" panose="020F0502020204030204" pitchFamily="34" charset="0"/>
                <a:cs typeface="Times New Roman" panose="02020603050405020304" pitchFamily="18" charset="0"/>
              </a:rPr>
              <a:t>ksi</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1143000" algn="l"/>
              </a:tabLst>
            </a:pP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Lst>
            </a:pPr>
            <a:r>
              <a:rPr lang="en-US" sz="1400" b="1" u="sng" dirty="0">
                <a:latin typeface="Calibri" panose="020F0502020204030204" pitchFamily="34" charset="0"/>
                <a:ea typeface="Calibri" panose="020F0502020204030204" pitchFamily="34" charset="0"/>
                <a:cs typeface="Calibri" panose="020F0502020204030204" pitchFamily="34" charset="0"/>
              </a:rPr>
              <a:t>Load combination investigated</a:t>
            </a:r>
            <a:endParaRPr lang="en-US" sz="1400" dirty="0">
              <a:latin typeface="Calibri" panose="020F0502020204030204" pitchFamily="34" charset="0"/>
              <a:ea typeface="Calibri" panose="020F0502020204030204" pitchFamily="34" charset="0"/>
              <a:cs typeface="Calibri" panose="020F0502020204030204" pitchFamily="34" charset="0"/>
            </a:endParaRPr>
          </a:p>
          <a:p>
            <a:pPr>
              <a:lnSpc>
                <a:spcPct val="107000"/>
              </a:lnSpc>
              <a:tabLst>
                <a:tab pos="171450" algn="l"/>
              </a:tabLst>
            </a:pPr>
            <a:r>
              <a:rPr lang="en-US" sz="1400" dirty="0">
                <a:latin typeface="Calibri" panose="020F0502020204030204" pitchFamily="34" charset="0"/>
                <a:ea typeface="Calibri" panose="020F0502020204030204" pitchFamily="34" charset="0"/>
                <a:cs typeface="Calibri" panose="020F0502020204030204" pitchFamily="34" charset="0"/>
              </a:rPr>
              <a:t>1.0G + 1.0W</a:t>
            </a:r>
          </a:p>
          <a:p>
            <a:pPr>
              <a:lnSpc>
                <a:spcPct val="107000"/>
              </a:lnSpc>
              <a:spcAft>
                <a:spcPts val="300"/>
              </a:spcAft>
              <a:tabLst>
                <a:tab pos="171450" algn="l"/>
                <a:tab pos="1143000" algn="l"/>
              </a:tabLst>
            </a:pP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1143000" algn="l"/>
              </a:tabLst>
            </a:pPr>
            <a:endParaRPr lang="en-US" altLang="en-US" sz="1400" dirty="0">
              <a:latin typeface="+mn-lt"/>
            </a:endParaRPr>
          </a:p>
        </p:txBody>
      </p:sp>
    </p:spTree>
    <p:extLst>
      <p:ext uri="{BB962C8B-B14F-4D97-AF65-F5344CB8AC3E}">
        <p14:creationId xmlns:p14="http://schemas.microsoft.com/office/powerpoint/2010/main" val="3169331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 Box 141"/>
          <p:cNvSpPr txBox="1">
            <a:spLocks noChangeArrowheads="1"/>
          </p:cNvSpPr>
          <p:nvPr/>
        </p:nvSpPr>
        <p:spPr bwMode="auto">
          <a:xfrm>
            <a:off x="833752" y="585556"/>
            <a:ext cx="14318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u="sng" dirty="0">
                <a:latin typeface="+mn-lt"/>
              </a:rPr>
              <a:t>Frame 4</a:t>
            </a:r>
          </a:p>
        </p:txBody>
      </p:sp>
      <p:sp>
        <p:nvSpPr>
          <p:cNvPr id="101" name="Line 142"/>
          <p:cNvSpPr>
            <a:spLocks noChangeShapeType="1"/>
          </p:cNvSpPr>
          <p:nvPr/>
        </p:nvSpPr>
        <p:spPr bwMode="auto">
          <a:xfrm flipV="1">
            <a:off x="4574535" y="1523117"/>
            <a:ext cx="0" cy="9683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 name="Rectangle 206"/>
          <p:cNvSpPr>
            <a:spLocks noChangeArrowheads="1"/>
          </p:cNvSpPr>
          <p:nvPr/>
        </p:nvSpPr>
        <p:spPr bwMode="auto">
          <a:xfrm>
            <a:off x="4412530" y="2491494"/>
            <a:ext cx="309774" cy="72358"/>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03" name="Line 208"/>
          <p:cNvSpPr>
            <a:spLocks noChangeShapeType="1"/>
          </p:cNvSpPr>
          <p:nvPr/>
        </p:nvSpPr>
        <p:spPr bwMode="auto">
          <a:xfrm>
            <a:off x="4410343" y="2491494"/>
            <a:ext cx="31524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 name="Line 142"/>
          <p:cNvSpPr>
            <a:spLocks noChangeShapeType="1"/>
          </p:cNvSpPr>
          <p:nvPr/>
        </p:nvSpPr>
        <p:spPr bwMode="auto">
          <a:xfrm flipV="1">
            <a:off x="6321528" y="1538931"/>
            <a:ext cx="0" cy="9525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Rectangle 206"/>
          <p:cNvSpPr>
            <a:spLocks noChangeArrowheads="1"/>
          </p:cNvSpPr>
          <p:nvPr/>
        </p:nvSpPr>
        <p:spPr bwMode="auto">
          <a:xfrm>
            <a:off x="6159527" y="2491494"/>
            <a:ext cx="309774" cy="72358"/>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06" name="Line 208"/>
          <p:cNvSpPr>
            <a:spLocks noChangeShapeType="1"/>
          </p:cNvSpPr>
          <p:nvPr/>
        </p:nvSpPr>
        <p:spPr bwMode="auto">
          <a:xfrm>
            <a:off x="6157338" y="2491494"/>
            <a:ext cx="31524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 name="Line 142"/>
          <p:cNvSpPr>
            <a:spLocks noChangeShapeType="1"/>
          </p:cNvSpPr>
          <p:nvPr/>
        </p:nvSpPr>
        <p:spPr bwMode="auto">
          <a:xfrm flipV="1">
            <a:off x="8067430" y="1540224"/>
            <a:ext cx="0" cy="88379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 name="Line 142"/>
          <p:cNvSpPr>
            <a:spLocks noChangeShapeType="1"/>
          </p:cNvSpPr>
          <p:nvPr/>
        </p:nvSpPr>
        <p:spPr bwMode="auto">
          <a:xfrm flipV="1">
            <a:off x="2831917" y="1540224"/>
            <a:ext cx="0" cy="88379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 name="Line 142"/>
          <p:cNvSpPr>
            <a:spLocks noChangeShapeType="1"/>
          </p:cNvSpPr>
          <p:nvPr/>
        </p:nvSpPr>
        <p:spPr bwMode="auto">
          <a:xfrm rot="5400000" flipV="1">
            <a:off x="5453503" y="-1077181"/>
            <a:ext cx="0" cy="52322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 name="AutoShape 75"/>
          <p:cNvSpPr>
            <a:spLocks noChangeArrowheads="1"/>
          </p:cNvSpPr>
          <p:nvPr/>
        </p:nvSpPr>
        <p:spPr bwMode="auto">
          <a:xfrm>
            <a:off x="7924036" y="1509859"/>
            <a:ext cx="89026" cy="89026"/>
          </a:xfrm>
          <a:prstGeom prst="octagon">
            <a:avLst>
              <a:gd name="adj" fmla="val 29287"/>
            </a:avLst>
          </a:prstGeom>
          <a:solidFill>
            <a:schemeClr val="accent1"/>
          </a:solidFill>
          <a:ln w="1905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nvGrpSpPr>
          <p:cNvPr id="111" name="Group 205"/>
          <p:cNvGrpSpPr>
            <a:grpSpLocks/>
          </p:cNvGrpSpPr>
          <p:nvPr/>
        </p:nvGrpSpPr>
        <p:grpSpPr bwMode="auto">
          <a:xfrm>
            <a:off x="2683542" y="2427493"/>
            <a:ext cx="296754" cy="172018"/>
            <a:chOff x="158" y="1066"/>
            <a:chExt cx="130" cy="113"/>
          </a:xfrm>
        </p:grpSpPr>
        <p:sp>
          <p:nvSpPr>
            <p:cNvPr id="117" name="Rectangle 206"/>
            <p:cNvSpPr>
              <a:spLocks noChangeArrowheads="1"/>
            </p:cNvSpPr>
            <p:nvPr/>
          </p:nvSpPr>
          <p:spPr bwMode="auto">
            <a:xfrm>
              <a:off x="159" y="1123"/>
              <a:ext cx="128" cy="56"/>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18" name="AutoShape 207"/>
            <p:cNvSpPr>
              <a:spLocks noChangeArrowheads="1"/>
            </p:cNvSpPr>
            <p:nvPr/>
          </p:nvSpPr>
          <p:spPr bwMode="auto">
            <a:xfrm>
              <a:off x="194" y="1066"/>
              <a:ext cx="58" cy="57"/>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19" name="Line 208"/>
            <p:cNvSpPr>
              <a:spLocks noChangeShapeType="1"/>
            </p:cNvSpPr>
            <p:nvPr/>
          </p:nvSpPr>
          <p:spPr bwMode="auto">
            <a:xfrm>
              <a:off x="158" y="1123"/>
              <a:ext cx="13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2" name="Group 205"/>
          <p:cNvGrpSpPr>
            <a:grpSpLocks/>
          </p:cNvGrpSpPr>
          <p:nvPr/>
        </p:nvGrpSpPr>
        <p:grpSpPr bwMode="auto">
          <a:xfrm>
            <a:off x="7918613" y="2427499"/>
            <a:ext cx="296754" cy="172018"/>
            <a:chOff x="158" y="1066"/>
            <a:chExt cx="130" cy="113"/>
          </a:xfrm>
        </p:grpSpPr>
        <p:sp>
          <p:nvSpPr>
            <p:cNvPr id="114" name="Rectangle 206"/>
            <p:cNvSpPr>
              <a:spLocks noChangeArrowheads="1"/>
            </p:cNvSpPr>
            <p:nvPr/>
          </p:nvSpPr>
          <p:spPr bwMode="auto">
            <a:xfrm>
              <a:off x="159" y="1123"/>
              <a:ext cx="128" cy="56"/>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15" name="AutoShape 207"/>
            <p:cNvSpPr>
              <a:spLocks noChangeArrowheads="1"/>
            </p:cNvSpPr>
            <p:nvPr/>
          </p:nvSpPr>
          <p:spPr bwMode="auto">
            <a:xfrm>
              <a:off x="194" y="1066"/>
              <a:ext cx="58" cy="57"/>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16" name="Line 208"/>
            <p:cNvSpPr>
              <a:spLocks noChangeShapeType="1"/>
            </p:cNvSpPr>
            <p:nvPr/>
          </p:nvSpPr>
          <p:spPr bwMode="auto">
            <a:xfrm>
              <a:off x="158" y="1123"/>
              <a:ext cx="13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3" name="AutoShape 75"/>
          <p:cNvSpPr>
            <a:spLocks noChangeArrowheads="1"/>
          </p:cNvSpPr>
          <p:nvPr/>
        </p:nvSpPr>
        <p:spPr bwMode="auto">
          <a:xfrm>
            <a:off x="2906718" y="1499080"/>
            <a:ext cx="89026" cy="89026"/>
          </a:xfrm>
          <a:prstGeom prst="octagon">
            <a:avLst>
              <a:gd name="adj" fmla="val 29287"/>
            </a:avLst>
          </a:prstGeom>
          <a:solidFill>
            <a:schemeClr val="accent1"/>
          </a:solidFill>
          <a:ln w="1905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1" name="TextBox 158"/>
          <p:cNvSpPr txBox="1">
            <a:spLocks noChangeArrowheads="1"/>
          </p:cNvSpPr>
          <p:nvPr/>
        </p:nvSpPr>
        <p:spPr bwMode="auto">
          <a:xfrm rot="16200000">
            <a:off x="2678892" y="1891802"/>
            <a:ext cx="4908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Rigid</a:t>
            </a:r>
          </a:p>
        </p:txBody>
      </p:sp>
      <p:grpSp>
        <p:nvGrpSpPr>
          <p:cNvPr id="5" name="Group 4"/>
          <p:cNvGrpSpPr/>
          <p:nvPr/>
        </p:nvGrpSpPr>
        <p:grpSpPr>
          <a:xfrm>
            <a:off x="2828816" y="1280005"/>
            <a:ext cx="5219124" cy="251177"/>
            <a:chOff x="830099" y="2105025"/>
            <a:chExt cx="5219124" cy="251177"/>
          </a:xfrm>
        </p:grpSpPr>
        <p:sp>
          <p:nvSpPr>
            <p:cNvPr id="122" name="Line 160"/>
            <p:cNvSpPr>
              <a:spLocks noChangeShapeType="1"/>
            </p:cNvSpPr>
            <p:nvPr/>
          </p:nvSpPr>
          <p:spPr bwMode="auto">
            <a:xfrm>
              <a:off x="830099"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 name="Line 161"/>
            <p:cNvSpPr>
              <a:spLocks noChangeShapeType="1"/>
            </p:cNvSpPr>
            <p:nvPr/>
          </p:nvSpPr>
          <p:spPr bwMode="auto">
            <a:xfrm>
              <a:off x="967357"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4" name="Line 162"/>
            <p:cNvSpPr>
              <a:spLocks noChangeShapeType="1"/>
            </p:cNvSpPr>
            <p:nvPr/>
          </p:nvSpPr>
          <p:spPr bwMode="auto">
            <a:xfrm>
              <a:off x="1106189"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5" name="Line 163"/>
            <p:cNvSpPr>
              <a:spLocks noChangeShapeType="1"/>
            </p:cNvSpPr>
            <p:nvPr/>
          </p:nvSpPr>
          <p:spPr bwMode="auto">
            <a:xfrm>
              <a:off x="1243447"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6" name="Line 164"/>
            <p:cNvSpPr>
              <a:spLocks noChangeShapeType="1"/>
            </p:cNvSpPr>
            <p:nvPr/>
          </p:nvSpPr>
          <p:spPr bwMode="auto">
            <a:xfrm>
              <a:off x="1368907"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7" name="Line 165"/>
            <p:cNvSpPr>
              <a:spLocks noChangeShapeType="1"/>
            </p:cNvSpPr>
            <p:nvPr/>
          </p:nvSpPr>
          <p:spPr bwMode="auto">
            <a:xfrm>
              <a:off x="1506165"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 name="Line 166"/>
            <p:cNvSpPr>
              <a:spLocks noChangeShapeType="1"/>
            </p:cNvSpPr>
            <p:nvPr/>
          </p:nvSpPr>
          <p:spPr bwMode="auto">
            <a:xfrm>
              <a:off x="1644997"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9" name="Line 167"/>
            <p:cNvSpPr>
              <a:spLocks noChangeShapeType="1"/>
            </p:cNvSpPr>
            <p:nvPr/>
          </p:nvSpPr>
          <p:spPr bwMode="auto">
            <a:xfrm>
              <a:off x="1782255"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0" name="Line 168"/>
            <p:cNvSpPr>
              <a:spLocks noChangeShapeType="1"/>
            </p:cNvSpPr>
            <p:nvPr/>
          </p:nvSpPr>
          <p:spPr bwMode="auto">
            <a:xfrm>
              <a:off x="1918333"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1" name="Line 169"/>
            <p:cNvSpPr>
              <a:spLocks noChangeShapeType="1"/>
            </p:cNvSpPr>
            <p:nvPr/>
          </p:nvSpPr>
          <p:spPr bwMode="auto">
            <a:xfrm>
              <a:off x="2055592"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2" name="Line 170"/>
            <p:cNvSpPr>
              <a:spLocks noChangeShapeType="1"/>
            </p:cNvSpPr>
            <p:nvPr/>
          </p:nvSpPr>
          <p:spPr bwMode="auto">
            <a:xfrm>
              <a:off x="2194423"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 name="Line 171"/>
            <p:cNvSpPr>
              <a:spLocks noChangeShapeType="1"/>
            </p:cNvSpPr>
            <p:nvPr/>
          </p:nvSpPr>
          <p:spPr bwMode="auto">
            <a:xfrm>
              <a:off x="2331681"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4" name="Line 172"/>
            <p:cNvSpPr>
              <a:spLocks noChangeShapeType="1"/>
            </p:cNvSpPr>
            <p:nvPr/>
          </p:nvSpPr>
          <p:spPr bwMode="auto">
            <a:xfrm>
              <a:off x="2457141"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5" name="Line 173"/>
            <p:cNvSpPr>
              <a:spLocks noChangeShapeType="1"/>
            </p:cNvSpPr>
            <p:nvPr/>
          </p:nvSpPr>
          <p:spPr bwMode="auto">
            <a:xfrm>
              <a:off x="2594399"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6" name="Line 174"/>
            <p:cNvSpPr>
              <a:spLocks noChangeShapeType="1"/>
            </p:cNvSpPr>
            <p:nvPr/>
          </p:nvSpPr>
          <p:spPr bwMode="auto">
            <a:xfrm>
              <a:off x="2733231"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7" name="Line 175"/>
            <p:cNvSpPr>
              <a:spLocks noChangeShapeType="1"/>
            </p:cNvSpPr>
            <p:nvPr/>
          </p:nvSpPr>
          <p:spPr bwMode="auto">
            <a:xfrm>
              <a:off x="2870489"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8" name="Line 176"/>
            <p:cNvSpPr>
              <a:spLocks noChangeShapeType="1"/>
            </p:cNvSpPr>
            <p:nvPr/>
          </p:nvSpPr>
          <p:spPr bwMode="auto">
            <a:xfrm>
              <a:off x="3011680"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9" name="Line 177"/>
            <p:cNvSpPr>
              <a:spLocks noChangeShapeType="1"/>
            </p:cNvSpPr>
            <p:nvPr/>
          </p:nvSpPr>
          <p:spPr bwMode="auto">
            <a:xfrm>
              <a:off x="3148939"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0" name="Line 178"/>
            <p:cNvSpPr>
              <a:spLocks noChangeShapeType="1"/>
            </p:cNvSpPr>
            <p:nvPr/>
          </p:nvSpPr>
          <p:spPr bwMode="auto">
            <a:xfrm>
              <a:off x="6040495"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4" name="Line 160"/>
            <p:cNvSpPr>
              <a:spLocks noChangeShapeType="1"/>
            </p:cNvSpPr>
            <p:nvPr/>
          </p:nvSpPr>
          <p:spPr bwMode="auto">
            <a:xfrm>
              <a:off x="3448853"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5" name="Line 161"/>
            <p:cNvSpPr>
              <a:spLocks noChangeShapeType="1"/>
            </p:cNvSpPr>
            <p:nvPr/>
          </p:nvSpPr>
          <p:spPr bwMode="auto">
            <a:xfrm>
              <a:off x="3586111"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6" name="Line 162"/>
            <p:cNvSpPr>
              <a:spLocks noChangeShapeType="1"/>
            </p:cNvSpPr>
            <p:nvPr/>
          </p:nvSpPr>
          <p:spPr bwMode="auto">
            <a:xfrm>
              <a:off x="3724943"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7" name="Line 163"/>
            <p:cNvSpPr>
              <a:spLocks noChangeShapeType="1"/>
            </p:cNvSpPr>
            <p:nvPr/>
          </p:nvSpPr>
          <p:spPr bwMode="auto">
            <a:xfrm>
              <a:off x="3862201"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8" name="Line 164"/>
            <p:cNvSpPr>
              <a:spLocks noChangeShapeType="1"/>
            </p:cNvSpPr>
            <p:nvPr/>
          </p:nvSpPr>
          <p:spPr bwMode="auto">
            <a:xfrm>
              <a:off x="3987661"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9" name="Line 165"/>
            <p:cNvSpPr>
              <a:spLocks noChangeShapeType="1"/>
            </p:cNvSpPr>
            <p:nvPr/>
          </p:nvSpPr>
          <p:spPr bwMode="auto">
            <a:xfrm>
              <a:off x="4124919"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0" name="Line 166"/>
            <p:cNvSpPr>
              <a:spLocks noChangeShapeType="1"/>
            </p:cNvSpPr>
            <p:nvPr/>
          </p:nvSpPr>
          <p:spPr bwMode="auto">
            <a:xfrm>
              <a:off x="4263751"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1" name="Line 167"/>
            <p:cNvSpPr>
              <a:spLocks noChangeShapeType="1"/>
            </p:cNvSpPr>
            <p:nvPr/>
          </p:nvSpPr>
          <p:spPr bwMode="auto">
            <a:xfrm>
              <a:off x="4401009"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2" name="Line 168"/>
            <p:cNvSpPr>
              <a:spLocks noChangeShapeType="1"/>
            </p:cNvSpPr>
            <p:nvPr/>
          </p:nvSpPr>
          <p:spPr bwMode="auto">
            <a:xfrm>
              <a:off x="4537087"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 name="Line 169"/>
            <p:cNvSpPr>
              <a:spLocks noChangeShapeType="1"/>
            </p:cNvSpPr>
            <p:nvPr/>
          </p:nvSpPr>
          <p:spPr bwMode="auto">
            <a:xfrm>
              <a:off x="4674346"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4" name="Line 170"/>
            <p:cNvSpPr>
              <a:spLocks noChangeShapeType="1"/>
            </p:cNvSpPr>
            <p:nvPr/>
          </p:nvSpPr>
          <p:spPr bwMode="auto">
            <a:xfrm>
              <a:off x="4813177"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5" name="Line 171"/>
            <p:cNvSpPr>
              <a:spLocks noChangeShapeType="1"/>
            </p:cNvSpPr>
            <p:nvPr/>
          </p:nvSpPr>
          <p:spPr bwMode="auto">
            <a:xfrm>
              <a:off x="4950435"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6" name="Line 172"/>
            <p:cNvSpPr>
              <a:spLocks noChangeShapeType="1"/>
            </p:cNvSpPr>
            <p:nvPr/>
          </p:nvSpPr>
          <p:spPr bwMode="auto">
            <a:xfrm>
              <a:off x="5075895"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7" name="Line 173"/>
            <p:cNvSpPr>
              <a:spLocks noChangeShapeType="1"/>
            </p:cNvSpPr>
            <p:nvPr/>
          </p:nvSpPr>
          <p:spPr bwMode="auto">
            <a:xfrm>
              <a:off x="5213153"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8" name="Line 174"/>
            <p:cNvSpPr>
              <a:spLocks noChangeShapeType="1"/>
            </p:cNvSpPr>
            <p:nvPr/>
          </p:nvSpPr>
          <p:spPr bwMode="auto">
            <a:xfrm>
              <a:off x="5351985"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9" name="Line 175"/>
            <p:cNvSpPr>
              <a:spLocks noChangeShapeType="1"/>
            </p:cNvSpPr>
            <p:nvPr/>
          </p:nvSpPr>
          <p:spPr bwMode="auto">
            <a:xfrm>
              <a:off x="5489243"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0" name="Line 176"/>
            <p:cNvSpPr>
              <a:spLocks noChangeShapeType="1"/>
            </p:cNvSpPr>
            <p:nvPr/>
          </p:nvSpPr>
          <p:spPr bwMode="auto">
            <a:xfrm>
              <a:off x="5630434"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1" name="Line 177"/>
            <p:cNvSpPr>
              <a:spLocks noChangeShapeType="1"/>
            </p:cNvSpPr>
            <p:nvPr/>
          </p:nvSpPr>
          <p:spPr bwMode="auto">
            <a:xfrm>
              <a:off x="5767693"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2" name="Line 178"/>
            <p:cNvSpPr>
              <a:spLocks noChangeShapeType="1"/>
            </p:cNvSpPr>
            <p:nvPr/>
          </p:nvSpPr>
          <p:spPr bwMode="auto">
            <a:xfrm>
              <a:off x="5906524"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 name="Line 160"/>
            <p:cNvSpPr>
              <a:spLocks noChangeShapeType="1"/>
            </p:cNvSpPr>
            <p:nvPr/>
          </p:nvSpPr>
          <p:spPr bwMode="auto">
            <a:xfrm>
              <a:off x="3315503" y="2106009"/>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4" name="Straight Connector 3"/>
            <p:cNvCxnSpPr/>
            <p:nvPr/>
          </p:nvCxnSpPr>
          <p:spPr>
            <a:xfrm>
              <a:off x="830099" y="2105025"/>
              <a:ext cx="5219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8" name="Straight Arrow Connector 167"/>
          <p:cNvCxnSpPr/>
          <p:nvPr/>
        </p:nvCxnSpPr>
        <p:spPr>
          <a:xfrm rot="5400000">
            <a:off x="2567122" y="1280005"/>
            <a:ext cx="548640" cy="0"/>
          </a:xfrm>
          <a:prstGeom prst="straightConnector1">
            <a:avLst/>
          </a:prstGeom>
          <a:ln w="38100"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p:nvPr/>
        </p:nvCxnSpPr>
        <p:spPr>
          <a:xfrm rot="5400000">
            <a:off x="7778145" y="1286465"/>
            <a:ext cx="548640" cy="0"/>
          </a:xfrm>
          <a:prstGeom prst="straightConnector1">
            <a:avLst/>
          </a:prstGeom>
          <a:ln w="38100"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173" name="Line 148"/>
          <p:cNvSpPr>
            <a:spLocks noChangeShapeType="1"/>
          </p:cNvSpPr>
          <p:nvPr/>
        </p:nvSpPr>
        <p:spPr bwMode="auto">
          <a:xfrm>
            <a:off x="2828816" y="2650018"/>
            <a:ext cx="0" cy="1828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 name="Line 149"/>
          <p:cNvSpPr>
            <a:spLocks noChangeShapeType="1"/>
          </p:cNvSpPr>
          <p:nvPr/>
        </p:nvSpPr>
        <p:spPr bwMode="auto">
          <a:xfrm>
            <a:off x="4573479" y="2650018"/>
            <a:ext cx="0" cy="1828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 name="Line 191"/>
          <p:cNvSpPr>
            <a:spLocks noChangeShapeType="1"/>
          </p:cNvSpPr>
          <p:nvPr/>
        </p:nvSpPr>
        <p:spPr bwMode="auto">
          <a:xfrm>
            <a:off x="2828816" y="2745268"/>
            <a:ext cx="173736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0" name="Line 149"/>
          <p:cNvSpPr>
            <a:spLocks noChangeShapeType="1"/>
          </p:cNvSpPr>
          <p:nvPr/>
        </p:nvSpPr>
        <p:spPr bwMode="auto">
          <a:xfrm>
            <a:off x="6335604" y="2650018"/>
            <a:ext cx="0" cy="1828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1" name="Line 191"/>
          <p:cNvSpPr>
            <a:spLocks noChangeShapeType="1"/>
          </p:cNvSpPr>
          <p:nvPr/>
        </p:nvSpPr>
        <p:spPr bwMode="auto">
          <a:xfrm>
            <a:off x="4581416" y="2745268"/>
            <a:ext cx="173736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2" name="Line 149"/>
          <p:cNvSpPr>
            <a:spLocks noChangeShapeType="1"/>
          </p:cNvSpPr>
          <p:nvPr/>
        </p:nvSpPr>
        <p:spPr bwMode="auto">
          <a:xfrm>
            <a:off x="8097729" y="2650018"/>
            <a:ext cx="0" cy="1828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3" name="Line 191"/>
          <p:cNvSpPr>
            <a:spLocks noChangeShapeType="1"/>
          </p:cNvSpPr>
          <p:nvPr/>
        </p:nvSpPr>
        <p:spPr bwMode="auto">
          <a:xfrm>
            <a:off x="6343541" y="2745268"/>
            <a:ext cx="173736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 name="Text Box 195"/>
          <p:cNvSpPr txBox="1">
            <a:spLocks noChangeArrowheads="1"/>
          </p:cNvSpPr>
          <p:nvPr/>
        </p:nvSpPr>
        <p:spPr bwMode="auto">
          <a:xfrm>
            <a:off x="3444500" y="2588581"/>
            <a:ext cx="609809" cy="261841"/>
          </a:xfrm>
          <a:prstGeom prst="rect">
            <a:avLst/>
          </a:prstGeom>
          <a:solidFill>
            <a:schemeClr val="bg1"/>
          </a:solidFill>
          <a:ln>
            <a:noFill/>
          </a:ln>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200" dirty="0">
                <a:latin typeface="+mn-lt"/>
              </a:rPr>
              <a:t>35 </a:t>
            </a:r>
            <a:r>
              <a:rPr lang="en-US" altLang="en-US" sz="1200" dirty="0" err="1">
                <a:latin typeface="+mn-lt"/>
              </a:rPr>
              <a:t>ft</a:t>
            </a:r>
            <a:endParaRPr lang="es-ES" altLang="en-US" sz="1200" dirty="0">
              <a:latin typeface="+mn-lt"/>
            </a:endParaRPr>
          </a:p>
        </p:txBody>
      </p:sp>
      <p:sp>
        <p:nvSpPr>
          <p:cNvPr id="185" name="Text Box 195"/>
          <p:cNvSpPr txBox="1">
            <a:spLocks noChangeArrowheads="1"/>
          </p:cNvSpPr>
          <p:nvPr/>
        </p:nvSpPr>
        <p:spPr bwMode="auto">
          <a:xfrm>
            <a:off x="5206625" y="2598107"/>
            <a:ext cx="495835" cy="242790"/>
          </a:xfrm>
          <a:prstGeom prst="rect">
            <a:avLst/>
          </a:prstGeom>
          <a:solidFill>
            <a:schemeClr val="bg1"/>
          </a:solidFill>
          <a:ln>
            <a:noFill/>
          </a:ln>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200" dirty="0">
                <a:latin typeface="+mn-lt"/>
              </a:rPr>
              <a:t>35 </a:t>
            </a:r>
            <a:r>
              <a:rPr lang="en-US" altLang="en-US" sz="1200" dirty="0" err="1">
                <a:latin typeface="+mn-lt"/>
              </a:rPr>
              <a:t>ft</a:t>
            </a:r>
            <a:endParaRPr lang="es-ES" altLang="en-US" sz="1200" dirty="0">
              <a:latin typeface="+mn-lt"/>
            </a:endParaRPr>
          </a:p>
        </p:txBody>
      </p:sp>
      <p:sp>
        <p:nvSpPr>
          <p:cNvPr id="186" name="Text Box 195"/>
          <p:cNvSpPr txBox="1">
            <a:spLocks noChangeArrowheads="1"/>
          </p:cNvSpPr>
          <p:nvPr/>
        </p:nvSpPr>
        <p:spPr bwMode="auto">
          <a:xfrm>
            <a:off x="6968750" y="2607632"/>
            <a:ext cx="495835" cy="242790"/>
          </a:xfrm>
          <a:prstGeom prst="rect">
            <a:avLst/>
          </a:prstGeom>
          <a:solidFill>
            <a:schemeClr val="bg1"/>
          </a:solidFill>
          <a:ln>
            <a:noFill/>
          </a:ln>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200" dirty="0">
                <a:latin typeface="+mn-lt"/>
              </a:rPr>
              <a:t>35 </a:t>
            </a:r>
            <a:r>
              <a:rPr lang="en-US" altLang="en-US" sz="1200" dirty="0" err="1">
                <a:latin typeface="+mn-lt"/>
              </a:rPr>
              <a:t>ft</a:t>
            </a:r>
            <a:endParaRPr lang="es-ES" altLang="en-US" sz="1200" dirty="0">
              <a:latin typeface="+mn-lt"/>
            </a:endParaRPr>
          </a:p>
        </p:txBody>
      </p:sp>
      <p:sp>
        <p:nvSpPr>
          <p:cNvPr id="188" name="Line 191"/>
          <p:cNvSpPr>
            <a:spLocks noChangeShapeType="1"/>
          </p:cNvSpPr>
          <p:nvPr/>
        </p:nvSpPr>
        <p:spPr bwMode="auto">
          <a:xfrm rot="16200000">
            <a:off x="2125657" y="1994367"/>
            <a:ext cx="891823"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7" name="Text Box 195"/>
          <p:cNvSpPr txBox="1">
            <a:spLocks noChangeArrowheads="1"/>
          </p:cNvSpPr>
          <p:nvPr/>
        </p:nvSpPr>
        <p:spPr bwMode="auto">
          <a:xfrm>
            <a:off x="2239949" y="1855965"/>
            <a:ext cx="563345" cy="195376"/>
          </a:xfrm>
          <a:prstGeom prst="rect">
            <a:avLst/>
          </a:prstGeom>
          <a:solidFill>
            <a:schemeClr val="bg1"/>
          </a:solidFill>
          <a:ln>
            <a:noFill/>
          </a:ln>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200" dirty="0">
                <a:latin typeface="+mn-lt"/>
              </a:rPr>
              <a:t>18 </a:t>
            </a:r>
            <a:r>
              <a:rPr lang="en-US" altLang="en-US" sz="1200" dirty="0" err="1">
                <a:latin typeface="+mn-lt"/>
              </a:rPr>
              <a:t>ft</a:t>
            </a:r>
            <a:endParaRPr lang="es-ES" altLang="en-US" sz="1200" dirty="0">
              <a:latin typeface="+mn-lt"/>
            </a:endParaRPr>
          </a:p>
        </p:txBody>
      </p:sp>
      <p:sp>
        <p:nvSpPr>
          <p:cNvPr id="189" name="Line 191"/>
          <p:cNvSpPr>
            <a:spLocks noChangeShapeType="1"/>
          </p:cNvSpPr>
          <p:nvPr/>
        </p:nvSpPr>
        <p:spPr bwMode="auto">
          <a:xfrm>
            <a:off x="2476197" y="1550105"/>
            <a:ext cx="260948" cy="0"/>
          </a:xfrm>
          <a:prstGeom prst="line">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en-US"/>
          </a:p>
        </p:txBody>
      </p:sp>
      <p:sp>
        <p:nvSpPr>
          <p:cNvPr id="190" name="Line 191"/>
          <p:cNvSpPr>
            <a:spLocks noChangeShapeType="1"/>
          </p:cNvSpPr>
          <p:nvPr/>
        </p:nvSpPr>
        <p:spPr bwMode="auto">
          <a:xfrm>
            <a:off x="2476197" y="2445455"/>
            <a:ext cx="260948" cy="0"/>
          </a:xfrm>
          <a:prstGeom prst="line">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en-US"/>
          </a:p>
        </p:txBody>
      </p:sp>
      <p:sp>
        <p:nvSpPr>
          <p:cNvPr id="197" name="TextBox 158"/>
          <p:cNvSpPr txBox="1">
            <a:spLocks noChangeArrowheads="1"/>
          </p:cNvSpPr>
          <p:nvPr/>
        </p:nvSpPr>
        <p:spPr bwMode="auto">
          <a:xfrm rot="16200000">
            <a:off x="4328872" y="1891802"/>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W10x49</a:t>
            </a:r>
          </a:p>
        </p:txBody>
      </p:sp>
      <p:sp>
        <p:nvSpPr>
          <p:cNvPr id="198" name="TextBox 158"/>
          <p:cNvSpPr txBox="1">
            <a:spLocks noChangeArrowheads="1"/>
          </p:cNvSpPr>
          <p:nvPr/>
        </p:nvSpPr>
        <p:spPr bwMode="auto">
          <a:xfrm rot="16200000">
            <a:off x="6071947" y="1891802"/>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W10x49</a:t>
            </a:r>
          </a:p>
        </p:txBody>
      </p:sp>
      <p:sp>
        <p:nvSpPr>
          <p:cNvPr id="199" name="TextBox 158"/>
          <p:cNvSpPr txBox="1">
            <a:spLocks noChangeArrowheads="1"/>
          </p:cNvSpPr>
          <p:nvPr/>
        </p:nvSpPr>
        <p:spPr bwMode="auto">
          <a:xfrm rot="16200000">
            <a:off x="7930344" y="1891802"/>
            <a:ext cx="4908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Rigid</a:t>
            </a:r>
          </a:p>
        </p:txBody>
      </p:sp>
      <p:sp>
        <p:nvSpPr>
          <p:cNvPr id="200" name="TextBox 158"/>
          <p:cNvSpPr txBox="1">
            <a:spLocks noChangeArrowheads="1"/>
          </p:cNvSpPr>
          <p:nvPr/>
        </p:nvSpPr>
        <p:spPr bwMode="auto">
          <a:xfrm>
            <a:off x="3423886" y="1509859"/>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W27x84</a:t>
            </a:r>
          </a:p>
        </p:txBody>
      </p:sp>
      <p:sp>
        <p:nvSpPr>
          <p:cNvPr id="201" name="TextBox 158"/>
          <p:cNvSpPr txBox="1">
            <a:spLocks noChangeArrowheads="1"/>
          </p:cNvSpPr>
          <p:nvPr/>
        </p:nvSpPr>
        <p:spPr bwMode="auto">
          <a:xfrm>
            <a:off x="5100175" y="1508916"/>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W27x84</a:t>
            </a:r>
          </a:p>
        </p:txBody>
      </p:sp>
      <p:sp>
        <p:nvSpPr>
          <p:cNvPr id="202" name="TextBox 158"/>
          <p:cNvSpPr txBox="1">
            <a:spLocks noChangeArrowheads="1"/>
          </p:cNvSpPr>
          <p:nvPr/>
        </p:nvSpPr>
        <p:spPr bwMode="auto">
          <a:xfrm>
            <a:off x="6776464" y="1507973"/>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W27x84</a:t>
            </a:r>
          </a:p>
        </p:txBody>
      </p:sp>
      <p:sp>
        <p:nvSpPr>
          <p:cNvPr id="92" name="TextBox 7"/>
          <p:cNvSpPr txBox="1">
            <a:spLocks noChangeArrowheads="1"/>
          </p:cNvSpPr>
          <p:nvPr/>
        </p:nvSpPr>
        <p:spPr bwMode="auto">
          <a:xfrm>
            <a:off x="4847209" y="994064"/>
            <a:ext cx="917239" cy="281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nSpc>
                <a:spcPct val="107000"/>
              </a:lnSpc>
              <a:buNone/>
              <a:tabLst>
                <a:tab pos="171450" algn="l"/>
              </a:tabLst>
            </a:pPr>
            <a:r>
              <a:rPr lang="en-US" sz="1200" dirty="0">
                <a:latin typeface="Calibri" panose="020F0502020204030204" pitchFamily="34" charset="0"/>
                <a:ea typeface="Calibri" panose="020F0502020204030204" pitchFamily="34" charset="0"/>
                <a:cs typeface="Calibri" panose="020F0502020204030204" pitchFamily="34" charset="0"/>
              </a:rPr>
              <a:t>1.2D + 1.6L</a:t>
            </a:r>
            <a:r>
              <a:rPr lang="en-US" sz="1200" baseline="-25000" dirty="0">
                <a:latin typeface="Calibri" panose="020F0502020204030204" pitchFamily="34" charset="0"/>
                <a:ea typeface="Calibri" panose="020F0502020204030204" pitchFamily="34" charset="0"/>
                <a:cs typeface="Calibri" panose="020F0502020204030204" pitchFamily="34" charset="0"/>
              </a:rPr>
              <a:t>r</a:t>
            </a:r>
            <a:endParaRPr lang="en-US" sz="1200" dirty="0">
              <a:latin typeface="Calibri" panose="020F0502020204030204" pitchFamily="34" charset="0"/>
              <a:ea typeface="Calibri" panose="020F0502020204030204" pitchFamily="34" charset="0"/>
              <a:cs typeface="Calibri" panose="020F0502020204030204" pitchFamily="34" charset="0"/>
            </a:endParaRPr>
          </a:p>
        </p:txBody>
      </p:sp>
      <p:sp>
        <p:nvSpPr>
          <p:cNvPr id="2" name="Rectangle 1"/>
          <p:cNvSpPr/>
          <p:nvPr/>
        </p:nvSpPr>
        <p:spPr>
          <a:xfrm>
            <a:off x="682788" y="5035451"/>
            <a:ext cx="8271604" cy="1508105"/>
          </a:xfrm>
          <a:prstGeom prst="rect">
            <a:avLst/>
          </a:prstGeom>
        </p:spPr>
        <p:txBody>
          <a:bodyPr wrap="square">
            <a:spAutoFit/>
          </a:bodyPr>
          <a:lstStyle/>
          <a:p>
            <a:r>
              <a:rPr lang="en-US" sz="1200" dirty="0"/>
              <a:t>Single-story, 11-bay structure with ten leaning columns. This structure is representative of low-rise industrial buildings in which low wind exposure and heavy equipment suspended from the ceiling contribute to large second-order effects. Only two leaning columns are displayed (above) for simplicity. </a:t>
            </a:r>
          </a:p>
          <a:p>
            <a:endParaRPr lang="en-US" sz="1400" dirty="0"/>
          </a:p>
          <a:p>
            <a:r>
              <a:rPr lang="en-US" sz="1400" u="sng" dirty="0"/>
              <a:t>Reference</a:t>
            </a:r>
          </a:p>
          <a:p>
            <a:r>
              <a:rPr lang="en-US" sz="1400" dirty="0"/>
              <a:t>A.E. </a:t>
            </a:r>
            <a:r>
              <a:rPr lang="en-US" sz="1400" dirty="0" err="1"/>
              <a:t>Maleck</a:t>
            </a:r>
            <a:r>
              <a:rPr lang="en-US" sz="1400" dirty="0"/>
              <a:t>, Second-order inelastic and modiﬁed elastic analysis and design evaluation of planar steel frames, Georgia Institute of Technology, 2001.</a:t>
            </a:r>
          </a:p>
        </p:txBody>
      </p:sp>
      <p:sp>
        <p:nvSpPr>
          <p:cNvPr id="96" name="Text Box 2"/>
          <p:cNvSpPr txBox="1">
            <a:spLocks noChangeArrowheads="1"/>
          </p:cNvSpPr>
          <p:nvPr/>
        </p:nvSpPr>
        <p:spPr bwMode="auto">
          <a:xfrm>
            <a:off x="2476197" y="2986233"/>
            <a:ext cx="2146572" cy="1973018"/>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300"/>
              </a:spcAft>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Nominal Loads</a:t>
            </a:r>
          </a:p>
          <a:p>
            <a:pPr>
              <a:lnSpc>
                <a:spcPct val="107000"/>
              </a:lnSpc>
            </a:pPr>
            <a:r>
              <a:rPr lang="en-US" sz="1400" b="1" dirty="0">
                <a:effectLst/>
                <a:latin typeface="Calibri" panose="020F0502020204030204" pitchFamily="34" charset="0"/>
                <a:ea typeface="Calibri" panose="020F0502020204030204" pitchFamily="34" charset="0"/>
                <a:cs typeface="Times New Roman" panose="02020603050405020304" pitchFamily="18" charset="0"/>
              </a:rPr>
              <a:t>Gravity </a:t>
            </a:r>
            <a:r>
              <a:rPr lang="en-US" sz="1400" dirty="0">
                <a:effectLst/>
                <a:latin typeface="Calibri" panose="020F0502020204030204" pitchFamily="34" charset="0"/>
                <a:ea typeface="Calibri" panose="020F0502020204030204" pitchFamily="34" charset="0"/>
                <a:cs typeface="Times New Roman" panose="02020603050405020304" pitchFamily="18" charset="0"/>
              </a:rPr>
              <a:t>(</a:t>
            </a:r>
            <a:r>
              <a:rPr lang="en-US" sz="1400" dirty="0">
                <a:latin typeface="Calibri" panose="020F0502020204030204" pitchFamily="34" charset="0"/>
                <a:ea typeface="Calibri" panose="020F0502020204030204" pitchFamily="34" charset="0"/>
                <a:cs typeface="Times New Roman" panose="02020603050405020304" pitchFamily="18" charset="0"/>
              </a:rPr>
              <a:t>L/D = 0.5</a:t>
            </a:r>
            <a:r>
              <a:rPr lang="en-US" sz="1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1400" dirty="0">
                <a:latin typeface="Calibri" panose="020F0502020204030204" pitchFamily="34" charset="0"/>
                <a:ea typeface="Calibri" panose="020F0502020204030204" pitchFamily="34" charset="0"/>
                <a:cs typeface="Times New Roman" panose="02020603050405020304" pitchFamily="18" charset="0"/>
              </a:rPr>
              <a:t>  Roof distributed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latin typeface="Calibri" panose="020F0502020204030204" pitchFamily="34" charset="0"/>
                <a:ea typeface="Calibri" panose="020F0502020204030204" pitchFamily="34" charset="0"/>
                <a:cs typeface="Times New Roman" panose="02020603050405020304" pitchFamily="18" charset="0"/>
              </a:rPr>
              <a:t>    D = 3.209 kip/</a:t>
            </a:r>
            <a:r>
              <a:rPr lang="en-US" sz="1400" dirty="0" err="1">
                <a:latin typeface="Calibri" panose="020F0502020204030204" pitchFamily="34" charset="0"/>
                <a:ea typeface="Calibri" panose="020F0502020204030204" pitchFamily="34" charset="0"/>
                <a:cs typeface="Times New Roman" panose="02020603050405020304" pitchFamily="18" charset="0"/>
              </a:rPr>
              <a:t>ft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L</a:t>
            </a:r>
            <a:r>
              <a:rPr lang="en-US" sz="1400" baseline="-25000" dirty="0" err="1">
                <a:latin typeface="Calibri" panose="020F0502020204030204" pitchFamily="34" charset="0"/>
                <a:ea typeface="Calibri" panose="020F0502020204030204" pitchFamily="34" charset="0"/>
                <a:cs typeface="Times New Roman" panose="02020603050405020304" pitchFamily="18" charset="0"/>
              </a:rPr>
              <a:t>r</a:t>
            </a:r>
            <a:r>
              <a:rPr lang="en-US" sz="1400" dirty="0">
                <a:latin typeface="Calibri" panose="020F0502020204030204" pitchFamily="34" charset="0"/>
                <a:ea typeface="Calibri" panose="020F0502020204030204" pitchFamily="34" charset="0"/>
                <a:cs typeface="Times New Roman" panose="02020603050405020304" pitchFamily="18" charset="0"/>
              </a:rPr>
              <a:t> = 1.604 kip/</a:t>
            </a:r>
            <a:r>
              <a:rPr lang="en-US" sz="1400" dirty="0" err="1">
                <a:latin typeface="Calibri" panose="020F0502020204030204" pitchFamily="34" charset="0"/>
                <a:ea typeface="Calibri" panose="020F0502020204030204" pitchFamily="34" charset="0"/>
                <a:cs typeface="Times New Roman" panose="02020603050405020304" pitchFamily="18" charset="0"/>
              </a:rPr>
              <a:t>ft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latin typeface="Calibri" panose="020F0502020204030204" pitchFamily="34" charset="0"/>
                <a:ea typeface="Calibri" panose="020F0502020204030204" pitchFamily="34" charset="0"/>
                <a:cs typeface="Times New Roman" panose="02020603050405020304" pitchFamily="18" charset="0"/>
              </a:rPr>
              <a:t> Roof concentrated</a:t>
            </a:r>
          </a:p>
          <a:p>
            <a:pPr>
              <a:lnSpc>
                <a:spcPct val="107000"/>
              </a:lnSpc>
            </a:pPr>
            <a:r>
              <a:rPr lang="en-US" sz="1400" dirty="0">
                <a:latin typeface="Calibri" panose="020F0502020204030204" pitchFamily="34" charset="0"/>
                <a:ea typeface="Calibri" panose="020F0502020204030204" pitchFamily="34" charset="0"/>
                <a:cs typeface="Times New Roman" panose="02020603050405020304" pitchFamily="18" charset="0"/>
              </a:rPr>
              <a:t>    D = 449.21 kip</a:t>
            </a:r>
          </a:p>
          <a:p>
            <a:pPr>
              <a:lnSpc>
                <a:spcPct val="107000"/>
              </a:lnSpc>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L</a:t>
            </a:r>
            <a:r>
              <a:rPr lang="en-US" sz="1400" baseline="-25000" dirty="0" err="1">
                <a:latin typeface="Calibri" panose="020F0502020204030204" pitchFamily="34" charset="0"/>
                <a:ea typeface="Calibri" panose="020F0502020204030204" pitchFamily="34" charset="0"/>
                <a:cs typeface="Times New Roman" panose="02020603050405020304" pitchFamily="18" charset="0"/>
              </a:rPr>
              <a:t>r</a:t>
            </a:r>
            <a:r>
              <a:rPr lang="en-US" sz="1400" dirty="0">
                <a:latin typeface="Calibri" panose="020F0502020204030204" pitchFamily="34" charset="0"/>
                <a:ea typeface="Calibri" panose="020F0502020204030204" pitchFamily="34" charset="0"/>
                <a:cs typeface="Times New Roman" panose="02020603050405020304" pitchFamily="18" charset="0"/>
              </a:rPr>
              <a:t> = 224.60 kip</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1143000" algn="l"/>
              </a:tabLst>
            </a:pPr>
            <a:endParaRPr lang="en-US" altLang="en-US" sz="1400" dirty="0">
              <a:latin typeface="+mn-lt"/>
            </a:endParaRPr>
          </a:p>
        </p:txBody>
      </p:sp>
      <p:sp>
        <p:nvSpPr>
          <p:cNvPr id="97" name="Text Box 2"/>
          <p:cNvSpPr txBox="1">
            <a:spLocks noChangeArrowheads="1"/>
          </p:cNvSpPr>
          <p:nvPr/>
        </p:nvSpPr>
        <p:spPr bwMode="auto">
          <a:xfrm>
            <a:off x="4671502" y="3022561"/>
            <a:ext cx="3023893" cy="1882548"/>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Bef>
                <a:spcPts val="600"/>
              </a:spcBef>
              <a:spcAft>
                <a:spcPts val="300"/>
              </a:spcAft>
              <a:tabLst>
                <a:tab pos="171450" algn="l"/>
                <a:tab pos="800100" algn="l"/>
              </a:tabLst>
            </a:pPr>
            <a:r>
              <a:rPr lang="en-US" sz="1400" b="1" u="sng" dirty="0">
                <a:latin typeface="Calibri" panose="020F0502020204030204" pitchFamily="34" charset="0"/>
                <a:ea typeface="Calibri" panose="020F0502020204030204" pitchFamily="34" charset="0"/>
                <a:cs typeface="Times New Roman" panose="02020603050405020304" pitchFamily="18" charset="0"/>
              </a:rPr>
              <a:t>Initial imperfection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Global sway </a:t>
            </a:r>
            <a:r>
              <a:rPr lang="en-US" sz="1400" dirty="0">
                <a:latin typeface="Symbol" panose="05050102010706020507" pitchFamily="18" charset="2"/>
                <a:ea typeface="Calibri" panose="020F0502020204030204" pitchFamily="34" charset="0"/>
                <a:cs typeface="Times New Roman" panose="02020603050405020304" pitchFamily="18" charset="0"/>
              </a:rPr>
              <a:t>D</a:t>
            </a:r>
            <a:r>
              <a:rPr lang="en-US" sz="1400" baseline="-25000" dirty="0">
                <a:latin typeface="Calibri" panose="020F0502020204030204" pitchFamily="34" charset="0"/>
                <a:ea typeface="Calibri" panose="020F0502020204030204" pitchFamily="34" charset="0"/>
                <a:cs typeface="Times New Roman" panose="02020603050405020304" pitchFamily="18" charset="0"/>
              </a:rPr>
              <a:t>0</a:t>
            </a:r>
            <a:r>
              <a:rPr lang="en-US" sz="1400" dirty="0">
                <a:latin typeface="Calibri" panose="020F0502020204030204" pitchFamily="34" charset="0"/>
                <a:ea typeface="Calibri" panose="020F0502020204030204" pitchFamily="34" charset="0"/>
                <a:cs typeface="Times New Roman" panose="02020603050405020304" pitchFamily="18" charset="0"/>
              </a:rPr>
              <a:t> = H/500 (rightward)</a:t>
            </a:r>
          </a:p>
          <a:p>
            <a:pPr>
              <a:lnSpc>
                <a:spcPct val="107000"/>
              </a:lnSpc>
            </a:pPr>
            <a:r>
              <a:rPr lang="en-US" sz="1400" b="1" u="sng" dirty="0">
                <a:latin typeface="Calibri" panose="020F0502020204030204" pitchFamily="34" charset="0"/>
                <a:ea typeface="Calibri" panose="020F0502020204030204" pitchFamily="34" charset="0"/>
                <a:cs typeface="Times New Roman" panose="02020603050405020304" pitchFamily="18" charset="0"/>
              </a:rPr>
              <a:t>Material</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E = 29,000 </a:t>
            </a:r>
            <a:r>
              <a:rPr lang="en-US" sz="1400" dirty="0" err="1">
                <a:latin typeface="Calibri" panose="020F0502020204030204" pitchFamily="34" charset="0"/>
                <a:ea typeface="Calibri" panose="020F0502020204030204" pitchFamily="34" charset="0"/>
                <a:cs typeface="Times New Roman" panose="02020603050405020304" pitchFamily="18" charset="0"/>
              </a:rPr>
              <a:t>ksi</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Fy</a:t>
            </a:r>
            <a:r>
              <a:rPr lang="en-US" sz="1400" dirty="0">
                <a:latin typeface="Calibri" panose="020F0502020204030204" pitchFamily="34" charset="0"/>
                <a:ea typeface="Calibri" panose="020F0502020204030204" pitchFamily="34" charset="0"/>
                <a:cs typeface="Times New Roman" panose="02020603050405020304" pitchFamily="18" charset="0"/>
              </a:rPr>
              <a:t> = 50 </a:t>
            </a:r>
            <a:r>
              <a:rPr lang="en-US" sz="1400" dirty="0" err="1">
                <a:latin typeface="Calibri" panose="020F0502020204030204" pitchFamily="34" charset="0"/>
                <a:ea typeface="Calibri" panose="020F0502020204030204" pitchFamily="34" charset="0"/>
                <a:cs typeface="Times New Roman" panose="02020603050405020304" pitchFamily="18" charset="0"/>
              </a:rPr>
              <a:t>ksi</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Lst>
            </a:pPr>
            <a:r>
              <a:rPr lang="en-US" sz="1400" b="1" u="sng" dirty="0">
                <a:latin typeface="Calibri" panose="020F0502020204030204" pitchFamily="34" charset="0"/>
                <a:ea typeface="Calibri" panose="020F0502020204030204" pitchFamily="34" charset="0"/>
                <a:cs typeface="Calibri" panose="020F0502020204030204" pitchFamily="34" charset="0"/>
              </a:rPr>
              <a:t>Load combination investigated</a:t>
            </a:r>
            <a:endParaRPr lang="en-US" sz="1400" dirty="0">
              <a:latin typeface="Calibri" panose="020F0502020204030204" pitchFamily="34" charset="0"/>
              <a:ea typeface="Calibri" panose="020F0502020204030204" pitchFamily="34" charset="0"/>
              <a:cs typeface="Calibri" panose="020F0502020204030204" pitchFamily="34" charset="0"/>
            </a:endParaRPr>
          </a:p>
          <a:p>
            <a:pPr>
              <a:lnSpc>
                <a:spcPct val="107000"/>
              </a:lnSpc>
              <a:tabLst>
                <a:tab pos="171450" algn="l"/>
              </a:tabLst>
            </a:pPr>
            <a:r>
              <a:rPr lang="en-US" sz="1400" dirty="0">
                <a:latin typeface="Calibri" panose="020F0502020204030204" pitchFamily="34" charset="0"/>
                <a:ea typeface="Calibri" panose="020F0502020204030204" pitchFamily="34" charset="0"/>
                <a:cs typeface="Calibri" panose="020F0502020204030204" pitchFamily="34" charset="0"/>
              </a:rPr>
              <a:t>1.2D + 1.6L</a:t>
            </a:r>
            <a:r>
              <a:rPr lang="en-US" sz="1400" baseline="-25000" dirty="0">
                <a:latin typeface="Calibri" panose="020F0502020204030204" pitchFamily="34" charset="0"/>
                <a:ea typeface="Calibri" panose="020F0502020204030204" pitchFamily="34" charset="0"/>
                <a:cs typeface="Calibri" panose="020F0502020204030204" pitchFamily="34" charset="0"/>
              </a:rPr>
              <a:t>r</a:t>
            </a:r>
            <a:endParaRPr lang="en-US" sz="14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300"/>
              </a:spcAft>
              <a:tabLst>
                <a:tab pos="171450" algn="l"/>
                <a:tab pos="1143000" algn="l"/>
              </a:tabLst>
            </a:pP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1143000" algn="l"/>
              </a:tabLst>
            </a:pPr>
            <a:endParaRPr lang="en-US" altLang="en-US" sz="1400" dirty="0">
              <a:latin typeface="+mn-lt"/>
            </a:endParaRPr>
          </a:p>
        </p:txBody>
      </p:sp>
      <p:sp>
        <p:nvSpPr>
          <p:cNvPr id="98" name="TextBox 7"/>
          <p:cNvSpPr txBox="1">
            <a:spLocks noChangeArrowheads="1"/>
          </p:cNvSpPr>
          <p:nvPr/>
        </p:nvSpPr>
        <p:spPr bwMode="auto">
          <a:xfrm>
            <a:off x="2386627" y="754927"/>
            <a:ext cx="917239" cy="281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nSpc>
                <a:spcPct val="107000"/>
              </a:lnSpc>
              <a:buNone/>
              <a:tabLst>
                <a:tab pos="171450" algn="l"/>
              </a:tabLst>
            </a:pPr>
            <a:r>
              <a:rPr lang="en-US" sz="1200" dirty="0">
                <a:latin typeface="Calibri" panose="020F0502020204030204" pitchFamily="34" charset="0"/>
                <a:ea typeface="Calibri" panose="020F0502020204030204" pitchFamily="34" charset="0"/>
                <a:cs typeface="Calibri" panose="020F0502020204030204" pitchFamily="34" charset="0"/>
              </a:rPr>
              <a:t>1.2D + 1.6L</a:t>
            </a:r>
            <a:r>
              <a:rPr lang="en-US" sz="1200" baseline="-25000" dirty="0">
                <a:latin typeface="Calibri" panose="020F0502020204030204" pitchFamily="34" charset="0"/>
                <a:ea typeface="Calibri" panose="020F0502020204030204" pitchFamily="34" charset="0"/>
                <a:cs typeface="Calibri" panose="020F0502020204030204" pitchFamily="34" charset="0"/>
              </a:rPr>
              <a:t>r</a:t>
            </a:r>
            <a:endParaRPr lang="en-US" sz="1200" dirty="0">
              <a:latin typeface="Calibri" panose="020F0502020204030204" pitchFamily="34" charset="0"/>
              <a:ea typeface="Calibri" panose="020F0502020204030204" pitchFamily="34" charset="0"/>
              <a:cs typeface="Calibri" panose="020F0502020204030204" pitchFamily="34" charset="0"/>
            </a:endParaRPr>
          </a:p>
        </p:txBody>
      </p:sp>
      <p:sp>
        <p:nvSpPr>
          <p:cNvPr id="100" name="TextBox 7"/>
          <p:cNvSpPr txBox="1">
            <a:spLocks noChangeArrowheads="1"/>
          </p:cNvSpPr>
          <p:nvPr/>
        </p:nvSpPr>
        <p:spPr bwMode="auto">
          <a:xfrm>
            <a:off x="7578644" y="731299"/>
            <a:ext cx="917239" cy="281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nSpc>
                <a:spcPct val="107000"/>
              </a:lnSpc>
              <a:buNone/>
              <a:tabLst>
                <a:tab pos="171450" algn="l"/>
              </a:tabLst>
            </a:pPr>
            <a:r>
              <a:rPr lang="en-US" sz="1200" dirty="0">
                <a:latin typeface="Calibri" panose="020F0502020204030204" pitchFamily="34" charset="0"/>
                <a:ea typeface="Calibri" panose="020F0502020204030204" pitchFamily="34" charset="0"/>
                <a:cs typeface="Calibri" panose="020F0502020204030204" pitchFamily="34" charset="0"/>
              </a:rPr>
              <a:t>1.2D + 1.6L</a:t>
            </a:r>
            <a:r>
              <a:rPr lang="en-US" sz="1200" baseline="-25000" dirty="0">
                <a:latin typeface="Calibri" panose="020F0502020204030204" pitchFamily="34" charset="0"/>
                <a:ea typeface="Calibri" panose="020F0502020204030204" pitchFamily="34" charset="0"/>
                <a:cs typeface="Calibri" panose="020F0502020204030204" pitchFamily="34" charset="0"/>
              </a:rPr>
              <a:t>r</a:t>
            </a:r>
            <a:endParaRPr lang="en-US" sz="1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37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141"/>
          <p:cNvSpPr txBox="1">
            <a:spLocks noChangeArrowheads="1"/>
          </p:cNvSpPr>
          <p:nvPr/>
        </p:nvSpPr>
        <p:spPr bwMode="auto">
          <a:xfrm>
            <a:off x="688628" y="5738531"/>
            <a:ext cx="802972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u="sng" dirty="0">
                <a:latin typeface="+mn-lt"/>
              </a:rPr>
              <a:t>Reference</a:t>
            </a:r>
          </a:p>
          <a:p>
            <a:r>
              <a:rPr lang="en-US" altLang="en-US" sz="1400" dirty="0">
                <a:latin typeface="+mn-lt"/>
              </a:rPr>
              <a:t>J.M. Martinez-Garcia, R.D. Ziemian, Benchmark studies to compare frame stability provisions, Structural Stability Research Council - Proceedings 2006 Annual Stability Conference. (2006) 425–442.</a:t>
            </a:r>
          </a:p>
        </p:txBody>
      </p:sp>
      <p:sp>
        <p:nvSpPr>
          <p:cNvPr id="19460" name="Line 148"/>
          <p:cNvSpPr>
            <a:spLocks noChangeShapeType="1"/>
          </p:cNvSpPr>
          <p:nvPr/>
        </p:nvSpPr>
        <p:spPr bwMode="auto">
          <a:xfrm>
            <a:off x="2990423" y="3365945"/>
            <a:ext cx="0" cy="2762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9461" name="Line 149"/>
          <p:cNvSpPr>
            <a:spLocks noChangeShapeType="1"/>
          </p:cNvSpPr>
          <p:nvPr/>
        </p:nvSpPr>
        <p:spPr bwMode="auto">
          <a:xfrm flipH="1">
            <a:off x="7298432" y="3434470"/>
            <a:ext cx="83272" cy="1287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9465" name="Line 191"/>
          <p:cNvSpPr>
            <a:spLocks noChangeShapeType="1"/>
          </p:cNvSpPr>
          <p:nvPr/>
        </p:nvSpPr>
        <p:spPr bwMode="auto">
          <a:xfrm>
            <a:off x="3020903" y="3515083"/>
            <a:ext cx="4263268"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en-US" sz="1200"/>
          </a:p>
        </p:txBody>
      </p:sp>
      <p:sp>
        <p:nvSpPr>
          <p:cNvPr id="19466" name="Line 193"/>
          <p:cNvSpPr>
            <a:spLocks noChangeShapeType="1"/>
          </p:cNvSpPr>
          <p:nvPr/>
        </p:nvSpPr>
        <p:spPr bwMode="auto">
          <a:xfrm flipH="1">
            <a:off x="2739521" y="1004260"/>
            <a:ext cx="0" cy="2045919"/>
          </a:xfrm>
          <a:prstGeom prst="line">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en-US"/>
          </a:p>
        </p:txBody>
      </p:sp>
      <p:sp>
        <p:nvSpPr>
          <p:cNvPr id="529" name="Text Box 141"/>
          <p:cNvSpPr txBox="1">
            <a:spLocks noChangeArrowheads="1"/>
          </p:cNvSpPr>
          <p:nvPr/>
        </p:nvSpPr>
        <p:spPr bwMode="auto">
          <a:xfrm>
            <a:off x="522712" y="485451"/>
            <a:ext cx="14318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u="sng" dirty="0">
                <a:latin typeface="+mn-lt"/>
              </a:rPr>
              <a:t>Frame 5</a:t>
            </a:r>
          </a:p>
        </p:txBody>
      </p:sp>
      <p:sp>
        <p:nvSpPr>
          <p:cNvPr id="252" name="TextBox 251"/>
          <p:cNvSpPr txBox="1"/>
          <p:nvPr/>
        </p:nvSpPr>
        <p:spPr>
          <a:xfrm>
            <a:off x="4090210" y="3393510"/>
            <a:ext cx="337621" cy="203133"/>
          </a:xfrm>
          <a:prstGeom prst="rect">
            <a:avLst/>
          </a:prstGeom>
          <a:solidFill>
            <a:schemeClr val="bg1"/>
          </a:solidFill>
          <a:ln w="12700">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24 </a:t>
            </a:r>
            <a:r>
              <a:rPr lang="en-US" sz="1200" dirty="0" err="1">
                <a:latin typeface="Calibri" panose="020F0502020204030204" pitchFamily="34" charset="0"/>
                <a:cs typeface="Calibri" panose="020F0502020204030204" pitchFamily="34" charset="0"/>
              </a:rPr>
              <a:t>ft</a:t>
            </a:r>
            <a:endParaRPr lang="en-US" sz="1200" i="1" dirty="0">
              <a:latin typeface="Calibri" panose="020F0502020204030204" pitchFamily="34" charset="0"/>
              <a:cs typeface="Calibri" panose="020F0502020204030204" pitchFamily="34" charset="0"/>
            </a:endParaRPr>
          </a:p>
        </p:txBody>
      </p:sp>
      <p:sp>
        <p:nvSpPr>
          <p:cNvPr id="253" name="TextBox 252"/>
          <p:cNvSpPr txBox="1"/>
          <p:nvPr/>
        </p:nvSpPr>
        <p:spPr>
          <a:xfrm>
            <a:off x="6281578" y="3393510"/>
            <a:ext cx="358897" cy="203133"/>
          </a:xfrm>
          <a:prstGeom prst="rect">
            <a:avLst/>
          </a:prstGeom>
          <a:solidFill>
            <a:schemeClr val="bg1"/>
          </a:solidFill>
          <a:ln w="12700">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18 </a:t>
            </a:r>
            <a:r>
              <a:rPr lang="en-US" sz="1200" dirty="0" err="1">
                <a:latin typeface="Calibri" panose="020F0502020204030204" pitchFamily="34" charset="0"/>
                <a:cs typeface="Calibri" panose="020F0502020204030204" pitchFamily="34" charset="0"/>
              </a:rPr>
              <a:t>ft</a:t>
            </a:r>
            <a:endParaRPr lang="en-US" sz="1200" i="1" dirty="0">
              <a:latin typeface="Calibri" panose="020F0502020204030204" pitchFamily="34" charset="0"/>
              <a:cs typeface="Calibri" panose="020F0502020204030204" pitchFamily="34" charset="0"/>
            </a:endParaRPr>
          </a:p>
        </p:txBody>
      </p:sp>
      <p:sp>
        <p:nvSpPr>
          <p:cNvPr id="272" name="Line 148"/>
          <p:cNvSpPr>
            <a:spLocks noChangeShapeType="1"/>
          </p:cNvSpPr>
          <p:nvPr/>
        </p:nvSpPr>
        <p:spPr bwMode="auto">
          <a:xfrm>
            <a:off x="5513324" y="3365945"/>
            <a:ext cx="0" cy="2762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73" name="Line 148"/>
          <p:cNvSpPr>
            <a:spLocks noChangeShapeType="1"/>
          </p:cNvSpPr>
          <p:nvPr/>
        </p:nvSpPr>
        <p:spPr bwMode="auto">
          <a:xfrm>
            <a:off x="7334800" y="3365945"/>
            <a:ext cx="0" cy="2762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76" name="Line 149"/>
          <p:cNvSpPr>
            <a:spLocks noChangeShapeType="1"/>
          </p:cNvSpPr>
          <p:nvPr/>
        </p:nvSpPr>
        <p:spPr bwMode="auto">
          <a:xfrm flipH="1">
            <a:off x="5471710" y="3444630"/>
            <a:ext cx="83272" cy="1287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77" name="Line 149"/>
          <p:cNvSpPr>
            <a:spLocks noChangeShapeType="1"/>
          </p:cNvSpPr>
          <p:nvPr/>
        </p:nvSpPr>
        <p:spPr bwMode="auto">
          <a:xfrm flipH="1">
            <a:off x="2950850" y="3454790"/>
            <a:ext cx="83272" cy="1287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78" name="Line 152"/>
          <p:cNvSpPr>
            <a:spLocks noChangeShapeType="1"/>
          </p:cNvSpPr>
          <p:nvPr/>
        </p:nvSpPr>
        <p:spPr bwMode="auto">
          <a:xfrm>
            <a:off x="2574898" y="1821867"/>
            <a:ext cx="3089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9" name="Line 152"/>
          <p:cNvSpPr>
            <a:spLocks noChangeShapeType="1"/>
          </p:cNvSpPr>
          <p:nvPr/>
        </p:nvSpPr>
        <p:spPr bwMode="auto">
          <a:xfrm>
            <a:off x="2658147" y="3050179"/>
            <a:ext cx="24606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 name="Line 149"/>
          <p:cNvSpPr>
            <a:spLocks noChangeShapeType="1"/>
          </p:cNvSpPr>
          <p:nvPr/>
        </p:nvSpPr>
        <p:spPr bwMode="auto">
          <a:xfrm rot="5400000" flipH="1">
            <a:off x="2701893" y="2991841"/>
            <a:ext cx="83272" cy="128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81" name="Line 149"/>
          <p:cNvSpPr>
            <a:spLocks noChangeShapeType="1"/>
          </p:cNvSpPr>
          <p:nvPr/>
        </p:nvSpPr>
        <p:spPr bwMode="auto">
          <a:xfrm rot="5400000" flipH="1">
            <a:off x="2697885" y="1750233"/>
            <a:ext cx="83272" cy="128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83" name="TextBox 282"/>
          <p:cNvSpPr txBox="1"/>
          <p:nvPr/>
        </p:nvSpPr>
        <p:spPr>
          <a:xfrm rot="16200000">
            <a:off x="2577078" y="2331447"/>
            <a:ext cx="347842" cy="203133"/>
          </a:xfrm>
          <a:prstGeom prst="rect">
            <a:avLst/>
          </a:prstGeom>
          <a:solidFill>
            <a:schemeClr val="bg1"/>
          </a:solidFill>
          <a:ln>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12 </a:t>
            </a:r>
            <a:r>
              <a:rPr lang="en-US" sz="1200" dirty="0" err="1">
                <a:latin typeface="Calibri" panose="020F0502020204030204" pitchFamily="34" charset="0"/>
                <a:cs typeface="Calibri" panose="020F0502020204030204" pitchFamily="34" charset="0"/>
              </a:rPr>
              <a:t>ft</a:t>
            </a:r>
            <a:endParaRPr lang="en-US" sz="1200" i="1" dirty="0">
              <a:latin typeface="Calibri" panose="020F0502020204030204" pitchFamily="34" charset="0"/>
              <a:cs typeface="Calibri" panose="020F0502020204030204" pitchFamily="34" charset="0"/>
            </a:endParaRPr>
          </a:p>
        </p:txBody>
      </p:sp>
      <p:grpSp>
        <p:nvGrpSpPr>
          <p:cNvPr id="6" name="Group 5"/>
          <p:cNvGrpSpPr/>
          <p:nvPr/>
        </p:nvGrpSpPr>
        <p:grpSpPr>
          <a:xfrm>
            <a:off x="2999131" y="739906"/>
            <a:ext cx="2468880" cy="250193"/>
            <a:chOff x="578501" y="1546616"/>
            <a:chExt cx="2468880" cy="250193"/>
          </a:xfrm>
        </p:grpSpPr>
        <p:sp>
          <p:nvSpPr>
            <p:cNvPr id="286" name="Rectangle 159"/>
            <p:cNvSpPr>
              <a:spLocks noChangeArrowheads="1"/>
            </p:cNvSpPr>
            <p:nvPr/>
          </p:nvSpPr>
          <p:spPr bwMode="auto">
            <a:xfrm>
              <a:off x="578501" y="1546616"/>
              <a:ext cx="2468880" cy="25019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287" name="Line 160"/>
            <p:cNvSpPr>
              <a:spLocks noChangeShapeType="1"/>
            </p:cNvSpPr>
            <p:nvPr/>
          </p:nvSpPr>
          <p:spPr bwMode="auto">
            <a:xfrm>
              <a:off x="578501"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8" name="Line 161"/>
            <p:cNvSpPr>
              <a:spLocks noChangeShapeType="1"/>
            </p:cNvSpPr>
            <p:nvPr/>
          </p:nvSpPr>
          <p:spPr bwMode="auto">
            <a:xfrm>
              <a:off x="715759"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9" name="Line 162"/>
            <p:cNvSpPr>
              <a:spLocks noChangeShapeType="1"/>
            </p:cNvSpPr>
            <p:nvPr/>
          </p:nvSpPr>
          <p:spPr bwMode="auto">
            <a:xfrm>
              <a:off x="854591"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0" name="Line 163"/>
            <p:cNvSpPr>
              <a:spLocks noChangeShapeType="1"/>
            </p:cNvSpPr>
            <p:nvPr/>
          </p:nvSpPr>
          <p:spPr bwMode="auto">
            <a:xfrm>
              <a:off x="991849"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1" name="Line 164"/>
            <p:cNvSpPr>
              <a:spLocks noChangeShapeType="1"/>
            </p:cNvSpPr>
            <p:nvPr/>
          </p:nvSpPr>
          <p:spPr bwMode="auto">
            <a:xfrm>
              <a:off x="1117309"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2" name="Line 165"/>
            <p:cNvSpPr>
              <a:spLocks noChangeShapeType="1"/>
            </p:cNvSpPr>
            <p:nvPr/>
          </p:nvSpPr>
          <p:spPr bwMode="auto">
            <a:xfrm>
              <a:off x="1254567"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3" name="Line 166"/>
            <p:cNvSpPr>
              <a:spLocks noChangeShapeType="1"/>
            </p:cNvSpPr>
            <p:nvPr/>
          </p:nvSpPr>
          <p:spPr bwMode="auto">
            <a:xfrm>
              <a:off x="1393399"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4" name="Line 167"/>
            <p:cNvSpPr>
              <a:spLocks noChangeShapeType="1"/>
            </p:cNvSpPr>
            <p:nvPr/>
          </p:nvSpPr>
          <p:spPr bwMode="auto">
            <a:xfrm>
              <a:off x="1530657"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5" name="Line 168"/>
            <p:cNvSpPr>
              <a:spLocks noChangeShapeType="1"/>
            </p:cNvSpPr>
            <p:nvPr/>
          </p:nvSpPr>
          <p:spPr bwMode="auto">
            <a:xfrm>
              <a:off x="1666735"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6" name="Line 169"/>
            <p:cNvSpPr>
              <a:spLocks noChangeShapeType="1"/>
            </p:cNvSpPr>
            <p:nvPr/>
          </p:nvSpPr>
          <p:spPr bwMode="auto">
            <a:xfrm>
              <a:off x="1803994"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 name="Line 170"/>
            <p:cNvSpPr>
              <a:spLocks noChangeShapeType="1"/>
            </p:cNvSpPr>
            <p:nvPr/>
          </p:nvSpPr>
          <p:spPr bwMode="auto">
            <a:xfrm>
              <a:off x="1942825"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8" name="Line 171"/>
            <p:cNvSpPr>
              <a:spLocks noChangeShapeType="1"/>
            </p:cNvSpPr>
            <p:nvPr/>
          </p:nvSpPr>
          <p:spPr bwMode="auto">
            <a:xfrm>
              <a:off x="2080083"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9" name="Line 172"/>
            <p:cNvSpPr>
              <a:spLocks noChangeShapeType="1"/>
            </p:cNvSpPr>
            <p:nvPr/>
          </p:nvSpPr>
          <p:spPr bwMode="auto">
            <a:xfrm>
              <a:off x="2205543"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 name="Line 173"/>
            <p:cNvSpPr>
              <a:spLocks noChangeShapeType="1"/>
            </p:cNvSpPr>
            <p:nvPr/>
          </p:nvSpPr>
          <p:spPr bwMode="auto">
            <a:xfrm>
              <a:off x="2342801"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4" name="Line 174"/>
            <p:cNvSpPr>
              <a:spLocks noChangeShapeType="1"/>
            </p:cNvSpPr>
            <p:nvPr/>
          </p:nvSpPr>
          <p:spPr bwMode="auto">
            <a:xfrm>
              <a:off x="2481633"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5" name="Line 175"/>
            <p:cNvSpPr>
              <a:spLocks noChangeShapeType="1"/>
            </p:cNvSpPr>
            <p:nvPr/>
          </p:nvSpPr>
          <p:spPr bwMode="auto">
            <a:xfrm>
              <a:off x="2618891"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6" name="Line 176"/>
            <p:cNvSpPr>
              <a:spLocks noChangeShapeType="1"/>
            </p:cNvSpPr>
            <p:nvPr/>
          </p:nvSpPr>
          <p:spPr bwMode="auto">
            <a:xfrm>
              <a:off x="2760082"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7" name="Line 177"/>
            <p:cNvSpPr>
              <a:spLocks noChangeShapeType="1"/>
            </p:cNvSpPr>
            <p:nvPr/>
          </p:nvSpPr>
          <p:spPr bwMode="auto">
            <a:xfrm>
              <a:off x="2897341"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8" name="Line 178"/>
            <p:cNvSpPr>
              <a:spLocks noChangeShapeType="1"/>
            </p:cNvSpPr>
            <p:nvPr/>
          </p:nvSpPr>
          <p:spPr bwMode="auto">
            <a:xfrm>
              <a:off x="3036172"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21" name="TextBox 158"/>
          <p:cNvSpPr txBox="1">
            <a:spLocks noChangeArrowheads="1"/>
          </p:cNvSpPr>
          <p:nvPr/>
        </p:nvSpPr>
        <p:spPr bwMode="auto">
          <a:xfrm rot="16200000">
            <a:off x="2834672" y="1949687"/>
            <a:ext cx="6238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W8x40</a:t>
            </a:r>
          </a:p>
        </p:txBody>
      </p:sp>
      <p:sp>
        <p:nvSpPr>
          <p:cNvPr id="230" name="Line 152"/>
          <p:cNvSpPr>
            <a:spLocks noChangeShapeType="1"/>
          </p:cNvSpPr>
          <p:nvPr/>
        </p:nvSpPr>
        <p:spPr bwMode="auto">
          <a:xfrm>
            <a:off x="2569818" y="1004259"/>
            <a:ext cx="3089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1" name="Line 149"/>
          <p:cNvSpPr>
            <a:spLocks noChangeShapeType="1"/>
          </p:cNvSpPr>
          <p:nvPr/>
        </p:nvSpPr>
        <p:spPr bwMode="auto">
          <a:xfrm rot="5400000" flipH="1">
            <a:off x="2689357" y="929704"/>
            <a:ext cx="83272" cy="128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34" name="TextBox 233"/>
          <p:cNvSpPr txBox="1"/>
          <p:nvPr/>
        </p:nvSpPr>
        <p:spPr>
          <a:xfrm rot="16200000">
            <a:off x="2616174" y="1305521"/>
            <a:ext cx="229953" cy="203133"/>
          </a:xfrm>
          <a:prstGeom prst="rect">
            <a:avLst/>
          </a:prstGeom>
          <a:solidFill>
            <a:schemeClr val="bg1"/>
          </a:solidFill>
          <a:ln>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8 </a:t>
            </a:r>
            <a:r>
              <a:rPr lang="en-US" sz="1200" dirty="0" err="1">
                <a:latin typeface="Calibri" panose="020F0502020204030204" pitchFamily="34" charset="0"/>
                <a:cs typeface="Calibri" panose="020F0502020204030204" pitchFamily="34" charset="0"/>
              </a:rPr>
              <a:t>ft</a:t>
            </a:r>
            <a:r>
              <a:rPr lang="en-US" sz="1200" dirty="0">
                <a:latin typeface="Calibri" panose="020F0502020204030204" pitchFamily="34" charset="0"/>
                <a:cs typeface="Calibri" panose="020F0502020204030204" pitchFamily="34" charset="0"/>
              </a:rPr>
              <a:t> </a:t>
            </a:r>
            <a:endParaRPr lang="en-US" sz="1200" i="1" dirty="0">
              <a:latin typeface="Calibri" panose="020F0502020204030204" pitchFamily="34" charset="0"/>
              <a:cs typeface="Calibri" panose="020F0502020204030204" pitchFamily="34" charset="0"/>
            </a:endParaRPr>
          </a:p>
        </p:txBody>
      </p:sp>
      <p:sp>
        <p:nvSpPr>
          <p:cNvPr id="241" name="TextBox 158"/>
          <p:cNvSpPr txBox="1">
            <a:spLocks noChangeArrowheads="1"/>
          </p:cNvSpPr>
          <p:nvPr/>
        </p:nvSpPr>
        <p:spPr bwMode="auto">
          <a:xfrm>
            <a:off x="3712976" y="996317"/>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W18x50</a:t>
            </a:r>
          </a:p>
        </p:txBody>
      </p:sp>
      <p:grpSp>
        <p:nvGrpSpPr>
          <p:cNvPr id="5" name="Group 4"/>
          <p:cNvGrpSpPr/>
          <p:nvPr/>
        </p:nvGrpSpPr>
        <p:grpSpPr>
          <a:xfrm>
            <a:off x="2790247" y="996807"/>
            <a:ext cx="4686266" cy="2310980"/>
            <a:chOff x="127922" y="1442648"/>
            <a:chExt cx="4686266" cy="2310980"/>
          </a:xfrm>
        </p:grpSpPr>
        <p:grpSp>
          <p:nvGrpSpPr>
            <p:cNvPr id="240" name="Group 205"/>
            <p:cNvGrpSpPr>
              <a:grpSpLocks noChangeAspect="1"/>
            </p:cNvGrpSpPr>
            <p:nvPr/>
          </p:nvGrpSpPr>
          <p:grpSpPr bwMode="auto">
            <a:xfrm>
              <a:off x="127922" y="3479308"/>
              <a:ext cx="384684" cy="274320"/>
              <a:chOff x="158" y="1066"/>
              <a:chExt cx="130" cy="113"/>
            </a:xfrm>
          </p:grpSpPr>
          <p:sp>
            <p:nvSpPr>
              <p:cNvPr id="249" name="Rectangle 206"/>
              <p:cNvSpPr>
                <a:spLocks noChangeArrowheads="1"/>
              </p:cNvSpPr>
              <p:nvPr/>
            </p:nvSpPr>
            <p:spPr bwMode="auto">
              <a:xfrm>
                <a:off x="159" y="1123"/>
                <a:ext cx="128" cy="56"/>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50" name="AutoShape 207"/>
              <p:cNvSpPr>
                <a:spLocks noChangeArrowheads="1"/>
              </p:cNvSpPr>
              <p:nvPr/>
            </p:nvSpPr>
            <p:spPr bwMode="auto">
              <a:xfrm>
                <a:off x="194" y="1066"/>
                <a:ext cx="58" cy="57"/>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51" name="Line 208"/>
              <p:cNvSpPr>
                <a:spLocks noChangeShapeType="1"/>
              </p:cNvSpPr>
              <p:nvPr/>
            </p:nvSpPr>
            <p:spPr bwMode="auto">
              <a:xfrm>
                <a:off x="158" y="1123"/>
                <a:ext cx="13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9" name="Group 205"/>
            <p:cNvGrpSpPr>
              <a:grpSpLocks noChangeAspect="1"/>
            </p:cNvGrpSpPr>
            <p:nvPr/>
          </p:nvGrpSpPr>
          <p:grpSpPr bwMode="auto">
            <a:xfrm>
              <a:off x="2600703" y="3479308"/>
              <a:ext cx="384684" cy="274320"/>
              <a:chOff x="158" y="1066"/>
              <a:chExt cx="130" cy="113"/>
            </a:xfrm>
          </p:grpSpPr>
          <p:sp>
            <p:nvSpPr>
              <p:cNvPr id="160" name="Rectangle 206"/>
              <p:cNvSpPr>
                <a:spLocks noChangeArrowheads="1"/>
              </p:cNvSpPr>
              <p:nvPr/>
            </p:nvSpPr>
            <p:spPr bwMode="auto">
              <a:xfrm>
                <a:off x="159" y="1123"/>
                <a:ext cx="128" cy="56"/>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1" name="AutoShape 207"/>
              <p:cNvSpPr>
                <a:spLocks noChangeArrowheads="1"/>
              </p:cNvSpPr>
              <p:nvPr/>
            </p:nvSpPr>
            <p:spPr bwMode="auto">
              <a:xfrm>
                <a:off x="194" y="1066"/>
                <a:ext cx="58" cy="57"/>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2" name="Line 208"/>
              <p:cNvSpPr>
                <a:spLocks noChangeShapeType="1"/>
              </p:cNvSpPr>
              <p:nvPr/>
            </p:nvSpPr>
            <p:spPr bwMode="auto">
              <a:xfrm>
                <a:off x="158" y="1123"/>
                <a:ext cx="13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55" name="Line 23"/>
            <p:cNvSpPr>
              <a:spLocks noChangeShapeType="1"/>
            </p:cNvSpPr>
            <p:nvPr/>
          </p:nvSpPr>
          <p:spPr bwMode="auto">
            <a:xfrm flipV="1">
              <a:off x="323988" y="1442648"/>
              <a:ext cx="0" cy="20547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7" name="Line 24"/>
            <p:cNvSpPr>
              <a:spLocks noChangeShapeType="1"/>
            </p:cNvSpPr>
            <p:nvPr/>
          </p:nvSpPr>
          <p:spPr bwMode="auto">
            <a:xfrm flipV="1">
              <a:off x="2807884" y="1442648"/>
              <a:ext cx="0" cy="20547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8" name="Line 25"/>
            <p:cNvSpPr>
              <a:spLocks noChangeShapeType="1"/>
            </p:cNvSpPr>
            <p:nvPr/>
          </p:nvSpPr>
          <p:spPr bwMode="auto">
            <a:xfrm flipV="1">
              <a:off x="4633948" y="2261162"/>
              <a:ext cx="0" cy="123627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9" name="Line 26"/>
            <p:cNvSpPr>
              <a:spLocks noChangeShapeType="1"/>
            </p:cNvSpPr>
            <p:nvPr/>
          </p:nvSpPr>
          <p:spPr bwMode="auto">
            <a:xfrm>
              <a:off x="323988" y="1442648"/>
              <a:ext cx="24791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0" name="Line 27"/>
            <p:cNvSpPr>
              <a:spLocks noChangeShapeType="1"/>
            </p:cNvSpPr>
            <p:nvPr/>
          </p:nvSpPr>
          <p:spPr bwMode="auto">
            <a:xfrm>
              <a:off x="2808831" y="2269668"/>
              <a:ext cx="1825117" cy="18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5" name="Group 205"/>
            <p:cNvGrpSpPr>
              <a:grpSpLocks noChangeAspect="1"/>
            </p:cNvGrpSpPr>
            <p:nvPr/>
          </p:nvGrpSpPr>
          <p:grpSpPr bwMode="auto">
            <a:xfrm>
              <a:off x="4429504" y="3479308"/>
              <a:ext cx="384684" cy="274320"/>
              <a:chOff x="158" y="1066"/>
              <a:chExt cx="130" cy="113"/>
            </a:xfrm>
          </p:grpSpPr>
          <p:sp>
            <p:nvSpPr>
              <p:cNvPr id="284" name="Rectangle 206"/>
              <p:cNvSpPr>
                <a:spLocks noChangeArrowheads="1"/>
              </p:cNvSpPr>
              <p:nvPr/>
            </p:nvSpPr>
            <p:spPr bwMode="auto">
              <a:xfrm>
                <a:off x="159" y="1123"/>
                <a:ext cx="128" cy="56"/>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01" name="AutoShape 207"/>
              <p:cNvSpPr>
                <a:spLocks noChangeArrowheads="1"/>
              </p:cNvSpPr>
              <p:nvPr/>
            </p:nvSpPr>
            <p:spPr bwMode="auto">
              <a:xfrm>
                <a:off x="194" y="1066"/>
                <a:ext cx="58" cy="57"/>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02" name="Line 208"/>
              <p:cNvSpPr>
                <a:spLocks noChangeShapeType="1"/>
              </p:cNvSpPr>
              <p:nvPr/>
            </p:nvSpPr>
            <p:spPr bwMode="auto">
              <a:xfrm>
                <a:off x="158" y="1123"/>
                <a:ext cx="13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303" name="TextBox 158"/>
          <p:cNvSpPr txBox="1">
            <a:spLocks noChangeArrowheads="1"/>
          </p:cNvSpPr>
          <p:nvPr/>
        </p:nvSpPr>
        <p:spPr bwMode="auto">
          <a:xfrm rot="16200000">
            <a:off x="5035161" y="2252368"/>
            <a:ext cx="6238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W8x58</a:t>
            </a:r>
          </a:p>
        </p:txBody>
      </p:sp>
      <p:sp>
        <p:nvSpPr>
          <p:cNvPr id="304" name="TextBox 158"/>
          <p:cNvSpPr txBox="1">
            <a:spLocks noChangeArrowheads="1"/>
          </p:cNvSpPr>
          <p:nvPr/>
        </p:nvSpPr>
        <p:spPr bwMode="auto">
          <a:xfrm rot="16200000">
            <a:off x="6844349" y="2235732"/>
            <a:ext cx="6238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W8x40</a:t>
            </a:r>
          </a:p>
        </p:txBody>
      </p:sp>
      <p:sp>
        <p:nvSpPr>
          <p:cNvPr id="305" name="TextBox 158"/>
          <p:cNvSpPr txBox="1">
            <a:spLocks noChangeArrowheads="1"/>
          </p:cNvSpPr>
          <p:nvPr/>
        </p:nvSpPr>
        <p:spPr bwMode="auto">
          <a:xfrm>
            <a:off x="6137256" y="1828553"/>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W14x30</a:t>
            </a:r>
          </a:p>
        </p:txBody>
      </p:sp>
      <p:grpSp>
        <p:nvGrpSpPr>
          <p:cNvPr id="7" name="Group 6"/>
          <p:cNvGrpSpPr/>
          <p:nvPr/>
        </p:nvGrpSpPr>
        <p:grpSpPr>
          <a:xfrm>
            <a:off x="5470209" y="1565554"/>
            <a:ext cx="1829615" cy="250195"/>
            <a:chOff x="3049579" y="2383150"/>
            <a:chExt cx="1829615" cy="250195"/>
          </a:xfrm>
        </p:grpSpPr>
        <p:sp>
          <p:nvSpPr>
            <p:cNvPr id="307" name="Rectangle 159"/>
            <p:cNvSpPr>
              <a:spLocks noChangeArrowheads="1"/>
            </p:cNvSpPr>
            <p:nvPr/>
          </p:nvSpPr>
          <p:spPr bwMode="auto">
            <a:xfrm>
              <a:off x="3049579" y="2383152"/>
              <a:ext cx="1828800" cy="25019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308" name="Line 160"/>
            <p:cNvSpPr>
              <a:spLocks noChangeShapeType="1"/>
            </p:cNvSpPr>
            <p:nvPr/>
          </p:nvSpPr>
          <p:spPr bwMode="auto">
            <a:xfrm>
              <a:off x="3049579" y="2383152"/>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 name="Line 161"/>
            <p:cNvSpPr>
              <a:spLocks noChangeShapeType="1"/>
            </p:cNvSpPr>
            <p:nvPr/>
          </p:nvSpPr>
          <p:spPr bwMode="auto">
            <a:xfrm>
              <a:off x="3186837" y="2383152"/>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0" name="Line 162"/>
            <p:cNvSpPr>
              <a:spLocks noChangeShapeType="1"/>
            </p:cNvSpPr>
            <p:nvPr/>
          </p:nvSpPr>
          <p:spPr bwMode="auto">
            <a:xfrm>
              <a:off x="3325669" y="2383152"/>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1" name="Line 163"/>
            <p:cNvSpPr>
              <a:spLocks noChangeShapeType="1"/>
            </p:cNvSpPr>
            <p:nvPr/>
          </p:nvSpPr>
          <p:spPr bwMode="auto">
            <a:xfrm>
              <a:off x="3462927" y="2383152"/>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2" name="Line 164"/>
            <p:cNvSpPr>
              <a:spLocks noChangeShapeType="1"/>
            </p:cNvSpPr>
            <p:nvPr/>
          </p:nvSpPr>
          <p:spPr bwMode="auto">
            <a:xfrm>
              <a:off x="3588387" y="2383152"/>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3" name="Line 165"/>
            <p:cNvSpPr>
              <a:spLocks noChangeShapeType="1"/>
            </p:cNvSpPr>
            <p:nvPr/>
          </p:nvSpPr>
          <p:spPr bwMode="auto">
            <a:xfrm>
              <a:off x="3725645" y="2383152"/>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4" name="Line 166"/>
            <p:cNvSpPr>
              <a:spLocks noChangeShapeType="1"/>
            </p:cNvSpPr>
            <p:nvPr/>
          </p:nvSpPr>
          <p:spPr bwMode="auto">
            <a:xfrm>
              <a:off x="3864477" y="2383152"/>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5" name="Line 167"/>
            <p:cNvSpPr>
              <a:spLocks noChangeShapeType="1"/>
            </p:cNvSpPr>
            <p:nvPr/>
          </p:nvSpPr>
          <p:spPr bwMode="auto">
            <a:xfrm>
              <a:off x="4001735" y="2383152"/>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6" name="Line 168"/>
            <p:cNvSpPr>
              <a:spLocks noChangeShapeType="1"/>
            </p:cNvSpPr>
            <p:nvPr/>
          </p:nvSpPr>
          <p:spPr bwMode="auto">
            <a:xfrm>
              <a:off x="4148699" y="2383152"/>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 name="Line 169"/>
            <p:cNvSpPr>
              <a:spLocks noChangeShapeType="1"/>
            </p:cNvSpPr>
            <p:nvPr/>
          </p:nvSpPr>
          <p:spPr bwMode="auto">
            <a:xfrm>
              <a:off x="4296844" y="2383152"/>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8" name="Line 170"/>
            <p:cNvSpPr>
              <a:spLocks noChangeShapeType="1"/>
            </p:cNvSpPr>
            <p:nvPr/>
          </p:nvSpPr>
          <p:spPr bwMode="auto">
            <a:xfrm>
              <a:off x="4446561" y="2383152"/>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9" name="Line 171"/>
            <p:cNvSpPr>
              <a:spLocks noChangeShapeType="1"/>
            </p:cNvSpPr>
            <p:nvPr/>
          </p:nvSpPr>
          <p:spPr bwMode="auto">
            <a:xfrm>
              <a:off x="4594705" y="2383152"/>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0" name="Line 172"/>
            <p:cNvSpPr>
              <a:spLocks noChangeShapeType="1"/>
            </p:cNvSpPr>
            <p:nvPr/>
          </p:nvSpPr>
          <p:spPr bwMode="auto">
            <a:xfrm>
              <a:off x="4731051" y="2383152"/>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1" name="Line 173"/>
            <p:cNvSpPr>
              <a:spLocks noChangeShapeType="1"/>
            </p:cNvSpPr>
            <p:nvPr/>
          </p:nvSpPr>
          <p:spPr bwMode="auto">
            <a:xfrm>
              <a:off x="4879194" y="2383150"/>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28" name="Line 167"/>
          <p:cNvSpPr>
            <a:spLocks noChangeShapeType="1"/>
          </p:cNvSpPr>
          <p:nvPr/>
        </p:nvSpPr>
        <p:spPr bwMode="auto">
          <a:xfrm rot="5400000" flipH="1">
            <a:off x="7477673" y="1638987"/>
            <a:ext cx="0" cy="36576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330" name="Line 167"/>
          <p:cNvSpPr>
            <a:spLocks noChangeShapeType="1"/>
          </p:cNvSpPr>
          <p:nvPr/>
        </p:nvSpPr>
        <p:spPr bwMode="auto">
          <a:xfrm rot="5400000" flipH="1">
            <a:off x="5271493" y="1635942"/>
            <a:ext cx="0" cy="36576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331" name="Line 167"/>
          <p:cNvSpPr>
            <a:spLocks noChangeShapeType="1"/>
          </p:cNvSpPr>
          <p:nvPr/>
        </p:nvSpPr>
        <p:spPr bwMode="auto">
          <a:xfrm rot="5400000" flipH="1">
            <a:off x="5648365" y="814323"/>
            <a:ext cx="0" cy="36576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335" name="Rectangle 334"/>
          <p:cNvSpPr/>
          <p:nvPr/>
        </p:nvSpPr>
        <p:spPr>
          <a:xfrm>
            <a:off x="7439384" y="1828553"/>
            <a:ext cx="603050" cy="276999"/>
          </a:xfrm>
          <a:prstGeom prst="rect">
            <a:avLst/>
          </a:prstGeom>
        </p:spPr>
        <p:txBody>
          <a:bodyPr wrap="none">
            <a:spAutoFit/>
          </a:bodyPr>
          <a:lstStyle/>
          <a:p>
            <a:r>
              <a:rPr lang="en-US" sz="1200" dirty="0"/>
              <a:t>0.5</a:t>
            </a:r>
            <a:r>
              <a:rPr lang="en-US" sz="12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W</a:t>
            </a:r>
            <a:r>
              <a:rPr lang="en-US" sz="1200" baseline="-25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2</a:t>
            </a:r>
            <a:endParaRPr lang="en-US" sz="1200" dirty="0"/>
          </a:p>
        </p:txBody>
      </p:sp>
      <p:sp>
        <p:nvSpPr>
          <p:cNvPr id="338" name="Text Box 2"/>
          <p:cNvSpPr txBox="1">
            <a:spLocks noChangeArrowheads="1"/>
          </p:cNvSpPr>
          <p:nvPr/>
        </p:nvSpPr>
        <p:spPr bwMode="auto">
          <a:xfrm>
            <a:off x="3798177" y="456130"/>
            <a:ext cx="965254" cy="284144"/>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300"/>
              </a:spcAft>
            </a:pPr>
            <a:r>
              <a:rPr lang="en-US" sz="1200" dirty="0">
                <a:latin typeface="Calibri" panose="020F0502020204030204" pitchFamily="34" charset="0"/>
                <a:ea typeface="Calibri" panose="020F0502020204030204" pitchFamily="34" charset="0"/>
                <a:cs typeface="Calibri" panose="020F0502020204030204" pitchFamily="34" charset="0"/>
              </a:rPr>
              <a:t>1.2D + 1.6L</a:t>
            </a:r>
            <a:r>
              <a:rPr lang="en-US" sz="1200" baseline="-25000" dirty="0">
                <a:latin typeface="Calibri" panose="020F0502020204030204" pitchFamily="34" charset="0"/>
                <a:ea typeface="Calibri" panose="020F0502020204030204" pitchFamily="34" charset="0"/>
                <a:cs typeface="Calibri" panose="020F0502020204030204" pitchFamily="34" charset="0"/>
              </a:rPr>
              <a:t>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9" name="Text Box 2"/>
          <p:cNvSpPr txBox="1">
            <a:spLocks noChangeArrowheads="1"/>
          </p:cNvSpPr>
          <p:nvPr/>
        </p:nvSpPr>
        <p:spPr bwMode="auto">
          <a:xfrm>
            <a:off x="6008202" y="1276582"/>
            <a:ext cx="968870" cy="289347"/>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300"/>
              </a:spcAft>
            </a:pPr>
            <a:r>
              <a:rPr lang="en-US" sz="1200" dirty="0">
                <a:latin typeface="Calibri" panose="020F0502020204030204" pitchFamily="34" charset="0"/>
                <a:ea typeface="Calibri" panose="020F0502020204030204" pitchFamily="34" charset="0"/>
                <a:cs typeface="Calibri" panose="020F0502020204030204" pitchFamily="34" charset="0"/>
              </a:rPr>
              <a:t>1.2D + 1.6L</a:t>
            </a:r>
            <a:r>
              <a:rPr lang="en-US" sz="1200" baseline="-25000" dirty="0">
                <a:latin typeface="Calibri" panose="020F0502020204030204" pitchFamily="34" charset="0"/>
                <a:ea typeface="Calibri" panose="020F0502020204030204" pitchFamily="34" charset="0"/>
                <a:cs typeface="Calibri" panose="020F0502020204030204" pitchFamily="34" charset="0"/>
              </a:rPr>
              <a:t>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1" name="Text Box 2"/>
          <p:cNvSpPr txBox="1">
            <a:spLocks noChangeArrowheads="1"/>
          </p:cNvSpPr>
          <p:nvPr/>
        </p:nvSpPr>
        <p:spPr bwMode="auto">
          <a:xfrm>
            <a:off x="2739521" y="3791416"/>
            <a:ext cx="2408925" cy="1989671"/>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300"/>
              </a:spcAft>
            </a:pPr>
            <a:r>
              <a:rPr lang="en-US" sz="1400" b="1" u="sng" dirty="0">
                <a:latin typeface="Calibri" panose="020F0502020204030204" pitchFamily="34" charset="0"/>
                <a:ea typeface="Calibri" panose="020F0502020204030204" pitchFamily="34" charset="0"/>
                <a:cs typeface="Times New Roman" panose="02020603050405020304" pitchFamily="18" charset="0"/>
              </a:rPr>
              <a:t>Nominal Loads</a:t>
            </a:r>
          </a:p>
          <a:p>
            <a:pPr>
              <a:lnSpc>
                <a:spcPct val="107000"/>
              </a:lnSpc>
              <a:spcAft>
                <a:spcPts val="300"/>
              </a:spcAft>
            </a:pPr>
            <a:r>
              <a:rPr lang="en-US" sz="1400" b="1" dirty="0">
                <a:effectLst/>
                <a:ea typeface="Calibri" panose="020F0502020204030204" pitchFamily="34" charset="0"/>
                <a:cs typeface="Times New Roman" panose="02020603050405020304" pitchFamily="18" charset="0"/>
              </a:rPr>
              <a:t>Gravity </a:t>
            </a:r>
            <a:r>
              <a:rPr lang="en-US" sz="1400" dirty="0">
                <a:latin typeface="Calibri" panose="020F0502020204030204" pitchFamily="34" charset="0"/>
                <a:ea typeface="Calibri" panose="020F0502020204030204" pitchFamily="34" charset="0"/>
                <a:cs typeface="Times New Roman" panose="02020603050405020304" pitchFamily="18" charset="0"/>
              </a:rPr>
              <a:t>(L/D = 1.5)</a:t>
            </a:r>
            <a:endParaRPr lang="en-US" sz="1400" b="1" dirty="0">
              <a:effectLst/>
              <a:ea typeface="Calibri" panose="020F0502020204030204" pitchFamily="34" charset="0"/>
              <a:cs typeface="Times New Roman" panose="02020603050405020304" pitchFamily="18" charset="0"/>
            </a:endParaRPr>
          </a:p>
          <a:p>
            <a:pPr marR="0">
              <a:lnSpc>
                <a:spcPct val="107000"/>
              </a:lnSpc>
              <a:spcBef>
                <a:spcPts val="0"/>
              </a:spcBef>
              <a:spcAft>
                <a:spcPts val="300"/>
              </a:spcAft>
              <a:tabLst>
                <a:tab pos="514350" algn="l"/>
              </a:tabLst>
            </a:pPr>
            <a:r>
              <a:rPr lang="en-US" sz="1400" dirty="0">
                <a:ea typeface="Calibri" panose="020F0502020204030204" pitchFamily="34" charset="0"/>
                <a:cs typeface="Times New Roman" panose="02020603050405020304" pitchFamily="18" charset="0"/>
              </a:rPr>
              <a:t>Roof:	</a:t>
            </a:r>
            <a:r>
              <a:rPr lang="en-US" altLang="en-US" sz="1400" dirty="0"/>
              <a:t>D = 1.824 kip/</a:t>
            </a:r>
            <a:r>
              <a:rPr lang="en-US" altLang="en-US" sz="1400" dirty="0" err="1"/>
              <a:t>ft</a:t>
            </a:r>
            <a:r>
              <a:rPr lang="en-US" altLang="en-US" sz="1400" dirty="0"/>
              <a:t> </a:t>
            </a:r>
          </a:p>
          <a:p>
            <a:pPr>
              <a:lnSpc>
                <a:spcPct val="107000"/>
              </a:lnSpc>
              <a:spcAft>
                <a:spcPts val="300"/>
              </a:spcAft>
              <a:tabLst>
                <a:tab pos="514350" algn="l"/>
              </a:tabLst>
            </a:pPr>
            <a:r>
              <a:rPr lang="en-US" altLang="en-US" sz="1400" dirty="0"/>
              <a:t>	</a:t>
            </a:r>
            <a:r>
              <a:rPr lang="en-US" altLang="en-US" sz="1400" dirty="0" err="1"/>
              <a:t>L</a:t>
            </a:r>
            <a:r>
              <a:rPr lang="en-US" altLang="en-US" sz="1400" baseline="-25000" dirty="0" err="1"/>
              <a:t>r</a:t>
            </a:r>
            <a:r>
              <a:rPr lang="en-US" altLang="en-US" sz="1400" dirty="0"/>
              <a:t> = 2.736 kip/</a:t>
            </a:r>
            <a:r>
              <a:rPr lang="en-US" altLang="en-US" sz="1400" dirty="0" err="1"/>
              <a:t>ft</a:t>
            </a:r>
            <a:endParaRPr lang="en-US" sz="1400" b="1" u="sng" dirty="0">
              <a:ea typeface="Calibri" panose="020F0502020204030204" pitchFamily="34" charset="0"/>
              <a:cs typeface="Times New Roman" panose="02020603050405020304" pitchFamily="18" charset="0"/>
            </a:endParaRPr>
          </a:p>
          <a:p>
            <a:pPr>
              <a:lnSpc>
                <a:spcPct val="107000"/>
              </a:lnSpc>
              <a:spcAft>
                <a:spcPts val="300"/>
              </a:spcAft>
              <a:tabLst>
                <a:tab pos="171450" algn="l"/>
                <a:tab pos="1143000" algn="l"/>
              </a:tabLst>
            </a:pPr>
            <a:r>
              <a:rPr lang="en-US" sz="1400" b="1" dirty="0">
                <a:ea typeface="Calibri" panose="020F0502020204030204" pitchFamily="34" charset="0"/>
                <a:cs typeface="Times New Roman" panose="02020603050405020304" pitchFamily="18" charset="0"/>
              </a:rPr>
              <a:t>Wind</a:t>
            </a:r>
            <a:r>
              <a:rPr lang="en-US" sz="1400" b="1" u="sng" dirty="0">
                <a:ea typeface="Calibri" panose="020F0502020204030204" pitchFamily="34" charset="0"/>
                <a:cs typeface="Times New Roman" panose="02020603050405020304" pitchFamily="18" charset="0"/>
              </a:rPr>
              <a:t> </a:t>
            </a:r>
          </a:p>
          <a:p>
            <a:pPr>
              <a:lnSpc>
                <a:spcPct val="107000"/>
              </a:lnSpc>
              <a:spcAft>
                <a:spcPts val="300"/>
              </a:spcAft>
              <a:tabLst>
                <a:tab pos="171450" algn="l"/>
                <a:tab pos="1143000" algn="l"/>
              </a:tabLst>
            </a:pPr>
            <a:r>
              <a:rPr lang="en-US" sz="1400" dirty="0">
                <a:ea typeface="Calibri" panose="020F0502020204030204" pitchFamily="34" charset="0"/>
                <a:cs typeface="Times New Roman" panose="02020603050405020304" pitchFamily="18" charset="0"/>
                <a:sym typeface="Wingdings" panose="05000000000000000000" pitchFamily="2" charset="2"/>
              </a:rPr>
              <a:t>  	W</a:t>
            </a:r>
            <a:r>
              <a:rPr lang="en-US" sz="1400" baseline="-25000" dirty="0">
                <a:ea typeface="Calibri" panose="020F0502020204030204" pitchFamily="34" charset="0"/>
                <a:cs typeface="Times New Roman" panose="02020603050405020304" pitchFamily="18" charset="0"/>
                <a:sym typeface="Wingdings" panose="05000000000000000000" pitchFamily="2" charset="2"/>
              </a:rPr>
              <a:t>1</a:t>
            </a:r>
            <a:r>
              <a:rPr lang="en-US" sz="1400" dirty="0">
                <a:ea typeface="Calibri" panose="020F0502020204030204" pitchFamily="34" charset="0"/>
                <a:cs typeface="Times New Roman" panose="02020603050405020304" pitchFamily="18" charset="0"/>
                <a:sym typeface="Wingdings" panose="05000000000000000000" pitchFamily="2" charset="2"/>
              </a:rPr>
              <a:t> = 4.672 kip</a:t>
            </a:r>
          </a:p>
          <a:p>
            <a:pPr>
              <a:lnSpc>
                <a:spcPct val="107000"/>
              </a:lnSpc>
              <a:spcAft>
                <a:spcPts val="300"/>
              </a:spcAft>
              <a:tabLst>
                <a:tab pos="171450" algn="l"/>
                <a:tab pos="1143000" algn="l"/>
              </a:tabLst>
            </a:pPr>
            <a:r>
              <a:rPr lang="en-US" sz="1400" dirty="0">
                <a:ea typeface="Calibri" panose="020F0502020204030204" pitchFamily="34" charset="0"/>
                <a:cs typeface="Times New Roman" panose="02020603050405020304" pitchFamily="18" charset="0"/>
                <a:sym typeface="Wingdings" panose="05000000000000000000" pitchFamily="2" charset="2"/>
              </a:rPr>
              <a:t>	W</a:t>
            </a:r>
            <a:r>
              <a:rPr lang="en-US" sz="1400" baseline="-25000" dirty="0">
                <a:ea typeface="Calibri" panose="020F0502020204030204" pitchFamily="34" charset="0"/>
                <a:cs typeface="Times New Roman" panose="02020603050405020304" pitchFamily="18" charset="0"/>
                <a:sym typeface="Wingdings" panose="05000000000000000000" pitchFamily="2" charset="2"/>
              </a:rPr>
              <a:t>2</a:t>
            </a:r>
            <a:r>
              <a:rPr lang="en-US" sz="1400" dirty="0">
                <a:ea typeface="Calibri" panose="020F0502020204030204" pitchFamily="34" charset="0"/>
                <a:cs typeface="Times New Roman" panose="02020603050405020304" pitchFamily="18" charset="0"/>
                <a:sym typeface="Wingdings" panose="05000000000000000000" pitchFamily="2" charset="2"/>
              </a:rPr>
              <a:t> = 7.084 kip</a:t>
            </a:r>
          </a:p>
          <a:p>
            <a:pPr marL="58738">
              <a:lnSpc>
                <a:spcPct val="107000"/>
              </a:lnSpc>
              <a:spcAft>
                <a:spcPts val="300"/>
              </a:spcAft>
              <a:tabLst>
                <a:tab pos="914400" algn="l"/>
              </a:tabLs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3" name="Text Box 2"/>
          <p:cNvSpPr txBox="1">
            <a:spLocks noChangeArrowheads="1"/>
          </p:cNvSpPr>
          <p:nvPr/>
        </p:nvSpPr>
        <p:spPr bwMode="auto">
          <a:xfrm>
            <a:off x="5234095" y="3789377"/>
            <a:ext cx="3119396" cy="2030714"/>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Bef>
                <a:spcPts val="600"/>
              </a:spcBef>
              <a:spcAft>
                <a:spcPts val="300"/>
              </a:spcAft>
              <a:tabLst>
                <a:tab pos="171450" algn="l"/>
                <a:tab pos="800100" algn="l"/>
              </a:tabLst>
            </a:pPr>
            <a:r>
              <a:rPr lang="en-US" sz="1400" b="1" u="sng" dirty="0">
                <a:latin typeface="Calibri" panose="020F0502020204030204" pitchFamily="34" charset="0"/>
                <a:ea typeface="Calibri" panose="020F0502020204030204" pitchFamily="34" charset="0"/>
                <a:cs typeface="Times New Roman" panose="02020603050405020304" pitchFamily="18" charset="0"/>
              </a:rPr>
              <a:t>Initial imperfection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Global sway </a:t>
            </a:r>
            <a:r>
              <a:rPr lang="en-US" sz="1400" dirty="0">
                <a:latin typeface="Symbol" panose="05050102010706020507" pitchFamily="18" charset="2"/>
                <a:ea typeface="Calibri" panose="020F0502020204030204" pitchFamily="34" charset="0"/>
                <a:cs typeface="Times New Roman" panose="02020603050405020304" pitchFamily="18" charset="0"/>
              </a:rPr>
              <a:t>D</a:t>
            </a:r>
            <a:r>
              <a:rPr lang="en-US" sz="1400" baseline="-25000" dirty="0">
                <a:latin typeface="Calibri" panose="020F0502020204030204" pitchFamily="34" charset="0"/>
                <a:ea typeface="Calibri" panose="020F0502020204030204" pitchFamily="34" charset="0"/>
                <a:cs typeface="Times New Roman" panose="02020603050405020304" pitchFamily="18" charset="0"/>
              </a:rPr>
              <a:t>0</a:t>
            </a:r>
            <a:r>
              <a:rPr lang="en-US" sz="1400" dirty="0">
                <a:latin typeface="Calibri" panose="020F0502020204030204" pitchFamily="34" charset="0"/>
                <a:ea typeface="Calibri" panose="020F0502020204030204" pitchFamily="34" charset="0"/>
                <a:cs typeface="Times New Roman" panose="02020603050405020304" pitchFamily="18" charset="0"/>
              </a:rPr>
              <a:t> = H/500 (leftward)</a:t>
            </a:r>
          </a:p>
          <a:p>
            <a:pPr>
              <a:lnSpc>
                <a:spcPct val="107000"/>
              </a:lnSpc>
            </a:pPr>
            <a:r>
              <a:rPr lang="en-US" sz="1400" b="1" u="sng" dirty="0">
                <a:latin typeface="Calibri" panose="020F0502020204030204" pitchFamily="34" charset="0"/>
                <a:ea typeface="Calibri" panose="020F0502020204030204" pitchFamily="34" charset="0"/>
                <a:cs typeface="Times New Roman" panose="02020603050405020304" pitchFamily="18" charset="0"/>
              </a:rPr>
              <a:t>Material</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E = 29,000 </a:t>
            </a:r>
            <a:r>
              <a:rPr lang="en-US" sz="1400" dirty="0" err="1">
                <a:latin typeface="Calibri" panose="020F0502020204030204" pitchFamily="34" charset="0"/>
                <a:ea typeface="Calibri" panose="020F0502020204030204" pitchFamily="34" charset="0"/>
                <a:cs typeface="Times New Roman" panose="02020603050405020304" pitchFamily="18" charset="0"/>
              </a:rPr>
              <a:t>ksi</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Fy</a:t>
            </a:r>
            <a:r>
              <a:rPr lang="en-US" sz="1400" dirty="0">
                <a:latin typeface="Calibri" panose="020F0502020204030204" pitchFamily="34" charset="0"/>
                <a:ea typeface="Calibri" panose="020F0502020204030204" pitchFamily="34" charset="0"/>
                <a:cs typeface="Times New Roman" panose="02020603050405020304" pitchFamily="18" charset="0"/>
              </a:rPr>
              <a:t> = 50 </a:t>
            </a:r>
            <a:r>
              <a:rPr lang="en-US" sz="1400" dirty="0" err="1">
                <a:latin typeface="Calibri" panose="020F0502020204030204" pitchFamily="34" charset="0"/>
                <a:ea typeface="Calibri" panose="020F0502020204030204" pitchFamily="34" charset="0"/>
                <a:cs typeface="Times New Roman" panose="02020603050405020304" pitchFamily="18" charset="0"/>
              </a:rPr>
              <a:t>ksi</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Lst>
            </a:pPr>
            <a:r>
              <a:rPr lang="en-US" sz="1400" b="1" u="sng" dirty="0">
                <a:latin typeface="Calibri" panose="020F0502020204030204" pitchFamily="34" charset="0"/>
                <a:ea typeface="Calibri" panose="020F0502020204030204" pitchFamily="34" charset="0"/>
                <a:cs typeface="Calibri" panose="020F0502020204030204" pitchFamily="34" charset="0"/>
              </a:rPr>
              <a:t>Load combination investigated</a:t>
            </a:r>
            <a:endParaRPr lang="en-US" sz="14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300"/>
              </a:spcAft>
            </a:pPr>
            <a:r>
              <a:rPr lang="en-US" sz="1400" dirty="0">
                <a:latin typeface="Calibri" panose="020F0502020204030204" pitchFamily="34" charset="0"/>
                <a:ea typeface="Calibri" panose="020F0502020204030204" pitchFamily="34" charset="0"/>
                <a:cs typeface="Calibri" panose="020F0502020204030204" pitchFamily="34" charset="0"/>
              </a:rPr>
              <a:t>1.2D + 1.6L</a:t>
            </a:r>
            <a:r>
              <a:rPr lang="en-US" sz="1400" baseline="-25000" dirty="0">
                <a:latin typeface="Calibri" panose="020F0502020204030204" pitchFamily="34" charset="0"/>
                <a:ea typeface="Calibri" panose="020F0502020204030204" pitchFamily="34" charset="0"/>
                <a:cs typeface="Calibri" panose="020F0502020204030204" pitchFamily="34" charset="0"/>
              </a:rPr>
              <a:t>r</a:t>
            </a:r>
            <a:r>
              <a:rPr lang="en-US" sz="1400" dirty="0">
                <a:latin typeface="Calibri" panose="020F0502020204030204" pitchFamily="34" charset="0"/>
                <a:ea typeface="Calibri" panose="020F0502020204030204" pitchFamily="34" charset="0"/>
                <a:cs typeface="Calibri" panose="020F0502020204030204" pitchFamily="34" charset="0"/>
              </a:rPr>
              <a:t> +0.5W</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1143000" algn="l"/>
              </a:tabLst>
            </a:pPr>
            <a:endParaRPr lang="en-US" altLang="en-US" sz="1400" dirty="0">
              <a:latin typeface="+mn-lt"/>
            </a:endParaRPr>
          </a:p>
        </p:txBody>
      </p:sp>
      <p:sp>
        <p:nvSpPr>
          <p:cNvPr id="94" name="Rectangle 93"/>
          <p:cNvSpPr/>
          <p:nvPr/>
        </p:nvSpPr>
        <p:spPr>
          <a:xfrm>
            <a:off x="5827734" y="838159"/>
            <a:ext cx="603050" cy="276999"/>
          </a:xfrm>
          <a:prstGeom prst="rect">
            <a:avLst/>
          </a:prstGeom>
        </p:spPr>
        <p:txBody>
          <a:bodyPr wrap="none">
            <a:spAutoFit/>
          </a:bodyPr>
          <a:lstStyle/>
          <a:p>
            <a:r>
              <a:rPr lang="en-US" sz="1200" dirty="0"/>
              <a:t>0.5</a:t>
            </a:r>
            <a:r>
              <a:rPr lang="en-US" sz="12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W</a:t>
            </a:r>
            <a:r>
              <a:rPr lang="en-US" sz="1200" baseline="-25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1</a:t>
            </a:r>
            <a:endParaRPr lang="en-US" sz="1200" dirty="0"/>
          </a:p>
        </p:txBody>
      </p:sp>
      <p:sp>
        <p:nvSpPr>
          <p:cNvPr id="95" name="Rectangle 94"/>
          <p:cNvSpPr/>
          <p:nvPr/>
        </p:nvSpPr>
        <p:spPr>
          <a:xfrm>
            <a:off x="4909678" y="1818390"/>
            <a:ext cx="603050" cy="276999"/>
          </a:xfrm>
          <a:prstGeom prst="rect">
            <a:avLst/>
          </a:prstGeom>
        </p:spPr>
        <p:txBody>
          <a:bodyPr wrap="none">
            <a:spAutoFit/>
          </a:bodyPr>
          <a:lstStyle/>
          <a:p>
            <a:r>
              <a:rPr lang="en-US" sz="1200" dirty="0"/>
              <a:t>0.5</a:t>
            </a:r>
            <a:r>
              <a:rPr lang="en-US" sz="12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W</a:t>
            </a:r>
            <a:r>
              <a:rPr lang="en-US" sz="1200" baseline="-25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1</a:t>
            </a:r>
            <a:endParaRPr lang="en-US" sz="1200" dirty="0"/>
          </a:p>
        </p:txBody>
      </p:sp>
    </p:spTree>
    <p:extLst>
      <p:ext uri="{BB962C8B-B14F-4D97-AF65-F5344CB8AC3E}">
        <p14:creationId xmlns:p14="http://schemas.microsoft.com/office/powerpoint/2010/main" val="91508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141"/>
          <p:cNvSpPr txBox="1">
            <a:spLocks noChangeArrowheads="1"/>
          </p:cNvSpPr>
          <p:nvPr/>
        </p:nvSpPr>
        <p:spPr bwMode="auto">
          <a:xfrm>
            <a:off x="688628" y="5738531"/>
            <a:ext cx="802972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u="sng" dirty="0">
                <a:latin typeface="+mn-lt"/>
              </a:rPr>
              <a:t>Reference</a:t>
            </a:r>
          </a:p>
          <a:p>
            <a:r>
              <a:rPr lang="en-US" altLang="en-US" sz="1400" dirty="0">
                <a:latin typeface="+mn-lt"/>
              </a:rPr>
              <a:t>J.M. Martinez-Garcia, R.D. Ziemian, Benchmark studies to compare frame stability provisions, Structural Stability Research Council - Proceedings 2006 Annual Stability Conference. (2006) 425–442.</a:t>
            </a:r>
          </a:p>
        </p:txBody>
      </p:sp>
      <p:sp>
        <p:nvSpPr>
          <p:cNvPr id="19460" name="Line 148"/>
          <p:cNvSpPr>
            <a:spLocks noChangeShapeType="1"/>
          </p:cNvSpPr>
          <p:nvPr/>
        </p:nvSpPr>
        <p:spPr bwMode="auto">
          <a:xfrm>
            <a:off x="2990423" y="3365945"/>
            <a:ext cx="0" cy="2762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9461" name="Line 149"/>
          <p:cNvSpPr>
            <a:spLocks noChangeShapeType="1"/>
          </p:cNvSpPr>
          <p:nvPr/>
        </p:nvSpPr>
        <p:spPr bwMode="auto">
          <a:xfrm flipH="1">
            <a:off x="7298432" y="3434470"/>
            <a:ext cx="83272" cy="1287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9465" name="Line 191"/>
          <p:cNvSpPr>
            <a:spLocks noChangeShapeType="1"/>
          </p:cNvSpPr>
          <p:nvPr/>
        </p:nvSpPr>
        <p:spPr bwMode="auto">
          <a:xfrm>
            <a:off x="3020903" y="3515083"/>
            <a:ext cx="4263268"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en-US" sz="1200"/>
          </a:p>
        </p:txBody>
      </p:sp>
      <p:sp>
        <p:nvSpPr>
          <p:cNvPr id="19466" name="Line 193"/>
          <p:cNvSpPr>
            <a:spLocks noChangeShapeType="1"/>
          </p:cNvSpPr>
          <p:nvPr/>
        </p:nvSpPr>
        <p:spPr bwMode="auto">
          <a:xfrm flipH="1">
            <a:off x="2739521" y="1004260"/>
            <a:ext cx="0" cy="2045919"/>
          </a:xfrm>
          <a:prstGeom prst="line">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en-US"/>
          </a:p>
        </p:txBody>
      </p:sp>
      <p:sp>
        <p:nvSpPr>
          <p:cNvPr id="529" name="Text Box 141"/>
          <p:cNvSpPr txBox="1">
            <a:spLocks noChangeArrowheads="1"/>
          </p:cNvSpPr>
          <p:nvPr/>
        </p:nvSpPr>
        <p:spPr bwMode="auto">
          <a:xfrm>
            <a:off x="522712" y="485451"/>
            <a:ext cx="14318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u="sng" dirty="0">
                <a:latin typeface="+mn-lt"/>
              </a:rPr>
              <a:t>Frame 6</a:t>
            </a:r>
          </a:p>
        </p:txBody>
      </p:sp>
      <p:sp>
        <p:nvSpPr>
          <p:cNvPr id="252" name="TextBox 251"/>
          <p:cNvSpPr txBox="1"/>
          <p:nvPr/>
        </p:nvSpPr>
        <p:spPr>
          <a:xfrm>
            <a:off x="4090210" y="3393510"/>
            <a:ext cx="337621" cy="203133"/>
          </a:xfrm>
          <a:prstGeom prst="rect">
            <a:avLst/>
          </a:prstGeom>
          <a:solidFill>
            <a:schemeClr val="bg1"/>
          </a:solidFill>
          <a:ln w="12700">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24 </a:t>
            </a:r>
            <a:r>
              <a:rPr lang="en-US" sz="1200" dirty="0" err="1">
                <a:latin typeface="Calibri" panose="020F0502020204030204" pitchFamily="34" charset="0"/>
                <a:cs typeface="Calibri" panose="020F0502020204030204" pitchFamily="34" charset="0"/>
              </a:rPr>
              <a:t>ft</a:t>
            </a:r>
            <a:endParaRPr lang="en-US" sz="1200" i="1" dirty="0">
              <a:latin typeface="Calibri" panose="020F0502020204030204" pitchFamily="34" charset="0"/>
              <a:cs typeface="Calibri" panose="020F0502020204030204" pitchFamily="34" charset="0"/>
            </a:endParaRPr>
          </a:p>
        </p:txBody>
      </p:sp>
      <p:sp>
        <p:nvSpPr>
          <p:cNvPr id="253" name="TextBox 252"/>
          <p:cNvSpPr txBox="1"/>
          <p:nvPr/>
        </p:nvSpPr>
        <p:spPr>
          <a:xfrm>
            <a:off x="6281578" y="3393510"/>
            <a:ext cx="358897" cy="203133"/>
          </a:xfrm>
          <a:prstGeom prst="rect">
            <a:avLst/>
          </a:prstGeom>
          <a:solidFill>
            <a:schemeClr val="bg1"/>
          </a:solidFill>
          <a:ln w="12700">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18 </a:t>
            </a:r>
            <a:r>
              <a:rPr lang="en-US" sz="1200" dirty="0" err="1">
                <a:latin typeface="Calibri" panose="020F0502020204030204" pitchFamily="34" charset="0"/>
                <a:cs typeface="Calibri" panose="020F0502020204030204" pitchFamily="34" charset="0"/>
              </a:rPr>
              <a:t>ft</a:t>
            </a:r>
            <a:endParaRPr lang="en-US" sz="1200" i="1" dirty="0">
              <a:latin typeface="Calibri" panose="020F0502020204030204" pitchFamily="34" charset="0"/>
              <a:cs typeface="Calibri" panose="020F0502020204030204" pitchFamily="34" charset="0"/>
            </a:endParaRPr>
          </a:p>
        </p:txBody>
      </p:sp>
      <p:sp>
        <p:nvSpPr>
          <p:cNvPr id="272" name="Line 148"/>
          <p:cNvSpPr>
            <a:spLocks noChangeShapeType="1"/>
          </p:cNvSpPr>
          <p:nvPr/>
        </p:nvSpPr>
        <p:spPr bwMode="auto">
          <a:xfrm>
            <a:off x="5513324" y="3365945"/>
            <a:ext cx="0" cy="2762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73" name="Line 148"/>
          <p:cNvSpPr>
            <a:spLocks noChangeShapeType="1"/>
          </p:cNvSpPr>
          <p:nvPr/>
        </p:nvSpPr>
        <p:spPr bwMode="auto">
          <a:xfrm>
            <a:off x="7334800" y="3365945"/>
            <a:ext cx="0" cy="2762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76" name="Line 149"/>
          <p:cNvSpPr>
            <a:spLocks noChangeShapeType="1"/>
          </p:cNvSpPr>
          <p:nvPr/>
        </p:nvSpPr>
        <p:spPr bwMode="auto">
          <a:xfrm flipH="1">
            <a:off x="5471710" y="3444630"/>
            <a:ext cx="83272" cy="1287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77" name="Line 149"/>
          <p:cNvSpPr>
            <a:spLocks noChangeShapeType="1"/>
          </p:cNvSpPr>
          <p:nvPr/>
        </p:nvSpPr>
        <p:spPr bwMode="auto">
          <a:xfrm flipH="1">
            <a:off x="2950850" y="3454790"/>
            <a:ext cx="83272" cy="1287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78" name="Line 152"/>
          <p:cNvSpPr>
            <a:spLocks noChangeShapeType="1"/>
          </p:cNvSpPr>
          <p:nvPr/>
        </p:nvSpPr>
        <p:spPr bwMode="auto">
          <a:xfrm>
            <a:off x="2574898" y="1821867"/>
            <a:ext cx="3089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9" name="Line 152"/>
          <p:cNvSpPr>
            <a:spLocks noChangeShapeType="1"/>
          </p:cNvSpPr>
          <p:nvPr/>
        </p:nvSpPr>
        <p:spPr bwMode="auto">
          <a:xfrm>
            <a:off x="2658147" y="3050179"/>
            <a:ext cx="24606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 name="Line 149"/>
          <p:cNvSpPr>
            <a:spLocks noChangeShapeType="1"/>
          </p:cNvSpPr>
          <p:nvPr/>
        </p:nvSpPr>
        <p:spPr bwMode="auto">
          <a:xfrm rot="5400000" flipH="1">
            <a:off x="2701893" y="2991841"/>
            <a:ext cx="83272" cy="128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81" name="Line 149"/>
          <p:cNvSpPr>
            <a:spLocks noChangeShapeType="1"/>
          </p:cNvSpPr>
          <p:nvPr/>
        </p:nvSpPr>
        <p:spPr bwMode="auto">
          <a:xfrm rot="5400000" flipH="1">
            <a:off x="2697885" y="1750233"/>
            <a:ext cx="83272" cy="128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83" name="TextBox 282"/>
          <p:cNvSpPr txBox="1"/>
          <p:nvPr/>
        </p:nvSpPr>
        <p:spPr>
          <a:xfrm rot="16200000">
            <a:off x="2577078" y="2331447"/>
            <a:ext cx="347842" cy="203133"/>
          </a:xfrm>
          <a:prstGeom prst="rect">
            <a:avLst/>
          </a:prstGeom>
          <a:solidFill>
            <a:schemeClr val="bg1"/>
          </a:solidFill>
          <a:ln>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12 </a:t>
            </a:r>
            <a:r>
              <a:rPr lang="en-US" sz="1200" dirty="0" err="1">
                <a:latin typeface="Calibri" panose="020F0502020204030204" pitchFamily="34" charset="0"/>
                <a:cs typeface="Calibri" panose="020F0502020204030204" pitchFamily="34" charset="0"/>
              </a:rPr>
              <a:t>ft</a:t>
            </a:r>
            <a:endParaRPr lang="en-US" sz="1200" i="1" dirty="0">
              <a:latin typeface="Calibri" panose="020F0502020204030204" pitchFamily="34" charset="0"/>
              <a:cs typeface="Calibri" panose="020F0502020204030204" pitchFamily="34" charset="0"/>
            </a:endParaRPr>
          </a:p>
        </p:txBody>
      </p:sp>
      <p:grpSp>
        <p:nvGrpSpPr>
          <p:cNvPr id="6" name="Group 5"/>
          <p:cNvGrpSpPr/>
          <p:nvPr/>
        </p:nvGrpSpPr>
        <p:grpSpPr>
          <a:xfrm>
            <a:off x="2999131" y="739906"/>
            <a:ext cx="2468880" cy="250193"/>
            <a:chOff x="578501" y="1546616"/>
            <a:chExt cx="2468880" cy="250193"/>
          </a:xfrm>
        </p:grpSpPr>
        <p:sp>
          <p:nvSpPr>
            <p:cNvPr id="286" name="Rectangle 159"/>
            <p:cNvSpPr>
              <a:spLocks noChangeArrowheads="1"/>
            </p:cNvSpPr>
            <p:nvPr/>
          </p:nvSpPr>
          <p:spPr bwMode="auto">
            <a:xfrm>
              <a:off x="578501" y="1546616"/>
              <a:ext cx="2468880" cy="25019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287" name="Line 160"/>
            <p:cNvSpPr>
              <a:spLocks noChangeShapeType="1"/>
            </p:cNvSpPr>
            <p:nvPr/>
          </p:nvSpPr>
          <p:spPr bwMode="auto">
            <a:xfrm>
              <a:off x="578501"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8" name="Line 161"/>
            <p:cNvSpPr>
              <a:spLocks noChangeShapeType="1"/>
            </p:cNvSpPr>
            <p:nvPr/>
          </p:nvSpPr>
          <p:spPr bwMode="auto">
            <a:xfrm>
              <a:off x="715759"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9" name="Line 162"/>
            <p:cNvSpPr>
              <a:spLocks noChangeShapeType="1"/>
            </p:cNvSpPr>
            <p:nvPr/>
          </p:nvSpPr>
          <p:spPr bwMode="auto">
            <a:xfrm>
              <a:off x="854591"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0" name="Line 163"/>
            <p:cNvSpPr>
              <a:spLocks noChangeShapeType="1"/>
            </p:cNvSpPr>
            <p:nvPr/>
          </p:nvSpPr>
          <p:spPr bwMode="auto">
            <a:xfrm>
              <a:off x="991849"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1" name="Line 164"/>
            <p:cNvSpPr>
              <a:spLocks noChangeShapeType="1"/>
            </p:cNvSpPr>
            <p:nvPr/>
          </p:nvSpPr>
          <p:spPr bwMode="auto">
            <a:xfrm>
              <a:off x="1117309"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2" name="Line 165"/>
            <p:cNvSpPr>
              <a:spLocks noChangeShapeType="1"/>
            </p:cNvSpPr>
            <p:nvPr/>
          </p:nvSpPr>
          <p:spPr bwMode="auto">
            <a:xfrm>
              <a:off x="1254567"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3" name="Line 166"/>
            <p:cNvSpPr>
              <a:spLocks noChangeShapeType="1"/>
            </p:cNvSpPr>
            <p:nvPr/>
          </p:nvSpPr>
          <p:spPr bwMode="auto">
            <a:xfrm>
              <a:off x="1393399"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4" name="Line 167"/>
            <p:cNvSpPr>
              <a:spLocks noChangeShapeType="1"/>
            </p:cNvSpPr>
            <p:nvPr/>
          </p:nvSpPr>
          <p:spPr bwMode="auto">
            <a:xfrm>
              <a:off x="1530657"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5" name="Line 168"/>
            <p:cNvSpPr>
              <a:spLocks noChangeShapeType="1"/>
            </p:cNvSpPr>
            <p:nvPr/>
          </p:nvSpPr>
          <p:spPr bwMode="auto">
            <a:xfrm>
              <a:off x="1666735"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6" name="Line 169"/>
            <p:cNvSpPr>
              <a:spLocks noChangeShapeType="1"/>
            </p:cNvSpPr>
            <p:nvPr/>
          </p:nvSpPr>
          <p:spPr bwMode="auto">
            <a:xfrm>
              <a:off x="1803994"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 name="Line 170"/>
            <p:cNvSpPr>
              <a:spLocks noChangeShapeType="1"/>
            </p:cNvSpPr>
            <p:nvPr/>
          </p:nvSpPr>
          <p:spPr bwMode="auto">
            <a:xfrm>
              <a:off x="1942825"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8" name="Line 171"/>
            <p:cNvSpPr>
              <a:spLocks noChangeShapeType="1"/>
            </p:cNvSpPr>
            <p:nvPr/>
          </p:nvSpPr>
          <p:spPr bwMode="auto">
            <a:xfrm>
              <a:off x="2080083"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9" name="Line 172"/>
            <p:cNvSpPr>
              <a:spLocks noChangeShapeType="1"/>
            </p:cNvSpPr>
            <p:nvPr/>
          </p:nvSpPr>
          <p:spPr bwMode="auto">
            <a:xfrm>
              <a:off x="2205543"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 name="Line 173"/>
            <p:cNvSpPr>
              <a:spLocks noChangeShapeType="1"/>
            </p:cNvSpPr>
            <p:nvPr/>
          </p:nvSpPr>
          <p:spPr bwMode="auto">
            <a:xfrm>
              <a:off x="2342801"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4" name="Line 174"/>
            <p:cNvSpPr>
              <a:spLocks noChangeShapeType="1"/>
            </p:cNvSpPr>
            <p:nvPr/>
          </p:nvSpPr>
          <p:spPr bwMode="auto">
            <a:xfrm>
              <a:off x="2481633"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5" name="Line 175"/>
            <p:cNvSpPr>
              <a:spLocks noChangeShapeType="1"/>
            </p:cNvSpPr>
            <p:nvPr/>
          </p:nvSpPr>
          <p:spPr bwMode="auto">
            <a:xfrm>
              <a:off x="2618891"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6" name="Line 176"/>
            <p:cNvSpPr>
              <a:spLocks noChangeShapeType="1"/>
            </p:cNvSpPr>
            <p:nvPr/>
          </p:nvSpPr>
          <p:spPr bwMode="auto">
            <a:xfrm>
              <a:off x="2760082"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7" name="Line 177"/>
            <p:cNvSpPr>
              <a:spLocks noChangeShapeType="1"/>
            </p:cNvSpPr>
            <p:nvPr/>
          </p:nvSpPr>
          <p:spPr bwMode="auto">
            <a:xfrm>
              <a:off x="2897341"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8" name="Line 178"/>
            <p:cNvSpPr>
              <a:spLocks noChangeShapeType="1"/>
            </p:cNvSpPr>
            <p:nvPr/>
          </p:nvSpPr>
          <p:spPr bwMode="auto">
            <a:xfrm>
              <a:off x="3036172" y="154661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21" name="TextBox 158"/>
          <p:cNvSpPr txBox="1">
            <a:spLocks noChangeArrowheads="1"/>
          </p:cNvSpPr>
          <p:nvPr/>
        </p:nvSpPr>
        <p:spPr bwMode="auto">
          <a:xfrm rot="16200000">
            <a:off x="2834672" y="1949687"/>
            <a:ext cx="6238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W8x40</a:t>
            </a:r>
          </a:p>
        </p:txBody>
      </p:sp>
      <p:sp>
        <p:nvSpPr>
          <p:cNvPr id="230" name="Line 152"/>
          <p:cNvSpPr>
            <a:spLocks noChangeShapeType="1"/>
          </p:cNvSpPr>
          <p:nvPr/>
        </p:nvSpPr>
        <p:spPr bwMode="auto">
          <a:xfrm>
            <a:off x="2569818" y="1004259"/>
            <a:ext cx="3089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1" name="Line 149"/>
          <p:cNvSpPr>
            <a:spLocks noChangeShapeType="1"/>
          </p:cNvSpPr>
          <p:nvPr/>
        </p:nvSpPr>
        <p:spPr bwMode="auto">
          <a:xfrm rot="5400000" flipH="1">
            <a:off x="2689357" y="929704"/>
            <a:ext cx="83272" cy="128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34" name="TextBox 233"/>
          <p:cNvSpPr txBox="1"/>
          <p:nvPr/>
        </p:nvSpPr>
        <p:spPr>
          <a:xfrm rot="16200000">
            <a:off x="2616174" y="1305521"/>
            <a:ext cx="229953" cy="203133"/>
          </a:xfrm>
          <a:prstGeom prst="rect">
            <a:avLst/>
          </a:prstGeom>
          <a:solidFill>
            <a:schemeClr val="bg1"/>
          </a:solidFill>
          <a:ln>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8 </a:t>
            </a:r>
            <a:r>
              <a:rPr lang="en-US" sz="1200" dirty="0" err="1">
                <a:latin typeface="Calibri" panose="020F0502020204030204" pitchFamily="34" charset="0"/>
                <a:cs typeface="Calibri" panose="020F0502020204030204" pitchFamily="34" charset="0"/>
              </a:rPr>
              <a:t>ft</a:t>
            </a:r>
            <a:r>
              <a:rPr lang="en-US" sz="1200" dirty="0">
                <a:latin typeface="Calibri" panose="020F0502020204030204" pitchFamily="34" charset="0"/>
                <a:cs typeface="Calibri" panose="020F0502020204030204" pitchFamily="34" charset="0"/>
              </a:rPr>
              <a:t> </a:t>
            </a:r>
            <a:endParaRPr lang="en-US" sz="1200" i="1" dirty="0">
              <a:latin typeface="Calibri" panose="020F0502020204030204" pitchFamily="34" charset="0"/>
              <a:cs typeface="Calibri" panose="020F0502020204030204" pitchFamily="34" charset="0"/>
            </a:endParaRPr>
          </a:p>
        </p:txBody>
      </p:sp>
      <p:sp>
        <p:nvSpPr>
          <p:cNvPr id="241" name="TextBox 158"/>
          <p:cNvSpPr txBox="1">
            <a:spLocks noChangeArrowheads="1"/>
          </p:cNvSpPr>
          <p:nvPr/>
        </p:nvSpPr>
        <p:spPr bwMode="auto">
          <a:xfrm>
            <a:off x="3712976" y="996317"/>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W18x50</a:t>
            </a:r>
          </a:p>
        </p:txBody>
      </p:sp>
      <p:grpSp>
        <p:nvGrpSpPr>
          <p:cNvPr id="5" name="Group 4"/>
          <p:cNvGrpSpPr/>
          <p:nvPr/>
        </p:nvGrpSpPr>
        <p:grpSpPr>
          <a:xfrm>
            <a:off x="2790247" y="996807"/>
            <a:ext cx="4686266" cy="2310980"/>
            <a:chOff x="127922" y="1442648"/>
            <a:chExt cx="4686266" cy="2310980"/>
          </a:xfrm>
        </p:grpSpPr>
        <p:grpSp>
          <p:nvGrpSpPr>
            <p:cNvPr id="240" name="Group 205"/>
            <p:cNvGrpSpPr>
              <a:grpSpLocks noChangeAspect="1"/>
            </p:cNvGrpSpPr>
            <p:nvPr/>
          </p:nvGrpSpPr>
          <p:grpSpPr bwMode="auto">
            <a:xfrm>
              <a:off x="127922" y="3479308"/>
              <a:ext cx="384684" cy="274320"/>
              <a:chOff x="158" y="1066"/>
              <a:chExt cx="130" cy="113"/>
            </a:xfrm>
          </p:grpSpPr>
          <p:sp>
            <p:nvSpPr>
              <p:cNvPr id="249" name="Rectangle 206"/>
              <p:cNvSpPr>
                <a:spLocks noChangeArrowheads="1"/>
              </p:cNvSpPr>
              <p:nvPr/>
            </p:nvSpPr>
            <p:spPr bwMode="auto">
              <a:xfrm>
                <a:off x="159" y="1123"/>
                <a:ext cx="128" cy="56"/>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50" name="AutoShape 207"/>
              <p:cNvSpPr>
                <a:spLocks noChangeArrowheads="1"/>
              </p:cNvSpPr>
              <p:nvPr/>
            </p:nvSpPr>
            <p:spPr bwMode="auto">
              <a:xfrm>
                <a:off x="194" y="1066"/>
                <a:ext cx="58" cy="57"/>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51" name="Line 208"/>
              <p:cNvSpPr>
                <a:spLocks noChangeShapeType="1"/>
              </p:cNvSpPr>
              <p:nvPr/>
            </p:nvSpPr>
            <p:spPr bwMode="auto">
              <a:xfrm>
                <a:off x="158" y="1123"/>
                <a:ext cx="13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9" name="Group 205"/>
            <p:cNvGrpSpPr>
              <a:grpSpLocks noChangeAspect="1"/>
            </p:cNvGrpSpPr>
            <p:nvPr/>
          </p:nvGrpSpPr>
          <p:grpSpPr bwMode="auto">
            <a:xfrm>
              <a:off x="2600703" y="3479308"/>
              <a:ext cx="384684" cy="274320"/>
              <a:chOff x="158" y="1066"/>
              <a:chExt cx="130" cy="113"/>
            </a:xfrm>
          </p:grpSpPr>
          <p:sp>
            <p:nvSpPr>
              <p:cNvPr id="160" name="Rectangle 206"/>
              <p:cNvSpPr>
                <a:spLocks noChangeArrowheads="1"/>
              </p:cNvSpPr>
              <p:nvPr/>
            </p:nvSpPr>
            <p:spPr bwMode="auto">
              <a:xfrm>
                <a:off x="159" y="1123"/>
                <a:ext cx="128" cy="56"/>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1" name="AutoShape 207"/>
              <p:cNvSpPr>
                <a:spLocks noChangeArrowheads="1"/>
              </p:cNvSpPr>
              <p:nvPr/>
            </p:nvSpPr>
            <p:spPr bwMode="auto">
              <a:xfrm>
                <a:off x="194" y="1066"/>
                <a:ext cx="58" cy="57"/>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2" name="Line 208"/>
              <p:cNvSpPr>
                <a:spLocks noChangeShapeType="1"/>
              </p:cNvSpPr>
              <p:nvPr/>
            </p:nvSpPr>
            <p:spPr bwMode="auto">
              <a:xfrm>
                <a:off x="158" y="1123"/>
                <a:ext cx="13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55" name="Line 23"/>
            <p:cNvSpPr>
              <a:spLocks noChangeShapeType="1"/>
            </p:cNvSpPr>
            <p:nvPr/>
          </p:nvSpPr>
          <p:spPr bwMode="auto">
            <a:xfrm flipV="1">
              <a:off x="323988" y="1442648"/>
              <a:ext cx="0" cy="20547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7" name="Line 24"/>
            <p:cNvSpPr>
              <a:spLocks noChangeShapeType="1"/>
            </p:cNvSpPr>
            <p:nvPr/>
          </p:nvSpPr>
          <p:spPr bwMode="auto">
            <a:xfrm flipV="1">
              <a:off x="2807884" y="1442648"/>
              <a:ext cx="0" cy="20547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8" name="Line 25"/>
            <p:cNvSpPr>
              <a:spLocks noChangeShapeType="1"/>
            </p:cNvSpPr>
            <p:nvPr/>
          </p:nvSpPr>
          <p:spPr bwMode="auto">
            <a:xfrm flipV="1">
              <a:off x="4633948" y="2261162"/>
              <a:ext cx="0" cy="123627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9" name="Line 26"/>
            <p:cNvSpPr>
              <a:spLocks noChangeShapeType="1"/>
            </p:cNvSpPr>
            <p:nvPr/>
          </p:nvSpPr>
          <p:spPr bwMode="auto">
            <a:xfrm>
              <a:off x="323988" y="1442648"/>
              <a:ext cx="24791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0" name="Line 27"/>
            <p:cNvSpPr>
              <a:spLocks noChangeShapeType="1"/>
            </p:cNvSpPr>
            <p:nvPr/>
          </p:nvSpPr>
          <p:spPr bwMode="auto">
            <a:xfrm>
              <a:off x="2808831" y="2269668"/>
              <a:ext cx="1825117" cy="18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5" name="Group 205"/>
            <p:cNvGrpSpPr>
              <a:grpSpLocks noChangeAspect="1"/>
            </p:cNvGrpSpPr>
            <p:nvPr/>
          </p:nvGrpSpPr>
          <p:grpSpPr bwMode="auto">
            <a:xfrm>
              <a:off x="4429504" y="3479308"/>
              <a:ext cx="384684" cy="274320"/>
              <a:chOff x="158" y="1066"/>
              <a:chExt cx="130" cy="113"/>
            </a:xfrm>
          </p:grpSpPr>
          <p:sp>
            <p:nvSpPr>
              <p:cNvPr id="284" name="Rectangle 206"/>
              <p:cNvSpPr>
                <a:spLocks noChangeArrowheads="1"/>
              </p:cNvSpPr>
              <p:nvPr/>
            </p:nvSpPr>
            <p:spPr bwMode="auto">
              <a:xfrm>
                <a:off x="159" y="1123"/>
                <a:ext cx="128" cy="56"/>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01" name="AutoShape 207"/>
              <p:cNvSpPr>
                <a:spLocks noChangeArrowheads="1"/>
              </p:cNvSpPr>
              <p:nvPr/>
            </p:nvSpPr>
            <p:spPr bwMode="auto">
              <a:xfrm>
                <a:off x="194" y="1066"/>
                <a:ext cx="58" cy="57"/>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02" name="Line 208"/>
              <p:cNvSpPr>
                <a:spLocks noChangeShapeType="1"/>
              </p:cNvSpPr>
              <p:nvPr/>
            </p:nvSpPr>
            <p:spPr bwMode="auto">
              <a:xfrm>
                <a:off x="158" y="1123"/>
                <a:ext cx="13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303" name="TextBox 158"/>
          <p:cNvSpPr txBox="1">
            <a:spLocks noChangeArrowheads="1"/>
          </p:cNvSpPr>
          <p:nvPr/>
        </p:nvSpPr>
        <p:spPr bwMode="auto">
          <a:xfrm rot="16200000">
            <a:off x="5035161" y="2252368"/>
            <a:ext cx="6238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W8x58</a:t>
            </a:r>
          </a:p>
        </p:txBody>
      </p:sp>
      <p:sp>
        <p:nvSpPr>
          <p:cNvPr id="304" name="TextBox 158"/>
          <p:cNvSpPr txBox="1">
            <a:spLocks noChangeArrowheads="1"/>
          </p:cNvSpPr>
          <p:nvPr/>
        </p:nvSpPr>
        <p:spPr bwMode="auto">
          <a:xfrm rot="16200000">
            <a:off x="6844349" y="2235732"/>
            <a:ext cx="6238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W8x40</a:t>
            </a:r>
          </a:p>
        </p:txBody>
      </p:sp>
      <p:sp>
        <p:nvSpPr>
          <p:cNvPr id="305" name="TextBox 158"/>
          <p:cNvSpPr txBox="1">
            <a:spLocks noChangeArrowheads="1"/>
          </p:cNvSpPr>
          <p:nvPr/>
        </p:nvSpPr>
        <p:spPr bwMode="auto">
          <a:xfrm>
            <a:off x="6137256" y="1828553"/>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W14x30</a:t>
            </a:r>
          </a:p>
        </p:txBody>
      </p:sp>
      <p:grpSp>
        <p:nvGrpSpPr>
          <p:cNvPr id="7" name="Group 6"/>
          <p:cNvGrpSpPr/>
          <p:nvPr/>
        </p:nvGrpSpPr>
        <p:grpSpPr>
          <a:xfrm>
            <a:off x="5470209" y="1565554"/>
            <a:ext cx="1829615" cy="250195"/>
            <a:chOff x="3049579" y="2383150"/>
            <a:chExt cx="1829615" cy="250195"/>
          </a:xfrm>
        </p:grpSpPr>
        <p:sp>
          <p:nvSpPr>
            <p:cNvPr id="307" name="Rectangle 159"/>
            <p:cNvSpPr>
              <a:spLocks noChangeArrowheads="1"/>
            </p:cNvSpPr>
            <p:nvPr/>
          </p:nvSpPr>
          <p:spPr bwMode="auto">
            <a:xfrm>
              <a:off x="3049579" y="2383152"/>
              <a:ext cx="1828800" cy="25019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308" name="Line 160"/>
            <p:cNvSpPr>
              <a:spLocks noChangeShapeType="1"/>
            </p:cNvSpPr>
            <p:nvPr/>
          </p:nvSpPr>
          <p:spPr bwMode="auto">
            <a:xfrm>
              <a:off x="3049579" y="2383152"/>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 name="Line 161"/>
            <p:cNvSpPr>
              <a:spLocks noChangeShapeType="1"/>
            </p:cNvSpPr>
            <p:nvPr/>
          </p:nvSpPr>
          <p:spPr bwMode="auto">
            <a:xfrm>
              <a:off x="3186837" y="2383152"/>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0" name="Line 162"/>
            <p:cNvSpPr>
              <a:spLocks noChangeShapeType="1"/>
            </p:cNvSpPr>
            <p:nvPr/>
          </p:nvSpPr>
          <p:spPr bwMode="auto">
            <a:xfrm>
              <a:off x="3325669" y="2383152"/>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1" name="Line 163"/>
            <p:cNvSpPr>
              <a:spLocks noChangeShapeType="1"/>
            </p:cNvSpPr>
            <p:nvPr/>
          </p:nvSpPr>
          <p:spPr bwMode="auto">
            <a:xfrm>
              <a:off x="3462927" y="2383152"/>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2" name="Line 164"/>
            <p:cNvSpPr>
              <a:spLocks noChangeShapeType="1"/>
            </p:cNvSpPr>
            <p:nvPr/>
          </p:nvSpPr>
          <p:spPr bwMode="auto">
            <a:xfrm>
              <a:off x="3588387" y="2383152"/>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3" name="Line 165"/>
            <p:cNvSpPr>
              <a:spLocks noChangeShapeType="1"/>
            </p:cNvSpPr>
            <p:nvPr/>
          </p:nvSpPr>
          <p:spPr bwMode="auto">
            <a:xfrm>
              <a:off x="3725645" y="2383152"/>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4" name="Line 166"/>
            <p:cNvSpPr>
              <a:spLocks noChangeShapeType="1"/>
            </p:cNvSpPr>
            <p:nvPr/>
          </p:nvSpPr>
          <p:spPr bwMode="auto">
            <a:xfrm>
              <a:off x="3864477" y="2383152"/>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5" name="Line 167"/>
            <p:cNvSpPr>
              <a:spLocks noChangeShapeType="1"/>
            </p:cNvSpPr>
            <p:nvPr/>
          </p:nvSpPr>
          <p:spPr bwMode="auto">
            <a:xfrm>
              <a:off x="4001735" y="2383152"/>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6" name="Line 168"/>
            <p:cNvSpPr>
              <a:spLocks noChangeShapeType="1"/>
            </p:cNvSpPr>
            <p:nvPr/>
          </p:nvSpPr>
          <p:spPr bwMode="auto">
            <a:xfrm>
              <a:off x="4148699" y="2383152"/>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 name="Line 169"/>
            <p:cNvSpPr>
              <a:spLocks noChangeShapeType="1"/>
            </p:cNvSpPr>
            <p:nvPr/>
          </p:nvSpPr>
          <p:spPr bwMode="auto">
            <a:xfrm>
              <a:off x="4296844" y="2383152"/>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8" name="Line 170"/>
            <p:cNvSpPr>
              <a:spLocks noChangeShapeType="1"/>
            </p:cNvSpPr>
            <p:nvPr/>
          </p:nvSpPr>
          <p:spPr bwMode="auto">
            <a:xfrm>
              <a:off x="4446561" y="2383152"/>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9" name="Line 171"/>
            <p:cNvSpPr>
              <a:spLocks noChangeShapeType="1"/>
            </p:cNvSpPr>
            <p:nvPr/>
          </p:nvSpPr>
          <p:spPr bwMode="auto">
            <a:xfrm>
              <a:off x="4594705" y="2383152"/>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0" name="Line 172"/>
            <p:cNvSpPr>
              <a:spLocks noChangeShapeType="1"/>
            </p:cNvSpPr>
            <p:nvPr/>
          </p:nvSpPr>
          <p:spPr bwMode="auto">
            <a:xfrm>
              <a:off x="4731051" y="2383152"/>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1" name="Line 173"/>
            <p:cNvSpPr>
              <a:spLocks noChangeShapeType="1"/>
            </p:cNvSpPr>
            <p:nvPr/>
          </p:nvSpPr>
          <p:spPr bwMode="auto">
            <a:xfrm>
              <a:off x="4879194" y="2383150"/>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28" name="Line 167"/>
          <p:cNvSpPr>
            <a:spLocks noChangeShapeType="1"/>
          </p:cNvSpPr>
          <p:nvPr/>
        </p:nvSpPr>
        <p:spPr bwMode="auto">
          <a:xfrm rot="5400000" flipH="1">
            <a:off x="7477673" y="1638987"/>
            <a:ext cx="0" cy="36576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330" name="Line 167"/>
          <p:cNvSpPr>
            <a:spLocks noChangeShapeType="1"/>
          </p:cNvSpPr>
          <p:nvPr/>
        </p:nvSpPr>
        <p:spPr bwMode="auto">
          <a:xfrm rot="5400000" flipH="1">
            <a:off x="5271493" y="1635942"/>
            <a:ext cx="0" cy="36576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331" name="Line 167"/>
          <p:cNvSpPr>
            <a:spLocks noChangeShapeType="1"/>
          </p:cNvSpPr>
          <p:nvPr/>
        </p:nvSpPr>
        <p:spPr bwMode="auto">
          <a:xfrm rot="5400000" flipH="1">
            <a:off x="5648365" y="814323"/>
            <a:ext cx="0" cy="36576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335" name="Rectangle 334"/>
          <p:cNvSpPr/>
          <p:nvPr/>
        </p:nvSpPr>
        <p:spPr>
          <a:xfrm>
            <a:off x="7439384" y="1828553"/>
            <a:ext cx="603050" cy="276999"/>
          </a:xfrm>
          <a:prstGeom prst="rect">
            <a:avLst/>
          </a:prstGeom>
        </p:spPr>
        <p:txBody>
          <a:bodyPr wrap="none">
            <a:spAutoFit/>
          </a:bodyPr>
          <a:lstStyle/>
          <a:p>
            <a:r>
              <a:rPr lang="en-US" sz="1200" dirty="0"/>
              <a:t>0.5</a:t>
            </a:r>
            <a:r>
              <a:rPr lang="en-US" sz="12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W</a:t>
            </a:r>
            <a:r>
              <a:rPr lang="en-US" sz="1200" baseline="-25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2</a:t>
            </a:r>
            <a:endParaRPr lang="en-US" sz="1200" dirty="0"/>
          </a:p>
        </p:txBody>
      </p:sp>
      <p:sp>
        <p:nvSpPr>
          <p:cNvPr id="338" name="Text Box 2"/>
          <p:cNvSpPr txBox="1">
            <a:spLocks noChangeArrowheads="1"/>
          </p:cNvSpPr>
          <p:nvPr/>
        </p:nvSpPr>
        <p:spPr bwMode="auto">
          <a:xfrm>
            <a:off x="3798177" y="456130"/>
            <a:ext cx="965254" cy="284144"/>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300"/>
              </a:spcAft>
            </a:pPr>
            <a:r>
              <a:rPr lang="en-US" sz="1200" dirty="0">
                <a:latin typeface="Calibri" panose="020F0502020204030204" pitchFamily="34" charset="0"/>
                <a:ea typeface="Calibri" panose="020F0502020204030204" pitchFamily="34" charset="0"/>
                <a:cs typeface="Calibri" panose="020F0502020204030204" pitchFamily="34" charset="0"/>
              </a:rPr>
              <a:t>1.2D + 1.6L</a:t>
            </a:r>
            <a:r>
              <a:rPr lang="en-US" sz="1200" baseline="-25000" dirty="0">
                <a:latin typeface="Calibri" panose="020F0502020204030204" pitchFamily="34" charset="0"/>
                <a:ea typeface="Calibri" panose="020F0502020204030204" pitchFamily="34" charset="0"/>
                <a:cs typeface="Calibri" panose="020F0502020204030204" pitchFamily="34" charset="0"/>
              </a:rPr>
              <a:t>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9" name="Text Box 2"/>
          <p:cNvSpPr txBox="1">
            <a:spLocks noChangeArrowheads="1"/>
          </p:cNvSpPr>
          <p:nvPr/>
        </p:nvSpPr>
        <p:spPr bwMode="auto">
          <a:xfrm>
            <a:off x="6008202" y="1276582"/>
            <a:ext cx="968870" cy="289347"/>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300"/>
              </a:spcAft>
            </a:pPr>
            <a:r>
              <a:rPr lang="en-US" sz="1200" dirty="0">
                <a:latin typeface="Calibri" panose="020F0502020204030204" pitchFamily="34" charset="0"/>
                <a:ea typeface="Calibri" panose="020F0502020204030204" pitchFamily="34" charset="0"/>
                <a:cs typeface="Calibri" panose="020F0502020204030204" pitchFamily="34" charset="0"/>
              </a:rPr>
              <a:t>1.2D + 1.6L</a:t>
            </a:r>
            <a:r>
              <a:rPr lang="en-US" sz="1200" baseline="-25000" dirty="0">
                <a:latin typeface="Calibri" panose="020F0502020204030204" pitchFamily="34" charset="0"/>
                <a:ea typeface="Calibri" panose="020F0502020204030204" pitchFamily="34" charset="0"/>
                <a:cs typeface="Calibri" panose="020F0502020204030204" pitchFamily="34" charset="0"/>
              </a:rPr>
              <a:t>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1" name="Text Box 2"/>
          <p:cNvSpPr txBox="1">
            <a:spLocks noChangeArrowheads="1"/>
          </p:cNvSpPr>
          <p:nvPr/>
        </p:nvSpPr>
        <p:spPr bwMode="auto">
          <a:xfrm>
            <a:off x="2739521" y="3791416"/>
            <a:ext cx="2408925" cy="1989671"/>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300"/>
              </a:spcAft>
            </a:pPr>
            <a:r>
              <a:rPr lang="en-US" sz="1400" b="1" u="sng" dirty="0">
                <a:latin typeface="Calibri" panose="020F0502020204030204" pitchFamily="34" charset="0"/>
                <a:ea typeface="Calibri" panose="020F0502020204030204" pitchFamily="34" charset="0"/>
                <a:cs typeface="Times New Roman" panose="02020603050405020304" pitchFamily="18" charset="0"/>
              </a:rPr>
              <a:t>Nominal Loads</a:t>
            </a:r>
          </a:p>
          <a:p>
            <a:pPr>
              <a:lnSpc>
                <a:spcPct val="107000"/>
              </a:lnSpc>
              <a:spcAft>
                <a:spcPts val="300"/>
              </a:spcAft>
            </a:pPr>
            <a:r>
              <a:rPr lang="en-US" sz="1400" b="1" dirty="0">
                <a:effectLst/>
                <a:ea typeface="Calibri" panose="020F0502020204030204" pitchFamily="34" charset="0"/>
                <a:cs typeface="Times New Roman" panose="02020603050405020304" pitchFamily="18" charset="0"/>
              </a:rPr>
              <a:t>Gravity </a:t>
            </a:r>
            <a:r>
              <a:rPr lang="en-US" sz="1400" dirty="0">
                <a:latin typeface="Calibri" panose="020F0502020204030204" pitchFamily="34" charset="0"/>
                <a:ea typeface="Calibri" panose="020F0502020204030204" pitchFamily="34" charset="0"/>
                <a:cs typeface="Times New Roman" panose="02020603050405020304" pitchFamily="18" charset="0"/>
              </a:rPr>
              <a:t>(L/D = 1.5)</a:t>
            </a:r>
            <a:endParaRPr lang="en-US" sz="1400" b="1" dirty="0">
              <a:effectLst/>
              <a:ea typeface="Calibri" panose="020F0502020204030204" pitchFamily="34" charset="0"/>
              <a:cs typeface="Times New Roman" panose="02020603050405020304" pitchFamily="18" charset="0"/>
            </a:endParaRPr>
          </a:p>
          <a:p>
            <a:pPr marR="0">
              <a:lnSpc>
                <a:spcPct val="107000"/>
              </a:lnSpc>
              <a:spcBef>
                <a:spcPts val="0"/>
              </a:spcBef>
              <a:spcAft>
                <a:spcPts val="300"/>
              </a:spcAft>
              <a:tabLst>
                <a:tab pos="514350" algn="l"/>
              </a:tabLst>
            </a:pPr>
            <a:r>
              <a:rPr lang="en-US" sz="1400" dirty="0">
                <a:ea typeface="Calibri" panose="020F0502020204030204" pitchFamily="34" charset="0"/>
                <a:cs typeface="Times New Roman" panose="02020603050405020304" pitchFamily="18" charset="0"/>
              </a:rPr>
              <a:t>Roof:	</a:t>
            </a:r>
            <a:r>
              <a:rPr lang="en-US" altLang="en-US" sz="1400" dirty="0"/>
              <a:t>D = 1.85 kip/</a:t>
            </a:r>
            <a:r>
              <a:rPr lang="en-US" altLang="en-US" sz="1400" dirty="0" err="1"/>
              <a:t>ft</a:t>
            </a:r>
            <a:r>
              <a:rPr lang="en-US" altLang="en-US" sz="1400" dirty="0"/>
              <a:t> </a:t>
            </a:r>
          </a:p>
          <a:p>
            <a:pPr>
              <a:lnSpc>
                <a:spcPct val="107000"/>
              </a:lnSpc>
              <a:spcAft>
                <a:spcPts val="300"/>
              </a:spcAft>
              <a:tabLst>
                <a:tab pos="514350" algn="l"/>
              </a:tabLst>
            </a:pPr>
            <a:r>
              <a:rPr lang="en-US" altLang="en-US" sz="1400" dirty="0"/>
              <a:t>	</a:t>
            </a:r>
            <a:r>
              <a:rPr lang="en-US" altLang="en-US" sz="1400" dirty="0" err="1"/>
              <a:t>L</a:t>
            </a:r>
            <a:r>
              <a:rPr lang="en-US" altLang="en-US" sz="1400" baseline="-25000" dirty="0" err="1"/>
              <a:t>r</a:t>
            </a:r>
            <a:r>
              <a:rPr lang="en-US" altLang="en-US" sz="1400" dirty="0"/>
              <a:t> = 2.78 kip/</a:t>
            </a:r>
            <a:r>
              <a:rPr lang="en-US" altLang="en-US" sz="1400" dirty="0" err="1"/>
              <a:t>ft</a:t>
            </a:r>
            <a:endParaRPr lang="en-US" sz="1400" b="1" u="sng" dirty="0">
              <a:ea typeface="Calibri" panose="020F0502020204030204" pitchFamily="34" charset="0"/>
              <a:cs typeface="Times New Roman" panose="02020603050405020304" pitchFamily="18" charset="0"/>
            </a:endParaRPr>
          </a:p>
          <a:p>
            <a:pPr>
              <a:lnSpc>
                <a:spcPct val="107000"/>
              </a:lnSpc>
              <a:spcAft>
                <a:spcPts val="300"/>
              </a:spcAft>
              <a:tabLst>
                <a:tab pos="171450" algn="l"/>
                <a:tab pos="1143000" algn="l"/>
              </a:tabLst>
            </a:pPr>
            <a:r>
              <a:rPr lang="en-US" sz="1400" b="1" dirty="0">
                <a:ea typeface="Calibri" panose="020F0502020204030204" pitchFamily="34" charset="0"/>
                <a:cs typeface="Times New Roman" panose="02020603050405020304" pitchFamily="18" charset="0"/>
              </a:rPr>
              <a:t>Wind</a:t>
            </a:r>
            <a:r>
              <a:rPr lang="en-US" sz="1400" b="1" u="sng" dirty="0">
                <a:ea typeface="Calibri" panose="020F0502020204030204" pitchFamily="34" charset="0"/>
                <a:cs typeface="Times New Roman" panose="02020603050405020304" pitchFamily="18" charset="0"/>
              </a:rPr>
              <a:t> </a:t>
            </a:r>
          </a:p>
          <a:p>
            <a:pPr>
              <a:lnSpc>
                <a:spcPct val="107000"/>
              </a:lnSpc>
              <a:spcAft>
                <a:spcPts val="300"/>
              </a:spcAft>
              <a:tabLst>
                <a:tab pos="171450" algn="l"/>
                <a:tab pos="1143000" algn="l"/>
              </a:tabLst>
            </a:pPr>
            <a:r>
              <a:rPr lang="en-US" sz="1400" dirty="0">
                <a:ea typeface="Calibri" panose="020F0502020204030204" pitchFamily="34" charset="0"/>
                <a:cs typeface="Times New Roman" panose="02020603050405020304" pitchFamily="18" charset="0"/>
                <a:sym typeface="Wingdings" panose="05000000000000000000" pitchFamily="2" charset="2"/>
              </a:rPr>
              <a:t>  	W</a:t>
            </a:r>
            <a:r>
              <a:rPr lang="en-US" sz="1400" baseline="-25000" dirty="0">
                <a:ea typeface="Calibri" panose="020F0502020204030204" pitchFamily="34" charset="0"/>
                <a:cs typeface="Times New Roman" panose="02020603050405020304" pitchFamily="18" charset="0"/>
                <a:sym typeface="Wingdings" panose="05000000000000000000" pitchFamily="2" charset="2"/>
              </a:rPr>
              <a:t>1</a:t>
            </a:r>
            <a:r>
              <a:rPr lang="en-US" sz="1400" dirty="0">
                <a:ea typeface="Calibri" panose="020F0502020204030204" pitchFamily="34" charset="0"/>
                <a:cs typeface="Times New Roman" panose="02020603050405020304" pitchFamily="18" charset="0"/>
                <a:sym typeface="Wingdings" panose="05000000000000000000" pitchFamily="2" charset="2"/>
              </a:rPr>
              <a:t> = 4.752 kip</a:t>
            </a:r>
          </a:p>
          <a:p>
            <a:pPr>
              <a:lnSpc>
                <a:spcPct val="107000"/>
              </a:lnSpc>
              <a:spcAft>
                <a:spcPts val="300"/>
              </a:spcAft>
              <a:tabLst>
                <a:tab pos="171450" algn="l"/>
                <a:tab pos="1143000" algn="l"/>
              </a:tabLst>
            </a:pPr>
            <a:r>
              <a:rPr lang="en-US" sz="1400" dirty="0">
                <a:ea typeface="Calibri" panose="020F0502020204030204" pitchFamily="34" charset="0"/>
                <a:cs typeface="Times New Roman" panose="02020603050405020304" pitchFamily="18" charset="0"/>
                <a:sym typeface="Wingdings" panose="05000000000000000000" pitchFamily="2" charset="2"/>
              </a:rPr>
              <a:t>	W</a:t>
            </a:r>
            <a:r>
              <a:rPr lang="en-US" sz="1400" baseline="-25000" dirty="0">
                <a:ea typeface="Calibri" panose="020F0502020204030204" pitchFamily="34" charset="0"/>
                <a:cs typeface="Times New Roman" panose="02020603050405020304" pitchFamily="18" charset="0"/>
                <a:sym typeface="Wingdings" panose="05000000000000000000" pitchFamily="2" charset="2"/>
              </a:rPr>
              <a:t>2</a:t>
            </a:r>
            <a:r>
              <a:rPr lang="en-US" sz="1400" dirty="0">
                <a:ea typeface="Calibri" panose="020F0502020204030204" pitchFamily="34" charset="0"/>
                <a:cs typeface="Times New Roman" panose="02020603050405020304" pitchFamily="18" charset="0"/>
                <a:sym typeface="Wingdings" panose="05000000000000000000" pitchFamily="2" charset="2"/>
              </a:rPr>
              <a:t> = 7.117 kip</a:t>
            </a:r>
          </a:p>
          <a:p>
            <a:pPr marL="58738">
              <a:lnSpc>
                <a:spcPct val="107000"/>
              </a:lnSpc>
              <a:spcAft>
                <a:spcPts val="300"/>
              </a:spcAft>
              <a:tabLst>
                <a:tab pos="914400" algn="l"/>
              </a:tabLs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4" name="Rectangle 93"/>
          <p:cNvSpPr/>
          <p:nvPr/>
        </p:nvSpPr>
        <p:spPr>
          <a:xfrm>
            <a:off x="5827734" y="838159"/>
            <a:ext cx="603050" cy="276999"/>
          </a:xfrm>
          <a:prstGeom prst="rect">
            <a:avLst/>
          </a:prstGeom>
        </p:spPr>
        <p:txBody>
          <a:bodyPr wrap="none">
            <a:spAutoFit/>
          </a:bodyPr>
          <a:lstStyle/>
          <a:p>
            <a:r>
              <a:rPr lang="en-US" sz="1200" dirty="0"/>
              <a:t>0.5</a:t>
            </a:r>
            <a:r>
              <a:rPr lang="en-US" sz="12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W</a:t>
            </a:r>
            <a:r>
              <a:rPr lang="en-US" sz="1200" baseline="-25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1</a:t>
            </a:r>
            <a:endParaRPr lang="en-US" sz="1200" dirty="0"/>
          </a:p>
        </p:txBody>
      </p:sp>
      <p:sp>
        <p:nvSpPr>
          <p:cNvPr id="95" name="Rectangle 94"/>
          <p:cNvSpPr/>
          <p:nvPr/>
        </p:nvSpPr>
        <p:spPr>
          <a:xfrm>
            <a:off x="4909678" y="1818390"/>
            <a:ext cx="603050" cy="276999"/>
          </a:xfrm>
          <a:prstGeom prst="rect">
            <a:avLst/>
          </a:prstGeom>
        </p:spPr>
        <p:txBody>
          <a:bodyPr wrap="none">
            <a:spAutoFit/>
          </a:bodyPr>
          <a:lstStyle/>
          <a:p>
            <a:r>
              <a:rPr lang="en-US" sz="1200" dirty="0"/>
              <a:t>0.5</a:t>
            </a:r>
            <a:r>
              <a:rPr lang="en-US" sz="12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W</a:t>
            </a:r>
            <a:r>
              <a:rPr lang="en-US" sz="1200" baseline="-25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1</a:t>
            </a:r>
            <a:endParaRPr lang="en-US" sz="1200" dirty="0"/>
          </a:p>
        </p:txBody>
      </p:sp>
      <p:sp>
        <p:nvSpPr>
          <p:cNvPr id="92" name="Text Box 2"/>
          <p:cNvSpPr txBox="1">
            <a:spLocks noChangeArrowheads="1"/>
          </p:cNvSpPr>
          <p:nvPr/>
        </p:nvSpPr>
        <p:spPr bwMode="auto">
          <a:xfrm>
            <a:off x="5271493" y="3789376"/>
            <a:ext cx="2770941" cy="2030714"/>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Bef>
                <a:spcPts val="600"/>
              </a:spcBef>
              <a:spcAft>
                <a:spcPts val="300"/>
              </a:spcAft>
              <a:tabLst>
                <a:tab pos="171450" algn="l"/>
                <a:tab pos="800100" algn="l"/>
              </a:tabLst>
            </a:pPr>
            <a:r>
              <a:rPr lang="en-US" sz="1400" b="1" u="sng" dirty="0">
                <a:latin typeface="Calibri" panose="020F0502020204030204" pitchFamily="34" charset="0"/>
                <a:ea typeface="Calibri" panose="020F0502020204030204" pitchFamily="34" charset="0"/>
                <a:cs typeface="Times New Roman" panose="02020603050405020304" pitchFamily="18" charset="0"/>
              </a:rPr>
              <a:t>Initial imperfection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Global sway </a:t>
            </a:r>
            <a:r>
              <a:rPr lang="en-US" sz="1400" dirty="0">
                <a:latin typeface="Symbol" panose="05050102010706020507" pitchFamily="18" charset="2"/>
                <a:ea typeface="Calibri" panose="020F0502020204030204" pitchFamily="34" charset="0"/>
                <a:cs typeface="Times New Roman" panose="02020603050405020304" pitchFamily="18" charset="0"/>
              </a:rPr>
              <a:t>D</a:t>
            </a:r>
            <a:r>
              <a:rPr lang="en-US" sz="1400" baseline="-25000" dirty="0">
                <a:latin typeface="Calibri" panose="020F0502020204030204" pitchFamily="34" charset="0"/>
                <a:ea typeface="Calibri" panose="020F0502020204030204" pitchFamily="34" charset="0"/>
                <a:cs typeface="Times New Roman" panose="02020603050405020304" pitchFamily="18" charset="0"/>
              </a:rPr>
              <a:t>0</a:t>
            </a:r>
            <a:r>
              <a:rPr lang="en-US" sz="1400" dirty="0">
                <a:latin typeface="Calibri" panose="020F0502020204030204" pitchFamily="34" charset="0"/>
                <a:ea typeface="Calibri" panose="020F0502020204030204" pitchFamily="34" charset="0"/>
                <a:cs typeface="Times New Roman" panose="02020603050405020304" pitchFamily="18" charset="0"/>
              </a:rPr>
              <a:t> = H/500 (leftward)</a:t>
            </a:r>
          </a:p>
          <a:p>
            <a:pPr>
              <a:lnSpc>
                <a:spcPct val="107000"/>
              </a:lnSpc>
            </a:pPr>
            <a:r>
              <a:rPr lang="en-US" sz="1400" b="1" u="sng" dirty="0">
                <a:latin typeface="Calibri" panose="020F0502020204030204" pitchFamily="34" charset="0"/>
                <a:ea typeface="Calibri" panose="020F0502020204030204" pitchFamily="34" charset="0"/>
                <a:cs typeface="Times New Roman" panose="02020603050405020304" pitchFamily="18" charset="0"/>
              </a:rPr>
              <a:t>Material</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E = 29,000 </a:t>
            </a:r>
            <a:r>
              <a:rPr lang="en-US" sz="1400" dirty="0" err="1">
                <a:latin typeface="Calibri" panose="020F0502020204030204" pitchFamily="34" charset="0"/>
                <a:ea typeface="Calibri" panose="020F0502020204030204" pitchFamily="34" charset="0"/>
                <a:cs typeface="Times New Roman" panose="02020603050405020304" pitchFamily="18" charset="0"/>
              </a:rPr>
              <a:t>ksi</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Fy</a:t>
            </a:r>
            <a:r>
              <a:rPr lang="en-US" sz="1400" dirty="0">
                <a:latin typeface="Calibri" panose="020F0502020204030204" pitchFamily="34" charset="0"/>
                <a:ea typeface="Calibri" panose="020F0502020204030204" pitchFamily="34" charset="0"/>
                <a:cs typeface="Times New Roman" panose="02020603050405020304" pitchFamily="18" charset="0"/>
              </a:rPr>
              <a:t> = 50 </a:t>
            </a:r>
            <a:r>
              <a:rPr lang="en-US" sz="1400" dirty="0" err="1">
                <a:latin typeface="Calibri" panose="020F0502020204030204" pitchFamily="34" charset="0"/>
                <a:ea typeface="Calibri" panose="020F0502020204030204" pitchFamily="34" charset="0"/>
                <a:cs typeface="Times New Roman" panose="02020603050405020304" pitchFamily="18" charset="0"/>
              </a:rPr>
              <a:t>ksi</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Lst>
            </a:pPr>
            <a:r>
              <a:rPr lang="en-US" sz="1400" b="1" u="sng" dirty="0">
                <a:latin typeface="Calibri" panose="020F0502020204030204" pitchFamily="34" charset="0"/>
                <a:ea typeface="Calibri" panose="020F0502020204030204" pitchFamily="34" charset="0"/>
                <a:cs typeface="Calibri" panose="020F0502020204030204" pitchFamily="34" charset="0"/>
              </a:rPr>
              <a:t>Load combination investigated</a:t>
            </a:r>
            <a:endParaRPr lang="en-US" sz="14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300"/>
              </a:spcAft>
            </a:pPr>
            <a:r>
              <a:rPr lang="en-US" sz="1400" dirty="0">
                <a:latin typeface="Calibri" panose="020F0502020204030204" pitchFamily="34" charset="0"/>
                <a:ea typeface="Calibri" panose="020F0502020204030204" pitchFamily="34" charset="0"/>
                <a:cs typeface="Calibri" panose="020F0502020204030204" pitchFamily="34" charset="0"/>
              </a:rPr>
              <a:t>1.2D + 1.6L</a:t>
            </a:r>
            <a:r>
              <a:rPr lang="en-US" sz="1400" baseline="-25000" dirty="0">
                <a:latin typeface="Calibri" panose="020F0502020204030204" pitchFamily="34" charset="0"/>
                <a:ea typeface="Calibri" panose="020F0502020204030204" pitchFamily="34" charset="0"/>
                <a:cs typeface="Calibri" panose="020F0502020204030204" pitchFamily="34" charset="0"/>
              </a:rPr>
              <a:t>r</a:t>
            </a:r>
            <a:r>
              <a:rPr lang="en-US" sz="1400" dirty="0">
                <a:latin typeface="Calibri" panose="020F0502020204030204" pitchFamily="34" charset="0"/>
                <a:ea typeface="Calibri" panose="020F0502020204030204" pitchFamily="34" charset="0"/>
                <a:cs typeface="Calibri" panose="020F0502020204030204" pitchFamily="34" charset="0"/>
              </a:rPr>
              <a:t> +0.5W</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1143000" algn="l"/>
              </a:tabLst>
            </a:pPr>
            <a:endParaRPr lang="en-US" altLang="en-US" sz="1400" dirty="0">
              <a:latin typeface="+mn-lt"/>
            </a:endParaRPr>
          </a:p>
        </p:txBody>
      </p:sp>
    </p:spTree>
    <p:extLst>
      <p:ext uri="{BB962C8B-B14F-4D97-AF65-F5344CB8AC3E}">
        <p14:creationId xmlns:p14="http://schemas.microsoft.com/office/powerpoint/2010/main" val="3127816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Text Box 141"/>
          <p:cNvSpPr txBox="1">
            <a:spLocks noChangeArrowheads="1"/>
          </p:cNvSpPr>
          <p:nvPr/>
        </p:nvSpPr>
        <p:spPr bwMode="auto">
          <a:xfrm>
            <a:off x="513187" y="485451"/>
            <a:ext cx="14318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u="sng" dirty="0">
                <a:latin typeface="+mn-lt"/>
              </a:rPr>
              <a:t>Frame 7</a:t>
            </a:r>
          </a:p>
        </p:txBody>
      </p:sp>
      <p:sp>
        <p:nvSpPr>
          <p:cNvPr id="152" name="Line 148"/>
          <p:cNvSpPr>
            <a:spLocks noChangeShapeType="1"/>
          </p:cNvSpPr>
          <p:nvPr/>
        </p:nvSpPr>
        <p:spPr bwMode="auto">
          <a:xfrm>
            <a:off x="798695" y="3842430"/>
            <a:ext cx="0" cy="2762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53" name="Line 149"/>
          <p:cNvSpPr>
            <a:spLocks noChangeShapeType="1"/>
          </p:cNvSpPr>
          <p:nvPr/>
        </p:nvSpPr>
        <p:spPr bwMode="auto">
          <a:xfrm flipH="1">
            <a:off x="4400122" y="3910955"/>
            <a:ext cx="83272" cy="1287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54" name="Line 191"/>
          <p:cNvSpPr>
            <a:spLocks noChangeShapeType="1"/>
          </p:cNvSpPr>
          <p:nvPr/>
        </p:nvSpPr>
        <p:spPr bwMode="auto">
          <a:xfrm>
            <a:off x="829175" y="3991568"/>
            <a:ext cx="3603358"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en-US" sz="1200"/>
          </a:p>
        </p:txBody>
      </p:sp>
      <p:sp>
        <p:nvSpPr>
          <p:cNvPr id="155" name="TextBox 154"/>
          <p:cNvSpPr txBox="1"/>
          <p:nvPr/>
        </p:nvSpPr>
        <p:spPr>
          <a:xfrm>
            <a:off x="1677502" y="3869995"/>
            <a:ext cx="337621" cy="203133"/>
          </a:xfrm>
          <a:prstGeom prst="rect">
            <a:avLst/>
          </a:prstGeom>
          <a:solidFill>
            <a:schemeClr val="bg1"/>
          </a:solidFill>
          <a:ln w="12700">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24 </a:t>
            </a:r>
            <a:r>
              <a:rPr lang="en-US" sz="1200" dirty="0" err="1">
                <a:latin typeface="Calibri" panose="020F0502020204030204" pitchFamily="34" charset="0"/>
                <a:cs typeface="Calibri" panose="020F0502020204030204" pitchFamily="34" charset="0"/>
              </a:rPr>
              <a:t>ft</a:t>
            </a:r>
            <a:endParaRPr lang="en-US" sz="1200" i="1" dirty="0">
              <a:latin typeface="Calibri" panose="020F0502020204030204" pitchFamily="34" charset="0"/>
              <a:cs typeface="Calibri" panose="020F0502020204030204" pitchFamily="34" charset="0"/>
            </a:endParaRPr>
          </a:p>
        </p:txBody>
      </p:sp>
      <p:sp>
        <p:nvSpPr>
          <p:cNvPr id="156" name="TextBox 155"/>
          <p:cNvSpPr txBox="1"/>
          <p:nvPr/>
        </p:nvSpPr>
        <p:spPr>
          <a:xfrm>
            <a:off x="3541210" y="3869995"/>
            <a:ext cx="433178" cy="203133"/>
          </a:xfrm>
          <a:prstGeom prst="rect">
            <a:avLst/>
          </a:prstGeom>
          <a:solidFill>
            <a:schemeClr val="bg1"/>
          </a:solidFill>
          <a:ln w="12700">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18 </a:t>
            </a:r>
            <a:r>
              <a:rPr lang="en-US" sz="1200" dirty="0" err="1">
                <a:latin typeface="Calibri" panose="020F0502020204030204" pitchFamily="34" charset="0"/>
                <a:cs typeface="Calibri" panose="020F0502020204030204" pitchFamily="34" charset="0"/>
              </a:rPr>
              <a:t>ft</a:t>
            </a:r>
            <a:endParaRPr lang="en-US" sz="1200" i="1" dirty="0">
              <a:latin typeface="Calibri" panose="020F0502020204030204" pitchFamily="34" charset="0"/>
              <a:cs typeface="Calibri" panose="020F0502020204030204" pitchFamily="34" charset="0"/>
            </a:endParaRPr>
          </a:p>
        </p:txBody>
      </p:sp>
      <p:sp>
        <p:nvSpPr>
          <p:cNvPr id="157" name="Line 148"/>
          <p:cNvSpPr>
            <a:spLocks noChangeShapeType="1"/>
          </p:cNvSpPr>
          <p:nvPr/>
        </p:nvSpPr>
        <p:spPr bwMode="auto">
          <a:xfrm>
            <a:off x="2910116" y="3842430"/>
            <a:ext cx="0" cy="2762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58" name="Line 148"/>
          <p:cNvSpPr>
            <a:spLocks noChangeShapeType="1"/>
          </p:cNvSpPr>
          <p:nvPr/>
        </p:nvSpPr>
        <p:spPr bwMode="auto">
          <a:xfrm>
            <a:off x="4436490" y="3842430"/>
            <a:ext cx="0" cy="2762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63" name="Line 149"/>
          <p:cNvSpPr>
            <a:spLocks noChangeShapeType="1"/>
          </p:cNvSpPr>
          <p:nvPr/>
        </p:nvSpPr>
        <p:spPr bwMode="auto">
          <a:xfrm flipH="1">
            <a:off x="2868502" y="3921115"/>
            <a:ext cx="83272" cy="1287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64" name="Line 149"/>
          <p:cNvSpPr>
            <a:spLocks noChangeShapeType="1"/>
          </p:cNvSpPr>
          <p:nvPr/>
        </p:nvSpPr>
        <p:spPr bwMode="auto">
          <a:xfrm flipH="1">
            <a:off x="759122" y="3931275"/>
            <a:ext cx="83272" cy="1287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grpSp>
        <p:nvGrpSpPr>
          <p:cNvPr id="165" name="Group 164"/>
          <p:cNvGrpSpPr/>
          <p:nvPr/>
        </p:nvGrpSpPr>
        <p:grpSpPr>
          <a:xfrm>
            <a:off x="785190" y="1640727"/>
            <a:ext cx="2103242" cy="250193"/>
            <a:chOff x="727726" y="858096"/>
            <a:chExt cx="2103242" cy="250193"/>
          </a:xfrm>
        </p:grpSpPr>
        <p:sp>
          <p:nvSpPr>
            <p:cNvPr id="166" name="Rectangle 159"/>
            <p:cNvSpPr>
              <a:spLocks noChangeArrowheads="1"/>
            </p:cNvSpPr>
            <p:nvPr/>
          </p:nvSpPr>
          <p:spPr bwMode="auto">
            <a:xfrm>
              <a:off x="727726" y="858096"/>
              <a:ext cx="2103242" cy="25019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67" name="Line 160"/>
            <p:cNvSpPr>
              <a:spLocks noChangeShapeType="1"/>
            </p:cNvSpPr>
            <p:nvPr/>
          </p:nvSpPr>
          <p:spPr bwMode="auto">
            <a:xfrm>
              <a:off x="727726" y="858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8" name="Line 161"/>
            <p:cNvSpPr>
              <a:spLocks noChangeShapeType="1"/>
            </p:cNvSpPr>
            <p:nvPr/>
          </p:nvSpPr>
          <p:spPr bwMode="auto">
            <a:xfrm>
              <a:off x="864984" y="858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9" name="Line 162"/>
            <p:cNvSpPr>
              <a:spLocks noChangeShapeType="1"/>
            </p:cNvSpPr>
            <p:nvPr/>
          </p:nvSpPr>
          <p:spPr bwMode="auto">
            <a:xfrm>
              <a:off x="1003816" y="858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0" name="Line 163"/>
            <p:cNvSpPr>
              <a:spLocks noChangeShapeType="1"/>
            </p:cNvSpPr>
            <p:nvPr/>
          </p:nvSpPr>
          <p:spPr bwMode="auto">
            <a:xfrm>
              <a:off x="1141074" y="858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1" name="Line 164"/>
            <p:cNvSpPr>
              <a:spLocks noChangeShapeType="1"/>
            </p:cNvSpPr>
            <p:nvPr/>
          </p:nvSpPr>
          <p:spPr bwMode="auto">
            <a:xfrm>
              <a:off x="1266534" y="858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2" name="Line 165"/>
            <p:cNvSpPr>
              <a:spLocks noChangeShapeType="1"/>
            </p:cNvSpPr>
            <p:nvPr/>
          </p:nvSpPr>
          <p:spPr bwMode="auto">
            <a:xfrm>
              <a:off x="1403792" y="858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3" name="Line 166"/>
            <p:cNvSpPr>
              <a:spLocks noChangeShapeType="1"/>
            </p:cNvSpPr>
            <p:nvPr/>
          </p:nvSpPr>
          <p:spPr bwMode="auto">
            <a:xfrm>
              <a:off x="1555324" y="858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 name="Line 167"/>
            <p:cNvSpPr>
              <a:spLocks noChangeShapeType="1"/>
            </p:cNvSpPr>
            <p:nvPr/>
          </p:nvSpPr>
          <p:spPr bwMode="auto">
            <a:xfrm>
              <a:off x="1698932" y="858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5" name="Line 168"/>
            <p:cNvSpPr>
              <a:spLocks noChangeShapeType="1"/>
            </p:cNvSpPr>
            <p:nvPr/>
          </p:nvSpPr>
          <p:spPr bwMode="auto">
            <a:xfrm>
              <a:off x="1841360" y="858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6" name="Line 169"/>
            <p:cNvSpPr>
              <a:spLocks noChangeShapeType="1"/>
            </p:cNvSpPr>
            <p:nvPr/>
          </p:nvSpPr>
          <p:spPr bwMode="auto">
            <a:xfrm>
              <a:off x="1972269" y="858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7" name="Line 170"/>
            <p:cNvSpPr>
              <a:spLocks noChangeShapeType="1"/>
            </p:cNvSpPr>
            <p:nvPr/>
          </p:nvSpPr>
          <p:spPr bwMode="auto">
            <a:xfrm>
              <a:off x="2117450" y="858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8" name="Line 171"/>
            <p:cNvSpPr>
              <a:spLocks noChangeShapeType="1"/>
            </p:cNvSpPr>
            <p:nvPr/>
          </p:nvSpPr>
          <p:spPr bwMode="auto">
            <a:xfrm>
              <a:off x="2261058" y="858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9" name="Line 172"/>
            <p:cNvSpPr>
              <a:spLocks noChangeShapeType="1"/>
            </p:cNvSpPr>
            <p:nvPr/>
          </p:nvSpPr>
          <p:spPr bwMode="auto">
            <a:xfrm>
              <a:off x="2399218" y="858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0" name="Line 173"/>
            <p:cNvSpPr>
              <a:spLocks noChangeShapeType="1"/>
            </p:cNvSpPr>
            <p:nvPr/>
          </p:nvSpPr>
          <p:spPr bwMode="auto">
            <a:xfrm>
              <a:off x="2561876" y="858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1" name="Line 174"/>
            <p:cNvSpPr>
              <a:spLocks noChangeShapeType="1"/>
            </p:cNvSpPr>
            <p:nvPr/>
          </p:nvSpPr>
          <p:spPr bwMode="auto">
            <a:xfrm>
              <a:off x="2700708" y="858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2" name="Line 175"/>
            <p:cNvSpPr>
              <a:spLocks noChangeShapeType="1"/>
            </p:cNvSpPr>
            <p:nvPr/>
          </p:nvSpPr>
          <p:spPr bwMode="auto">
            <a:xfrm>
              <a:off x="2825266" y="858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83" name="TextBox 158"/>
          <p:cNvSpPr txBox="1">
            <a:spLocks noChangeArrowheads="1"/>
          </p:cNvSpPr>
          <p:nvPr/>
        </p:nvSpPr>
        <p:spPr bwMode="auto">
          <a:xfrm rot="16200000">
            <a:off x="603141" y="2660302"/>
            <a:ext cx="6238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W8x28</a:t>
            </a:r>
          </a:p>
        </p:txBody>
      </p:sp>
      <p:sp>
        <p:nvSpPr>
          <p:cNvPr id="184" name="TextBox 158"/>
          <p:cNvSpPr txBox="1">
            <a:spLocks noChangeArrowheads="1"/>
          </p:cNvSpPr>
          <p:nvPr/>
        </p:nvSpPr>
        <p:spPr bwMode="auto">
          <a:xfrm>
            <a:off x="1524435" y="1887613"/>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W18x71</a:t>
            </a:r>
          </a:p>
        </p:txBody>
      </p:sp>
      <p:sp>
        <p:nvSpPr>
          <p:cNvPr id="185" name="TextBox 158"/>
          <p:cNvSpPr txBox="1">
            <a:spLocks noChangeArrowheads="1"/>
          </p:cNvSpPr>
          <p:nvPr/>
        </p:nvSpPr>
        <p:spPr bwMode="auto">
          <a:xfrm rot="16200000">
            <a:off x="2686478" y="2952540"/>
            <a:ext cx="6238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W8x28</a:t>
            </a:r>
          </a:p>
        </p:txBody>
      </p:sp>
      <p:sp>
        <p:nvSpPr>
          <p:cNvPr id="186" name="TextBox 158"/>
          <p:cNvSpPr txBox="1">
            <a:spLocks noChangeArrowheads="1"/>
          </p:cNvSpPr>
          <p:nvPr/>
        </p:nvSpPr>
        <p:spPr bwMode="auto">
          <a:xfrm rot="16200000">
            <a:off x="4286540" y="2974082"/>
            <a:ext cx="5453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W6x9</a:t>
            </a:r>
          </a:p>
        </p:txBody>
      </p:sp>
      <p:sp>
        <p:nvSpPr>
          <p:cNvPr id="187" name="TextBox 158"/>
          <p:cNvSpPr txBox="1">
            <a:spLocks noChangeArrowheads="1"/>
          </p:cNvSpPr>
          <p:nvPr/>
        </p:nvSpPr>
        <p:spPr bwMode="auto">
          <a:xfrm>
            <a:off x="3376328" y="2592113"/>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W12x58</a:t>
            </a:r>
          </a:p>
        </p:txBody>
      </p:sp>
      <p:grpSp>
        <p:nvGrpSpPr>
          <p:cNvPr id="188" name="Group 187"/>
          <p:cNvGrpSpPr/>
          <p:nvPr/>
        </p:nvGrpSpPr>
        <p:grpSpPr>
          <a:xfrm>
            <a:off x="2875268" y="2339377"/>
            <a:ext cx="1553768" cy="250193"/>
            <a:chOff x="2817804" y="1563096"/>
            <a:chExt cx="1553768" cy="250193"/>
          </a:xfrm>
        </p:grpSpPr>
        <p:sp>
          <p:nvSpPr>
            <p:cNvPr id="189" name="Rectangle 159"/>
            <p:cNvSpPr>
              <a:spLocks noChangeArrowheads="1"/>
            </p:cNvSpPr>
            <p:nvPr/>
          </p:nvSpPr>
          <p:spPr bwMode="auto">
            <a:xfrm>
              <a:off x="2817804" y="1563096"/>
              <a:ext cx="1553768" cy="25019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90" name="Line 160"/>
            <p:cNvSpPr>
              <a:spLocks noChangeShapeType="1"/>
            </p:cNvSpPr>
            <p:nvPr/>
          </p:nvSpPr>
          <p:spPr bwMode="auto">
            <a:xfrm>
              <a:off x="2817804" y="1563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1" name="Line 161"/>
            <p:cNvSpPr>
              <a:spLocks noChangeShapeType="1"/>
            </p:cNvSpPr>
            <p:nvPr/>
          </p:nvSpPr>
          <p:spPr bwMode="auto">
            <a:xfrm>
              <a:off x="2955062" y="1563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2" name="Line 162"/>
            <p:cNvSpPr>
              <a:spLocks noChangeShapeType="1"/>
            </p:cNvSpPr>
            <p:nvPr/>
          </p:nvSpPr>
          <p:spPr bwMode="auto">
            <a:xfrm>
              <a:off x="3093894" y="1563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3" name="Line 163"/>
            <p:cNvSpPr>
              <a:spLocks noChangeShapeType="1"/>
            </p:cNvSpPr>
            <p:nvPr/>
          </p:nvSpPr>
          <p:spPr bwMode="auto">
            <a:xfrm>
              <a:off x="3231152" y="1563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 name="Line 164"/>
            <p:cNvSpPr>
              <a:spLocks noChangeShapeType="1"/>
            </p:cNvSpPr>
            <p:nvPr/>
          </p:nvSpPr>
          <p:spPr bwMode="auto">
            <a:xfrm>
              <a:off x="3356612" y="1563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5" name="Line 165"/>
            <p:cNvSpPr>
              <a:spLocks noChangeShapeType="1"/>
            </p:cNvSpPr>
            <p:nvPr/>
          </p:nvSpPr>
          <p:spPr bwMode="auto">
            <a:xfrm>
              <a:off x="3493870" y="1563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6" name="Line 166"/>
            <p:cNvSpPr>
              <a:spLocks noChangeShapeType="1"/>
            </p:cNvSpPr>
            <p:nvPr/>
          </p:nvSpPr>
          <p:spPr bwMode="auto">
            <a:xfrm>
              <a:off x="3632702" y="1563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7" name="Line 167"/>
            <p:cNvSpPr>
              <a:spLocks noChangeShapeType="1"/>
            </p:cNvSpPr>
            <p:nvPr/>
          </p:nvSpPr>
          <p:spPr bwMode="auto">
            <a:xfrm>
              <a:off x="3769960" y="1563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8" name="Line 168"/>
            <p:cNvSpPr>
              <a:spLocks noChangeShapeType="1"/>
            </p:cNvSpPr>
            <p:nvPr/>
          </p:nvSpPr>
          <p:spPr bwMode="auto">
            <a:xfrm>
              <a:off x="3916924" y="1563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9" name="Line 169"/>
            <p:cNvSpPr>
              <a:spLocks noChangeShapeType="1"/>
            </p:cNvSpPr>
            <p:nvPr/>
          </p:nvSpPr>
          <p:spPr bwMode="auto">
            <a:xfrm>
              <a:off x="4065069" y="1563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0" name="Line 170"/>
            <p:cNvSpPr>
              <a:spLocks noChangeShapeType="1"/>
            </p:cNvSpPr>
            <p:nvPr/>
          </p:nvSpPr>
          <p:spPr bwMode="auto">
            <a:xfrm>
              <a:off x="4214786" y="1563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1" name="Line 171"/>
            <p:cNvSpPr>
              <a:spLocks noChangeShapeType="1"/>
            </p:cNvSpPr>
            <p:nvPr/>
          </p:nvSpPr>
          <p:spPr bwMode="auto">
            <a:xfrm>
              <a:off x="4369280" y="1563096"/>
              <a:ext cx="0" cy="250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02" name="Group 201"/>
          <p:cNvGrpSpPr/>
          <p:nvPr/>
        </p:nvGrpSpPr>
        <p:grpSpPr>
          <a:xfrm>
            <a:off x="650974" y="1856418"/>
            <a:ext cx="3897698" cy="1962439"/>
            <a:chOff x="593510" y="1080137"/>
            <a:chExt cx="3897698" cy="1962439"/>
          </a:xfrm>
        </p:grpSpPr>
        <p:grpSp>
          <p:nvGrpSpPr>
            <p:cNvPr id="203" name="Group 202"/>
            <p:cNvGrpSpPr/>
            <p:nvPr/>
          </p:nvGrpSpPr>
          <p:grpSpPr>
            <a:xfrm>
              <a:off x="593510" y="1080137"/>
              <a:ext cx="3897698" cy="1962439"/>
              <a:chOff x="593510" y="1080137"/>
              <a:chExt cx="3897698" cy="1962439"/>
            </a:xfrm>
          </p:grpSpPr>
          <p:grpSp>
            <p:nvGrpSpPr>
              <p:cNvPr id="205" name="Group 205"/>
              <p:cNvGrpSpPr>
                <a:grpSpLocks noChangeAspect="1"/>
              </p:cNvGrpSpPr>
              <p:nvPr/>
            </p:nvGrpSpPr>
            <p:grpSpPr bwMode="auto">
              <a:xfrm>
                <a:off x="593510" y="2866833"/>
                <a:ext cx="246448" cy="175743"/>
                <a:chOff x="158" y="1066"/>
                <a:chExt cx="130" cy="113"/>
              </a:xfrm>
            </p:grpSpPr>
            <p:sp>
              <p:nvSpPr>
                <p:cNvPr id="232" name="Rectangle 206"/>
                <p:cNvSpPr>
                  <a:spLocks noChangeArrowheads="1"/>
                </p:cNvSpPr>
                <p:nvPr/>
              </p:nvSpPr>
              <p:spPr bwMode="auto">
                <a:xfrm>
                  <a:off x="159" y="1123"/>
                  <a:ext cx="128" cy="56"/>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33" name="AutoShape 207"/>
                <p:cNvSpPr>
                  <a:spLocks noChangeArrowheads="1"/>
                </p:cNvSpPr>
                <p:nvPr/>
              </p:nvSpPr>
              <p:spPr bwMode="auto">
                <a:xfrm>
                  <a:off x="194" y="1066"/>
                  <a:ext cx="58" cy="57"/>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35" name="Line 208"/>
                <p:cNvSpPr>
                  <a:spLocks noChangeShapeType="1"/>
                </p:cNvSpPr>
                <p:nvPr/>
              </p:nvSpPr>
              <p:spPr bwMode="auto">
                <a:xfrm>
                  <a:off x="158" y="1123"/>
                  <a:ext cx="13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6" name="Group 205"/>
              <p:cNvGrpSpPr/>
              <p:nvPr/>
            </p:nvGrpSpPr>
            <p:grpSpPr>
              <a:xfrm>
                <a:off x="723084" y="1080137"/>
                <a:ext cx="3644167" cy="1780834"/>
                <a:chOff x="723084" y="1080137"/>
                <a:chExt cx="3644167" cy="1780834"/>
              </a:xfrm>
            </p:grpSpPr>
            <p:sp>
              <p:nvSpPr>
                <p:cNvPr id="215" name="Line 23"/>
                <p:cNvSpPr>
                  <a:spLocks noChangeShapeType="1"/>
                </p:cNvSpPr>
                <p:nvPr/>
              </p:nvSpPr>
              <p:spPr bwMode="auto">
                <a:xfrm flipV="1">
                  <a:off x="723884" y="1123980"/>
                  <a:ext cx="0" cy="17369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 name="Line 24"/>
                <p:cNvSpPr>
                  <a:spLocks noChangeShapeType="1"/>
                </p:cNvSpPr>
                <p:nvPr/>
              </p:nvSpPr>
              <p:spPr bwMode="auto">
                <a:xfrm flipV="1">
                  <a:off x="2823612" y="1123980"/>
                  <a:ext cx="0" cy="17369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7" name="Line 25"/>
                <p:cNvSpPr>
                  <a:spLocks noChangeShapeType="1"/>
                </p:cNvSpPr>
                <p:nvPr/>
              </p:nvSpPr>
              <p:spPr bwMode="auto">
                <a:xfrm flipV="1">
                  <a:off x="4367251" y="1815899"/>
                  <a:ext cx="0" cy="10450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8" name="Line 26"/>
                <p:cNvSpPr>
                  <a:spLocks noChangeShapeType="1"/>
                </p:cNvSpPr>
                <p:nvPr/>
              </p:nvSpPr>
              <p:spPr bwMode="auto">
                <a:xfrm>
                  <a:off x="723885" y="1123980"/>
                  <a:ext cx="209418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9" name="Line 27"/>
                <p:cNvSpPr>
                  <a:spLocks noChangeShapeType="1"/>
                </p:cNvSpPr>
                <p:nvPr/>
              </p:nvSpPr>
              <p:spPr bwMode="auto">
                <a:xfrm>
                  <a:off x="2824413" y="1823090"/>
                  <a:ext cx="1542838" cy="159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0" name="Line 28"/>
                <p:cNvSpPr>
                  <a:spLocks noChangeShapeType="1"/>
                </p:cNvSpPr>
                <p:nvPr/>
              </p:nvSpPr>
              <p:spPr bwMode="auto">
                <a:xfrm flipV="1">
                  <a:off x="732106" y="1150438"/>
                  <a:ext cx="2085964" cy="168794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2" name="Line 29"/>
                <p:cNvSpPr>
                  <a:spLocks noChangeShapeType="1"/>
                </p:cNvSpPr>
                <p:nvPr/>
              </p:nvSpPr>
              <p:spPr bwMode="auto">
                <a:xfrm flipH="1" flipV="1">
                  <a:off x="723084" y="1121775"/>
                  <a:ext cx="2094986" cy="172296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3" name="AutoShape 72"/>
                <p:cNvSpPr>
                  <a:spLocks noChangeAspect="1" noChangeArrowheads="1"/>
                </p:cNvSpPr>
                <p:nvPr/>
              </p:nvSpPr>
              <p:spPr bwMode="auto">
                <a:xfrm>
                  <a:off x="764187" y="2745912"/>
                  <a:ext cx="73253" cy="73253"/>
                </a:xfrm>
                <a:prstGeom prst="octagon">
                  <a:avLst>
                    <a:gd name="adj" fmla="val 29287"/>
                  </a:avLst>
                </a:prstGeom>
                <a:solidFill>
                  <a:schemeClr val="accent1"/>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24" name="AutoShape 72"/>
                <p:cNvSpPr>
                  <a:spLocks noChangeAspect="1" noChangeArrowheads="1"/>
                </p:cNvSpPr>
                <p:nvPr/>
              </p:nvSpPr>
              <p:spPr bwMode="auto">
                <a:xfrm>
                  <a:off x="799790" y="1175387"/>
                  <a:ext cx="73152" cy="73152"/>
                </a:xfrm>
                <a:prstGeom prst="octagon">
                  <a:avLst>
                    <a:gd name="adj" fmla="val 29287"/>
                  </a:avLst>
                </a:prstGeom>
                <a:solidFill>
                  <a:schemeClr val="accent1"/>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25" name="AutoShape 72"/>
                <p:cNvSpPr>
                  <a:spLocks noChangeAspect="1" noChangeArrowheads="1"/>
                </p:cNvSpPr>
                <p:nvPr/>
              </p:nvSpPr>
              <p:spPr bwMode="auto">
                <a:xfrm>
                  <a:off x="2712086" y="2753070"/>
                  <a:ext cx="73253" cy="73253"/>
                </a:xfrm>
                <a:prstGeom prst="octagon">
                  <a:avLst>
                    <a:gd name="adj" fmla="val 29287"/>
                  </a:avLst>
                </a:prstGeom>
                <a:solidFill>
                  <a:schemeClr val="accent1"/>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26" name="AutoShape 72"/>
                <p:cNvSpPr>
                  <a:spLocks noChangeAspect="1" noChangeArrowheads="1"/>
                </p:cNvSpPr>
                <p:nvPr/>
              </p:nvSpPr>
              <p:spPr bwMode="auto">
                <a:xfrm>
                  <a:off x="799790" y="1080137"/>
                  <a:ext cx="73152" cy="73152"/>
                </a:xfrm>
                <a:prstGeom prst="octagon">
                  <a:avLst>
                    <a:gd name="adj" fmla="val 29287"/>
                  </a:avLst>
                </a:prstGeom>
                <a:solidFill>
                  <a:schemeClr val="accent1"/>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27" name="AutoShape 72"/>
                <p:cNvSpPr>
                  <a:spLocks noChangeAspect="1" noChangeArrowheads="1"/>
                </p:cNvSpPr>
                <p:nvPr/>
              </p:nvSpPr>
              <p:spPr bwMode="auto">
                <a:xfrm>
                  <a:off x="2698440" y="1175387"/>
                  <a:ext cx="73152" cy="73152"/>
                </a:xfrm>
                <a:prstGeom prst="octagon">
                  <a:avLst>
                    <a:gd name="adj" fmla="val 29287"/>
                  </a:avLst>
                </a:prstGeom>
                <a:solidFill>
                  <a:schemeClr val="accent1"/>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28" name="AutoShape 72"/>
                <p:cNvSpPr>
                  <a:spLocks noChangeAspect="1" noChangeArrowheads="1"/>
                </p:cNvSpPr>
                <p:nvPr/>
              </p:nvSpPr>
              <p:spPr bwMode="auto">
                <a:xfrm>
                  <a:off x="2698440" y="1080137"/>
                  <a:ext cx="73152" cy="73152"/>
                </a:xfrm>
                <a:prstGeom prst="octagon">
                  <a:avLst>
                    <a:gd name="adj" fmla="val 29287"/>
                  </a:avLst>
                </a:prstGeom>
                <a:solidFill>
                  <a:schemeClr val="accent1"/>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29" name="AutoShape 72"/>
                <p:cNvSpPr>
                  <a:spLocks noChangeAspect="1" noChangeArrowheads="1"/>
                </p:cNvSpPr>
                <p:nvPr/>
              </p:nvSpPr>
              <p:spPr bwMode="auto">
                <a:xfrm>
                  <a:off x="2869890" y="1784987"/>
                  <a:ext cx="73152" cy="73152"/>
                </a:xfrm>
                <a:prstGeom prst="octagon">
                  <a:avLst>
                    <a:gd name="adj" fmla="val 29287"/>
                  </a:avLst>
                </a:prstGeom>
                <a:solidFill>
                  <a:schemeClr val="accent1"/>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207" name="Group 205"/>
              <p:cNvGrpSpPr>
                <a:grpSpLocks noChangeAspect="1"/>
              </p:cNvGrpSpPr>
              <p:nvPr/>
            </p:nvGrpSpPr>
            <p:grpSpPr bwMode="auto">
              <a:xfrm>
                <a:off x="2708060" y="2866833"/>
                <a:ext cx="246448" cy="175743"/>
                <a:chOff x="158" y="1066"/>
                <a:chExt cx="130" cy="113"/>
              </a:xfrm>
            </p:grpSpPr>
            <p:sp>
              <p:nvSpPr>
                <p:cNvPr id="212" name="Rectangle 206"/>
                <p:cNvSpPr>
                  <a:spLocks noChangeArrowheads="1"/>
                </p:cNvSpPr>
                <p:nvPr/>
              </p:nvSpPr>
              <p:spPr bwMode="auto">
                <a:xfrm>
                  <a:off x="159" y="1123"/>
                  <a:ext cx="128" cy="56"/>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13" name="AutoShape 207"/>
                <p:cNvSpPr>
                  <a:spLocks noChangeArrowheads="1"/>
                </p:cNvSpPr>
                <p:nvPr/>
              </p:nvSpPr>
              <p:spPr bwMode="auto">
                <a:xfrm>
                  <a:off x="194" y="1066"/>
                  <a:ext cx="58" cy="57"/>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14" name="Line 208"/>
                <p:cNvSpPr>
                  <a:spLocks noChangeShapeType="1"/>
                </p:cNvSpPr>
                <p:nvPr/>
              </p:nvSpPr>
              <p:spPr bwMode="auto">
                <a:xfrm>
                  <a:off x="158" y="1123"/>
                  <a:ext cx="13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8" name="Group 205"/>
              <p:cNvGrpSpPr>
                <a:grpSpLocks noChangeAspect="1"/>
              </p:cNvGrpSpPr>
              <p:nvPr/>
            </p:nvGrpSpPr>
            <p:grpSpPr bwMode="auto">
              <a:xfrm>
                <a:off x="4244760" y="2866833"/>
                <a:ext cx="246448" cy="175743"/>
                <a:chOff x="158" y="1066"/>
                <a:chExt cx="130" cy="113"/>
              </a:xfrm>
            </p:grpSpPr>
            <p:sp>
              <p:nvSpPr>
                <p:cNvPr id="209" name="Rectangle 206"/>
                <p:cNvSpPr>
                  <a:spLocks noChangeArrowheads="1"/>
                </p:cNvSpPr>
                <p:nvPr/>
              </p:nvSpPr>
              <p:spPr bwMode="auto">
                <a:xfrm>
                  <a:off x="159" y="1123"/>
                  <a:ext cx="128" cy="56"/>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10" name="AutoShape 207"/>
                <p:cNvSpPr>
                  <a:spLocks noChangeArrowheads="1"/>
                </p:cNvSpPr>
                <p:nvPr/>
              </p:nvSpPr>
              <p:spPr bwMode="auto">
                <a:xfrm>
                  <a:off x="194" y="1066"/>
                  <a:ext cx="58" cy="57"/>
                </a:xfrm>
                <a:prstGeom prst="triangle">
                  <a:avLst>
                    <a:gd name="adj" fmla="val 500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11" name="Line 208"/>
                <p:cNvSpPr>
                  <a:spLocks noChangeShapeType="1"/>
                </p:cNvSpPr>
                <p:nvPr/>
              </p:nvSpPr>
              <p:spPr bwMode="auto">
                <a:xfrm>
                  <a:off x="158" y="1123"/>
                  <a:ext cx="13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04" name="AutoShape 72"/>
            <p:cNvSpPr>
              <a:spLocks noChangeAspect="1" noChangeArrowheads="1"/>
            </p:cNvSpPr>
            <p:nvPr/>
          </p:nvSpPr>
          <p:spPr bwMode="auto">
            <a:xfrm>
              <a:off x="4247899" y="1794451"/>
              <a:ext cx="73152" cy="73152"/>
            </a:xfrm>
            <a:prstGeom prst="octagon">
              <a:avLst>
                <a:gd name="adj" fmla="val 29287"/>
              </a:avLst>
            </a:prstGeom>
            <a:solidFill>
              <a:schemeClr val="accent1"/>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sp>
        <p:nvSpPr>
          <p:cNvPr id="236" name="Line 193"/>
          <p:cNvSpPr>
            <a:spLocks noChangeShapeType="1"/>
          </p:cNvSpPr>
          <p:nvPr/>
        </p:nvSpPr>
        <p:spPr bwMode="auto">
          <a:xfrm flipH="1">
            <a:off x="601780" y="1892381"/>
            <a:ext cx="0" cy="1744871"/>
          </a:xfrm>
          <a:prstGeom prst="line">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en-US"/>
          </a:p>
        </p:txBody>
      </p:sp>
      <p:sp>
        <p:nvSpPr>
          <p:cNvPr id="237" name="Line 152"/>
          <p:cNvSpPr>
            <a:spLocks noChangeShapeType="1"/>
          </p:cNvSpPr>
          <p:nvPr/>
        </p:nvSpPr>
        <p:spPr bwMode="auto">
          <a:xfrm>
            <a:off x="437157" y="2595688"/>
            <a:ext cx="3089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8" name="Line 152"/>
          <p:cNvSpPr>
            <a:spLocks noChangeShapeType="1"/>
          </p:cNvSpPr>
          <p:nvPr/>
        </p:nvSpPr>
        <p:spPr bwMode="auto">
          <a:xfrm>
            <a:off x="488656" y="3639850"/>
            <a:ext cx="24606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9" name="Line 149"/>
          <p:cNvSpPr>
            <a:spLocks noChangeShapeType="1"/>
          </p:cNvSpPr>
          <p:nvPr/>
        </p:nvSpPr>
        <p:spPr bwMode="auto">
          <a:xfrm rot="5400000" flipH="1">
            <a:off x="564152" y="3581512"/>
            <a:ext cx="83272" cy="128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42" name="Line 149"/>
          <p:cNvSpPr>
            <a:spLocks noChangeShapeType="1"/>
          </p:cNvSpPr>
          <p:nvPr/>
        </p:nvSpPr>
        <p:spPr bwMode="auto">
          <a:xfrm rot="5400000" flipH="1">
            <a:off x="560144" y="2524054"/>
            <a:ext cx="83272" cy="128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43" name="TextBox 242"/>
          <p:cNvSpPr txBox="1"/>
          <p:nvPr/>
        </p:nvSpPr>
        <p:spPr>
          <a:xfrm rot="16200000">
            <a:off x="436493" y="2961957"/>
            <a:ext cx="319987" cy="203133"/>
          </a:xfrm>
          <a:prstGeom prst="rect">
            <a:avLst/>
          </a:prstGeom>
          <a:solidFill>
            <a:schemeClr val="bg1"/>
          </a:solidFill>
          <a:ln>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12 </a:t>
            </a:r>
            <a:r>
              <a:rPr lang="en-US" sz="1200" dirty="0" err="1">
                <a:latin typeface="Calibri" panose="020F0502020204030204" pitchFamily="34" charset="0"/>
                <a:cs typeface="Calibri" panose="020F0502020204030204" pitchFamily="34" charset="0"/>
              </a:rPr>
              <a:t>ft</a:t>
            </a:r>
            <a:endParaRPr lang="en-US" sz="1200" i="1" dirty="0">
              <a:latin typeface="Calibri" panose="020F0502020204030204" pitchFamily="34" charset="0"/>
              <a:cs typeface="Calibri" panose="020F0502020204030204" pitchFamily="34" charset="0"/>
            </a:endParaRPr>
          </a:p>
        </p:txBody>
      </p:sp>
      <p:sp>
        <p:nvSpPr>
          <p:cNvPr id="244" name="Line 152"/>
          <p:cNvSpPr>
            <a:spLocks noChangeShapeType="1"/>
          </p:cNvSpPr>
          <p:nvPr/>
        </p:nvSpPr>
        <p:spPr bwMode="auto">
          <a:xfrm>
            <a:off x="432077" y="1892380"/>
            <a:ext cx="3089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 name="Line 149"/>
          <p:cNvSpPr>
            <a:spLocks noChangeShapeType="1"/>
          </p:cNvSpPr>
          <p:nvPr/>
        </p:nvSpPr>
        <p:spPr bwMode="auto">
          <a:xfrm rot="5400000" flipH="1">
            <a:off x="551616" y="1817825"/>
            <a:ext cx="83272" cy="128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46" name="TextBox 245"/>
          <p:cNvSpPr txBox="1"/>
          <p:nvPr/>
        </p:nvSpPr>
        <p:spPr>
          <a:xfrm rot="16200000">
            <a:off x="480727" y="2158516"/>
            <a:ext cx="229953" cy="203133"/>
          </a:xfrm>
          <a:prstGeom prst="rect">
            <a:avLst/>
          </a:prstGeom>
          <a:solidFill>
            <a:schemeClr val="bg1"/>
          </a:solidFill>
          <a:ln>
            <a:noFill/>
          </a:ln>
        </p:spPr>
        <p:txBody>
          <a:bodyPr wrap="square" lIns="9144" tIns="9144" rIns="9144" bIns="9144" rtlCol="0">
            <a:spAutoFit/>
          </a:bodyPr>
          <a:lstStyle/>
          <a:p>
            <a:pPr algn="ctr"/>
            <a:r>
              <a:rPr lang="en-US" sz="1200" dirty="0">
                <a:latin typeface="Calibri" panose="020F0502020204030204" pitchFamily="34" charset="0"/>
                <a:cs typeface="Calibri" panose="020F0502020204030204" pitchFamily="34" charset="0"/>
              </a:rPr>
              <a:t>8 </a:t>
            </a:r>
            <a:r>
              <a:rPr lang="en-US" sz="1200" dirty="0" err="1">
                <a:latin typeface="Calibri" panose="020F0502020204030204" pitchFamily="34" charset="0"/>
                <a:cs typeface="Calibri" panose="020F0502020204030204" pitchFamily="34" charset="0"/>
              </a:rPr>
              <a:t>ft</a:t>
            </a:r>
            <a:endParaRPr lang="en-US" sz="1200" i="1" dirty="0">
              <a:latin typeface="Calibri" panose="020F0502020204030204" pitchFamily="34" charset="0"/>
              <a:cs typeface="Calibri" panose="020F0502020204030204" pitchFamily="34" charset="0"/>
            </a:endParaRPr>
          </a:p>
        </p:txBody>
      </p:sp>
      <p:sp>
        <p:nvSpPr>
          <p:cNvPr id="247" name="Line 167"/>
          <p:cNvSpPr>
            <a:spLocks noChangeShapeType="1"/>
          </p:cNvSpPr>
          <p:nvPr/>
        </p:nvSpPr>
        <p:spPr bwMode="auto">
          <a:xfrm rot="5400000" flipH="1">
            <a:off x="4615413" y="2419179"/>
            <a:ext cx="0" cy="365760"/>
          </a:xfrm>
          <a:prstGeom prst="line">
            <a:avLst/>
          </a:prstGeom>
          <a:noFill/>
          <a:ln w="3810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254" name="Line 167"/>
          <p:cNvSpPr>
            <a:spLocks noChangeShapeType="1"/>
          </p:cNvSpPr>
          <p:nvPr/>
        </p:nvSpPr>
        <p:spPr bwMode="auto">
          <a:xfrm rot="5400000" flipH="1">
            <a:off x="2692388" y="2416491"/>
            <a:ext cx="0" cy="365760"/>
          </a:xfrm>
          <a:prstGeom prst="line">
            <a:avLst/>
          </a:prstGeom>
          <a:noFill/>
          <a:ln w="3810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261" name="Line 167"/>
          <p:cNvSpPr>
            <a:spLocks noChangeShapeType="1"/>
          </p:cNvSpPr>
          <p:nvPr/>
        </p:nvSpPr>
        <p:spPr bwMode="auto">
          <a:xfrm rot="5400000" flipH="1">
            <a:off x="3069251" y="1718179"/>
            <a:ext cx="0" cy="365760"/>
          </a:xfrm>
          <a:prstGeom prst="line">
            <a:avLst/>
          </a:prstGeom>
          <a:noFill/>
          <a:ln w="3810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265" name="TextBox 158"/>
          <p:cNvSpPr txBox="1">
            <a:spLocks noChangeArrowheads="1"/>
          </p:cNvSpPr>
          <p:nvPr/>
        </p:nvSpPr>
        <p:spPr bwMode="auto">
          <a:xfrm rot="2316233">
            <a:off x="1004585" y="2204853"/>
            <a:ext cx="9525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mn-lt"/>
              </a:rPr>
              <a:t>W4x13 (</a:t>
            </a:r>
            <a:r>
              <a:rPr lang="en-US" altLang="en-US" sz="1200" dirty="0" err="1">
                <a:latin typeface="+mn-lt"/>
              </a:rPr>
              <a:t>typ</a:t>
            </a:r>
            <a:r>
              <a:rPr lang="en-US" altLang="en-US" sz="1200" dirty="0">
                <a:latin typeface="+mn-lt"/>
              </a:rPr>
              <a:t>)</a:t>
            </a:r>
          </a:p>
        </p:txBody>
      </p:sp>
      <p:sp>
        <p:nvSpPr>
          <p:cNvPr id="266" name="TextBox 1"/>
          <p:cNvSpPr txBox="1">
            <a:spLocks noChangeArrowheads="1"/>
          </p:cNvSpPr>
          <p:nvPr/>
        </p:nvSpPr>
        <p:spPr bwMode="auto">
          <a:xfrm>
            <a:off x="1301271" y="3046864"/>
            <a:ext cx="11208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200" dirty="0">
                <a:latin typeface="+mn-lt"/>
              </a:rPr>
              <a:t>Only tension</a:t>
            </a:r>
          </a:p>
          <a:p>
            <a:pPr algn="ctr" eaLnBrk="1" hangingPunct="1">
              <a:spcBef>
                <a:spcPct val="0"/>
              </a:spcBef>
              <a:buFontTx/>
              <a:buNone/>
            </a:pPr>
            <a:r>
              <a:rPr lang="en-US" altLang="en-US" sz="1200" dirty="0">
                <a:latin typeface="+mn-lt"/>
              </a:rPr>
              <a:t>brace modeled</a:t>
            </a:r>
          </a:p>
        </p:txBody>
      </p:sp>
      <p:sp>
        <p:nvSpPr>
          <p:cNvPr id="103" name="Text Box 141"/>
          <p:cNvSpPr txBox="1">
            <a:spLocks noChangeArrowheads="1"/>
          </p:cNvSpPr>
          <p:nvPr/>
        </p:nvSpPr>
        <p:spPr bwMode="auto">
          <a:xfrm>
            <a:off x="688628" y="5738531"/>
            <a:ext cx="802972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u="sng" dirty="0">
                <a:latin typeface="+mn-lt"/>
              </a:rPr>
              <a:t>Reference</a:t>
            </a:r>
          </a:p>
          <a:p>
            <a:r>
              <a:rPr lang="en-US" altLang="en-US" sz="1400" dirty="0">
                <a:latin typeface="+mn-lt"/>
              </a:rPr>
              <a:t>J.M. Martinez-Garcia, R.D. Ziemian, Benchmark studies to compare frame stability provisions, Structural Stability Research Council - Proceedings 2006 Annual Stability Conference. (2006) 425–442.</a:t>
            </a:r>
          </a:p>
        </p:txBody>
      </p:sp>
      <p:sp>
        <p:nvSpPr>
          <p:cNvPr id="101" name="Text Box 2"/>
          <p:cNvSpPr txBox="1">
            <a:spLocks noChangeArrowheads="1"/>
          </p:cNvSpPr>
          <p:nvPr/>
        </p:nvSpPr>
        <p:spPr bwMode="auto">
          <a:xfrm>
            <a:off x="5483658" y="1105978"/>
            <a:ext cx="2408925" cy="1967424"/>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300"/>
              </a:spcAft>
            </a:pPr>
            <a:r>
              <a:rPr lang="en-US" sz="1400" b="1" u="sng" dirty="0">
                <a:latin typeface="Calibri" panose="020F0502020204030204" pitchFamily="34" charset="0"/>
                <a:ea typeface="Calibri" panose="020F0502020204030204" pitchFamily="34" charset="0"/>
                <a:cs typeface="Times New Roman" panose="02020603050405020304" pitchFamily="18" charset="0"/>
              </a:rPr>
              <a:t>Nominal Loads</a:t>
            </a:r>
          </a:p>
          <a:p>
            <a:pPr>
              <a:lnSpc>
                <a:spcPct val="107000"/>
              </a:lnSpc>
              <a:spcAft>
                <a:spcPts val="300"/>
              </a:spcAft>
            </a:pPr>
            <a:r>
              <a:rPr lang="en-US" sz="1400" b="1" dirty="0">
                <a:effectLst/>
                <a:ea typeface="Calibri" panose="020F0502020204030204" pitchFamily="34" charset="0"/>
                <a:cs typeface="Times New Roman" panose="02020603050405020304" pitchFamily="18" charset="0"/>
              </a:rPr>
              <a:t>Gravity </a:t>
            </a:r>
            <a:r>
              <a:rPr lang="en-US" sz="1400" dirty="0">
                <a:latin typeface="Calibri" panose="020F0502020204030204" pitchFamily="34" charset="0"/>
                <a:ea typeface="Calibri" panose="020F0502020204030204" pitchFamily="34" charset="0"/>
                <a:cs typeface="Times New Roman" panose="02020603050405020304" pitchFamily="18" charset="0"/>
              </a:rPr>
              <a:t>(L/D = 1.5)</a:t>
            </a:r>
            <a:endParaRPr lang="en-US" sz="1400" b="1" dirty="0">
              <a:effectLst/>
              <a:ea typeface="Calibri" panose="020F0502020204030204" pitchFamily="34" charset="0"/>
              <a:cs typeface="Times New Roman" panose="02020603050405020304" pitchFamily="18" charset="0"/>
            </a:endParaRPr>
          </a:p>
          <a:p>
            <a:pPr marR="0">
              <a:lnSpc>
                <a:spcPct val="107000"/>
              </a:lnSpc>
              <a:spcBef>
                <a:spcPts val="0"/>
              </a:spcBef>
              <a:spcAft>
                <a:spcPts val="300"/>
              </a:spcAft>
              <a:tabLst>
                <a:tab pos="514350" algn="l"/>
              </a:tabLst>
            </a:pPr>
            <a:r>
              <a:rPr lang="en-US" sz="1400" dirty="0">
                <a:ea typeface="Calibri" panose="020F0502020204030204" pitchFamily="34" charset="0"/>
                <a:cs typeface="Times New Roman" panose="02020603050405020304" pitchFamily="18" charset="0"/>
              </a:rPr>
              <a:t>Roof:	</a:t>
            </a:r>
            <a:r>
              <a:rPr lang="en-US" altLang="en-US" sz="1400" dirty="0"/>
              <a:t>D = 0.841 kip/</a:t>
            </a:r>
            <a:r>
              <a:rPr lang="en-US" altLang="en-US" sz="1400" dirty="0" err="1"/>
              <a:t>ft</a:t>
            </a:r>
            <a:r>
              <a:rPr lang="en-US" altLang="en-US" sz="1400" dirty="0"/>
              <a:t> </a:t>
            </a:r>
          </a:p>
          <a:p>
            <a:pPr>
              <a:lnSpc>
                <a:spcPct val="107000"/>
              </a:lnSpc>
              <a:spcAft>
                <a:spcPts val="300"/>
              </a:spcAft>
              <a:tabLst>
                <a:tab pos="514350" algn="l"/>
              </a:tabLst>
            </a:pPr>
            <a:r>
              <a:rPr lang="en-US" altLang="en-US" sz="1400" dirty="0"/>
              <a:t>	</a:t>
            </a:r>
            <a:r>
              <a:rPr lang="en-US" altLang="en-US" sz="1400" dirty="0" err="1"/>
              <a:t>L</a:t>
            </a:r>
            <a:r>
              <a:rPr lang="en-US" altLang="en-US" sz="1400" baseline="-25000" dirty="0" err="1"/>
              <a:t>r</a:t>
            </a:r>
            <a:r>
              <a:rPr lang="en-US" altLang="en-US" sz="1400" dirty="0"/>
              <a:t> = 1.346 kip/</a:t>
            </a:r>
            <a:r>
              <a:rPr lang="en-US" altLang="en-US" sz="1400" dirty="0" err="1"/>
              <a:t>ft</a:t>
            </a:r>
            <a:endParaRPr lang="en-US" sz="1400" b="1" u="sng" dirty="0">
              <a:ea typeface="Calibri" panose="020F0502020204030204" pitchFamily="34" charset="0"/>
              <a:cs typeface="Times New Roman" panose="02020603050405020304" pitchFamily="18" charset="0"/>
            </a:endParaRPr>
          </a:p>
          <a:p>
            <a:pPr>
              <a:lnSpc>
                <a:spcPct val="107000"/>
              </a:lnSpc>
              <a:spcAft>
                <a:spcPts val="300"/>
              </a:spcAft>
              <a:tabLst>
                <a:tab pos="171450" algn="l"/>
                <a:tab pos="1143000" algn="l"/>
              </a:tabLst>
            </a:pPr>
            <a:r>
              <a:rPr lang="en-US" sz="1400" b="1" dirty="0">
                <a:ea typeface="Calibri" panose="020F0502020204030204" pitchFamily="34" charset="0"/>
                <a:cs typeface="Times New Roman" panose="02020603050405020304" pitchFamily="18" charset="0"/>
              </a:rPr>
              <a:t>Wind</a:t>
            </a:r>
            <a:r>
              <a:rPr lang="en-US" sz="1400" b="1" u="sng" dirty="0">
                <a:ea typeface="Calibri" panose="020F0502020204030204" pitchFamily="34" charset="0"/>
                <a:cs typeface="Times New Roman" panose="02020603050405020304" pitchFamily="18" charset="0"/>
              </a:rPr>
              <a:t> </a:t>
            </a:r>
          </a:p>
          <a:p>
            <a:pPr>
              <a:lnSpc>
                <a:spcPct val="107000"/>
              </a:lnSpc>
              <a:spcAft>
                <a:spcPts val="300"/>
              </a:spcAft>
              <a:tabLst>
                <a:tab pos="171450" algn="l"/>
                <a:tab pos="1143000" algn="l"/>
              </a:tabLst>
            </a:pPr>
            <a:r>
              <a:rPr lang="en-US" sz="1400" dirty="0">
                <a:ea typeface="Calibri" panose="020F0502020204030204" pitchFamily="34" charset="0"/>
                <a:cs typeface="Times New Roman" panose="02020603050405020304" pitchFamily="18" charset="0"/>
                <a:sym typeface="Wingdings" panose="05000000000000000000" pitchFamily="2" charset="2"/>
              </a:rPr>
              <a:t>  	W</a:t>
            </a:r>
            <a:r>
              <a:rPr lang="en-US" sz="1400" baseline="-25000" dirty="0">
                <a:ea typeface="Calibri" panose="020F0502020204030204" pitchFamily="34" charset="0"/>
                <a:cs typeface="Times New Roman" panose="02020603050405020304" pitchFamily="18" charset="0"/>
                <a:sym typeface="Wingdings" panose="05000000000000000000" pitchFamily="2" charset="2"/>
              </a:rPr>
              <a:t>1</a:t>
            </a:r>
            <a:r>
              <a:rPr lang="en-US" sz="1400" dirty="0">
                <a:ea typeface="Calibri" panose="020F0502020204030204" pitchFamily="34" charset="0"/>
                <a:cs typeface="Times New Roman" panose="02020603050405020304" pitchFamily="18" charset="0"/>
                <a:sym typeface="Wingdings" panose="05000000000000000000" pitchFamily="2" charset="2"/>
              </a:rPr>
              <a:t> = 13.158 kip</a:t>
            </a:r>
          </a:p>
          <a:p>
            <a:pPr>
              <a:lnSpc>
                <a:spcPct val="107000"/>
              </a:lnSpc>
              <a:spcAft>
                <a:spcPts val="300"/>
              </a:spcAft>
              <a:tabLst>
                <a:tab pos="171450" algn="l"/>
                <a:tab pos="1143000" algn="l"/>
              </a:tabLst>
            </a:pPr>
            <a:r>
              <a:rPr lang="en-US" sz="1400" dirty="0">
                <a:ea typeface="Calibri" panose="020F0502020204030204" pitchFamily="34" charset="0"/>
                <a:cs typeface="Times New Roman" panose="02020603050405020304" pitchFamily="18" charset="0"/>
                <a:sym typeface="Wingdings" panose="05000000000000000000" pitchFamily="2" charset="2"/>
              </a:rPr>
              <a:t>	W</a:t>
            </a:r>
            <a:r>
              <a:rPr lang="en-US" sz="1400" baseline="-25000" dirty="0">
                <a:ea typeface="Calibri" panose="020F0502020204030204" pitchFamily="34" charset="0"/>
                <a:cs typeface="Times New Roman" panose="02020603050405020304" pitchFamily="18" charset="0"/>
                <a:sym typeface="Wingdings" panose="05000000000000000000" pitchFamily="2" charset="2"/>
              </a:rPr>
              <a:t>2</a:t>
            </a:r>
            <a:r>
              <a:rPr lang="en-US" sz="1400" dirty="0">
                <a:ea typeface="Calibri" panose="020F0502020204030204" pitchFamily="34" charset="0"/>
                <a:cs typeface="Times New Roman" panose="02020603050405020304" pitchFamily="18" charset="0"/>
                <a:sym typeface="Wingdings" panose="05000000000000000000" pitchFamily="2" charset="2"/>
              </a:rPr>
              <a:t> = 19.739 kip</a:t>
            </a:r>
          </a:p>
        </p:txBody>
      </p:sp>
      <p:sp>
        <p:nvSpPr>
          <p:cNvPr id="102" name="Text Box 2"/>
          <p:cNvSpPr txBox="1">
            <a:spLocks noChangeArrowheads="1"/>
          </p:cNvSpPr>
          <p:nvPr/>
        </p:nvSpPr>
        <p:spPr bwMode="auto">
          <a:xfrm>
            <a:off x="5498964" y="3104984"/>
            <a:ext cx="2891499" cy="227981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Bef>
                <a:spcPts val="600"/>
              </a:spcBef>
              <a:spcAft>
                <a:spcPts val="300"/>
              </a:spcAft>
              <a:tabLst>
                <a:tab pos="171450" algn="l"/>
                <a:tab pos="800100" algn="l"/>
              </a:tabLst>
            </a:pPr>
            <a:r>
              <a:rPr lang="en-US" sz="1400" b="1" u="sng" dirty="0">
                <a:latin typeface="Calibri" panose="020F0502020204030204" pitchFamily="34" charset="0"/>
                <a:ea typeface="Calibri" panose="020F0502020204030204" pitchFamily="34" charset="0"/>
                <a:cs typeface="Times New Roman" panose="02020603050405020304" pitchFamily="18" charset="0"/>
              </a:rPr>
              <a:t>Initial imperfection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Global sway </a:t>
            </a:r>
            <a:r>
              <a:rPr lang="en-US" sz="1400" dirty="0">
                <a:latin typeface="Symbol" panose="05050102010706020507" pitchFamily="18" charset="2"/>
                <a:ea typeface="Calibri" panose="020F0502020204030204" pitchFamily="34" charset="0"/>
                <a:cs typeface="Times New Roman" panose="02020603050405020304" pitchFamily="18" charset="0"/>
              </a:rPr>
              <a:t>D</a:t>
            </a:r>
            <a:r>
              <a:rPr lang="en-US" sz="1400" baseline="-25000" dirty="0">
                <a:latin typeface="Calibri" panose="020F0502020204030204" pitchFamily="34" charset="0"/>
                <a:ea typeface="Calibri" panose="020F0502020204030204" pitchFamily="34" charset="0"/>
                <a:cs typeface="Times New Roman" panose="02020603050405020304" pitchFamily="18" charset="0"/>
              </a:rPr>
              <a:t>0</a:t>
            </a:r>
            <a:r>
              <a:rPr lang="en-US" sz="1400" dirty="0">
                <a:latin typeface="Calibri" panose="020F0502020204030204" pitchFamily="34" charset="0"/>
                <a:ea typeface="Calibri" panose="020F0502020204030204" pitchFamily="34" charset="0"/>
                <a:cs typeface="Times New Roman" panose="02020603050405020304" pitchFamily="18" charset="0"/>
              </a:rPr>
              <a:t> = H/500 (leftward)</a:t>
            </a:r>
          </a:p>
          <a:p>
            <a:pPr>
              <a:lnSpc>
                <a:spcPct val="107000"/>
              </a:lnSpc>
            </a:pPr>
            <a:r>
              <a:rPr lang="en-US" sz="1400" b="1" u="sng" dirty="0">
                <a:latin typeface="Calibri" panose="020F0502020204030204" pitchFamily="34" charset="0"/>
                <a:ea typeface="Calibri" panose="020F0502020204030204" pitchFamily="34" charset="0"/>
                <a:cs typeface="Times New Roman" panose="02020603050405020304" pitchFamily="18" charset="0"/>
              </a:rPr>
              <a:t>Material</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E = 29,000 </a:t>
            </a:r>
            <a:r>
              <a:rPr lang="en-US" sz="1400" dirty="0" err="1">
                <a:latin typeface="Calibri" panose="020F0502020204030204" pitchFamily="34" charset="0"/>
                <a:ea typeface="Calibri" panose="020F0502020204030204" pitchFamily="34" charset="0"/>
                <a:cs typeface="Times New Roman" panose="02020603050405020304" pitchFamily="18" charset="0"/>
              </a:rPr>
              <a:t>ksi</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8001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Fy</a:t>
            </a:r>
            <a:r>
              <a:rPr lang="en-US" sz="1400" dirty="0">
                <a:latin typeface="Calibri" panose="020F0502020204030204" pitchFamily="34" charset="0"/>
                <a:ea typeface="Calibri" panose="020F0502020204030204" pitchFamily="34" charset="0"/>
                <a:cs typeface="Times New Roman" panose="02020603050405020304" pitchFamily="18" charset="0"/>
              </a:rPr>
              <a:t> = 50 </a:t>
            </a:r>
            <a:r>
              <a:rPr lang="en-US" sz="1400" dirty="0" err="1">
                <a:latin typeface="Calibri" panose="020F0502020204030204" pitchFamily="34" charset="0"/>
                <a:ea typeface="Calibri" panose="020F0502020204030204" pitchFamily="34" charset="0"/>
                <a:cs typeface="Times New Roman" panose="02020603050405020304" pitchFamily="18" charset="0"/>
              </a:rPr>
              <a:t>ksi</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1143000" algn="l"/>
              </a:tabLst>
            </a:pP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Lst>
            </a:pPr>
            <a:r>
              <a:rPr lang="en-US" sz="1400" b="1" u="sng" dirty="0">
                <a:latin typeface="Calibri" panose="020F0502020204030204" pitchFamily="34" charset="0"/>
                <a:ea typeface="Calibri" panose="020F0502020204030204" pitchFamily="34" charset="0"/>
                <a:cs typeface="Calibri" panose="020F0502020204030204" pitchFamily="34" charset="0"/>
              </a:rPr>
              <a:t>Load combination investigated</a:t>
            </a:r>
            <a:endParaRPr lang="en-US" sz="14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300"/>
              </a:spcAft>
            </a:pPr>
            <a:r>
              <a:rPr lang="en-US" sz="1400" dirty="0">
                <a:latin typeface="Calibri" panose="020F0502020204030204" pitchFamily="34" charset="0"/>
                <a:ea typeface="Calibri" panose="020F0502020204030204" pitchFamily="34" charset="0"/>
                <a:cs typeface="Calibri" panose="020F0502020204030204" pitchFamily="34" charset="0"/>
              </a:rPr>
              <a:t>1.2D + 1.6L</a:t>
            </a:r>
            <a:r>
              <a:rPr lang="en-US" sz="1400" baseline="-25000" dirty="0">
                <a:latin typeface="Calibri" panose="020F0502020204030204" pitchFamily="34" charset="0"/>
                <a:ea typeface="Calibri" panose="020F0502020204030204" pitchFamily="34" charset="0"/>
                <a:cs typeface="Calibri" panose="020F0502020204030204" pitchFamily="34" charset="0"/>
              </a:rPr>
              <a:t>r</a:t>
            </a:r>
            <a:r>
              <a:rPr lang="en-US" sz="1400" dirty="0">
                <a:latin typeface="Calibri" panose="020F0502020204030204" pitchFamily="34" charset="0"/>
                <a:ea typeface="Calibri" panose="020F0502020204030204" pitchFamily="34" charset="0"/>
                <a:cs typeface="Calibri" panose="020F0502020204030204" pitchFamily="34" charset="0"/>
              </a:rPr>
              <a:t> +0.5W</a:t>
            </a:r>
          </a:p>
          <a:p>
            <a:pPr>
              <a:lnSpc>
                <a:spcPct val="107000"/>
              </a:lnSpc>
              <a:spcAft>
                <a:spcPts val="300"/>
              </a:spcAft>
              <a:tabLst>
                <a:tab pos="171450" algn="l"/>
                <a:tab pos="1143000" algn="l"/>
              </a:tabLst>
            </a:pP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171450" algn="l"/>
                <a:tab pos="1143000" algn="l"/>
              </a:tabLst>
            </a:pPr>
            <a:endParaRPr lang="en-US" altLang="en-US" sz="1400" dirty="0">
              <a:latin typeface="+mn-lt"/>
            </a:endParaRPr>
          </a:p>
        </p:txBody>
      </p:sp>
      <p:sp>
        <p:nvSpPr>
          <p:cNvPr id="104" name="Rectangle 103"/>
          <p:cNvSpPr/>
          <p:nvPr/>
        </p:nvSpPr>
        <p:spPr>
          <a:xfrm>
            <a:off x="4773223" y="2468999"/>
            <a:ext cx="603050" cy="276999"/>
          </a:xfrm>
          <a:prstGeom prst="rect">
            <a:avLst/>
          </a:prstGeom>
        </p:spPr>
        <p:txBody>
          <a:bodyPr wrap="none">
            <a:spAutoFit/>
          </a:bodyPr>
          <a:lstStyle/>
          <a:p>
            <a:r>
              <a:rPr lang="en-US" sz="1200" dirty="0"/>
              <a:t>0.5</a:t>
            </a:r>
            <a:r>
              <a:rPr lang="en-US" sz="12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W</a:t>
            </a:r>
            <a:r>
              <a:rPr lang="en-US" sz="1200" baseline="-25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2</a:t>
            </a:r>
            <a:endParaRPr lang="en-US" sz="1200" dirty="0"/>
          </a:p>
        </p:txBody>
      </p:sp>
      <p:sp>
        <p:nvSpPr>
          <p:cNvPr id="105" name="Rectangle 104"/>
          <p:cNvSpPr/>
          <p:nvPr/>
        </p:nvSpPr>
        <p:spPr>
          <a:xfrm>
            <a:off x="3235961" y="1751591"/>
            <a:ext cx="603050" cy="276999"/>
          </a:xfrm>
          <a:prstGeom prst="rect">
            <a:avLst/>
          </a:prstGeom>
        </p:spPr>
        <p:txBody>
          <a:bodyPr wrap="none">
            <a:spAutoFit/>
          </a:bodyPr>
          <a:lstStyle/>
          <a:p>
            <a:r>
              <a:rPr lang="en-US" sz="1200" dirty="0"/>
              <a:t>0.5</a:t>
            </a:r>
            <a:r>
              <a:rPr lang="en-US" sz="12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W</a:t>
            </a:r>
            <a:r>
              <a:rPr lang="en-US" sz="1200" baseline="-25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1</a:t>
            </a:r>
            <a:endParaRPr lang="en-US" sz="1200" dirty="0"/>
          </a:p>
        </p:txBody>
      </p:sp>
      <p:sp>
        <p:nvSpPr>
          <p:cNvPr id="106" name="Rectangle 105"/>
          <p:cNvSpPr/>
          <p:nvPr/>
        </p:nvSpPr>
        <p:spPr>
          <a:xfrm>
            <a:off x="2243002" y="2627366"/>
            <a:ext cx="603050" cy="276999"/>
          </a:xfrm>
          <a:prstGeom prst="rect">
            <a:avLst/>
          </a:prstGeom>
        </p:spPr>
        <p:txBody>
          <a:bodyPr wrap="none">
            <a:spAutoFit/>
          </a:bodyPr>
          <a:lstStyle/>
          <a:p>
            <a:r>
              <a:rPr lang="en-US" sz="1200" dirty="0"/>
              <a:t>0.5</a:t>
            </a:r>
            <a:r>
              <a:rPr lang="en-US" sz="12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W</a:t>
            </a:r>
            <a:r>
              <a:rPr lang="en-US" sz="1200" baseline="-25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1</a:t>
            </a:r>
            <a:endParaRPr lang="en-US" sz="1200" dirty="0"/>
          </a:p>
        </p:txBody>
      </p:sp>
      <p:sp>
        <p:nvSpPr>
          <p:cNvPr id="107" name="Text Box 2"/>
          <p:cNvSpPr txBox="1">
            <a:spLocks noChangeArrowheads="1"/>
          </p:cNvSpPr>
          <p:nvPr/>
        </p:nvSpPr>
        <p:spPr bwMode="auto">
          <a:xfrm>
            <a:off x="1393026" y="1363619"/>
            <a:ext cx="965254" cy="284144"/>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300"/>
              </a:spcAft>
            </a:pPr>
            <a:r>
              <a:rPr lang="en-US" sz="1200" dirty="0">
                <a:latin typeface="Calibri" panose="020F0502020204030204" pitchFamily="34" charset="0"/>
                <a:ea typeface="Calibri" panose="020F0502020204030204" pitchFamily="34" charset="0"/>
                <a:cs typeface="Calibri" panose="020F0502020204030204" pitchFamily="34" charset="0"/>
              </a:rPr>
              <a:t>1.2D + 1.6L</a:t>
            </a:r>
            <a:r>
              <a:rPr lang="en-US" sz="1200" baseline="-25000" dirty="0">
                <a:latin typeface="Calibri" panose="020F0502020204030204" pitchFamily="34" charset="0"/>
                <a:ea typeface="Calibri" panose="020F0502020204030204" pitchFamily="34" charset="0"/>
                <a:cs typeface="Calibri" panose="020F0502020204030204" pitchFamily="34" charset="0"/>
              </a:rPr>
              <a:t>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8" name="Text Box 2"/>
          <p:cNvSpPr txBox="1">
            <a:spLocks noChangeArrowheads="1"/>
          </p:cNvSpPr>
          <p:nvPr/>
        </p:nvSpPr>
        <p:spPr bwMode="auto">
          <a:xfrm>
            <a:off x="3275172" y="2076286"/>
            <a:ext cx="965254" cy="284144"/>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300"/>
              </a:spcAft>
            </a:pPr>
            <a:r>
              <a:rPr lang="en-US" sz="1200" dirty="0">
                <a:latin typeface="Calibri" panose="020F0502020204030204" pitchFamily="34" charset="0"/>
                <a:ea typeface="Calibri" panose="020F0502020204030204" pitchFamily="34" charset="0"/>
                <a:cs typeface="Calibri" panose="020F0502020204030204" pitchFamily="34" charset="0"/>
              </a:rPr>
              <a:t>1.2D + 1.6L</a:t>
            </a:r>
            <a:r>
              <a:rPr lang="en-US" sz="1200" baseline="-25000" dirty="0">
                <a:latin typeface="Calibri" panose="020F0502020204030204" pitchFamily="34" charset="0"/>
                <a:ea typeface="Calibri" panose="020F0502020204030204" pitchFamily="34" charset="0"/>
                <a:cs typeface="Calibri" panose="020F0502020204030204" pitchFamily="34" charset="0"/>
              </a:rPr>
              <a:t>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561918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169326</TotalTime>
  <Words>4190</Words>
  <Application>Microsoft Macintosh PowerPoint</Application>
  <PresentationFormat>On-screen Show (4:3)</PresentationFormat>
  <Paragraphs>1126</Paragraphs>
  <Slides>24</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Calibri</vt:lpstr>
      <vt:lpstr>Calibri Light</vt:lpstr>
      <vt:lpstr>Symbol</vt:lpstr>
      <vt:lpstr>Times New Roman</vt:lpstr>
      <vt:lpstr>1_Office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Bucknell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Ron Ziemian</dc:creator>
  <cp:lastModifiedBy>Ron Ziemian</cp:lastModifiedBy>
  <cp:revision>523</cp:revision>
  <cp:lastPrinted>2021-02-16T01:04:14Z</cp:lastPrinted>
  <dcterms:created xsi:type="dcterms:W3CDTF">2005-04-18T15:09:15Z</dcterms:created>
  <dcterms:modified xsi:type="dcterms:W3CDTF">2021-09-08T19:04:11Z</dcterms:modified>
</cp:coreProperties>
</file>