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61" r:id="rId9"/>
    <p:sldId id="276" r:id="rId10"/>
    <p:sldId id="263" r:id="rId11"/>
    <p:sldId id="264" r:id="rId12"/>
    <p:sldId id="275" r:id="rId13"/>
    <p:sldId id="277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7" autoAdjust="0"/>
    <p:restoredTop sz="94675" autoAdjust="0"/>
  </p:normalViewPr>
  <p:slideViewPr>
    <p:cSldViewPr snapToGrid="0" snapToObjects="1">
      <p:cViewPr varScale="1">
        <p:scale>
          <a:sx n="206" d="100"/>
          <a:sy n="206" d="100"/>
        </p:scale>
        <p:origin x="392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1B28A-DA02-244B-A496-B75858977CAD}" type="datetimeFigureOut">
              <a:rPr kumimoji="1" lang="zh-CN" altLang="en-US" smtClean="0"/>
              <a:t>2024/7/19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45FE9-2C1F-7D49-9979-6B4FDFD994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89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94A83-8FBE-FC44-B032-43515A36FEB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75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A928C7B-C7B1-57EF-7C4A-1B33BB23C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A8E0C644-3A35-3547-2BB6-53A2391D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2396949"/>
          </a:xfrm>
        </p:spPr>
        <p:txBody>
          <a:bodyPr>
            <a:normAutofit/>
          </a:bodyPr>
          <a:lstStyle>
            <a:lvl1pPr algn="ctr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8CAE12-62D2-679E-F59C-B976447A5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" y="4920145"/>
            <a:ext cx="660410" cy="192620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9DFE0-5757-8FC9-4077-C4D433C1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82492" y="4869657"/>
            <a:ext cx="2379017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94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C9FAA-0FA9-DE88-933A-97DDB703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78681-6C08-C2F0-CB44-141BBC93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10E6A-E32C-EF06-8146-694F9F25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77729" y="4869657"/>
            <a:ext cx="2379017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9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579101B-F19A-6BEF-4423-EF530971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44" y="335571"/>
            <a:ext cx="6553781" cy="45112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654D908-847C-67BA-9931-D1D1AC88A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026914"/>
            <a:ext cx="7876616" cy="32593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084EDE4-D97B-0386-0C14-21F7F48E4639}"/>
              </a:ext>
            </a:extLst>
          </p:cNvPr>
          <p:cNvSpPr/>
          <p:nvPr/>
        </p:nvSpPr>
        <p:spPr>
          <a:xfrm>
            <a:off x="163923" y="0"/>
            <a:ext cx="140296" cy="796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9D173D-3A11-43B1-9B88-D8A536E8893B}"/>
              </a:ext>
            </a:extLst>
          </p:cNvPr>
          <p:cNvSpPr/>
          <p:nvPr/>
        </p:nvSpPr>
        <p:spPr>
          <a:xfrm>
            <a:off x="304428" y="335573"/>
            <a:ext cx="3448422" cy="34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B0EF73F-CAC2-8ECC-8C92-E6A87D0FBD71}"/>
              </a:ext>
            </a:extLst>
          </p:cNvPr>
          <p:cNvCxnSpPr>
            <a:cxnSpLocks/>
          </p:cNvCxnSpPr>
          <p:nvPr/>
        </p:nvCxnSpPr>
        <p:spPr>
          <a:xfrm>
            <a:off x="3626644" y="337954"/>
            <a:ext cx="485536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3DAD98E1-B75A-5D49-D23F-9C2C33B91B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" y="4920145"/>
            <a:ext cx="660410" cy="192620"/>
          </a:xfrm>
          <a:prstGeom prst="rect">
            <a:avLst/>
          </a:prstGeom>
        </p:spPr>
      </p:pic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116EB982-18FF-6C83-1CED-5CB4C6AEC5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744" y="106849"/>
            <a:ext cx="5277431" cy="228722"/>
          </a:xfrm>
        </p:spPr>
        <p:txBody>
          <a:bodyPr>
            <a:noAutofit/>
          </a:bodyPr>
          <a:lstStyle>
            <a:lvl1pPr marL="0" indent="0">
              <a:buNone/>
              <a:defRPr sz="1125" b="1" i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40BD8DA-8AD8-DB96-5669-2E33CB4C058A}"/>
              </a:ext>
            </a:extLst>
          </p:cNvPr>
          <p:cNvCxnSpPr>
            <a:cxnSpLocks/>
          </p:cNvCxnSpPr>
          <p:nvPr/>
        </p:nvCxnSpPr>
        <p:spPr>
          <a:xfrm>
            <a:off x="9024938" y="338048"/>
            <a:ext cx="1143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90AA26-4AFE-2789-8D98-68BF5DF0915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543234" y="4869657"/>
            <a:ext cx="2059371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左右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8A656F-917F-A744-E239-7F65771C10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542315" y="4869657"/>
            <a:ext cx="2059371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3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2B7C99-F6EE-E966-D4A1-AE0A34E22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542315" y="4869657"/>
            <a:ext cx="2059371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76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9BA084-16BC-1E08-E90F-FD603C80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4" y="273844"/>
            <a:ext cx="789425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39C81-E763-B57F-12DD-D776A108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094" y="1369219"/>
            <a:ext cx="7894256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9E5863-C4D2-DEC5-4A16-F77856F17AA5}"/>
              </a:ext>
            </a:extLst>
          </p:cNvPr>
          <p:cNvSpPr/>
          <p:nvPr/>
        </p:nvSpPr>
        <p:spPr>
          <a:xfrm>
            <a:off x="0" y="4886325"/>
            <a:ext cx="9152551" cy="257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D9F41-CFB9-7AC8-76C9-E1DC3D57FA3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5" y="4920145"/>
            <a:ext cx="661043" cy="1926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299864-2780-826C-B350-433F0CCA76B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090" y="93803"/>
            <a:ext cx="518323" cy="5178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C873D40-1E5C-C5AE-67AF-70821BCE3214}"/>
              </a:ext>
            </a:extLst>
          </p:cNvPr>
          <p:cNvSpPr txBox="1"/>
          <p:nvPr/>
        </p:nvSpPr>
        <p:spPr>
          <a:xfrm>
            <a:off x="8120818" y="4907627"/>
            <a:ext cx="10229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AI-</a:t>
            </a:r>
            <a:r>
              <a:rPr lang="en-US" altLang="zh-CN" sz="900" dirty="0" err="1">
                <a:solidFill>
                  <a:schemeClr val="bg1"/>
                </a:solidFill>
              </a:rPr>
              <a:t>Psy</a:t>
            </a:r>
            <a:r>
              <a:rPr lang="en-US" altLang="zh-CN" sz="900" dirty="0">
                <a:solidFill>
                  <a:schemeClr val="bg1"/>
                </a:solidFill>
              </a:rPr>
              <a:t> Lab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1DD6DD1D-6E8C-05AA-F3C9-84814B003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2791" y="4869657"/>
            <a:ext cx="23790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9AE3EC4-184B-7E89-D206-96948E0BE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23594" y="4869657"/>
            <a:ext cx="205937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17145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17145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17145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17145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171450" algn="l" defTabSz="685800" rtl="0" eaLnBrk="1" latinLnBrk="0" hangingPunct="1">
        <a:lnSpc>
          <a:spcPct val="100000"/>
        </a:lnSpc>
        <a:spcBef>
          <a:spcPts val="225"/>
        </a:spcBef>
        <a:spcAft>
          <a:spcPts val="225"/>
        </a:spcAft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An active inference approach to second-person neuroscience</a:t>
            </a:r>
            <a:endParaRPr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1B39350-DB3D-48CE-8376-A25615E69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exploration of opportunities for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How to Select Actions? : explored possible action opportunities</a:t>
            </a:r>
          </a:p>
          <a:p>
            <a:pPr lvl="1"/>
            <a:r>
              <a:rPr b="1" dirty="0"/>
              <a:t>not only</a:t>
            </a:r>
            <a:r>
              <a:rPr dirty="0"/>
              <a:t> based on </a:t>
            </a:r>
            <a:r>
              <a:rPr i="1" dirty="0"/>
              <a:t>beliefs of</a:t>
            </a:r>
            <a:r>
              <a:rPr dirty="0"/>
              <a:t> the sensory </a:t>
            </a:r>
            <a:r>
              <a:rPr i="1" dirty="0"/>
              <a:t>consequences</a:t>
            </a:r>
          </a:p>
          <a:p>
            <a:pPr lvl="1"/>
            <a:r>
              <a:rPr b="1" dirty="0"/>
              <a:t>but also</a:t>
            </a:r>
            <a:r>
              <a:rPr dirty="0"/>
              <a:t> based on the </a:t>
            </a:r>
            <a:r>
              <a:rPr i="1" dirty="0"/>
              <a:t>consequences of</a:t>
            </a:r>
            <a:r>
              <a:rPr dirty="0"/>
              <a:t> an action for </a:t>
            </a:r>
            <a:r>
              <a:rPr i="1" dirty="0"/>
              <a:t>future beliefs</a:t>
            </a:r>
          </a:p>
          <a:p>
            <a:pPr lvl="0"/>
            <a:r>
              <a:rPr b="1" dirty="0"/>
              <a:t>counterfactual processing</a:t>
            </a:r>
            <a:r>
              <a:rPr dirty="0"/>
              <a:t> </a:t>
            </a:r>
            <a:r>
              <a:rPr dirty="0" err="1"/>
              <a:t>反事实加工</a:t>
            </a:r>
            <a:endParaRPr dirty="0"/>
          </a:p>
          <a:p>
            <a:pPr lvl="1"/>
            <a:r>
              <a:rPr dirty="0"/>
              <a:t>imagining what the next sensory input would be, if I were to execute a particular action.</a:t>
            </a:r>
          </a:p>
          <a:p>
            <a:pPr lvl="1"/>
            <a:r>
              <a:rPr dirty="0" err="1"/>
              <a:t>如果</a:t>
            </a:r>
            <a:r>
              <a:rPr dirty="0"/>
              <a:t>...</a:t>
            </a:r>
            <a:r>
              <a:rPr dirty="0" err="1"/>
              <a:t>那么</a:t>
            </a:r>
            <a:r>
              <a:rPr dirty="0"/>
              <a:t>...</a:t>
            </a:r>
          </a:p>
          <a:p>
            <a:pPr lvl="1"/>
            <a:r>
              <a:rPr dirty="0"/>
              <a:t>e.g., 社会心理学中，上行反事实思维（对于过去已经发生了的事件，想象如果满足某种条件，就有可能出现比真实结果更好的结果）是许多负性情绪产生的原因所在</a:t>
            </a:r>
          </a:p>
          <a:p>
            <a:pPr lvl="0"/>
            <a:r>
              <a:rPr dirty="0"/>
              <a:t>having </a:t>
            </a:r>
            <a:r>
              <a:rPr b="1" dirty="0"/>
              <a:t>beliefs about beliefs</a:t>
            </a:r>
            <a:r>
              <a:rPr dirty="0"/>
              <a:t> (</a:t>
            </a:r>
            <a:r>
              <a:rPr dirty="0" err="1"/>
              <a:t>关于信念的信念</a:t>
            </a:r>
            <a:r>
              <a:rPr dirty="0"/>
              <a:t>)</a:t>
            </a:r>
          </a:p>
          <a:p>
            <a:pPr lvl="1"/>
            <a:r>
              <a:rPr dirty="0" err="1"/>
              <a:t>心理理论</a:t>
            </a:r>
            <a:r>
              <a:rPr dirty="0"/>
              <a:t>(</a:t>
            </a:r>
            <a:r>
              <a:rPr dirty="0" err="1"/>
              <a:t>ToM</a:t>
            </a:r>
            <a:r>
              <a:rPr dirty="0"/>
              <a:t>)：</a:t>
            </a:r>
            <a:r>
              <a:rPr dirty="0" err="1"/>
              <a:t>主要是指对他人的愿望、信念、动机等心理状态以及心理状态与行为之间关系的认识</a:t>
            </a:r>
            <a:endParaRPr dirty="0"/>
          </a:p>
          <a:p>
            <a:pPr lvl="0"/>
            <a:r>
              <a:rPr dirty="0"/>
              <a:t>Expected Free Energy </a:t>
            </a:r>
            <a:r>
              <a:rPr dirty="0" err="1"/>
              <a:t>期望自由能</a:t>
            </a:r>
            <a:endParaRPr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3AF726-2E81-934C-A9CB-5B210EAB94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ED097A-0DE5-C94A-8697-EE77C650249F}"/>
              </a:ext>
            </a:extLst>
          </p:cNvPr>
          <p:cNvSpPr txBox="1"/>
          <p:nvPr/>
        </p:nvSpPr>
        <p:spPr>
          <a:xfrm>
            <a:off x="5020732" y="738414"/>
            <a:ext cx="4577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zh-CN" sz="1200" i="1" dirty="0">
                <a:solidFill>
                  <a:schemeClr val="accent6"/>
                </a:solidFill>
              </a:rPr>
              <a:t>which action will reduce an agent’s uncertainty the most</a:t>
            </a:r>
            <a:r>
              <a:rPr lang="zh-CN" altLang="en-US" sz="1200" i="1" dirty="0">
                <a:solidFill>
                  <a:schemeClr val="accent6"/>
                </a:solidFill>
              </a:rPr>
              <a:t>？</a:t>
            </a:r>
            <a:endParaRPr lang="en-US" altLang="zh-CN" sz="1200" i="1" dirty="0">
              <a:solidFill>
                <a:schemeClr val="accent6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12BF2-E59E-FC4D-BC38-842330DD15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deep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用深度决策树理解行为决策：</a:t>
            </a:r>
          </a:p>
          <a:p>
            <a:pPr lvl="1"/>
            <a:r>
              <a:t>Potential action trajectories are recursively (</a:t>
            </a:r>
            <a:r>
              <a:rPr b="1"/>
              <a:t>递归</a:t>
            </a:r>
            <a:r>
              <a:t>) explored, and their sensory consequences are counterfactually imagined ｜潜在动作轨迹被递归探索，其可能产生的“结果”被预期</a:t>
            </a:r>
          </a:p>
          <a:p>
            <a:pPr lvl="0"/>
            <a:r>
              <a:t>span over timescales of various durations 跨尺度</a:t>
            </a:r>
          </a:p>
          <a:p>
            <a:pPr lvl="0"/>
            <a:r>
              <a:t>underwrites multiple process 跨场景</a:t>
            </a:r>
          </a:p>
          <a:p>
            <a:pPr lvl="1"/>
            <a:r>
              <a:t>episodic prospection 情景展望</a:t>
            </a:r>
          </a:p>
          <a:p>
            <a:pPr lvl="1"/>
            <a:r>
              <a:t>rumination 反刍思维</a:t>
            </a:r>
          </a:p>
          <a:p>
            <a:pPr lvl="1"/>
            <a:r>
              <a:t>catastrophizing 灾难化思维</a:t>
            </a:r>
          </a:p>
          <a:p>
            <a:pPr lvl="1"/>
            <a:r>
              <a:t>mind wandering 心智游离</a:t>
            </a:r>
          </a:p>
          <a:p>
            <a:pPr lvl="0"/>
            <a:r>
              <a:t>In monadic contexts 单一语境下，行动本身不会被另一个个体所影响</a:t>
            </a:r>
          </a:p>
          <a:p>
            <a:pPr lvl="0"/>
            <a:r>
              <a:t>In dyadic context of social interaction (真实社交场景), the recursive structure of action selection additionally becomes </a:t>
            </a:r>
            <a:r>
              <a:rPr b="1"/>
              <a:t>recursively nested</a:t>
            </a:r>
            <a:r>
              <a:t> (递归嵌套, 更大的树)</a:t>
            </a:r>
          </a:p>
          <a:p>
            <a:pPr lvl="1"/>
            <a:r>
              <a:t>happening in an automatic and implicit mode (自动化/隐形), make social action exploration seem effortless (更轻松)</a:t>
            </a:r>
          </a:p>
          <a:p>
            <a:pPr lvl="1"/>
            <a:r>
              <a:t>Contextual or other prior information (先验信息的作用): </a:t>
            </a:r>
            <a:r>
              <a:rPr b="1"/>
              <a:t>narrow down</a:t>
            </a:r>
            <a:r>
              <a:t> hypothetical alternatives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DA42A-F2F8-6745-9B4D-7C76BC9FF4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73CFB9-6D68-AB48-8DF4-5E9F4810CF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ED2303-680C-E642-904A-8F788F3D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66" y="0"/>
            <a:ext cx="6268868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FD02CF9-EF34-5345-B9DC-32061134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508000"/>
            <a:ext cx="5067300" cy="41275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F2936A-AAB1-8F40-BA0A-CBC283D924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F0D707B-B57F-174B-A445-04F3FE2C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41" y="0"/>
            <a:ext cx="6670120" cy="466713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28631D-C11F-0645-8700-6E2E3EDFA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3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Neural mechanism: the Default Mode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dyadic games in a virtual interactive space</a:t>
            </a:r>
          </a:p>
          <a:p>
            <a:pPr lvl="0"/>
            <a:r>
              <a:t>when accounting for how our own actions influence the subsequent actions of an opponent ｜在考虑我们自己的行为会如何影响他人的后续行为时，默认网络(the default mode network)被</a:t>
            </a:r>
            <a:r>
              <a:rPr b="1"/>
              <a:t>深度激活</a:t>
            </a:r>
            <a:r>
              <a:t>(pivotally involved)；</a:t>
            </a:r>
          </a:p>
          <a:p>
            <a:pPr lvl="0"/>
            <a:r>
              <a:t>deficiencies in estimating how one’s own actions affected the opponent’s behavior ｜“评估</a:t>
            </a:r>
            <a:r>
              <a:rPr b="1"/>
              <a:t>自己</a:t>
            </a:r>
            <a:r>
              <a:t>的行为将</a:t>
            </a:r>
            <a:r>
              <a:rPr b="1"/>
              <a:t>如何影响他人</a:t>
            </a:r>
            <a:r>
              <a:t>的行为”的能力出现障碍，伴随着右侧颞顶联合区 (the right temporoparietal junction, as part of the default mode network )与默认网络的内部连接下降(</a:t>
            </a:r>
            <a:r>
              <a:rPr b="1"/>
              <a:t>diminished</a:t>
            </a:r>
            <a:r>
              <a:t> connectivity within the DMN)</a:t>
            </a:r>
          </a:p>
          <a:p>
            <a:pPr lvl="0"/>
            <a:r>
              <a:t>opponent is perceived as “having a mind”, one ascribes an increased ability to infer mental states (should </a:t>
            </a:r>
            <a:r>
              <a:rPr b="1"/>
              <a:t>have more recursively nested thoughts</a:t>
            </a:r>
            <a:r>
              <a:t>) ｜对手越有“城府”，个体越需要进行更深的递归思考，默认网络的激活程度也就越大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02EEC-1872-C046-B9A3-C91BF801D4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D34AD-FCA6-E94C-918C-2D2DB190E7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Action Selection (from those probabilities)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which of those actions should I select?</a:t>
            </a:r>
          </a:p>
          <a:p>
            <a:pPr lvl="0"/>
            <a:r>
              <a:rPr b="1"/>
              <a:t>Policy</a:t>
            </a:r>
          </a:p>
          <a:p>
            <a:pPr lvl="1"/>
            <a:r>
              <a:rPr b="1"/>
              <a:t>a set of beliefs</a:t>
            </a:r>
            <a:r>
              <a:t> about which action one is undertaking (一组信念，关于需要采取怎样的行动)</a:t>
            </a:r>
          </a:p>
          <a:p>
            <a:pPr lvl="1"/>
            <a:r>
              <a:t>a kind of self-fulfilling prophecy 自我实证预言</a:t>
            </a:r>
          </a:p>
          <a:p>
            <a:pPr lvl="0"/>
            <a:r>
              <a:t>Social information processing is inherently </a:t>
            </a:r>
            <a:r>
              <a:rPr b="1"/>
              <a:t>uncertain</a:t>
            </a:r>
            <a:r>
              <a:t> and </a:t>
            </a:r>
            <a:r>
              <a:rPr b="1"/>
              <a:t>ambiguous</a:t>
            </a:r>
            <a:r>
              <a:t> 社交信息的不确定性（被深度树搜索解决）</a:t>
            </a:r>
          </a:p>
          <a:p>
            <a:pPr lvl="1"/>
            <a:r>
              <a:t>point to an action that best resolves these problems——</a:t>
            </a:r>
            <a:r>
              <a:rPr b="1"/>
              <a:t>policy with high precision</a:t>
            </a:r>
          </a:p>
          <a:p>
            <a:pPr lvl="0"/>
            <a:r>
              <a:rPr b="1"/>
              <a:t>precision</a:t>
            </a:r>
          </a:p>
          <a:p>
            <a:pPr lvl="1"/>
            <a:r>
              <a:t>high confidence in one’s own beliefs about action outcomes</a:t>
            </a:r>
          </a:p>
          <a:p>
            <a:pPr lvl="1"/>
            <a:r>
              <a:t>the precision of beliefs about policies determines how vigorously an action is conducted 决定了行动力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8D57A-D592-F94E-B878-A0E071E846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D90C88-4826-824F-8679-5112283A32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role of the basal ganglia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basal ganglia</a:t>
            </a:r>
          </a:p>
          <a:p>
            <a:pPr lvl="1"/>
            <a:r>
              <a:t>consistently </a:t>
            </a:r>
            <a:r>
              <a:rPr b="1"/>
              <a:t>activate</a:t>
            </a:r>
            <a:r>
              <a:t> in a second-person neuroscience studies</a:t>
            </a:r>
          </a:p>
          <a:p>
            <a:pPr lvl="1"/>
            <a:r>
              <a:t>engage in </a:t>
            </a:r>
            <a:r>
              <a:rPr i="1"/>
              <a:t>higher order belief inferences</a:t>
            </a:r>
            <a:r>
              <a:t> about another person—both the </a:t>
            </a:r>
            <a:r>
              <a:rPr b="1"/>
              <a:t>basal ganglia</a:t>
            </a:r>
            <a:r>
              <a:t> and the default mode network showed heightened activity (recursive thinking in interpersonal strategic interactions)</a:t>
            </a:r>
          </a:p>
          <a:p>
            <a:pPr lvl="0"/>
            <a:r>
              <a:t>The Dopamine</a:t>
            </a:r>
          </a:p>
          <a:p>
            <a:pPr lvl="1"/>
            <a:r>
              <a:t>the </a:t>
            </a:r>
            <a:r>
              <a:rPr i="1"/>
              <a:t>precision signaling</a:t>
            </a:r>
            <a:r>
              <a:t> is carried out via </a:t>
            </a:r>
            <a:r>
              <a:rPr b="1"/>
              <a:t>dopaminergic transmission</a:t>
            </a:r>
            <a:r>
              <a:t> in the basal ganglia</a:t>
            </a:r>
          </a:p>
          <a:p>
            <a:pPr lvl="1"/>
            <a:r>
              <a:t>Dopaminergic signaling may have originally served to arbitrate between local exploitation and long-range exploration 在探索&amp;利用之间进行权衡</a:t>
            </a:r>
          </a:p>
          <a:p>
            <a:pPr lvl="0"/>
            <a:r>
              <a:t>the process of action selection and precision signaling</a:t>
            </a:r>
          </a:p>
          <a:p>
            <a:pPr lvl="1"/>
            <a:r>
              <a:t>not purely rational (i.e., context free)</a:t>
            </a:r>
          </a:p>
          <a:p>
            <a:pPr lvl="1"/>
            <a:r>
              <a:t>tightly linked and informed by the </a:t>
            </a:r>
            <a:r>
              <a:rPr b="1"/>
              <a:t>affective states</a:t>
            </a:r>
            <a:r>
              <a:t> of an interacting agent that mediate a variety of contextual—and possibly </a:t>
            </a:r>
            <a:r>
              <a:rPr b="1"/>
              <a:t>hedonic</a:t>
            </a:r>
            <a:r>
              <a:t>—priors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609DB-8511-224B-B776-72B399D96C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C01E7-13AD-7A4F-BFD2-25FEA52261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Dynamic change of action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when to select?</a:t>
            </a:r>
          </a:p>
          <a:p>
            <a:pPr lvl="0"/>
            <a:r>
              <a:t>both the demand on selecting an action and the corresponding counterfactual belief updates </a:t>
            </a:r>
            <a:r>
              <a:rPr b="1"/>
              <a:t>highly dynamic</a:t>
            </a:r>
          </a:p>
          <a:p>
            <a:pPr lvl="1"/>
            <a:r>
              <a:t>微笑时间过长-刻版&amp;勉强</a:t>
            </a:r>
          </a:p>
          <a:p>
            <a:pPr lvl="1"/>
            <a:r>
              <a:t>更长时间的交流间隔-理解困难</a:t>
            </a:r>
          </a:p>
          <a:p>
            <a:pPr lvl="1"/>
            <a:r>
              <a:t>长时间的表达厌恶-负面情绪更大</a:t>
            </a:r>
          </a:p>
          <a:p>
            <a:pPr lvl="1"/>
            <a:r>
              <a:t>高度的背景依赖性</a:t>
            </a:r>
          </a:p>
          <a:p>
            <a:pPr lvl="2"/>
            <a:r>
              <a:t>想要讲述故事(t1)，但谈话过程中话题转移，该故事不再合适(t2)</a:t>
            </a:r>
          </a:p>
          <a:p>
            <a:pPr lvl="0"/>
            <a:r>
              <a:t>recall for dimension of time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70860-B7B9-214E-A196-3B0BBC092D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5C7819-348D-2A44-986F-ED0259CBFF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Computation of transition uncertainties: the ACC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ACC (转移概率-扣带回)</a:t>
            </a:r>
          </a:p>
          <a:p>
            <a:pPr lvl="0"/>
            <a:r>
              <a:t>beliefs for </a:t>
            </a:r>
            <a:r>
              <a:rPr i="1"/>
              <a:t>u</a:t>
            </a:r>
            <a:r>
              <a:t> &amp; beliefs for </a:t>
            </a:r>
            <a:r>
              <a:rPr i="1"/>
              <a:t>o</a:t>
            </a:r>
            <a:r>
              <a:t> - has </a:t>
            </a:r>
            <a:r>
              <a:rPr b="1"/>
              <a:t>a change probability</a:t>
            </a:r>
            <a:r>
              <a:t> (B matrix)</a:t>
            </a:r>
          </a:p>
          <a:p>
            <a:pPr lvl="1"/>
            <a:r>
              <a:t>行动后，s1转化为s2概率有多大？</a:t>
            </a:r>
          </a:p>
          <a:p>
            <a:pPr lvl="2"/>
            <a:r>
              <a:t>行动</a:t>
            </a:r>
            <a:r>
              <a:rPr b="1"/>
              <a:t>是否</a:t>
            </a:r>
            <a:r>
              <a:t>可以改变状态</a:t>
            </a:r>
          </a:p>
          <a:p>
            <a:pPr lvl="2"/>
            <a:r>
              <a:t>行动的变化</a:t>
            </a:r>
            <a:r>
              <a:rPr b="1"/>
              <a:t>如何</a:t>
            </a:r>
            <a:r>
              <a:t>影响状态的变化</a:t>
            </a:r>
          </a:p>
          <a:p>
            <a:pPr lvl="1"/>
            <a:r>
              <a:t>某个时间的不确定性</a:t>
            </a:r>
          </a:p>
          <a:p>
            <a:pPr lvl="1"/>
            <a:r>
              <a:t>不确定性随时间和背景 (hidden states)变化</a:t>
            </a:r>
          </a:p>
          <a:p>
            <a:pPr lvl="0"/>
            <a:r>
              <a:t>via noradrenergic projections from the locus coeruleus 与蓝斑处的去甲肾上腺素投射有关 (调节注意力)</a:t>
            </a:r>
          </a:p>
          <a:p>
            <a:pPr lvl="0"/>
            <a:r>
              <a:t>扣带回(ACC)在注意力和行为控制方面起着重要作用</a:t>
            </a:r>
          </a:p>
          <a:p>
            <a:pPr lvl="0"/>
            <a:r>
              <a:t>increase in neuronal activity in the ACC</a:t>
            </a:r>
          </a:p>
          <a:p>
            <a:pPr lvl="0"/>
            <a:r>
              <a:rPr b="1"/>
              <a:t>higher computational demands</a:t>
            </a:r>
            <a:r>
              <a:t> on the </a:t>
            </a:r>
            <a:r>
              <a:rPr i="1"/>
              <a:t>evaluation of transition probabilitie</a:t>
            </a:r>
            <a:r>
              <a:t>s between actions and states.</a:t>
            </a:r>
          </a:p>
          <a:p>
            <a:pPr lvl="1"/>
            <a:r>
              <a:t>more action alternatives to evaluate</a:t>
            </a:r>
          </a:p>
          <a:p>
            <a:pPr lvl="2"/>
            <a:r>
              <a:t>the </a:t>
            </a:r>
            <a:r>
              <a:rPr i="1"/>
              <a:t>nested recursive structure</a:t>
            </a:r>
            <a:r>
              <a:t> of deep tree exploration of action 递归的深度</a:t>
            </a:r>
          </a:p>
          <a:p>
            <a:pPr lvl="2"/>
            <a:r>
              <a:t>the </a:t>
            </a:r>
            <a:r>
              <a:rPr i="1"/>
              <a:t>dynamic ever-evolving fluctuation</a:t>
            </a:r>
            <a:r>
              <a:t> in the action opportunities 环境的不确定性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69CF62-BB26-4847-B2BC-E85CDB3DB8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F52E62-3FA4-4E4F-A071-90EAD11C76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Internal bodily cycles: interoceptive&amp;proprioceptive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external world ↓</a:t>
            </a:r>
            <a:br>
              <a:rPr dirty="0"/>
            </a:br>
            <a:r>
              <a:rPr dirty="0"/>
              <a:t>information processed about possible courses of action</a:t>
            </a:r>
            <a:br>
              <a:rPr dirty="0"/>
            </a:br>
            <a:r>
              <a:rPr dirty="0"/>
              <a:t>internal bodily cycles ↑</a:t>
            </a:r>
          </a:p>
          <a:p>
            <a:pPr lvl="0"/>
            <a:r>
              <a:rPr b="1" dirty="0"/>
              <a:t>allostasis(</a:t>
            </a:r>
            <a:r>
              <a:rPr b="1" dirty="0" err="1"/>
              <a:t>稳态</a:t>
            </a:r>
            <a:r>
              <a:rPr b="1" dirty="0"/>
              <a:t>): </a:t>
            </a:r>
            <a:r>
              <a:rPr dirty="0"/>
              <a:t>alteration of set points to suit the demands of the situation</a:t>
            </a:r>
          </a:p>
          <a:p>
            <a:pPr lvl="0"/>
            <a:r>
              <a:rPr dirty="0"/>
              <a:t>interoceptive systems </a:t>
            </a:r>
            <a:r>
              <a:rPr dirty="0" err="1"/>
              <a:t>内感觉-脑岛</a:t>
            </a:r>
            <a:endParaRPr dirty="0"/>
          </a:p>
          <a:p>
            <a:pPr lvl="1"/>
            <a:r>
              <a:rPr dirty="0" err="1"/>
              <a:t>呼吸，心跳，肠胃，内脏（交感与副交感系统</a:t>
            </a:r>
            <a:r>
              <a:rPr dirty="0"/>
              <a:t>）</a:t>
            </a:r>
          </a:p>
          <a:p>
            <a:pPr lvl="1"/>
            <a:r>
              <a:rPr b="1" dirty="0"/>
              <a:t>constantly fluctuating</a:t>
            </a:r>
          </a:p>
          <a:p>
            <a:pPr lvl="2"/>
            <a:r>
              <a:rPr dirty="0"/>
              <a:t>e.g., </a:t>
            </a:r>
            <a:r>
              <a:rPr dirty="0" err="1"/>
              <a:t>站立时调节血压</a:t>
            </a:r>
            <a:endParaRPr dirty="0"/>
          </a:p>
          <a:p>
            <a:pPr lvl="1"/>
            <a:r>
              <a:rPr dirty="0" err="1"/>
              <a:t>前脑岛</a:t>
            </a:r>
            <a:r>
              <a:rPr dirty="0"/>
              <a:t>(AI)</a:t>
            </a:r>
            <a:r>
              <a:rPr dirty="0" err="1"/>
              <a:t>颗粒细胞是一个稳态点</a:t>
            </a:r>
            <a:r>
              <a:rPr dirty="0"/>
              <a:t>(set points)</a:t>
            </a:r>
            <a:r>
              <a:rPr dirty="0" err="1"/>
              <a:t>的调节器</a:t>
            </a:r>
            <a:endParaRPr dirty="0"/>
          </a:p>
          <a:p>
            <a:pPr lvl="2"/>
            <a:r>
              <a:rPr dirty="0" err="1"/>
              <a:t>大量纺锤型神经元</a:t>
            </a:r>
            <a:r>
              <a:rPr dirty="0"/>
              <a:t>(VEN)</a:t>
            </a:r>
          </a:p>
          <a:p>
            <a:pPr lvl="1"/>
            <a:r>
              <a:rPr dirty="0" err="1"/>
              <a:t>双向调节</a:t>
            </a:r>
            <a:endParaRPr dirty="0"/>
          </a:p>
          <a:p>
            <a:pPr lvl="2"/>
            <a:r>
              <a:rPr dirty="0" err="1"/>
              <a:t>关注外部时候降低内部噪音</a:t>
            </a:r>
            <a:endParaRPr dirty="0"/>
          </a:p>
          <a:p>
            <a:pPr lvl="2"/>
            <a:r>
              <a:rPr dirty="0" err="1"/>
              <a:t>调整呼吸调整情绪</a:t>
            </a:r>
            <a:endParaRPr dirty="0"/>
          </a:p>
          <a:p>
            <a:pPr lvl="1"/>
            <a:r>
              <a:rPr dirty="0" err="1"/>
              <a:t>生理信号的同步</a:t>
            </a:r>
            <a:endParaRPr dirty="0"/>
          </a:p>
          <a:p>
            <a:pPr lvl="0"/>
            <a:r>
              <a:rPr dirty="0"/>
              <a:t>proprioceptive domain </a:t>
            </a:r>
            <a:r>
              <a:rPr dirty="0" err="1"/>
              <a:t>本体感觉-额顶网络</a:t>
            </a:r>
            <a:endParaRPr dirty="0"/>
          </a:p>
          <a:p>
            <a:pPr lvl="1"/>
            <a:r>
              <a:rPr dirty="0" err="1"/>
              <a:t>长投射神经元</a:t>
            </a:r>
            <a:endParaRPr dirty="0"/>
          </a:p>
          <a:p>
            <a:pPr lvl="1"/>
            <a:r>
              <a:rPr dirty="0" err="1"/>
              <a:t>镜像神经元系统（对他人动作的预测与规划</a:t>
            </a:r>
            <a:r>
              <a:rPr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BD51F-0F3B-A14D-8643-2497409365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72D40B-F972-0C41-A7FA-6722A7941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Social Interaction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irresistible drive</a:t>
            </a:r>
            <a:r>
              <a:t> (内在动力) to seek </a:t>
            </a:r>
            <a:r>
              <a:rPr i="1"/>
              <a:t>social contact</a:t>
            </a:r>
            <a:r>
              <a:t> and companionship</a:t>
            </a:r>
          </a:p>
          <a:p>
            <a:pPr lvl="0"/>
            <a:r>
              <a:rPr b="1"/>
              <a:t>Be shaped</a:t>
            </a:r>
            <a:r>
              <a:t> by &amp; </a:t>
            </a:r>
            <a:r>
              <a:rPr b="1"/>
              <a:t>learn</a:t>
            </a:r>
            <a:r>
              <a:t> how to get along with other</a:t>
            </a:r>
          </a:p>
          <a:p>
            <a:pPr lvl="0"/>
            <a:r>
              <a:rPr i="1"/>
              <a:t>separation</a:t>
            </a:r>
            <a:r>
              <a:t> from our social environment</a:t>
            </a:r>
          </a:p>
          <a:p>
            <a:pPr lvl="1"/>
            <a:r>
              <a:t>affects our wellbeing </a:t>
            </a:r>
            <a:r>
              <a:rPr b="1"/>
              <a:t>detrimentally</a:t>
            </a:r>
          </a:p>
          <a:p>
            <a:pPr lvl="2"/>
            <a:r>
              <a:rPr i="1"/>
              <a:t>increases</a:t>
            </a:r>
            <a:r>
              <a:t> the risk of </a:t>
            </a:r>
            <a:r>
              <a:rPr b="1"/>
              <a:t>mental</a:t>
            </a:r>
            <a:r>
              <a:t> health issues</a:t>
            </a:r>
          </a:p>
          <a:p>
            <a:pPr lvl="2"/>
            <a:r>
              <a:rPr i="1"/>
              <a:t>increases</a:t>
            </a:r>
            <a:r>
              <a:t> the risk of </a:t>
            </a:r>
            <a:r>
              <a:rPr b="1"/>
              <a:t>physical</a:t>
            </a:r>
            <a:r>
              <a:t> health issues</a:t>
            </a:r>
          </a:p>
          <a:p>
            <a:pPr lvl="2"/>
            <a:r>
              <a:rPr i="1"/>
              <a:t>raises</a:t>
            </a:r>
            <a:r>
              <a:t> </a:t>
            </a:r>
            <a:r>
              <a:rPr b="1"/>
              <a:t>rates of mortality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425E54-84D8-9745-ABE9-41DF614E1B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1" descr="https://th.bing.com/th/id/OIP.CcEb6kpiLvPiLY5As4J_ygHaEq?pid=ImgDet&amp;rs=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86286" y="2758286"/>
            <a:ext cx="2809522" cy="176818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B69F3-7362-3145-89D4-3B32EEA1F3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Remarkable Conclusion &amp; Further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几个网络的交互作用</a:t>
            </a:r>
          </a:p>
          <a:p>
            <a:pPr lvl="1"/>
            <a:r>
              <a:t>DMN-规划</a:t>
            </a:r>
          </a:p>
          <a:p>
            <a:pPr lvl="1"/>
            <a:r>
              <a:t>基底神经节&amp;多巴胺-选择</a:t>
            </a:r>
          </a:p>
          <a:p>
            <a:pPr lvl="1"/>
            <a:r>
              <a:t>身体与外界环境的互适应</a:t>
            </a:r>
          </a:p>
          <a:p>
            <a:pPr lvl="2"/>
            <a:r>
              <a:t>扣带回-状态转化</a:t>
            </a:r>
          </a:p>
          <a:p>
            <a:pPr lvl="2"/>
            <a:r>
              <a:t>内感觉-脑岛</a:t>
            </a:r>
          </a:p>
          <a:p>
            <a:pPr lvl="2"/>
            <a:r>
              <a:t>本体感觉-额顶联合区</a:t>
            </a:r>
          </a:p>
          <a:p>
            <a:pPr lvl="0"/>
            <a:r>
              <a:t>实验范式中需要保留 “嵌套递归”（的相关任务）</a:t>
            </a:r>
          </a:p>
          <a:p>
            <a:pPr lvl="1"/>
            <a:r>
              <a:t>缺点：计算上变得复杂</a:t>
            </a:r>
          </a:p>
          <a:p>
            <a:pPr lvl="1"/>
            <a:r>
              <a:t>需要降低参数复杂性</a:t>
            </a:r>
          </a:p>
          <a:p>
            <a:pPr lvl="2"/>
            <a:r>
              <a:t>元贝叶斯框架 (meta-Bayesian framework)</a:t>
            </a:r>
          </a:p>
          <a:p>
            <a:pPr lvl="2"/>
            <a:r>
              <a:t>配合 动力系统 (dynamic system)</a:t>
            </a:r>
          </a:p>
          <a:p>
            <a:pPr lvl="3"/>
            <a:r>
              <a:t>脑活动数据</a:t>
            </a:r>
          </a:p>
          <a:p>
            <a:pPr lvl="3"/>
            <a:r>
              <a:t>生理学数据（e.g., 呼吸，心跳）</a:t>
            </a:r>
          </a:p>
          <a:p>
            <a:pPr lvl="3"/>
            <a:r>
              <a:rPr b="1"/>
              <a:t>将观测数据作为约束条件</a:t>
            </a:r>
          </a:p>
          <a:p>
            <a:pPr lvl="0"/>
            <a:r>
              <a:t>个体 → 集体（尺度的扩展）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68F239-CE7A-CE43-8EFD-5D810DEA36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46BC5-E937-5244-A3A9-03D318F2B6A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22075D-9BC5-5495-5A72-E4F3BE447042}"/>
              </a:ext>
            </a:extLst>
          </p:cNvPr>
          <p:cNvSpPr txBox="1">
            <a:spLocks/>
          </p:cNvSpPr>
          <p:nvPr/>
        </p:nvSpPr>
        <p:spPr>
          <a:xfrm>
            <a:off x="821531" y="1913335"/>
            <a:ext cx="7500938" cy="17907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/>
              <a:t>Thank you!</a:t>
            </a:r>
          </a:p>
          <a:p>
            <a:pPr algn="ctr"/>
            <a:br>
              <a:rPr lang="en-US" altLang="zh-CN" b="1" dirty="0"/>
            </a:br>
            <a:r>
              <a:rPr lang="en-US" altLang="zh-CN" sz="1500" b="1" i="1" dirty="0"/>
              <a:t>And</a:t>
            </a:r>
            <a:r>
              <a:rPr lang="zh-CN" altLang="en-US" sz="1500" b="1" i="1" dirty="0"/>
              <a:t> </a:t>
            </a:r>
            <a:r>
              <a:rPr lang="en-US" altLang="zh-CN" sz="1500" b="1" i="1" dirty="0"/>
              <a:t>feel</a:t>
            </a:r>
            <a:r>
              <a:rPr lang="zh-CN" altLang="en-US" sz="1500" b="1" i="1" dirty="0"/>
              <a:t> </a:t>
            </a:r>
            <a:r>
              <a:rPr lang="en-US" altLang="zh-CN" sz="1500" b="1" i="1" dirty="0"/>
              <a:t>free</a:t>
            </a:r>
            <a:r>
              <a:rPr lang="zh-CN" altLang="en-US" sz="1500" b="1" i="1" dirty="0"/>
              <a:t> </a:t>
            </a:r>
            <a:r>
              <a:rPr lang="en-US" altLang="zh-CN" sz="1500" b="1" i="1" dirty="0"/>
              <a:t>to</a:t>
            </a:r>
            <a:r>
              <a:rPr lang="zh-CN" altLang="en-US" sz="1500" b="1" i="1" dirty="0"/>
              <a:t> </a:t>
            </a:r>
            <a:r>
              <a:rPr lang="en-US" altLang="zh-CN" sz="1500" b="1" i="1" dirty="0"/>
              <a:t>ask</a:t>
            </a:r>
            <a:r>
              <a:rPr lang="zh-CN" altLang="en-US" sz="1500" b="1" i="1" dirty="0"/>
              <a:t> </a:t>
            </a:r>
            <a:r>
              <a:rPr lang="en-US" altLang="zh-CN" sz="1500" b="1" i="1" dirty="0"/>
              <a:t>any</a:t>
            </a:r>
            <a:r>
              <a:rPr lang="zh-CN" altLang="en-US" sz="1500" b="1" i="1" dirty="0"/>
              <a:t> </a:t>
            </a:r>
            <a:r>
              <a:rPr lang="en-US" altLang="zh-CN" sz="1500" b="1" i="1" dirty="0"/>
              <a:t>question.</a:t>
            </a:r>
          </a:p>
          <a:p>
            <a:pPr algn="ctr"/>
            <a:endParaRPr lang="en-US" b="1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858EE4-5DD6-83B0-D947-49E75CE9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3148013"/>
            <a:ext cx="2414588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5739F0-666D-C75F-5762-C0D05A4EF2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15A778-0E2B-41C5-95F4-2533184CAD3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1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From Third-person to Second-person neuroscience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dirty="0"/>
              <a:t>third-person </a:t>
            </a:r>
            <a:r>
              <a:rPr dirty="0" err="1"/>
              <a:t>interatcion</a:t>
            </a:r>
            <a:r>
              <a:rPr dirty="0"/>
              <a:t> vs. reciprocal (ideally </a:t>
            </a:r>
            <a:r>
              <a:rPr i="1" dirty="0"/>
              <a:t>real-time</a:t>
            </a:r>
            <a:r>
              <a:rPr dirty="0"/>
              <a:t>) interaction</a:t>
            </a:r>
          </a:p>
          <a:p>
            <a:pPr lvl="0"/>
            <a:r>
              <a:rPr dirty="0"/>
              <a:t>Linguistically</a:t>
            </a:r>
          </a:p>
          <a:p>
            <a:pPr lvl="1"/>
            <a:r>
              <a:rPr dirty="0"/>
              <a:t>she/he/</a:t>
            </a:r>
            <a:r>
              <a:rPr dirty="0" err="1"/>
              <a:t>they→you</a:t>
            </a:r>
            <a:endParaRPr dirty="0"/>
          </a:p>
          <a:p>
            <a:pPr lvl="1"/>
            <a:r>
              <a:rPr dirty="0" err="1"/>
              <a:t>I→we</a:t>
            </a:r>
            <a:endParaRPr dirty="0"/>
          </a:p>
          <a:p>
            <a:pPr lvl="0"/>
            <a:r>
              <a:rPr dirty="0"/>
              <a:t>capture the </a:t>
            </a:r>
            <a:r>
              <a:rPr b="1" dirty="0"/>
              <a:t>dynamics</a:t>
            </a:r>
            <a:r>
              <a:rPr dirty="0"/>
              <a:t> and </a:t>
            </a:r>
            <a:r>
              <a:rPr b="1" dirty="0"/>
              <a:t>mechanisms</a:t>
            </a:r>
            <a:r>
              <a:rPr dirty="0"/>
              <a:t> at play in genuinely (</a:t>
            </a:r>
            <a:r>
              <a:rPr dirty="0" err="1"/>
              <a:t>真正互动</a:t>
            </a:r>
            <a:r>
              <a:rPr dirty="0"/>
              <a:t>) interactive human behavior in individuals and groups (</a:t>
            </a:r>
            <a:r>
              <a:rPr dirty="0" err="1"/>
              <a:t>个人或集体</a:t>
            </a:r>
            <a:r>
              <a:rPr dirty="0"/>
              <a:t>).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600" b="1" dirty="0"/>
              <a:t>Experiments Paradigm</a:t>
            </a:r>
          </a:p>
          <a:p>
            <a:pPr marL="0" lvl="0" indent="0">
              <a:buNone/>
            </a:pPr>
            <a:r>
              <a:rPr dirty="0"/>
              <a:t>PARTICIPANT &amp; SOCIAL/INTERACTIVE STIMULUS</a:t>
            </a:r>
          </a:p>
          <a:p>
            <a:pPr lvl="0"/>
            <a:r>
              <a:rPr b="1" dirty="0"/>
              <a:t>classic approach</a:t>
            </a:r>
            <a:r>
              <a:rPr dirty="0"/>
              <a:t> (</a:t>
            </a:r>
            <a:r>
              <a:rPr dirty="0" err="1"/>
              <a:t>采用第三视角观察</a:t>
            </a:r>
            <a:r>
              <a:rPr dirty="0"/>
              <a:t>)</a:t>
            </a:r>
          </a:p>
          <a:p>
            <a:pPr lvl="0"/>
            <a:r>
              <a:rPr b="1" dirty="0"/>
              <a:t>audience effect</a:t>
            </a:r>
            <a:r>
              <a:rPr dirty="0"/>
              <a:t> (</a:t>
            </a:r>
            <a:r>
              <a:rPr dirty="0" err="1"/>
              <a:t>观众效应</a:t>
            </a:r>
            <a:r>
              <a:rPr dirty="0"/>
              <a:t>)</a:t>
            </a:r>
          </a:p>
          <a:p>
            <a:pPr lvl="1"/>
            <a:r>
              <a:rPr dirty="0"/>
              <a:t>mere observation, </a:t>
            </a:r>
            <a:r>
              <a:rPr dirty="0" err="1"/>
              <a:t>只观察</a:t>
            </a:r>
            <a:endParaRPr dirty="0"/>
          </a:p>
          <a:p>
            <a:pPr lvl="1"/>
            <a:r>
              <a:rPr dirty="0"/>
              <a:t>actions of participants can be observed, </a:t>
            </a:r>
            <a:r>
              <a:rPr dirty="0" err="1"/>
              <a:t>能看到参与者的行为</a:t>
            </a:r>
            <a:endParaRPr dirty="0"/>
          </a:p>
          <a:p>
            <a:pPr lvl="0"/>
            <a:r>
              <a:rPr b="1" dirty="0"/>
              <a:t>reciprocal social interaction</a:t>
            </a:r>
            <a:r>
              <a:rPr dirty="0"/>
              <a:t> (</a:t>
            </a:r>
            <a:r>
              <a:rPr dirty="0" err="1"/>
              <a:t>交互性|社会互动</a:t>
            </a:r>
            <a:r>
              <a:rPr dirty="0"/>
              <a:t>)</a:t>
            </a:r>
          </a:p>
          <a:p>
            <a:pPr lvl="1"/>
            <a:r>
              <a:rPr dirty="0"/>
              <a:t>slowly paced sequential interactions, </a:t>
            </a:r>
            <a:r>
              <a:rPr dirty="0" err="1"/>
              <a:t>顺序互动</a:t>
            </a:r>
            <a:endParaRPr dirty="0"/>
          </a:p>
          <a:p>
            <a:pPr lvl="1"/>
            <a:r>
              <a:rPr dirty="0"/>
              <a:t>reciprocal and dynamic, </a:t>
            </a:r>
            <a:r>
              <a:rPr dirty="0" err="1"/>
              <a:t>动态交互</a:t>
            </a:r>
            <a:endParaRPr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50350A-9519-874A-89C1-F89F5E1F4A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979E89-9CFD-FB4E-A50A-F0410BB8D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DDFDA59-B644-1744-87F4-F13B797A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0" y="318141"/>
            <a:ext cx="5385405" cy="8453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FD4AFB-E8AA-7741-B673-E9DA1A0B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40" y="413010"/>
            <a:ext cx="5745360" cy="1797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B62549-88B6-C244-B7AD-1315C1014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00" y="2933059"/>
            <a:ext cx="6426200" cy="189230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A38A363-D42C-0F46-BD97-22EE1F2B9F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Differences under interactive/observational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social attention</a:t>
            </a:r>
            <a:r>
              <a:t> (indexed by gaze behavior) significantly </a:t>
            </a:r>
            <a:r>
              <a:rPr i="1"/>
              <a:t>decreased</a:t>
            </a:r>
          </a:p>
          <a:p>
            <a:pPr lvl="0"/>
            <a:r>
              <a:rPr b="1"/>
              <a:t>neural activation</a:t>
            </a:r>
            <a:r>
              <a:t> pattern showed a widespread </a:t>
            </a:r>
            <a:r>
              <a:rPr i="1"/>
              <a:t>increase</a:t>
            </a:r>
          </a:p>
          <a:p>
            <a:pPr lvl="1"/>
            <a:r>
              <a:t>the default mode network (</a:t>
            </a:r>
            <a:r>
              <a:rPr b="1"/>
              <a:t>DMN</a:t>
            </a:r>
            <a:r>
              <a:t>)</a:t>
            </a:r>
          </a:p>
          <a:p>
            <a:pPr lvl="1"/>
            <a:r>
              <a:t>the salience network (</a:t>
            </a:r>
            <a:r>
              <a:rPr b="1"/>
              <a:t>SN</a:t>
            </a:r>
            <a:r>
              <a:t>)</a:t>
            </a:r>
          </a:p>
          <a:p>
            <a:pPr lvl="1"/>
            <a:r>
              <a:rPr b="1"/>
              <a:t>subcortical areas</a:t>
            </a:r>
            <a:r>
              <a:t> including the </a:t>
            </a:r>
            <a:r>
              <a:rPr b="1" i="1"/>
              <a:t>basal ganglia</a:t>
            </a:r>
          </a:p>
          <a:p>
            <a:pPr lvl="0"/>
            <a:r>
              <a:t>Observed brain activity in the </a:t>
            </a:r>
            <a:r>
              <a:rPr b="1"/>
              <a:t>mentalizing network</a:t>
            </a:r>
          </a:p>
          <a:p>
            <a:pPr lvl="1"/>
            <a:r>
              <a:t>「 synonymously for the default mode network」</a:t>
            </a:r>
          </a:p>
          <a:p>
            <a:pPr lvl="1"/>
            <a:r>
              <a:t>task made </a:t>
            </a:r>
            <a:r>
              <a:rPr b="1"/>
              <a:t>no explicit mentalizing demands</a:t>
            </a:r>
            <a:r>
              <a:t> on the participants</a:t>
            </a:r>
          </a:p>
          <a:p>
            <a:pPr lvl="0"/>
            <a:r>
              <a:t>address the critique mainly stemming from pragmatist(实用主义), embodied(具身认知), and </a:t>
            </a:r>
            <a:r>
              <a:rPr b="1"/>
              <a:t>enactive</a:t>
            </a:r>
            <a:r>
              <a:t> (主观能动) approaches to cognitive science (instead of </a:t>
            </a:r>
            <a:r>
              <a:rPr b="1"/>
              <a:t>passive</a:t>
            </a:r>
            <a:r>
              <a:t> consumption of external stimuli)</a:t>
            </a:r>
          </a:p>
          <a:p>
            <a:pPr lvl="0"/>
            <a:r>
              <a:t>the </a:t>
            </a:r>
            <a:r>
              <a:rPr b="1"/>
              <a:t>mechanisms</a:t>
            </a:r>
            <a:r>
              <a:t> driving these differences are </a:t>
            </a:r>
            <a:r>
              <a:rPr i="1"/>
              <a:t>not well understood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E8FB0-BD87-0349-ABC9-16F478D243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1DC9B0-5324-F84F-87AC-05A73ED40E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Applying the Active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dirty="0" err="1"/>
              <a:t>brian</a:t>
            </a:r>
            <a:r>
              <a:rPr dirty="0"/>
              <a:t>: passive organ → enactive</a:t>
            </a:r>
          </a:p>
          <a:p>
            <a:pPr lvl="1"/>
            <a:r>
              <a:rPr b="1" dirty="0"/>
              <a:t>actively</a:t>
            </a:r>
            <a:r>
              <a:rPr dirty="0"/>
              <a:t> generates </a:t>
            </a:r>
            <a:r>
              <a:rPr b="1" dirty="0"/>
              <a:t>predictions</a:t>
            </a:r>
            <a:r>
              <a:rPr dirty="0"/>
              <a:t> of its environment (</a:t>
            </a:r>
            <a:r>
              <a:rPr dirty="0" err="1"/>
              <a:t>Friston</a:t>
            </a:r>
            <a:r>
              <a:rPr dirty="0"/>
              <a:t>, 2013a)</a:t>
            </a:r>
          </a:p>
          <a:p>
            <a:pPr lvl="0"/>
            <a:r>
              <a:rPr i="1" dirty="0"/>
              <a:t>dynamics</a:t>
            </a:r>
            <a:r>
              <a:rPr dirty="0"/>
              <a:t> of the brain(</a:t>
            </a:r>
            <a:r>
              <a:rPr dirty="0" err="1"/>
              <a:t>大脑的动力学</a:t>
            </a:r>
            <a:r>
              <a:rPr dirty="0"/>
              <a:t>) are said to instantiate(</a:t>
            </a:r>
            <a:r>
              <a:rPr dirty="0" err="1"/>
              <a:t>实例化</a:t>
            </a:r>
            <a:r>
              <a:rPr dirty="0"/>
              <a:t>) a </a:t>
            </a:r>
            <a:r>
              <a:rPr b="1" dirty="0"/>
              <a:t>generative model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The hierarchical process</a:t>
            </a:r>
          </a:p>
          <a:p>
            <a:pPr lvl="0"/>
            <a:r>
              <a:rPr dirty="0"/>
              <a:t>At each level</a:t>
            </a:r>
          </a:p>
          <a:p>
            <a:pPr marL="685800" lvl="1" indent="-342900">
              <a:buAutoNum type="arabicPeriod"/>
            </a:pPr>
            <a:r>
              <a:rPr i="1" dirty="0"/>
              <a:t>generate</a:t>
            </a:r>
            <a:r>
              <a:rPr dirty="0"/>
              <a:t> **predictions</a:t>
            </a:r>
          </a:p>
          <a:p>
            <a:pPr marL="685800" lvl="1" indent="-342900">
              <a:buAutoNum type="arabicPeriod"/>
            </a:pPr>
            <a:r>
              <a:rPr i="1" dirty="0"/>
              <a:t>compare</a:t>
            </a:r>
            <a:r>
              <a:rPr dirty="0"/>
              <a:t> against </a:t>
            </a:r>
            <a:r>
              <a:rPr b="1" dirty="0"/>
              <a:t>sensory input</a:t>
            </a:r>
          </a:p>
          <a:p>
            <a:pPr marL="685800" lvl="1" indent="-342900">
              <a:buAutoNum type="arabicPeriod"/>
            </a:pPr>
            <a:r>
              <a:rPr i="1" dirty="0"/>
              <a:t>Reduce</a:t>
            </a:r>
            <a:r>
              <a:rPr dirty="0"/>
              <a:t> the '</a:t>
            </a:r>
            <a:r>
              <a:rPr b="1" dirty="0"/>
              <a:t>prediction error</a:t>
            </a:r>
            <a:r>
              <a:rPr dirty="0"/>
              <a:t>'</a:t>
            </a:r>
          </a:p>
          <a:p>
            <a:pPr lvl="0"/>
            <a:r>
              <a:rPr dirty="0"/>
              <a:t>lower levels operate at </a:t>
            </a:r>
            <a:r>
              <a:rPr b="1" dirty="0"/>
              <a:t>smaller spatial</a:t>
            </a:r>
            <a:r>
              <a:rPr dirty="0"/>
              <a:t> and </a:t>
            </a:r>
            <a:r>
              <a:rPr b="1" dirty="0"/>
              <a:t>shorter temporal</a:t>
            </a:r>
            <a:r>
              <a:rPr dirty="0"/>
              <a:t> scales</a:t>
            </a:r>
          </a:p>
          <a:p>
            <a:pPr lvl="0"/>
            <a:r>
              <a:rPr dirty="0"/>
              <a:t>higher levels or deeper layers process </a:t>
            </a:r>
            <a:r>
              <a:rPr i="1" dirty="0"/>
              <a:t>increasingly abstract information</a:t>
            </a:r>
            <a:r>
              <a:rPr dirty="0"/>
              <a:t> at </a:t>
            </a:r>
            <a:r>
              <a:rPr b="1" dirty="0"/>
              <a:t>greater spatiotemporal</a:t>
            </a:r>
            <a:r>
              <a:rPr dirty="0"/>
              <a:t> scales</a:t>
            </a:r>
          </a:p>
          <a:p>
            <a:pPr lvl="0"/>
            <a:r>
              <a:rPr dirty="0"/>
              <a:t>the brain must be devoted to modelling our </a:t>
            </a:r>
            <a:r>
              <a:rPr b="1" dirty="0"/>
              <a:t>world</a:t>
            </a:r>
            <a:r>
              <a:rPr dirty="0"/>
              <a:t> and </a:t>
            </a:r>
            <a:r>
              <a:rPr b="1" dirty="0"/>
              <a:t>entities</a:t>
            </a:r>
            <a:r>
              <a:rPr dirty="0"/>
              <a:t> that populate the world [@fristonFantasticOrgan2013]</a:t>
            </a:r>
          </a:p>
          <a:p>
            <a:pPr lvl="1"/>
            <a:r>
              <a:rPr dirty="0"/>
              <a:t>forming models of other people’s </a:t>
            </a:r>
            <a:r>
              <a:rPr b="1" dirty="0"/>
              <a:t>motivations</a:t>
            </a:r>
            <a:r>
              <a:rPr dirty="0"/>
              <a:t>, </a:t>
            </a:r>
            <a:r>
              <a:rPr b="1" dirty="0"/>
              <a:t>desires</a:t>
            </a:r>
            <a:r>
              <a:rPr dirty="0"/>
              <a:t> and </a:t>
            </a:r>
            <a:r>
              <a:rPr b="1" dirty="0"/>
              <a:t>thoughts</a:t>
            </a:r>
            <a:r>
              <a:rPr dirty="0"/>
              <a:t>.</a:t>
            </a:r>
          </a:p>
          <a:p>
            <a:pPr lvl="0"/>
            <a:r>
              <a:rPr b="1" dirty="0"/>
              <a:t>repetition suppression</a:t>
            </a:r>
            <a:r>
              <a:rPr dirty="0"/>
              <a:t> </a:t>
            </a:r>
            <a:r>
              <a:rPr dirty="0" err="1"/>
              <a:t>重复抑制</a:t>
            </a:r>
            <a:endParaRPr dirty="0"/>
          </a:p>
          <a:p>
            <a:pPr lvl="0"/>
            <a:r>
              <a:rPr dirty="0"/>
              <a:t>The </a:t>
            </a:r>
            <a:r>
              <a:rPr b="1" dirty="0"/>
              <a:t>balancing</a:t>
            </a:r>
            <a:r>
              <a:rPr dirty="0"/>
              <a:t> act between sensory and prior prediction errors is assumed to be mediated by </a:t>
            </a:r>
            <a:r>
              <a:rPr b="1" dirty="0" err="1"/>
              <a:t>neuromodulatory</a:t>
            </a:r>
            <a:r>
              <a:rPr dirty="0"/>
              <a:t> mechanisms of </a:t>
            </a:r>
            <a:r>
              <a:rPr b="1" dirty="0"/>
              <a:t>synaptic gain</a:t>
            </a:r>
            <a:r>
              <a:rPr dirty="0"/>
              <a:t> that encode their reliability or </a:t>
            </a:r>
            <a:r>
              <a:rPr b="1" dirty="0"/>
              <a:t>precision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F053C2-3D36-0043-8AA9-E611DF51EC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473241-6E44-8944-A397-1297CBE4A3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39AF8D0-89DF-DF45-9B29-6EEDFD8D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990600"/>
            <a:ext cx="7524750" cy="31623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31B2C4-AFDD-EF40-9453-6D5EC3317D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9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Hierarchical predictive processing (include action)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 dirty="0"/>
              <a:t>perception</a:t>
            </a:r>
            <a:r>
              <a:rPr dirty="0"/>
              <a:t>: prior belief &amp; sensory data</a:t>
            </a:r>
          </a:p>
          <a:p>
            <a:pPr lvl="0"/>
            <a:r>
              <a:rPr b="1" dirty="0"/>
              <a:t>action</a:t>
            </a:r>
            <a:r>
              <a:rPr dirty="0"/>
              <a:t>: prior planning &amp; feedback from proprioceptive effector</a:t>
            </a:r>
          </a:p>
          <a:p>
            <a:pPr lvl="0"/>
            <a:r>
              <a:rPr dirty="0"/>
              <a:t>when predictions and sensory data clash</a:t>
            </a:r>
          </a:p>
          <a:p>
            <a:pPr lvl="1"/>
            <a:r>
              <a:rPr dirty="0"/>
              <a:t>updating one’s beliefs in a Bayes-optimal manner</a:t>
            </a:r>
          </a:p>
          <a:p>
            <a:pPr lvl="2"/>
            <a:r>
              <a:rPr dirty="0"/>
              <a:t>through </a:t>
            </a:r>
            <a:r>
              <a:rPr i="1" dirty="0"/>
              <a:t>perception</a:t>
            </a:r>
            <a:r>
              <a:rPr dirty="0"/>
              <a:t> and </a:t>
            </a:r>
            <a:r>
              <a:rPr i="1" dirty="0"/>
              <a:t>learning</a:t>
            </a:r>
            <a:r>
              <a:rPr dirty="0"/>
              <a:t>, </a:t>
            </a:r>
            <a:r>
              <a:rPr b="1" dirty="0"/>
              <a:t>changing the internal model</a:t>
            </a:r>
            <a:r>
              <a:rPr dirty="0"/>
              <a:t> to make it </a:t>
            </a:r>
            <a:r>
              <a:rPr b="1" dirty="0"/>
              <a:t>more predictive</a:t>
            </a:r>
            <a:r>
              <a:rPr dirty="0"/>
              <a:t> of current sensory input (</a:t>
            </a:r>
            <a:r>
              <a:rPr dirty="0" err="1"/>
              <a:t>让内部模型可以更好地对外部世界进行模拟</a:t>
            </a:r>
            <a:r>
              <a:rPr dirty="0"/>
              <a:t>)</a:t>
            </a:r>
          </a:p>
          <a:p>
            <a:pPr lvl="1"/>
            <a:r>
              <a:rPr dirty="0"/>
              <a:t>changing the world</a:t>
            </a:r>
          </a:p>
          <a:p>
            <a:pPr lvl="2"/>
            <a:r>
              <a:rPr dirty="0"/>
              <a:t>through </a:t>
            </a:r>
            <a:r>
              <a:rPr b="1" dirty="0"/>
              <a:t>action</a:t>
            </a:r>
            <a:r>
              <a:rPr dirty="0"/>
              <a:t>, making </a:t>
            </a:r>
            <a:r>
              <a:rPr b="1" dirty="0"/>
              <a:t>future data</a:t>
            </a:r>
            <a:r>
              <a:rPr dirty="0"/>
              <a:t> (from the environment) </a:t>
            </a:r>
            <a:r>
              <a:rPr b="1" dirty="0"/>
              <a:t>consistent with</a:t>
            </a:r>
            <a:r>
              <a:rPr dirty="0"/>
              <a:t> one’s </a:t>
            </a:r>
            <a:r>
              <a:rPr b="1" dirty="0"/>
              <a:t>expectations</a:t>
            </a:r>
            <a:r>
              <a:rPr dirty="0"/>
              <a:t> (</a:t>
            </a:r>
            <a:r>
              <a:rPr dirty="0" err="1"/>
              <a:t>让外部环境符合自己的预期</a:t>
            </a:r>
            <a:r>
              <a:rPr dirty="0"/>
              <a:t>)</a:t>
            </a:r>
          </a:p>
          <a:p>
            <a:pPr lvl="0"/>
            <a:r>
              <a:rPr dirty="0"/>
              <a:t>Free Energy </a:t>
            </a:r>
            <a:r>
              <a:rPr dirty="0" err="1"/>
              <a:t>自由能的降低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reduce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uncertainty</a:t>
            </a:r>
            <a:endParaRPr b="1" dirty="0">
              <a:solidFill>
                <a:srgbClr val="FF0000"/>
              </a:solidFill>
            </a:endParaRPr>
          </a:p>
          <a:p>
            <a:pPr lvl="0"/>
            <a:r>
              <a:rPr dirty="0"/>
              <a:t>take place </a:t>
            </a:r>
            <a:r>
              <a:rPr b="1" dirty="0"/>
              <a:t>unconsciously</a:t>
            </a:r>
            <a:r>
              <a:rPr dirty="0"/>
              <a:t> at </a:t>
            </a:r>
            <a:r>
              <a:rPr b="1" dirty="0"/>
              <a:t>all levels</a:t>
            </a:r>
            <a:r>
              <a:rPr dirty="0"/>
              <a:t> of brain activity</a:t>
            </a:r>
          </a:p>
          <a:p>
            <a:pPr lvl="0"/>
            <a:r>
              <a:rPr dirty="0"/>
              <a:t>engaged in a </a:t>
            </a:r>
            <a:r>
              <a:rPr b="1" dirty="0"/>
              <a:t>recurrent message passin</a:t>
            </a:r>
            <a:r>
              <a:rPr dirty="0"/>
              <a:t>g between lower and higher levels of the cortical hierarchy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92DF2F-44E6-6047-B4FD-7C4EDA9A6F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2359E5-AA95-9F43-BAFB-64BE339688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622DB7-7B8E-FF46-8363-54A0B893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58750"/>
            <a:ext cx="5727700" cy="454389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611D2-9563-E242-B769-25C4E08AD7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0387"/>
      </p:ext>
    </p:extLst>
  </p:cSld>
  <p:clrMapOvr>
    <a:masterClrMapping/>
  </p:clrMapOvr>
</p:sld>
</file>

<file path=ppt/theme/theme1.xml><?xml version="1.0" encoding="utf-8"?>
<a:theme xmlns:a="http://schemas.openxmlformats.org/drawingml/2006/main" name="academy_black_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ademi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y_black.potx" id="{309B5D9E-E9A5-4A8E-A03A-BEE40D76BDA3}" vid="{D98E1027-5494-4395-89C9-978B7F4D2F2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academy_black_sf</Template>
  <TotalTime>2456</TotalTime>
  <Words>1309</Words>
  <Application>Microsoft Office PowerPoint</Application>
  <PresentationFormat>全屏显示(16:9)</PresentationFormat>
  <Paragraphs>191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微软雅黑</vt:lpstr>
      <vt:lpstr>Arial</vt:lpstr>
      <vt:lpstr>academy_black_sf</vt:lpstr>
      <vt:lpstr>An active inference approach to second-person neuroscience</vt:lpstr>
      <vt:lpstr>Importance of Social Interaction</vt:lpstr>
      <vt:lpstr>From Third-person to Second-person neuroscience</vt:lpstr>
      <vt:lpstr>PowerPoint 演示文稿</vt:lpstr>
      <vt:lpstr>Differences under interactive/observational contexts</vt:lpstr>
      <vt:lpstr>Applying the Active Inference</vt:lpstr>
      <vt:lpstr>PowerPoint 演示文稿</vt:lpstr>
      <vt:lpstr>Hierarchical predictive processing (include action)</vt:lpstr>
      <vt:lpstr>PowerPoint 演示文稿</vt:lpstr>
      <vt:lpstr>The exploration of opportunities for action</vt:lpstr>
      <vt:lpstr>A deep decision tree</vt:lpstr>
      <vt:lpstr>PowerPoint 演示文稿</vt:lpstr>
      <vt:lpstr>PowerPoint 演示文稿</vt:lpstr>
      <vt:lpstr>Neural mechanism: the Default Mode Network</vt:lpstr>
      <vt:lpstr>Action Selection (from those probabilities)</vt:lpstr>
      <vt:lpstr>The role of the basal ganglia</vt:lpstr>
      <vt:lpstr>Dynamic change of action selection</vt:lpstr>
      <vt:lpstr>Computation of transition uncertainties: the ACC</vt:lpstr>
      <vt:lpstr>Internal bodily cycles: interoceptive&amp;proprioceptive</vt:lpstr>
      <vt:lpstr>Remarkable Conclusion &amp; Further Discussion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ZJU_graduate_academy.dotm</Template>
  <TotalTime>19</TotalTime>
  <Pages>3</Pages>
  <Words>621</Words>
  <Characters>3540</Characters>
  <Application>Microsoft Office Word</Application>
  <DocSecurity>0</DocSecurity>
  <Lines>29</Lines>
  <Paragraphs>8</Paragraph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/>
    </vt:vector>
  </TitlesOfParts>
  <Company/>
  <LinksUpToDate>false</LinksUpToDate>
  <CharactersWithSpaces>4153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AI-psy_202303091522</dc:title>
  <dc:creator>Chen Ji</dc:creator>
  <cp:keywords/>
  <cp:lastModifiedBy>jiche</cp:lastModifiedBy>
  <cp:revision>7</cp:revision>
  <dcterms:created xsi:type="dcterms:W3CDTF">2023-03-10T10:44:43Z</dcterms:created>
  <dcterms:modified xsi:type="dcterms:W3CDTF">2024-07-19T14:35:48Z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zotero">
    <vt:lpwstr/>
  </property>
</Properties>
</file>