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76" r:id="rId5"/>
    <p:sldId id="258" r:id="rId6"/>
    <p:sldId id="259" r:id="rId7"/>
    <p:sldId id="260" r:id="rId8"/>
    <p:sldId id="277" r:id="rId9"/>
    <p:sldId id="261" r:id="rId10"/>
    <p:sldId id="262" r:id="rId11"/>
    <p:sldId id="263" r:id="rId12"/>
    <p:sldId id="264" r:id="rId13"/>
    <p:sldId id="265" r:id="rId14"/>
    <p:sldId id="278" r:id="rId15"/>
    <p:sldId id="266" r:id="rId16"/>
    <p:sldId id="267" r:id="rId17"/>
    <p:sldId id="268" r:id="rId18"/>
    <p:sldId id="279" r:id="rId19"/>
    <p:sldId id="269" r:id="rId20"/>
  </p:sldIdLst>
  <p:sldSz cx="9144000" cy="5143500" type="screen16x9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 showGuides="1">
      <p:cViewPr varScale="1">
        <p:scale>
          <a:sx n="206" d="100"/>
          <a:sy n="206" d="100"/>
        </p:scale>
        <p:origin x="496" y="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2396949"/>
          </a:xfrm>
        </p:spPr>
        <p:txBody>
          <a:bodyPr>
            <a:normAutofit/>
          </a:bodyPr>
          <a:lstStyle>
            <a:lvl1pPr algn="ctr">
              <a:defRPr sz="27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" y="4920145"/>
            <a:ext cx="660410" cy="1926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313744" y="335571"/>
            <a:ext cx="6553781" cy="45112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471487" y="1026914"/>
            <a:ext cx="7876616" cy="325933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63923" y="0"/>
            <a:ext cx="140296" cy="796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1" name="矩形 10"/>
          <p:cNvSpPr/>
          <p:nvPr/>
        </p:nvSpPr>
        <p:spPr>
          <a:xfrm>
            <a:off x="304428" y="335573"/>
            <a:ext cx="3448422" cy="34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2" name="直接连接符 11"/>
          <p:cNvCxnSpPr/>
          <p:nvPr/>
        </p:nvCxnSpPr>
        <p:spPr>
          <a:xfrm>
            <a:off x="3626644" y="337954"/>
            <a:ext cx="485536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09" y="4886326"/>
            <a:ext cx="9143791" cy="257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" y="4920145"/>
            <a:ext cx="660410" cy="19262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86" y="93803"/>
            <a:ext cx="517827" cy="517827"/>
          </a:xfrm>
          <a:prstGeom prst="rect">
            <a:avLst/>
          </a:prstGeom>
        </p:spPr>
      </p:pic>
      <p:sp>
        <p:nvSpPr>
          <p:cNvPr id="24" name="内容占位符 23"/>
          <p:cNvSpPr>
            <a:spLocks noGrp="1"/>
          </p:cNvSpPr>
          <p:nvPr>
            <p:ph sz="quarter" idx="13"/>
          </p:nvPr>
        </p:nvSpPr>
        <p:spPr>
          <a:xfrm>
            <a:off x="313744" y="106849"/>
            <a:ext cx="5277431" cy="228722"/>
          </a:xfrm>
        </p:spPr>
        <p:txBody>
          <a:bodyPr>
            <a:noAutofit/>
          </a:bodyPr>
          <a:lstStyle>
            <a:lvl1pPr marL="0" indent="0">
              <a:buNone/>
              <a:defRPr sz="1125" b="1" i="1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>
            <a:off x="9024938" y="338048"/>
            <a:ext cx="1143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63923" y="0"/>
            <a:ext cx="140296" cy="796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4" name="矩形 3"/>
          <p:cNvSpPr/>
          <p:nvPr/>
        </p:nvSpPr>
        <p:spPr>
          <a:xfrm>
            <a:off x="304428" y="335573"/>
            <a:ext cx="3448422" cy="34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5" name="直接连接符 4"/>
          <p:cNvCxnSpPr/>
          <p:nvPr/>
        </p:nvCxnSpPr>
        <p:spPr>
          <a:xfrm>
            <a:off x="3626644" y="337954"/>
            <a:ext cx="485536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86" y="93803"/>
            <a:ext cx="517827" cy="517827"/>
          </a:xfrm>
          <a:prstGeom prst="rect">
            <a:avLst/>
          </a:prstGeom>
        </p:spPr>
      </p:pic>
      <p:sp>
        <p:nvSpPr>
          <p:cNvPr id="7" name="内容占位符 23"/>
          <p:cNvSpPr>
            <a:spLocks noGrp="1"/>
          </p:cNvSpPr>
          <p:nvPr>
            <p:ph sz="quarter" idx="13"/>
          </p:nvPr>
        </p:nvSpPr>
        <p:spPr>
          <a:xfrm>
            <a:off x="304219" y="110472"/>
            <a:ext cx="3409950" cy="216911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9024938" y="338048"/>
            <a:ext cx="1143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标题 14"/>
          <p:cNvSpPr>
            <a:spLocks noGrp="1"/>
          </p:cNvSpPr>
          <p:nvPr>
            <p:ph type="title"/>
          </p:nvPr>
        </p:nvSpPr>
        <p:spPr>
          <a:xfrm>
            <a:off x="319792" y="361203"/>
            <a:ext cx="7886700" cy="446794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63923" y="0"/>
            <a:ext cx="140296" cy="7965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9"/>
          <p:cNvSpPr/>
          <p:nvPr/>
        </p:nvSpPr>
        <p:spPr>
          <a:xfrm>
            <a:off x="304428" y="335573"/>
            <a:ext cx="3448422" cy="3428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1" name="直接连接符 10"/>
          <p:cNvCxnSpPr/>
          <p:nvPr/>
        </p:nvCxnSpPr>
        <p:spPr>
          <a:xfrm>
            <a:off x="3626644" y="337954"/>
            <a:ext cx="485536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86" y="93803"/>
            <a:ext cx="517827" cy="517827"/>
          </a:xfrm>
          <a:prstGeom prst="rect">
            <a:avLst/>
          </a:prstGeom>
        </p:spPr>
      </p:pic>
      <p:sp>
        <p:nvSpPr>
          <p:cNvPr id="13" name="内容占位符 23"/>
          <p:cNvSpPr>
            <a:spLocks noGrp="1"/>
          </p:cNvSpPr>
          <p:nvPr>
            <p:ph sz="quarter" idx="13"/>
          </p:nvPr>
        </p:nvSpPr>
        <p:spPr>
          <a:xfrm>
            <a:off x="304219" y="110472"/>
            <a:ext cx="5572706" cy="262374"/>
          </a:xfrm>
        </p:spPr>
        <p:txBody>
          <a:bodyPr>
            <a:normAutofit/>
          </a:bodyPr>
          <a:lstStyle>
            <a:lvl1pPr marL="0" indent="0">
              <a:buNone/>
              <a:defRPr sz="1125" b="1" i="1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4" name="直接连接符 13"/>
          <p:cNvCxnSpPr/>
          <p:nvPr/>
        </p:nvCxnSpPr>
        <p:spPr>
          <a:xfrm>
            <a:off x="9024938" y="338048"/>
            <a:ext cx="1143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内容占位符 23"/>
          <p:cNvSpPr>
            <a:spLocks noGrp="1"/>
          </p:cNvSpPr>
          <p:nvPr>
            <p:ph sz="quarter" idx="14"/>
          </p:nvPr>
        </p:nvSpPr>
        <p:spPr>
          <a:xfrm>
            <a:off x="780469" y="1093615"/>
            <a:ext cx="3409950" cy="216911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8" name="内容占位符 23"/>
          <p:cNvSpPr>
            <a:spLocks noGrp="1"/>
          </p:cNvSpPr>
          <p:nvPr>
            <p:ph sz="quarter" idx="15"/>
          </p:nvPr>
        </p:nvSpPr>
        <p:spPr>
          <a:xfrm>
            <a:off x="4785806" y="1092424"/>
            <a:ext cx="3409950" cy="216911"/>
          </a:xfrm>
        </p:spPr>
        <p:txBody>
          <a:bodyPr/>
          <a:lstStyle>
            <a:lvl1pPr marL="0" indent="0">
              <a:buNone/>
              <a:defRPr b="1" i="1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5" name="标题 24"/>
          <p:cNvSpPr>
            <a:spLocks noGrp="1"/>
          </p:cNvSpPr>
          <p:nvPr>
            <p:ph type="title"/>
          </p:nvPr>
        </p:nvSpPr>
        <p:spPr>
          <a:xfrm>
            <a:off x="319792" y="372849"/>
            <a:ext cx="7871127" cy="423679"/>
          </a:xfrm>
        </p:spPr>
        <p:txBody>
          <a:bodyPr/>
          <a:lstStyle>
            <a:lvl1pPr>
              <a:defRPr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09" y="4886326"/>
            <a:ext cx="9143791" cy="2571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8" y="4920145"/>
            <a:ext cx="660410" cy="1926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86" y="93803"/>
            <a:ext cx="517827" cy="51782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61361" y="4907915"/>
            <a:ext cx="9824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1"/>
                </a:solidFill>
              </a:rPr>
              <a:t>Journal Club</a:t>
            </a:r>
            <a:endParaRPr lang="zh-CN" altLang="en-US" sz="9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www.tnu.ethz.ch/de/software/tapas" TargetMode="External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2400" b="1" dirty="0"/>
              <a:t>Action selection in early stages of psychosis: an active inference approach</a:t>
            </a:r>
            <a:endParaRPr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Go/NoGo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787" y="1093589"/>
            <a:ext cx="2433637" cy="3259331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(Adams et al., 2020)</a:t>
            </a:r>
            <a:endParaRPr dirty="0"/>
          </a:p>
          <a:p>
            <a:pPr lvl="0"/>
            <a:r>
              <a:rPr dirty="0"/>
              <a:t>choose the best action:</a:t>
            </a:r>
            <a:endParaRPr dirty="0"/>
          </a:p>
          <a:p>
            <a:pPr lvl="1"/>
            <a:r>
              <a:rPr dirty="0"/>
              <a:t>get the </a:t>
            </a:r>
            <a:r>
              <a:rPr b="1" dirty="0"/>
              <a:t>best</a:t>
            </a:r>
            <a:r>
              <a:rPr dirty="0"/>
              <a:t> feedback available </a:t>
            </a:r>
            <a:r>
              <a:rPr b="1" dirty="0"/>
              <a:t>80%</a:t>
            </a:r>
            <a:r>
              <a:rPr dirty="0"/>
              <a:t> of the time</a:t>
            </a:r>
            <a:endParaRPr dirty="0"/>
          </a:p>
          <a:p>
            <a:pPr lvl="1"/>
            <a:r>
              <a:rPr dirty="0"/>
              <a:t>get the </a:t>
            </a:r>
            <a:r>
              <a:rPr b="1" dirty="0"/>
              <a:t>worst</a:t>
            </a:r>
            <a:r>
              <a:rPr dirty="0"/>
              <a:t> feedback </a:t>
            </a:r>
            <a:r>
              <a:rPr b="1" dirty="0"/>
              <a:t>20%</a:t>
            </a:r>
            <a:r>
              <a:rPr dirty="0"/>
              <a:t> of the time</a:t>
            </a:r>
            <a:endParaRPr dirty="0"/>
          </a:p>
          <a:p>
            <a:pPr lvl="0"/>
            <a:r>
              <a:rPr i="1" dirty="0"/>
              <a:t>vice versa</a:t>
            </a:r>
            <a:r>
              <a:rPr dirty="0"/>
              <a:t> for the worst action</a:t>
            </a:r>
            <a:endParaRPr dirty="0"/>
          </a:p>
          <a:p>
            <a:pPr lvl="0"/>
            <a:r>
              <a:rPr dirty="0"/>
              <a:t>choice for every picture will </a:t>
            </a:r>
            <a:r>
              <a:rPr b="1" dirty="0"/>
              <a:t>not change</a:t>
            </a:r>
            <a:endParaRPr b="1" dirty="0"/>
          </a:p>
          <a:p>
            <a:pPr lvl="0"/>
            <a:r>
              <a:rPr dirty="0"/>
              <a:t>pictures presented in a </a:t>
            </a:r>
            <a:r>
              <a:rPr i="1" dirty="0"/>
              <a:t>random order</a:t>
            </a:r>
            <a:endParaRPr i="1" dirty="0"/>
          </a:p>
          <a:p>
            <a:pPr lvl="0"/>
            <a:r>
              <a:rPr dirty="0"/>
              <a:t>the reward/punishment outcomes of trials were dissociated from whether a Go or </a:t>
            </a:r>
            <a:r>
              <a:rPr dirty="0" err="1"/>
              <a:t>NoGo</a:t>
            </a:r>
            <a:r>
              <a:rPr dirty="0"/>
              <a:t> action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38424" y="786691"/>
            <a:ext cx="6678087" cy="382742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AI Model in Go/NoGo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83334" y="1244220"/>
                <a:ext cx="3014663" cy="3259331"/>
              </a:xfrm>
            </p:spPr>
            <p:txBody>
              <a:bodyPr>
                <a:normAutofit fontScale="92500"/>
              </a:bodyPr>
              <a:lstStyle/>
              <a:p>
                <a:pPr lvl="0"/>
                <a:r>
                  <a:rPr dirty="0"/>
                  <a:t>Initial priors - </a:t>
                </a:r>
                <a:r>
                  <a:rPr b="1" dirty="0"/>
                  <a:t>D matrices</a:t>
                </a:r>
                <a:endParaRPr b="1" dirty="0"/>
              </a:p>
              <a:p>
                <a:pPr lvl="1"/>
                <a:r>
                  <a:rPr dirty="0"/>
                  <a:t>Go is more likely to be the correct action given a rewarding (Win) context</a:t>
                </a:r>
                <a:endParaRPr dirty="0"/>
              </a:p>
              <a:p>
                <a:pPr lvl="1"/>
                <a:r>
                  <a:rPr dirty="0"/>
                  <a:t>No-Go more likely given a punishment (Avoid Losing) context</a:t>
                </a:r>
                <a:endParaRPr dirty="0"/>
              </a:p>
              <a:p>
                <a:pPr lvl="0"/>
                <a:r>
                  <a:rPr dirty="0"/>
                  <a:t>Outcomes - </a:t>
                </a:r>
                <a:r>
                  <a:rPr b="1" dirty="0"/>
                  <a:t>A matrices</a:t>
                </a:r>
                <a:r>
                  <a:rPr dirty="0"/>
                  <a:t> (&amp;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dirty="0"/>
                  <a:t>)</a:t>
                </a:r>
                <a:endParaRPr dirty="0"/>
              </a:p>
              <a:p>
                <a:pPr lvl="1"/>
                <a:r>
                  <a:rPr dirty="0"/>
                  <a:t>transition - B matrices</a:t>
                </a:r>
                <a:endParaRPr dirty="0"/>
              </a:p>
              <a:p>
                <a:pPr lvl="0"/>
                <a:r>
                  <a:rPr dirty="0"/>
                  <a:t>Preferred choice - </a:t>
                </a:r>
                <a:r>
                  <a:rPr b="1" dirty="0"/>
                  <a:t>vectors E</a:t>
                </a:r>
                <a:r>
                  <a:rPr dirty="0"/>
                  <a:t> (habits)</a:t>
                </a:r>
                <a:endParaRPr dirty="0"/>
              </a:p>
              <a:p>
                <a:pPr lvl="0"/>
                <a:r>
                  <a:rPr b="1" dirty="0"/>
                  <a:t>forgetting</a:t>
                </a:r>
                <a:r>
                  <a:rPr dirty="0"/>
                  <a:t>, assessing working memory</a:t>
                </a:r>
                <a:endParaRPr dirty="0"/>
              </a:p>
              <a:p>
                <a:pPr lvl="1"/>
                <a:r>
                  <a:rPr dirty="0"/>
                  <a:t>in multi-trial: forgetting rate(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dirty="0"/>
                  <a:t>), learning rate(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dirty="0"/>
                  <a:t>)</a:t>
                </a:r>
                <a:endParaRPr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𝑡𝑟𝑖𝑎𝑙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  <m:r>
                      <a:rPr>
                        <a:latin typeface="Cambria Math" panose="02040503050406030204" pitchFamily="18" charset="0"/>
                      </a:rPr>
                      <m:t>𝜔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𝑡𝑟𝑖𝑎𝑙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+</m:t>
                    </m:r>
                    <m:r>
                      <a:rPr>
                        <a:latin typeface="Cambria Math" panose="02040503050406030204" pitchFamily="18" charset="0"/>
                      </a:rPr>
                      <m:t>𝜂</m:t>
                    </m:r>
                    <m:r>
                      <a:rPr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334" y="1244220"/>
                <a:ext cx="3014663" cy="3259331"/>
              </a:xfrm>
              <a:blipFill rotWithShape="1">
                <a:blip r:embed="rId1"/>
                <a:stretch>
                  <a:fillRect l="-15" t="-8" r="5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97" y="1123937"/>
            <a:ext cx="5796005" cy="3390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Model fitting: AI parameters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03288" y="798103"/>
                <a:ext cx="5660099" cy="409165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altLang="zh-CN" sz="1400" b="1" dirty="0"/>
                  <a:t>Parameters used in the following analysis</a:t>
                </a:r>
                <a:endParaRPr lang="en-US" sz="1400" i="1" dirty="0"/>
              </a:p>
              <a:p>
                <a:pPr lvl="0"/>
                <a:r>
                  <a:rPr lang="en-US" sz="1000" i="1" dirty="0"/>
                  <a:t>parameters in D</a:t>
                </a:r>
                <a:endParaRPr lang="en-US" sz="1000" i="1" dirty="0"/>
              </a:p>
              <a:p>
                <a:pPr lvl="1"/>
                <a:r>
                  <a:rPr lang="en-US" sz="1000" b="1" dirty="0"/>
                  <a:t>Optimism prior</a:t>
                </a:r>
                <a:r>
                  <a:rPr lang="en-US" sz="1000" dirty="0"/>
                  <a:t>: 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</m:oMath>
                </a14:m>
                <a:endParaRPr lang="ar-AE" sz="1000" dirty="0"/>
              </a:p>
              <a:p>
                <a:pPr lvl="1"/>
                <a:r>
                  <a:rPr lang="en-US" sz="1000" b="1" dirty="0"/>
                  <a:t>Pavlovian win prior</a:t>
                </a:r>
                <a:r>
                  <a:rPr lang="en-US" sz="1000" dirty="0"/>
                  <a:t>: 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∗=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𝑔𝑜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</m:oMath>
                </a14:m>
                <a:endParaRPr lang="ar-AE" sz="1000" dirty="0"/>
              </a:p>
              <a:p>
                <a:pPr lvl="1"/>
                <a:r>
                  <a:rPr lang="en-US" sz="1000" b="1" dirty="0"/>
                  <a:t>Pavlovian loss prior</a:t>
                </a:r>
                <a:r>
                  <a:rPr lang="en-US" sz="1000" dirty="0"/>
                  <a:t>: 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ar-AE" sz="1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∗=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𝑛𝑜𝑔𝑜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𝑐𝑜𝑛𝑡𝑒𝑥𝑡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ar-AE" sz="1000">
                            <a:latin typeface="Cambria Math" panose="02040503050406030204" pitchFamily="18" charset="0"/>
                          </a:rPr>
                          <m:t>𝐴𝐿</m:t>
                        </m:r>
                      </m:e>
                    </m:d>
                  </m:oMath>
                </a14:m>
                <a:endParaRPr lang="ar-AE" sz="1000" dirty="0"/>
              </a:p>
              <a:p>
                <a:pPr lvl="0"/>
                <a:r>
                  <a:rPr lang="en-US" sz="1000" i="1" dirty="0"/>
                  <a:t>parameters in B(A)</a:t>
                </a:r>
                <a:endParaRPr lang="en-US" sz="1000" i="1" dirty="0"/>
              </a:p>
              <a:p>
                <a:pPr lvl="1"/>
                <a:r>
                  <a:rPr lang="en-US" sz="1000" b="1" dirty="0"/>
                  <a:t>Outcomes sensitivity</a:t>
                </a:r>
                <a:r>
                  <a:rPr lang="en-US" sz="1000" dirty="0"/>
                  <a:t>: quantifying </a:t>
                </a:r>
                <a:r>
                  <a:rPr lang="en-US" sz="1000" i="1" dirty="0"/>
                  <a:t>how strongly rewards are preferred over losses</a:t>
                </a:r>
                <a:endParaRPr lang="en-US" sz="1000" i="1" dirty="0"/>
              </a:p>
              <a:p>
                <a:pPr lvl="0"/>
                <a:r>
                  <a:rPr lang="en-US" sz="1000" i="1" dirty="0"/>
                  <a:t>parameters in model construction</a:t>
                </a:r>
                <a:endParaRPr lang="en-US" sz="1000" i="1" dirty="0"/>
              </a:p>
              <a:p>
                <a:pPr lvl="1"/>
                <a:r>
                  <a:rPr lang="en-US" altLang="zh-CN" sz="1400" b="1" dirty="0"/>
                  <a:t>Forgetting	</a:t>
                </a:r>
                <a:endParaRPr lang="zh-CN" altLang="zh-CN" sz="1400" dirty="0"/>
              </a:p>
              <a:p>
                <a:pPr lvl="1"/>
                <a:r>
                  <a:rPr lang="en-US" altLang="zh-CN" sz="1400" b="1" dirty="0"/>
                  <a:t>Prior on Policy Precision</a:t>
                </a:r>
                <a:endParaRPr lang="zh-CN" altLang="zh-CN" sz="1400" dirty="0"/>
              </a:p>
              <a:p>
                <a:pPr lvl="2"/>
                <a:r>
                  <a:rPr lang="en-US" altLang="zh-CN" sz="1400" dirty="0"/>
                  <a:t>quantifying </a:t>
                </a:r>
                <a:r>
                  <a:rPr lang="en-US" altLang="zh-CN" sz="1400" i="1" dirty="0"/>
                  <a:t>confidence in choosing</a:t>
                </a:r>
                <a:r>
                  <a:rPr lang="en-US" altLang="zh-CN" sz="1400" dirty="0"/>
                  <a:t> (given one’s knowledge and preferences)</a:t>
                </a:r>
                <a:endParaRPr lang="zh-CN" altLang="zh-CN" sz="1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1400" dirty="0"/>
                  <a:t> as an ‘</a:t>
                </a:r>
                <a:r>
                  <a:rPr lang="en-US" altLang="zh-CN" sz="1400" b="1" dirty="0"/>
                  <a:t>expected free energy (G)</a:t>
                </a:r>
                <a:r>
                  <a:rPr lang="en-US" altLang="zh-CN" sz="1400" dirty="0"/>
                  <a:t> precision’</a:t>
                </a:r>
                <a:endParaRPr lang="zh-CN" altLang="zh-CN" sz="1400" dirty="0"/>
              </a:p>
              <a:p>
                <a:pPr lvl="3"/>
                <a:r>
                  <a:rPr lang="en-US" altLang="zh-CN" sz="1400" dirty="0"/>
                  <a:t>always inconsistent → becoming random choice</a:t>
                </a:r>
                <a:endParaRPr lang="zh-CN" altLang="zh-CN" sz="1400" dirty="0"/>
              </a:p>
              <a:p>
                <a:pPr lvl="3"/>
                <a:r>
                  <a:rPr lang="en-US" altLang="zh-CN" sz="1400" dirty="0"/>
                  <a:t>consistent → more confident</a:t>
                </a:r>
                <a:endParaRPr lang="zh-CN" altLang="zh-CN" sz="1400" dirty="0"/>
              </a:p>
              <a:p>
                <a:pPr lvl="1"/>
                <a:r>
                  <a:rPr lang="en-US" altLang="zh-CN" sz="1400" b="1" dirty="0"/>
                  <a:t>Free Energy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1400">
                        <a:latin typeface="Cambria Math" panose="02040503050406030204" pitchFamily="18" charset="0"/>
                      </a:rPr>
                      <m:t>KL</m:t>
                    </m:r>
                    <m:r>
                      <m:rPr>
                        <m:nor/>
                      </m:rPr>
                      <a:rPr lang="en-US" altLang="zh-CN" sz="14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400">
                        <a:latin typeface="Cambria Math" panose="02040503050406030204" pitchFamily="18" charset="0"/>
                      </a:rPr>
                      <m:t>divergence</m:t>
                    </m:r>
                    <m:r>
                      <a:rPr lang="en-US" altLang="zh-CN" sz="140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altLang="zh-CN" sz="1400">
                        <a:latin typeface="Cambria Math" panose="02040503050406030204" pitchFamily="18" charset="0"/>
                      </a:rPr>
                      <m:t>surprise</m:t>
                    </m:r>
                  </m:oMath>
                </a14:m>
                <a:r>
                  <a:rPr lang="en-US" altLang="zh-CN" sz="1400" dirty="0"/>
                  <a:t> </a:t>
                </a:r>
                <a:endParaRPr lang="en-US" altLang="zh-CN" sz="14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𝐾𝐿</m:t>
                        </m:r>
                      </m:sub>
                    </m:sSub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1400"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140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1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zh-CN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zh-CN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ℎ</m:t>
                        </m:r>
                      </m:sub>
                    </m:sSub>
                  </m:oMath>
                </a14:m>
                <a:endParaRPr lang="en-US" altLang="zh-CN" sz="1400" i="1" dirty="0"/>
              </a:p>
              <a:p>
                <a:pPr lvl="2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plcHide m:val="on"/>
                        <m:ctrlPr>
                          <a:rPr lang="zh-CN" altLang="zh-CN" sz="14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ℱ</m:t>
                          </m:r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</m:e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ℎ</m:t>
                                      </m:r>
                                    </m:sub>
                                  </m:sSub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𝜁</m:t>
                                  </m:r>
                                </m:e>
                              </m:d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ℎ</m:t>
                                      </m:r>
                                    </m:sub>
                                  </m:sSub>
                                  <m:r>
                                    <a:rPr lang="en-US" altLang="zh-CN" sz="1400">
                                      <a:latin typeface="Cambria Math" panose="02040503050406030204" pitchFamily="18" charset="0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mr>
                      <m:mr>
                        <m:e/>
                        <m:e>
                          <m:r>
                            <a:rPr lang="en-US" altLang="zh-CN" sz="1400">
                              <a:latin typeface="Cambria Math" panose="02040503050406030204" pitchFamily="18" charset="0"/>
                            </a:rPr>
                            <m:t>=∫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ℎ</m:t>
                                  </m:r>
                                </m:sub>
                              </m:sSub>
                              <m:r>
                                <a:rPr lang="en-US" altLang="zh-CN" sz="140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𝜁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ln</m:t>
                          </m:r>
                          <m:d>
                            <m:d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ℎ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𝜁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ℎ</m:t>
                                          </m:r>
                                        </m:sub>
                                      </m:sSub>
                                      <m:r>
                                        <a:rPr lang="en-US" altLang="zh-CN" sz="1400">
                                          <a:latin typeface="Cambria Math" panose="02040503050406030204" pitchFamily="18" charset="0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zh-CN" altLang="zh-CN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400" i="1">
                                              <a:latin typeface="Cambria Math" panose="02040503050406030204" pitchFamily="18" charset="0"/>
                                            </a:rPr>
                                            <m:t>𝑜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en-US" altLang="zh-CN" sz="1400"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ℎ</m:t>
                              </m:r>
                            </m:sub>
                          </m:sSub>
                        </m:e>
                      </m:mr>
                    </m:m>
                  </m:oMath>
                </a14:m>
                <a:endParaRPr lang="en-US" altLang="zh-CN" sz="1400" dirty="0"/>
              </a:p>
              <a:p>
                <a:pPr lvl="1"/>
                <a:r>
                  <a:rPr lang="en-US" altLang="zh-CN" sz="1400" b="1" dirty="0"/>
                  <a:t>Maximum Likelihood</a:t>
                </a:r>
                <a:r>
                  <a:rPr lang="en-US" altLang="zh-CN" sz="1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400" dirty="0"/>
                  <a:t>, probability of the observed </a:t>
                </a:r>
                <a:r>
                  <a:rPr lang="en-US" altLang="zh-CN" sz="1400" b="1" dirty="0"/>
                  <a:t>probable outcomes</a:t>
                </a:r>
                <a:endParaRPr lang="zh-CN" altLang="zh-CN" sz="1400" dirty="0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03288" y="798103"/>
                <a:ext cx="5660099" cy="4091655"/>
              </a:xfrm>
              <a:blipFill rotWithShape="1">
                <a:blip r:embed="rId1"/>
                <a:stretch>
                  <a:fillRect l="-1" t="-13" r="7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02853" y="1674291"/>
            <a:ext cx="278635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sz="1100" i="1" dirty="0">
                <a:hlinkClick r:id="rId2"/>
              </a:rPr>
              <a:t>using the Hierarchical Gaussian Filter toolbox</a:t>
            </a:r>
            <a:endParaRPr lang="en-US" altLang="zh-CN" sz="1100" i="1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sz="1100" dirty="0"/>
              <a:t>Empirical priors: estimating the parameter distributions from the empirical data using </a:t>
            </a:r>
            <a:r>
              <a:rPr lang="en-US" altLang="zh-CN" sz="1100" b="1" dirty="0"/>
              <a:t>Empirical Bayes</a:t>
            </a:r>
            <a:r>
              <a:rPr lang="en-US" altLang="zh-CN" sz="1100" dirty="0"/>
              <a:t> (</a:t>
            </a:r>
            <a:r>
              <a:rPr lang="zh-CN" altLang="en-US" sz="1100" dirty="0"/>
              <a:t>经验贝叶斯</a:t>
            </a:r>
            <a:r>
              <a:rPr lang="en-US" altLang="zh-CN" sz="1100" dirty="0"/>
              <a:t>), and iterating a small number of times until approximate convergence (</a:t>
            </a:r>
            <a:r>
              <a:rPr lang="zh-CN" altLang="en-US" sz="1100" dirty="0"/>
              <a:t>近似收敛</a:t>
            </a:r>
            <a:r>
              <a:rPr lang="en-US" altLang="zh-CN" sz="1100" dirty="0"/>
              <a:t>).</a:t>
            </a:r>
            <a:endParaRPr lang="en-US" altLang="zh-CN" sz="1100" dirty="0"/>
          </a:p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altLang="zh-CN" sz="1100" b="1" dirty="0"/>
              <a:t>parameter recovery analyses</a:t>
            </a:r>
            <a:r>
              <a:rPr lang="en-US" altLang="zh-CN" sz="1100" dirty="0"/>
              <a:t>: check that the model parameters could be reliably recovered from simulated datasets</a:t>
            </a:r>
            <a:endParaRPr lang="en-US" altLang="zh-CN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Model fitting: </a:t>
            </a:r>
            <a:r>
              <a:rPr lang="en-US" dirty="0"/>
              <a:t>AI parameters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798314"/>
            <a:ext cx="7876616" cy="3259331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altLang="zh-CN" b="1" dirty="0"/>
              <a:t>Comparison of Model Fit Parameters</a:t>
            </a:r>
            <a:endParaRPr lang="en-US" altLang="zh-CN" b="1" dirty="0"/>
          </a:p>
          <a:p>
            <a:pPr lvl="0"/>
            <a:r>
              <a:rPr lang="en-US" altLang="zh-CN" dirty="0"/>
              <a:t>Groups: "learner" vs. "non-learners"</a:t>
            </a:r>
            <a:endParaRPr lang="en-US" altLang="zh-CN" dirty="0"/>
          </a:p>
          <a:p>
            <a:pPr lvl="1"/>
            <a:r>
              <a:rPr lang="en-US" altLang="zh-CN" dirty="0"/>
              <a:t>for individuals who performed above chance </a:t>
            </a:r>
            <a:r>
              <a:rPr lang="en-US" altLang="zh-CN" b="1" dirty="0"/>
              <a:t>in the last 20 trials</a:t>
            </a:r>
            <a:r>
              <a:rPr lang="en-US" altLang="zh-CN" dirty="0"/>
              <a:t> </a:t>
            </a:r>
            <a:r>
              <a:rPr lang="en-US" altLang="zh-CN" b="1" dirty="0"/>
              <a:t>*each condition</a:t>
            </a:r>
            <a:r>
              <a:rPr lang="en-US" altLang="zh-CN" dirty="0"/>
              <a:t>- groups of ‘learners’ (above chance in all conditions)&amp;‘non-learners’</a:t>
            </a:r>
            <a:endParaRPr lang="en-US" altLang="zh-CN" dirty="0"/>
          </a:p>
          <a:p>
            <a:pPr lvl="1"/>
            <a:r>
              <a:rPr lang="en-US" altLang="zh-CN" dirty="0"/>
              <a:t>used a </a:t>
            </a:r>
            <a:r>
              <a:rPr lang="en-US" altLang="zh-CN" b="1" dirty="0"/>
              <a:t>two-way ANOVA</a:t>
            </a:r>
            <a:r>
              <a:rPr lang="en-US" altLang="zh-CN" dirty="0"/>
              <a:t> and </a:t>
            </a:r>
            <a:r>
              <a:rPr lang="en-US" altLang="zh-CN" b="1" dirty="0"/>
              <a:t>Tukey post hoc</a:t>
            </a:r>
            <a:r>
              <a:rPr lang="en-US" altLang="zh-CN" dirty="0"/>
              <a:t> analyses to </a:t>
            </a:r>
            <a:r>
              <a:rPr lang="en-US" altLang="zh-CN" b="1" dirty="0"/>
              <a:t>compare model fit</a:t>
            </a:r>
            <a:r>
              <a:rPr lang="en-US" altLang="zh-CN" dirty="0"/>
              <a:t> as assessed by </a:t>
            </a:r>
            <a:r>
              <a:rPr lang="en-US" altLang="zh-CN" b="1" i="1" dirty="0"/>
              <a:t>maximum likelihood measures</a:t>
            </a:r>
            <a:r>
              <a:rPr lang="en-US" altLang="zh-CN" dirty="0"/>
              <a:t> between groups</a:t>
            </a:r>
            <a:endParaRPr lang="en-US" altLang="zh-CN" dirty="0"/>
          </a:p>
          <a:p>
            <a:pPr lvl="0"/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&amp; Results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20" y="2315042"/>
            <a:ext cx="4067205" cy="2433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Performance-ANOVA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786691"/>
            <a:ext cx="7876616" cy="32593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within-variables valence (positive vs. negative) and action (invigoration vs. inhibition) in a mixed analysis of variance (ANOVA) design with subsequent Tukey post hoc tests.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&amp; Results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743" y="1523587"/>
            <a:ext cx="3562931" cy="3000202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396" y="1523587"/>
            <a:ext cx="3117849" cy="242065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121" y="1523586"/>
            <a:ext cx="3683804" cy="27612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Active Inference Parameters-ANOVA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2" y="882573"/>
            <a:ext cx="7876616" cy="32593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One-way ANOVAs and Tukey post hoc tests were performed (between groups) We found</a:t>
            </a:r>
            <a:endParaRPr dirty="0"/>
          </a:p>
          <a:p>
            <a:pPr lvl="0"/>
            <a:r>
              <a:rPr dirty="0"/>
              <a:t>significant differences for (*p &lt; 0.05, **p &lt; 0.01, ***p&lt; 0.001)</a:t>
            </a:r>
            <a:endParaRPr dirty="0"/>
          </a:p>
          <a:p>
            <a:pPr lvl="1"/>
            <a:r>
              <a:rPr dirty="0"/>
              <a:t>Pavlovian loss prior</a:t>
            </a:r>
            <a:endParaRPr dirty="0"/>
          </a:p>
          <a:p>
            <a:pPr lvl="1"/>
            <a:r>
              <a:rPr dirty="0"/>
              <a:t>forgetting</a:t>
            </a:r>
            <a:endParaRPr dirty="0"/>
          </a:p>
          <a:p>
            <a:pPr lvl="1"/>
            <a:r>
              <a:rPr dirty="0"/>
              <a:t>Free Energy</a:t>
            </a:r>
            <a:endParaRPr dirty="0"/>
          </a:p>
          <a:p>
            <a:pPr lvl="1"/>
            <a:r>
              <a:rPr dirty="0"/>
              <a:t>Maximum Likelihood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13744" y="111491"/>
            <a:ext cx="5277431" cy="228722"/>
          </a:xfrm>
        </p:spPr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&amp; </a:t>
            </a:r>
            <a:r>
              <a:rPr lang="en-US" altLang="zh-CN" dirty="0" err="1"/>
              <a:t>Reults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837" y="2647942"/>
            <a:ext cx="2090753" cy="21336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2" y="2733668"/>
            <a:ext cx="2076465" cy="20478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67" y="2647942"/>
            <a:ext cx="2190766" cy="211932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7525" y="2605071"/>
            <a:ext cx="2166953" cy="21336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Classification Based on Different Parameters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450" y="1040839"/>
            <a:ext cx="4360948" cy="3259331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Receiver Operating Characteristic, ROC analysis</a:t>
            </a:r>
            <a:endParaRPr b="1" dirty="0"/>
          </a:p>
          <a:p>
            <a:pPr marL="0" lvl="0" indent="0">
              <a:buNone/>
            </a:pPr>
            <a:r>
              <a:rPr i="1" dirty="0"/>
              <a:t>Performance of classification</a:t>
            </a:r>
            <a:r>
              <a:rPr dirty="0"/>
              <a:t>: assessed the area under the curve (AUC) to evaluate whether AI parameters contribute to the classification of individuals.</a:t>
            </a:r>
            <a:endParaRPr dirty="0"/>
          </a:p>
          <a:p>
            <a:pPr lvl="0"/>
            <a:r>
              <a:rPr dirty="0"/>
              <a:t>class distribution imbalance problem, </a:t>
            </a:r>
            <a:r>
              <a:rPr dirty="0" err="1"/>
              <a:t>样本在不同类别上的不均衡分布</a:t>
            </a:r>
            <a:endParaRPr dirty="0"/>
          </a:p>
          <a:p>
            <a:pPr lvl="0"/>
            <a:r>
              <a:rPr dirty="0"/>
              <a:t>cost sensitive learning, </a:t>
            </a:r>
            <a:r>
              <a:rPr dirty="0" err="1"/>
              <a:t>在一些分类问题中犯不同的错误代价是不同的</a:t>
            </a:r>
            <a:endParaRPr dirty="0"/>
          </a:p>
          <a:p>
            <a:pPr lvl="0"/>
            <a:r>
              <a:rPr dirty="0"/>
              <a:t>x-coordinate: false positive rate(FPR)</a:t>
            </a:r>
            <a:endParaRPr dirty="0"/>
          </a:p>
          <a:p>
            <a:pPr lvl="0"/>
            <a:r>
              <a:rPr dirty="0"/>
              <a:t>y-coordinate: true positive rate(TPR)</a:t>
            </a:r>
            <a:endParaRPr dirty="0"/>
          </a:p>
          <a:p>
            <a:pPr lvl="1"/>
            <a:r>
              <a:rPr dirty="0"/>
              <a:t>(0, 0)-(1, 1) → chance</a:t>
            </a:r>
            <a:endParaRPr dirty="0"/>
          </a:p>
          <a:p>
            <a:pPr lvl="0"/>
            <a:r>
              <a:rPr dirty="0"/>
              <a:t>AUC thresholds for classification were defined as follows:</a:t>
            </a:r>
            <a:endParaRPr dirty="0"/>
          </a:p>
          <a:p>
            <a:pPr lvl="1"/>
            <a:r>
              <a:rPr dirty="0"/>
              <a:t>excellent = 0.90–1</a:t>
            </a:r>
            <a:endParaRPr dirty="0"/>
          </a:p>
          <a:p>
            <a:pPr lvl="1"/>
            <a:r>
              <a:rPr dirty="0"/>
              <a:t>good = 0.80–0.89</a:t>
            </a:r>
            <a:endParaRPr dirty="0"/>
          </a:p>
          <a:p>
            <a:pPr lvl="1"/>
            <a:r>
              <a:rPr dirty="0"/>
              <a:t>fair = 0.70–0.79</a:t>
            </a:r>
            <a:endParaRPr dirty="0"/>
          </a:p>
          <a:p>
            <a:pPr lvl="1"/>
            <a:r>
              <a:rPr dirty="0"/>
              <a:t>poor = 0.60–0.69</a:t>
            </a:r>
            <a:endParaRPr dirty="0"/>
          </a:p>
          <a:p>
            <a:pPr lvl="1"/>
            <a:r>
              <a:rPr dirty="0"/>
              <a:t>fail = 0.50–0.59</a:t>
            </a:r>
            <a:br>
              <a:rPr dirty="0"/>
            </a:br>
            <a:r>
              <a:rPr dirty="0"/>
              <a:t>(ROC) analyses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13744" y="953763"/>
            <a:ext cx="33709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altLang="zh-CN" sz="1100" b="1" dirty="0"/>
              <a:t>Logistic Regression, LR</a:t>
            </a:r>
            <a:endParaRPr lang="en-US" altLang="zh-CN" sz="1100" b="1" dirty="0"/>
          </a:p>
          <a:p>
            <a:pPr marL="0" lvl="0" indent="0">
              <a:buNone/>
            </a:pPr>
            <a:r>
              <a:rPr lang="zh-CN" altLang="en-US" sz="1100" dirty="0"/>
              <a:t>虽然是回归，但实际上是分类模型</a:t>
            </a:r>
            <a:endParaRPr lang="en-US" altLang="zh-CN" sz="11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06398"/>
            <a:ext cx="4533933" cy="52387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55" y="2365993"/>
            <a:ext cx="4219197" cy="46727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38" y="3109825"/>
            <a:ext cx="3995767" cy="5762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Classification Based on Different Parameters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938723"/>
            <a:ext cx="7876616" cy="3259331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Results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002774"/>
            <a:ext cx="2814658" cy="25098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480" y="1002774"/>
            <a:ext cx="2814658" cy="2657494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138" y="869099"/>
            <a:ext cx="3267099" cy="293372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Exploration: AI Parameters &amp; Clinical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using </a:t>
            </a:r>
            <a:r>
              <a:rPr b="1" dirty="0"/>
              <a:t>exploratory heatmaps</a:t>
            </a:r>
            <a:r>
              <a:rPr dirty="0"/>
              <a:t> reporting </a:t>
            </a:r>
            <a:r>
              <a:rPr b="1" dirty="0"/>
              <a:t>Pearson’s correlation</a:t>
            </a:r>
            <a:endParaRPr lang="en-US" b="1" dirty="0"/>
          </a:p>
          <a:p>
            <a:r>
              <a:rPr lang="en-US" dirty="0"/>
              <a:t>a significant negative relationship between CAARMS and policy precision (r = -.28, p = .016)</a:t>
            </a:r>
            <a:endParaRPr lang="en-US" dirty="0"/>
          </a:p>
          <a:p>
            <a:r>
              <a:rPr lang="en-US" dirty="0"/>
              <a:t>Free Energy (r = -.38, p = .001)</a:t>
            </a:r>
            <a:endParaRPr lang="en-US" dirty="0"/>
          </a:p>
          <a:p>
            <a:r>
              <a:rPr lang="en-US" dirty="0"/>
              <a:t>maximum likelihood (r = -.40, p &lt; .001) across all participants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Analysis</a:t>
            </a:r>
            <a:r>
              <a:rPr lang="zh-CN" altLang="en-US" dirty="0"/>
              <a:t> </a:t>
            </a:r>
            <a:r>
              <a:rPr lang="en-US" altLang="zh-CN" dirty="0"/>
              <a:t>&amp; Results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99395" y="2280082"/>
            <a:ext cx="2591780" cy="23290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Bayesian Brain &amp; Action Selection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70" y="739134"/>
            <a:ext cx="4851657" cy="137847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000" i="1" dirty="0"/>
              <a:t>to make the most adaptive choices</a:t>
            </a:r>
            <a:r>
              <a:rPr sz="1000" dirty="0"/>
              <a:t>, the brain should</a:t>
            </a:r>
            <a:endParaRPr sz="1000" dirty="0"/>
          </a:p>
          <a:p>
            <a:pPr lvl="1"/>
            <a:r>
              <a:rPr sz="1000" dirty="0"/>
              <a:t>inferring the </a:t>
            </a:r>
            <a:r>
              <a:rPr sz="1000" b="1" dirty="0"/>
              <a:t>current state</a:t>
            </a:r>
            <a:r>
              <a:rPr sz="1000" dirty="0"/>
              <a:t> of the environment</a:t>
            </a:r>
            <a:endParaRPr sz="1000" dirty="0"/>
          </a:p>
          <a:p>
            <a:pPr lvl="1"/>
            <a:r>
              <a:rPr sz="1000" dirty="0"/>
              <a:t>considering possible action outcomes to choose the most </a:t>
            </a:r>
            <a:r>
              <a:rPr sz="1000" b="1" dirty="0"/>
              <a:t>probable policy</a:t>
            </a:r>
            <a:endParaRPr sz="1000" b="1" dirty="0"/>
          </a:p>
          <a:p>
            <a:pPr lvl="1"/>
            <a:r>
              <a:rPr sz="1000" dirty="0"/>
              <a:t>given the </a:t>
            </a:r>
            <a:r>
              <a:rPr sz="1000" b="1" i="1" dirty="0"/>
              <a:t>organism’s expectations</a:t>
            </a:r>
            <a:endParaRPr sz="1000" b="1" i="1" dirty="0"/>
          </a:p>
          <a:p>
            <a:pPr lvl="2"/>
            <a:r>
              <a:rPr sz="1000" dirty="0"/>
              <a:t>its goals</a:t>
            </a:r>
            <a:endParaRPr sz="1000" dirty="0"/>
          </a:p>
          <a:p>
            <a:pPr lvl="2"/>
            <a:r>
              <a:rPr sz="1000" dirty="0"/>
              <a:t>preferred state of the environment</a:t>
            </a:r>
            <a:endParaRPr sz="1000" dirty="0"/>
          </a:p>
          <a:p>
            <a:pPr marL="0" lvl="0" indent="0">
              <a:spcBef>
                <a:spcPts val="3000"/>
              </a:spcBef>
              <a:buNone/>
            </a:pPr>
            <a:endParaRPr sz="1000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75910" y="2233653"/>
                <a:ext cx="5855266" cy="2143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en-US" altLang="zh-CN" sz="1200" b="1" dirty="0"/>
                  <a:t>Bayesian inference</a:t>
                </a:r>
                <a:endParaRPr lang="en-US" altLang="zh-CN" sz="1200" b="1" dirty="0"/>
              </a:p>
              <a:p>
                <a:pPr marL="0" lvl="0" indent="0">
                  <a:buNone/>
                </a:pPr>
                <a:r>
                  <a:rPr lang="en-US" altLang="zh-CN" sz="1200" dirty="0"/>
                  <a:t>a probabilistic mapping from </a:t>
                </a:r>
                <a:r>
                  <a:rPr lang="en-US" altLang="zh-CN" sz="1200" i="1" dirty="0"/>
                  <a:t>causes</a:t>
                </a:r>
                <a:r>
                  <a:rPr lang="en-US" altLang="zh-CN" sz="1200" dirty="0"/>
                  <a:t> to </a:t>
                </a:r>
                <a:r>
                  <a:rPr lang="en-US" altLang="zh-CN" sz="1200" i="1" dirty="0"/>
                  <a:t>observed consequences</a:t>
                </a:r>
                <a:br>
                  <a:rPr lang="en-US" altLang="zh-CN" sz="12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20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ar-AE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ar-AE" sz="120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ar-AE" altLang="zh-CN" sz="120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zh-CN" altLang="ar-AE" sz="120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ar-AE" altLang="zh-CN" sz="12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altLang="zh-CN" sz="1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ar-AE" sz="120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ar-AE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20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ar-AE" altLang="zh-CN" sz="120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zh-CN" altLang="ar-AE" sz="12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  <m:r>
                            <a:rPr lang="zh-CN" altLang="ar-AE" sz="120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ar-AE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20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num>
                        <m:den>
                          <m:r>
                            <a:rPr lang="zh-CN" altLang="ar-AE" sz="120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ar-AE" altLang="zh-CN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20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ar-AE" altLang="zh-CN" sz="12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joint </a:t>
                </a:r>
                <a14:m>
                  <m:oMath xmlns:m="http://schemas.openxmlformats.org/officeDocument/2006/math">
                    <m:r>
                      <a:rPr lang="zh-CN" altLang="en-US" sz="1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ar-AE" altLang="zh-CN" sz="1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ar-AE" altLang="zh-CN" sz="1200" dirty="0"/>
                  <a:t>: </a:t>
                </a:r>
                <a14:m>
                  <m:oMath xmlns:m="http://schemas.openxmlformats.org/officeDocument/2006/math">
                    <m:r>
                      <a:rPr lang="zh-CN" altLang="ar-AE" sz="1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ar-AE" altLang="zh-CN" sz="12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ar-AE" altLang="zh-CN" sz="1200">
                        <a:latin typeface="Cambria Math" panose="02040503050406030204" pitchFamily="18" charset="0"/>
                      </a:rPr>
                      <m:t>⋅</m:t>
                    </m:r>
                    <m:r>
                      <a:rPr lang="zh-CN" altLang="ar-AE" sz="1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ar-AE" altLang="zh-CN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zh-CN" sz="1200" b="1" dirty="0"/>
                  <a:t>prior</a:t>
                </a:r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zh-CN" altLang="en-US" sz="1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ar-AE" altLang="zh-CN" sz="1200" dirty="0"/>
                  <a:t>, </a:t>
                </a:r>
                <a:r>
                  <a:rPr lang="en-US" altLang="zh-CN" sz="1200" dirty="0"/>
                  <a:t>an </a:t>
                </a:r>
                <a:r>
                  <a:rPr lang="en-US" altLang="zh-CN" sz="1200" i="1" dirty="0"/>
                  <a:t>initial probabilistic expectation</a:t>
                </a:r>
                <a:r>
                  <a:rPr lang="en-US" altLang="zh-CN" sz="1200" dirty="0"/>
                  <a:t> about the state of the environment</a:t>
                </a:r>
                <a:endParaRPr lang="en-US" altLang="zh-CN" sz="1200" dirty="0"/>
              </a:p>
              <a:p>
                <a:pPr marL="628650" lvl="1" indent="-171450">
                  <a:buFont typeface="Arial" panose="020B0604020202020204" pitchFamily="34" charset="0"/>
                  <a:buChar char="•"/>
                </a:pPr>
                <a:r>
                  <a:rPr lang="en-US" altLang="zh-CN" sz="1200" b="1" dirty="0"/>
                  <a:t>likelihood</a:t>
                </a:r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zh-CN" altLang="en-US" sz="1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ar-AE" altLang="zh-CN" sz="12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ar-AE" altLang="zh-CN" sz="1200" dirty="0"/>
                  <a:t>, </a:t>
                </a:r>
                <a:r>
                  <a:rPr lang="en-US" altLang="zh-CN" sz="1200" dirty="0"/>
                  <a:t>probability of the observed sensory data</a:t>
                </a:r>
                <a:endParaRPr lang="en-US" altLang="zh-CN" sz="12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Marginal likelihood: </a:t>
                </a:r>
                <a14:m>
                  <m:oMath xmlns:m="http://schemas.openxmlformats.org/officeDocument/2006/math">
                    <m:r>
                      <a:rPr lang="zh-CN" altLang="en-US" sz="1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ar-AE" altLang="zh-CN" sz="12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ar-AE" altLang="zh-CN" sz="1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ar-AE" altLang="zh-CN" sz="1200">
                            <a:latin typeface="Cambria Math" panose="02040503050406030204" pitchFamily="18" charset="0"/>
                          </a:rPr>
                          <m:t>​</m:t>
                        </m:r>
                      </m:sup>
                      <m:e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d>
                      <m:dPr>
                        <m:ctrlPr>
                          <a:rPr lang="ar-AE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ar-AE" altLang="zh-CN" sz="12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endParaRPr lang="ar-AE" altLang="zh-CN" sz="1200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200" dirty="0"/>
                  <a:t>the </a:t>
                </a:r>
                <a:r>
                  <a:rPr lang="en-US" altLang="zh-CN" sz="1200" b="1" dirty="0"/>
                  <a:t>posterior</a:t>
                </a:r>
                <a:r>
                  <a:rPr lang="en-US" altLang="zh-CN" sz="1200" dirty="0"/>
                  <a:t>: </a:t>
                </a:r>
                <a14:m>
                  <m:oMath xmlns:m="http://schemas.openxmlformats.org/officeDocument/2006/math">
                    <m:r>
                      <a:rPr lang="zh-CN" altLang="en-US" sz="120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ar-AE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ar-AE" altLang="zh-CN" sz="120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zh-CN" altLang="ar-AE" sz="120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ar-AE" altLang="zh-CN" sz="1200" dirty="0"/>
                  <a:t>, </a:t>
                </a:r>
                <a:r>
                  <a:rPr lang="en-US" altLang="zh-CN" sz="1200" dirty="0"/>
                  <a:t>an updated prediction, prior and likelihood weighted by their </a:t>
                </a:r>
                <a:r>
                  <a:rPr lang="en-US" altLang="zh-CN" sz="1200" i="1" dirty="0"/>
                  <a:t>relative precisions</a:t>
                </a:r>
                <a:endParaRPr lang="en-US" altLang="zh-CN" sz="1200" i="1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10" y="2233653"/>
                <a:ext cx="5855266" cy="2143792"/>
              </a:xfrm>
              <a:prstGeom prst="rect">
                <a:avLst/>
              </a:prstGeom>
              <a:blipFill rotWithShape="1">
                <a:blip r:embed="rId1"/>
                <a:stretch>
                  <a:fillRect l="-5" t="-17" r="4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440836" y="2233653"/>
            <a:ext cx="70148" cy="246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051" y="1127912"/>
            <a:ext cx="1572424" cy="174433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525" y="3190075"/>
            <a:ext cx="1623225" cy="15621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CN" dirty="0"/>
              <a:t>RL model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3103" y="818186"/>
            <a:ext cx="70148" cy="2460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471487" y="836415"/>
            <a:ext cx="7876616" cy="1868686"/>
          </a:xfrm>
        </p:spPr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lang="en-US" altLang="zh-CN" sz="1100" b="1" dirty="0"/>
              <a:t>Reinforcement Learning</a:t>
            </a:r>
            <a:endParaRPr lang="en-US" altLang="zh-CN" sz="1100" b="1" dirty="0"/>
          </a:p>
          <a:p>
            <a:pPr lvl="0"/>
            <a:r>
              <a:rPr lang="en-US" altLang="zh-CN" sz="1100" dirty="0"/>
              <a:t>algorithm to approximate </a:t>
            </a:r>
            <a:r>
              <a:rPr lang="en-US" altLang="zh-CN" sz="1100" b="1" dirty="0"/>
              <a:t>how the brain optimizes action selection</a:t>
            </a:r>
            <a:r>
              <a:rPr lang="en-US" altLang="zh-CN" sz="1100" dirty="0"/>
              <a:t>.</a:t>
            </a:r>
            <a:endParaRPr lang="en-US" altLang="zh-CN" sz="1100" dirty="0"/>
          </a:p>
          <a:p>
            <a:pPr lvl="0"/>
            <a:r>
              <a:rPr lang="en-US" altLang="zh-CN" sz="1100" b="1" dirty="0"/>
              <a:t>Model free RL learning</a:t>
            </a:r>
            <a:r>
              <a:rPr lang="en-US" altLang="zh-CN" sz="1100" dirty="0"/>
              <a:t> using fairly </a:t>
            </a:r>
            <a:r>
              <a:rPr lang="en-US" altLang="zh-CN" sz="1100" b="1" dirty="0"/>
              <a:t>simple</a:t>
            </a:r>
            <a:r>
              <a:rPr lang="en-US" altLang="zh-CN" sz="1100" dirty="0"/>
              <a:t> associative </a:t>
            </a:r>
            <a:r>
              <a:rPr lang="en-US" altLang="zh-CN" sz="1100" b="1" dirty="0"/>
              <a:t>updates</a:t>
            </a:r>
            <a:endParaRPr lang="en-US" altLang="zh-CN" sz="1100" b="1" dirty="0"/>
          </a:p>
          <a:p>
            <a:pPr lvl="1"/>
            <a:r>
              <a:rPr lang="en-US" altLang="zh-CN" sz="1100" dirty="0"/>
              <a:t>Effective action selection is characterized by (through </a:t>
            </a:r>
            <a:r>
              <a:rPr lang="en-US" altLang="zh-CN" sz="1100" b="1" i="1" dirty="0"/>
              <a:t>forming accurate beliefs</a:t>
            </a:r>
            <a:r>
              <a:rPr lang="en-US" altLang="zh-CN" sz="1100" dirty="0"/>
              <a:t>)</a:t>
            </a:r>
            <a:endParaRPr lang="en-US" altLang="zh-CN" sz="1100" dirty="0"/>
          </a:p>
          <a:p>
            <a:pPr lvl="2"/>
            <a:r>
              <a:rPr lang="en-US" altLang="zh-CN" sz="1100" dirty="0"/>
              <a:t>maximizing rewards</a:t>
            </a:r>
            <a:endParaRPr lang="en-US" altLang="zh-CN" sz="1100" dirty="0"/>
          </a:p>
          <a:p>
            <a:pPr lvl="2"/>
            <a:r>
              <a:rPr lang="en-US" altLang="zh-CN" sz="1100" dirty="0"/>
              <a:t>minimizing losses</a:t>
            </a:r>
            <a:endParaRPr lang="en-US" altLang="zh-CN" sz="1100" dirty="0"/>
          </a:p>
          <a:p>
            <a:pPr lvl="0"/>
            <a:r>
              <a:rPr lang="en-US" altLang="zh-CN" sz="1100" dirty="0"/>
              <a:t>Accommodate </a:t>
            </a:r>
            <a:r>
              <a:rPr lang="en-US" altLang="zh-CN" sz="1100" i="1" dirty="0"/>
              <a:t>complex</a:t>
            </a:r>
            <a:r>
              <a:rPr lang="en-US" altLang="zh-CN" sz="1100" dirty="0"/>
              <a:t> task structures &amp; Allow powerful performance even when the associations are shaped by </a:t>
            </a:r>
            <a:r>
              <a:rPr lang="en-US" altLang="zh-CN" sz="1100" i="1" dirty="0"/>
              <a:t>higher order contingencies</a:t>
            </a:r>
            <a:r>
              <a:rPr lang="en-US" altLang="zh-CN" sz="1100" dirty="0"/>
              <a:t> - </a:t>
            </a:r>
            <a:r>
              <a:rPr lang="zh-CN" altLang="en-US" sz="1100" dirty="0"/>
              <a:t>即便是高维结构产生的低维影响</a:t>
            </a:r>
            <a:endParaRPr lang="zh-CN" altLang="en-US" sz="1100" dirty="0"/>
          </a:p>
          <a:p>
            <a:endParaRPr lang="zh-CN" altLang="en-US" dirty="0"/>
          </a:p>
        </p:txBody>
      </p:sp>
      <p:pic>
        <p:nvPicPr>
          <p:cNvPr id="10" name="Picture 2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14" y="2781300"/>
            <a:ext cx="2591527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348" y="2927089"/>
            <a:ext cx="2942755" cy="19020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Impairment in Psychosis: Action Selection with RL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t>In psychosis, </a:t>
            </a:r>
            <a:r>
              <a:rPr b="1" i="1"/>
              <a:t>behavioral and cognitive alterations</a:t>
            </a:r>
            <a:r>
              <a:t> appeared in optimal action selection</a:t>
            </a:r>
            <a:br/>
            <a:r>
              <a:t>- in </a:t>
            </a:r>
            <a:r>
              <a:rPr b="1"/>
              <a:t>value-based</a:t>
            </a:r>
            <a:r>
              <a:t> action selection (e.g., </a:t>
            </a:r>
            <a:r>
              <a:rPr i="1"/>
              <a:t>reinforcement</a:t>
            </a:r>
            <a:r>
              <a:t> learning)</a:t>
            </a:r>
            <a:br/>
            <a:r>
              <a:t>- in </a:t>
            </a:r>
            <a:r>
              <a:rPr b="1"/>
              <a:t>action-outcome</a:t>
            </a:r>
            <a:r>
              <a:t> (reward/punishment-</a:t>
            </a:r>
            <a:r>
              <a:rPr i="1"/>
              <a:t>conditional</a:t>
            </a:r>
            <a:r>
              <a:t>) learning can be observed</a:t>
            </a:r>
            <a:br/>
            <a:r>
              <a:rPr b="1"/>
              <a:t>change</a:t>
            </a:r>
            <a:r>
              <a:t> </a:t>
            </a:r>
            <a:r>
              <a:rPr b="1" i="1"/>
              <a:t>before the disease onset</a:t>
            </a:r>
            <a:r>
              <a:t> → a robust sign of the pathophysiology of the disorder</a:t>
            </a:r>
          </a:p>
          <a:p>
            <a:pPr lvl="0"/>
            <a:r>
              <a:t>Patients with FEP → RL deficits (Limongi et al., 2022)</a:t>
            </a:r>
          </a:p>
          <a:p>
            <a:pPr lvl="1"/>
            <a:r>
              <a:t>showed significant impairments in overriding Pavlovian conflict: "Go to loss&amp;NoGo to win"</a:t>
            </a:r>
          </a:p>
          <a:p>
            <a:pPr lvl="2"/>
            <a:r>
              <a:t>a lower learning rate</a:t>
            </a:r>
          </a:p>
          <a:p>
            <a:pPr lvl="2"/>
            <a:r>
              <a:t>a lower sensitivity to both reward and punishment (both FEP &amp; ARMS, At Risk Mental State for psychosis)</a:t>
            </a:r>
          </a:p>
          <a:p>
            <a:pPr lvl="0"/>
            <a:r>
              <a:rPr b="1"/>
              <a:t>NOT</a:t>
            </a:r>
            <a:r>
              <a:t> predicted by molecular genetic risk for schizophrenia</a:t>
            </a:r>
          </a:p>
          <a:p>
            <a:pPr lvl="0"/>
            <a:r>
              <a:t>Does </a:t>
            </a:r>
            <a:r>
              <a:rPr b="1"/>
              <a:t>NOT</a:t>
            </a:r>
            <a:r>
              <a:t> support the role of </a:t>
            </a:r>
            <a:r>
              <a:rPr i="1"/>
              <a:t>RL as an intermediate phenotype</a:t>
            </a:r>
            <a:r>
              <a:t> in psychosis.</a:t>
            </a:r>
          </a:p>
          <a:p>
            <a:pPr marL="0" lvl="0" indent="0">
              <a:buNone/>
            </a:pPr>
            <a:r>
              <a:rPr b="1"/>
              <a:t>a potential biomarker of risk</a:t>
            </a:r>
            <a:r>
              <a:t> that improves early identification and intervention - failed (?)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Impairment in Psychosis: Active Inference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dirty="0"/>
              <a:t>not just to </a:t>
            </a:r>
            <a:r>
              <a:rPr i="1" dirty="0"/>
              <a:t>infer hidden states</a:t>
            </a:r>
            <a:r>
              <a:rPr dirty="0"/>
              <a:t> of the world, but also to </a:t>
            </a:r>
            <a:r>
              <a:rPr i="1" dirty="0"/>
              <a:t>plan and select actions</a:t>
            </a:r>
            <a:endParaRPr i="1" dirty="0"/>
          </a:p>
          <a:p>
            <a:pPr lvl="0"/>
            <a:r>
              <a:rPr dirty="0"/>
              <a:t>the primary goal of the agent is to </a:t>
            </a:r>
            <a:r>
              <a:rPr i="1" dirty="0"/>
              <a:t>minimize ‘surprise’</a:t>
            </a:r>
            <a:r>
              <a:rPr dirty="0"/>
              <a:t> (e.g., I want to go outside and I don’t want to be too hot): </a:t>
            </a:r>
            <a:r>
              <a:rPr b="1" dirty="0"/>
              <a:t>acting</a:t>
            </a:r>
            <a:r>
              <a:rPr dirty="0"/>
              <a:t> to </a:t>
            </a:r>
            <a:r>
              <a:rPr b="1" dirty="0"/>
              <a:t>bring about sensory inputs</a:t>
            </a:r>
            <a:r>
              <a:rPr dirty="0"/>
              <a:t> that it </a:t>
            </a:r>
            <a:r>
              <a:rPr b="1" dirty="0"/>
              <a:t>expects</a:t>
            </a:r>
            <a:endParaRPr b="1" dirty="0"/>
          </a:p>
          <a:p>
            <a:pPr lvl="1"/>
            <a:r>
              <a:rPr dirty="0"/>
              <a:t>e.g., if I wear shorts and a T-shirt, I will be nice and cool</a:t>
            </a:r>
            <a:endParaRPr dirty="0"/>
          </a:p>
          <a:p>
            <a:pPr lvl="1"/>
            <a:r>
              <a:rPr dirty="0"/>
              <a:t>Bayes term: maximizing evidence for its assumptions about the environment (i.e. model evidence; it is sunny and people walk around in short sleeves, ergo, I am expecting it to be warm, so shorts and t-shirt will keep me cool)</a:t>
            </a:r>
            <a:endParaRPr dirty="0"/>
          </a:p>
          <a:p>
            <a:pPr marL="0" lvl="0" indent="0">
              <a:spcBef>
                <a:spcPts val="3000"/>
              </a:spcBef>
              <a:buNone/>
            </a:pPr>
            <a:r>
              <a:rPr sz="1600" b="1" dirty="0"/>
              <a:t>Psychotic symptoms</a:t>
            </a:r>
            <a:endParaRPr sz="1600" b="1" dirty="0"/>
          </a:p>
          <a:p>
            <a:pPr lvl="0"/>
            <a:r>
              <a:rPr b="1" dirty="0"/>
              <a:t>Causes</a:t>
            </a:r>
            <a:endParaRPr b="1" dirty="0"/>
          </a:p>
          <a:p>
            <a:pPr lvl="1"/>
            <a:r>
              <a:rPr dirty="0"/>
              <a:t>an individual is </a:t>
            </a:r>
            <a:r>
              <a:rPr b="1" dirty="0"/>
              <a:t>unable to use sensory information to correct prior beliefs</a:t>
            </a:r>
            <a:r>
              <a:rPr dirty="0"/>
              <a:t> - </a:t>
            </a:r>
            <a:r>
              <a:rPr dirty="0" err="1"/>
              <a:t>先验太强</a:t>
            </a:r>
            <a:endParaRPr dirty="0"/>
          </a:p>
          <a:p>
            <a:pPr lvl="1"/>
            <a:r>
              <a:rPr dirty="0"/>
              <a:t>or when her </a:t>
            </a:r>
            <a:r>
              <a:rPr b="1" dirty="0"/>
              <a:t>prior beliefs are inaccurate</a:t>
            </a:r>
            <a:r>
              <a:rPr dirty="0"/>
              <a:t> and the </a:t>
            </a:r>
            <a:r>
              <a:rPr b="1" dirty="0"/>
              <a:t>precision of sensory information is inaccurate</a:t>
            </a:r>
            <a:r>
              <a:rPr dirty="0"/>
              <a:t> - (a result of an </a:t>
            </a:r>
            <a:r>
              <a:rPr b="1" dirty="0"/>
              <a:t>imbalance</a:t>
            </a:r>
            <a:r>
              <a:rPr dirty="0"/>
              <a:t> between the precision of prior beliefs in relation to sensory evidence)</a:t>
            </a:r>
            <a:endParaRPr dirty="0"/>
          </a:p>
          <a:p>
            <a:pPr lvl="2"/>
            <a:r>
              <a:rPr dirty="0"/>
              <a:t>especially hallucinations</a:t>
            </a:r>
            <a:endParaRPr dirty="0"/>
          </a:p>
          <a:p>
            <a:pPr lvl="2"/>
            <a:r>
              <a:rPr dirty="0"/>
              <a:t>other symptoms? decision-making?</a:t>
            </a:r>
            <a:endParaRPr dirty="0"/>
          </a:p>
          <a:p>
            <a:pPr lvl="0"/>
            <a:r>
              <a:rPr i="1" dirty="0"/>
              <a:t>Dysfunction in decision making</a:t>
            </a:r>
            <a:r>
              <a:rPr dirty="0"/>
              <a:t> → a </a:t>
            </a:r>
            <a:r>
              <a:rPr b="1" dirty="0"/>
              <a:t>core feature of psychosis</a:t>
            </a:r>
            <a:r>
              <a:rPr dirty="0"/>
              <a:t> and has been found to </a:t>
            </a:r>
            <a:r>
              <a:rPr b="1" dirty="0"/>
              <a:t>predict poor functional and clinical treatment outcomes</a:t>
            </a:r>
            <a:r>
              <a:rPr dirty="0"/>
              <a:t>.</a:t>
            </a:r>
            <a:endParaRPr dirty="0"/>
          </a:p>
          <a:p>
            <a:pPr lvl="0"/>
            <a:r>
              <a:rPr dirty="0"/>
              <a:t>In at-risk individuals levels of cognitive impairment have been reported to be </a:t>
            </a:r>
            <a:r>
              <a:rPr b="1" dirty="0"/>
              <a:t>intermediate</a:t>
            </a:r>
            <a:r>
              <a:rPr dirty="0"/>
              <a:t> compared to healthy controls and schizophrenia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Active Inference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612" y="779265"/>
            <a:ext cx="7876616" cy="325636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Model structure - (</a:t>
            </a:r>
            <a:r>
              <a:rPr b="1" dirty="0" err="1"/>
              <a:t>Benrimoh</a:t>
            </a:r>
            <a:r>
              <a:rPr b="1" dirty="0"/>
              <a:t> et al., 2018)</a:t>
            </a:r>
            <a:endParaRPr b="1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86935" y="1104901"/>
            <a:ext cx="4431411" cy="3543842"/>
            <a:chOff x="5817489" y="466183"/>
            <a:chExt cx="5324514" cy="4248181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817489" y="466183"/>
              <a:ext cx="5324514" cy="4248181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75028" y="3581398"/>
              <a:ext cx="976320" cy="552454"/>
            </a:xfrm>
            <a:prstGeom prst="rect">
              <a:avLst/>
            </a:prstGeom>
          </p:spPr>
        </p:pic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0430" y="2310765"/>
            <a:ext cx="4211955" cy="20726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Active Inference Model</a:t>
            </a:r>
            <a:r>
              <a:rPr lang="en-US" dirty="0"/>
              <a:t> </a:t>
            </a:r>
            <a:r>
              <a:rPr lang="en-US" altLang="zh-CN" dirty="0"/>
              <a:t>- results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425" y="1004883"/>
            <a:ext cx="6274616" cy="1376367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88" y="2595557"/>
            <a:ext cx="4703914" cy="171926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477" y="1266813"/>
            <a:ext cx="2347923" cy="165594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477" y="3212298"/>
            <a:ext cx="2252673" cy="15692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Bullet Points in some Articles related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Auditory Hallucinations</a:t>
            </a:r>
            <a:endParaRPr b="1" dirty="0"/>
          </a:p>
          <a:p>
            <a:pPr marL="0" lvl="0" indent="0">
              <a:buNone/>
            </a:pPr>
            <a:r>
              <a:rPr dirty="0"/>
              <a:t>(</a:t>
            </a:r>
            <a:r>
              <a:rPr dirty="0" err="1"/>
              <a:t>Benrimoh</a:t>
            </a:r>
            <a:r>
              <a:rPr dirty="0"/>
              <a:t> et al., 2018)</a:t>
            </a:r>
            <a:endParaRPr dirty="0"/>
          </a:p>
          <a:p>
            <a:pPr lvl="0"/>
            <a:r>
              <a:rPr lang="en-US" altLang="zh-CN" sz="1100" dirty="0">
                <a:effectLst/>
              </a:rPr>
              <a:t>Reducing Likelihood Precision Leads to False Positive Inferences</a:t>
            </a:r>
            <a:endParaRPr lang="en-US" altLang="zh-CN" sz="1100" dirty="0">
              <a:effectLst/>
            </a:endParaRPr>
          </a:p>
          <a:p>
            <a:pPr lvl="0"/>
            <a:r>
              <a:rPr lang="en-US" altLang="zh-CN" sz="1100" dirty="0">
                <a:effectLst/>
              </a:rPr>
              <a:t>Increasing Prior Precision over Policies Can Elicit Hallucinations in the Presence of Reduced Likelihood Precision</a:t>
            </a:r>
            <a:endParaRPr lang="en-US" altLang="zh-CN" sz="1100" dirty="0"/>
          </a:p>
          <a:p>
            <a:pPr lvl="0"/>
            <a:r>
              <a:rPr lang="en-US" altLang="zh-CN" sz="1100" dirty="0">
                <a:effectLst/>
              </a:rPr>
              <a:t>Hallucinations Are Context Dependent</a:t>
            </a:r>
            <a:endParaRPr sz="1100" dirty="0"/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Language Behavior in First-episode Schizophrenia.</a:t>
            </a:r>
            <a:endParaRPr b="1" dirty="0"/>
          </a:p>
          <a:p>
            <a:pPr marL="0" lvl="0" indent="0">
              <a:buNone/>
            </a:pPr>
            <a:r>
              <a:rPr dirty="0"/>
              <a:t>(</a:t>
            </a:r>
            <a:r>
              <a:rPr dirty="0" err="1"/>
              <a:t>Limongi</a:t>
            </a:r>
            <a:r>
              <a:rPr dirty="0"/>
              <a:t> et al., 2022)</a:t>
            </a:r>
            <a:endParaRPr lang="zh-CN" altLang="en-US" dirty="0"/>
          </a:p>
          <a:p>
            <a:pPr lvl="0"/>
            <a:r>
              <a:rPr lang="en-US" altLang="zh-CN" dirty="0">
                <a:effectLst/>
              </a:rPr>
              <a:t>The analytic thinking score causally depends on </a:t>
            </a:r>
            <a:r>
              <a:rPr lang="en-US" altLang="zh-CN" b="1" i="1" dirty="0">
                <a:effectLst/>
              </a:rPr>
              <a:t>unobserved prior Co </a:t>
            </a:r>
            <a:r>
              <a:rPr lang="zh-CN" altLang="en-US" b="1" i="1" dirty="0">
                <a:effectLst/>
              </a:rPr>
              <a:t>→ 语言混乱</a:t>
            </a:r>
            <a:endParaRPr lang="en-US" altLang="zh-CN" b="1" i="1" dirty="0">
              <a:effectLst/>
            </a:endParaRPr>
          </a:p>
          <a:p>
            <a:pPr lvl="0"/>
            <a:r>
              <a:rPr lang="en-US" altLang="zh-CN" dirty="0">
                <a:effectLst/>
              </a:rPr>
              <a:t>The effective connectivity between the ACC and the AI encodes the probability distribution of prior conceptual organization</a:t>
            </a:r>
            <a:r>
              <a:rPr lang="en-US" altLang="zh-CN" dirty="0"/>
              <a:t> [salient network]</a:t>
            </a:r>
            <a:endParaRPr 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Active Inference: Action Selection in Early Stages of Psychosis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487" y="867985"/>
            <a:ext cx="7876616" cy="1359996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Participants</a:t>
            </a:r>
            <a:endParaRPr b="1" dirty="0"/>
          </a:p>
          <a:p>
            <a:pPr lvl="0"/>
            <a:r>
              <a:rPr dirty="0"/>
              <a:t>three groups aged 17 to 35</a:t>
            </a:r>
            <a:endParaRPr dirty="0"/>
          </a:p>
          <a:p>
            <a:pPr lvl="1"/>
            <a:r>
              <a:rPr b="1" dirty="0"/>
              <a:t>Controls</a:t>
            </a:r>
            <a:r>
              <a:rPr dirty="0"/>
              <a:t>: </a:t>
            </a:r>
            <a:r>
              <a:rPr b="1" dirty="0"/>
              <a:t>31</a:t>
            </a:r>
            <a:r>
              <a:rPr dirty="0"/>
              <a:t> - recruited through advertisement in </a:t>
            </a:r>
            <a:r>
              <a:rPr dirty="0" err="1"/>
              <a:t>Cambridgeshire</a:t>
            </a:r>
            <a:r>
              <a:rPr dirty="0"/>
              <a:t> and through existing University of Cambridge research databases</a:t>
            </a:r>
            <a:endParaRPr dirty="0"/>
          </a:p>
          <a:p>
            <a:pPr lvl="1"/>
            <a:r>
              <a:rPr dirty="0"/>
              <a:t>At-Risk Mental State (</a:t>
            </a:r>
            <a:r>
              <a:rPr b="1" dirty="0"/>
              <a:t>ARMS</a:t>
            </a:r>
            <a:r>
              <a:rPr dirty="0"/>
              <a:t>): </a:t>
            </a:r>
            <a:r>
              <a:rPr b="1" dirty="0"/>
              <a:t>23</a:t>
            </a:r>
            <a:r>
              <a:rPr dirty="0"/>
              <a:t> - met CAARMS attenuated psychotic symptoms criteria</a:t>
            </a:r>
            <a:endParaRPr dirty="0"/>
          </a:p>
          <a:p>
            <a:pPr lvl="1"/>
            <a:r>
              <a:rPr dirty="0"/>
              <a:t>First-Episode Psychosis (</a:t>
            </a:r>
            <a:r>
              <a:rPr b="1" dirty="0"/>
              <a:t>FEP</a:t>
            </a:r>
            <a:r>
              <a:rPr dirty="0"/>
              <a:t>, </a:t>
            </a:r>
            <a:r>
              <a:rPr dirty="0" err="1"/>
              <a:t>首发精神疾病</a:t>
            </a:r>
            <a:r>
              <a:rPr dirty="0"/>
              <a:t>): 26 - </a:t>
            </a:r>
            <a:r>
              <a:rPr b="1" dirty="0"/>
              <a:t>the</a:t>
            </a:r>
            <a:r>
              <a:rPr dirty="0"/>
              <a:t> Cambridge First Episode Psychosis service</a:t>
            </a:r>
            <a:endParaRPr dirty="0"/>
          </a:p>
          <a:p>
            <a:pPr lvl="0"/>
            <a:r>
              <a:rPr dirty="0"/>
              <a:t>Antipsychotic Medication (yes/no)</a:t>
            </a:r>
            <a:endParaRPr dirty="0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Experiments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71487" y="2310717"/>
            <a:ext cx="787661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en-US" altLang="zh-CN" sz="1000" b="1" dirty="0"/>
              <a:t>Clinical Assessments</a:t>
            </a:r>
            <a:endParaRPr lang="en-US" altLang="zh-CN" sz="1000" b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get N, Mean, SD in each group</a:t>
            </a:r>
            <a:endParaRPr lang="en-US" altLang="zh-CN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the </a:t>
            </a:r>
            <a:r>
              <a:rPr lang="en-US" altLang="zh-CN" sz="1000" i="1" dirty="0"/>
              <a:t>matrix </a:t>
            </a:r>
            <a:r>
              <a:rPr lang="en-US" altLang="zh-CN" sz="1000" i="1" dirty="0" err="1"/>
              <a:t>subscore</a:t>
            </a:r>
            <a:r>
              <a:rPr lang="en-US" altLang="zh-CN" sz="1000" dirty="0"/>
              <a:t> of the Wechsler Abbreviated Scale of Intelligence (</a:t>
            </a:r>
            <a:r>
              <a:rPr lang="en-US" altLang="zh-CN" sz="1000" b="1" dirty="0"/>
              <a:t>WASI</a:t>
            </a:r>
            <a:r>
              <a:rPr lang="en-US" altLang="zh-CN" sz="1000" dirty="0"/>
              <a:t>, </a:t>
            </a:r>
            <a:r>
              <a:rPr lang="zh-CN" altLang="en-US" sz="1000" dirty="0"/>
              <a:t>韦氏简明智力测试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to </a:t>
            </a:r>
            <a:r>
              <a:rPr lang="en-US" altLang="zh-CN" sz="1000" i="1" dirty="0"/>
              <a:t>measure IQ</a:t>
            </a:r>
            <a:endParaRPr lang="en-US" altLang="zh-CN" sz="1000" i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the Comprehensive Assessment of At-Risk Mental State Questionnaire (</a:t>
            </a:r>
            <a:r>
              <a:rPr lang="en-US" altLang="zh-CN" sz="1000" b="1" dirty="0"/>
              <a:t>CAARMS</a:t>
            </a:r>
            <a:r>
              <a:rPr lang="en-US" altLang="zh-CN" sz="1000" dirty="0"/>
              <a:t>, </a:t>
            </a:r>
            <a:r>
              <a:rPr lang="zh-CN" altLang="en-US" sz="1000" dirty="0"/>
              <a:t>高危精神病综合性评估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providing </a:t>
            </a:r>
            <a:r>
              <a:rPr lang="en-US" altLang="zh-CN" sz="1000" i="1" dirty="0"/>
              <a:t>operational criteria</a:t>
            </a:r>
            <a:r>
              <a:rPr lang="en-US" altLang="zh-CN" sz="1000" dirty="0"/>
              <a:t> for identification of </a:t>
            </a:r>
            <a:r>
              <a:rPr lang="en-US" altLang="zh-CN" sz="1000" i="1" dirty="0"/>
              <a:t>clinical risk for psychosis</a:t>
            </a:r>
            <a:endParaRPr lang="en-US" altLang="zh-CN" sz="1000" i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the 21-items Peters Delusions Inventory (</a:t>
            </a:r>
            <a:r>
              <a:rPr lang="en-US" altLang="zh-CN" sz="1000" b="1" dirty="0"/>
              <a:t>PDI</a:t>
            </a:r>
            <a:r>
              <a:rPr lang="en-US" altLang="zh-CN" sz="1000" dirty="0"/>
              <a:t>, </a:t>
            </a:r>
            <a:r>
              <a:rPr lang="zh-CN" altLang="en-US" sz="1000" dirty="0"/>
              <a:t>妄想症状评估</a:t>
            </a:r>
            <a:r>
              <a:rPr lang="en-US" altLang="zh-CN" sz="1000" dirty="0"/>
              <a:t>) &amp; the </a:t>
            </a:r>
            <a:r>
              <a:rPr lang="en-US" altLang="zh-CN" sz="1000" dirty="0" err="1"/>
              <a:t>Schizotypical</a:t>
            </a:r>
            <a:r>
              <a:rPr lang="en-US" altLang="zh-CN" sz="1000" dirty="0"/>
              <a:t> Personality Questionnaire (</a:t>
            </a:r>
            <a:r>
              <a:rPr lang="en-US" altLang="zh-CN" sz="1000" b="1" dirty="0"/>
              <a:t>SPQ</a:t>
            </a:r>
            <a:r>
              <a:rPr lang="en-US" altLang="zh-CN" sz="1000" dirty="0"/>
              <a:t>, </a:t>
            </a:r>
            <a:r>
              <a:rPr lang="zh-CN" altLang="en-US" sz="1000" dirty="0"/>
              <a:t>分裂型人格问卷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to </a:t>
            </a:r>
            <a:r>
              <a:rPr lang="en-US" altLang="zh-CN" sz="1000" i="1" dirty="0"/>
              <a:t>measure </a:t>
            </a:r>
            <a:r>
              <a:rPr lang="en-US" altLang="zh-CN" sz="1000" i="1" dirty="0" err="1"/>
              <a:t>schizotype</a:t>
            </a:r>
            <a:endParaRPr lang="en-US" altLang="zh-CN" sz="1000" i="1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the Positive and Negative Symptoms Scale (</a:t>
            </a:r>
            <a:r>
              <a:rPr lang="en-US" altLang="zh-CN" sz="1000" b="1" dirty="0"/>
              <a:t>PANSS</a:t>
            </a:r>
            <a:r>
              <a:rPr lang="en-US" altLang="zh-CN" sz="1000" dirty="0"/>
              <a:t>, </a:t>
            </a:r>
            <a:r>
              <a:rPr lang="zh-CN" altLang="en-US" sz="1000" dirty="0"/>
              <a:t>精神分裂症阳性与阴性量表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Positive score &amp; Negative score</a:t>
            </a:r>
            <a:endParaRPr lang="en-US" altLang="zh-CN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the Clinician-Administered PTSD Scale (</a:t>
            </a:r>
            <a:r>
              <a:rPr lang="en-US" altLang="zh-CN" sz="1000" b="1" dirty="0"/>
              <a:t>CAPS</a:t>
            </a:r>
            <a:r>
              <a:rPr lang="en-US" altLang="zh-CN" sz="1000" dirty="0"/>
              <a:t>, </a:t>
            </a:r>
            <a:r>
              <a:rPr lang="zh-CN" altLang="en-US" sz="1000" dirty="0"/>
              <a:t>创伤应激评估表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the Mood and Feelings Questionnaire (</a:t>
            </a:r>
            <a:r>
              <a:rPr lang="en-US" altLang="zh-CN" sz="1000" b="1" dirty="0"/>
              <a:t>MFQ</a:t>
            </a:r>
            <a:r>
              <a:rPr lang="en-US" altLang="zh-CN" sz="1000" dirty="0"/>
              <a:t>, </a:t>
            </a:r>
            <a:r>
              <a:rPr lang="zh-CN" altLang="en-US" sz="1000" dirty="0"/>
              <a:t>心境情绪量表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b="1" dirty="0"/>
              <a:t>subset</a:t>
            </a:r>
            <a:r>
              <a:rPr lang="en-US" altLang="zh-CN" sz="1000" dirty="0"/>
              <a:t> of the Young People Questionnaire (</a:t>
            </a:r>
            <a:r>
              <a:rPr lang="en-US" altLang="zh-CN" sz="1000" b="1" dirty="0"/>
              <a:t>YPQ</a:t>
            </a:r>
            <a:r>
              <a:rPr lang="en-US" altLang="zh-CN" sz="1000" dirty="0"/>
              <a:t>)</a:t>
            </a:r>
            <a:endParaRPr lang="en-US" altLang="zh-CN" sz="10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zh-CN" sz="1000" dirty="0"/>
              <a:t>to measure </a:t>
            </a:r>
            <a:r>
              <a:rPr lang="en-US" altLang="zh-CN" sz="1000" i="1" dirty="0"/>
              <a:t>depressive symptoms</a:t>
            </a:r>
            <a:endParaRPr lang="en-US" altLang="zh-CN" sz="1000" i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GY5ZGQ5ZWQ1MmJhMGZkNmYwMjg3MjM4MGI4MGE3YjQifQ=="/>
</p:tagLst>
</file>

<file path=ppt/theme/theme1.xml><?xml version="1.0" encoding="utf-8"?>
<a:theme xmlns:a="http://schemas.openxmlformats.org/drawingml/2006/main" name="academ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academy</Template>
  <TotalTime>0</TotalTime>
  <Words>9118</Words>
  <Application>WPS 演示</Application>
  <PresentationFormat>全屏显示(16:9)</PresentationFormat>
  <Paragraphs>237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Cambria Math</vt:lpstr>
      <vt:lpstr>微软雅黑</vt:lpstr>
      <vt:lpstr>Arial Unicode MS</vt:lpstr>
      <vt:lpstr>黑体</vt:lpstr>
      <vt:lpstr>Calibri</vt:lpstr>
      <vt:lpstr>academy</vt:lpstr>
      <vt:lpstr>Action selection in early stages of psychosis: an active inference approach</vt:lpstr>
      <vt:lpstr>Bayesian Brain &amp; Action Selection</vt:lpstr>
      <vt:lpstr>RL model</vt:lpstr>
      <vt:lpstr>Impairment in Psychosis: Action Selection with RL Model</vt:lpstr>
      <vt:lpstr>Impairment in Psychosis: Active Inference Model</vt:lpstr>
      <vt:lpstr>Active Inference Model</vt:lpstr>
      <vt:lpstr>Active Inference Model - results</vt:lpstr>
      <vt:lpstr>Bullet Points in some Articles related</vt:lpstr>
      <vt:lpstr>Active Inference: Action Selection in Early Stages of Psychosis</vt:lpstr>
      <vt:lpstr>Go/NoGo Task</vt:lpstr>
      <vt:lpstr>AI Model in Go/NoGo Task</vt:lpstr>
      <vt:lpstr>Model fitting: AI parameters</vt:lpstr>
      <vt:lpstr>Model fitting: AI parameters</vt:lpstr>
      <vt:lpstr>Performance-ANOVA</vt:lpstr>
      <vt:lpstr>Active Inference Parameters-ANOVA</vt:lpstr>
      <vt:lpstr>Classification Based on Different Parameters</vt:lpstr>
      <vt:lpstr>Classification Based on Different Parameters</vt:lpstr>
      <vt:lpstr>Exploration: AI Parameters &amp; Clinical Measures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Lab-seminar220902_Action selection in early stages</dc:title>
  <dc:creator>Chen Ji</dc:creator>
  <cp:lastModifiedBy>Sheen Hao</cp:lastModifiedBy>
  <cp:revision>22</cp:revision>
  <dcterms:created xsi:type="dcterms:W3CDTF">2022-09-02T09:41:00Z</dcterms:created>
  <dcterms:modified xsi:type="dcterms:W3CDTF">2024-10-15T09:10:31Z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E4B0C0BC3FF245B7B224B18A1837050E_12</vt:lpwstr>
  </property>
  <property fmtid="{D5CDD505-2E9C-101B-9397-08002B2CF9AE}" pid="3" name="KSOProductBuildVer">
    <vt:lpwstr>2052-12.1.0.18276</vt:lpwstr>
  </property>
</Properties>
</file>