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0"/>
  </p:notesMasterIdLst>
  <p:sldIdLst>
    <p:sldId id="256" r:id="rId2"/>
    <p:sldId id="280" r:id="rId3"/>
    <p:sldId id="284" r:id="rId4"/>
    <p:sldId id="285" r:id="rId5"/>
    <p:sldId id="288" r:id="rId6"/>
    <p:sldId id="290" r:id="rId7"/>
    <p:sldId id="291" r:id="rId8"/>
    <p:sldId id="292" r:id="rId9"/>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4F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65" d="100"/>
          <a:sy n="65" d="100"/>
        </p:scale>
        <p:origin x="57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r>
              <a:rPr lang="zh-CN"/>
              <a:t>正常公司的正確</a:t>
            </a:r>
            <a:r>
              <a:rPr lang="zh-TW"/>
              <a:t>率</a:t>
            </a:r>
            <a:endParaRPr lang="zh-C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title>
    <c:autoTitleDeleted val="0"/>
    <c:plotArea>
      <c:layout/>
      <c:lineChart>
        <c:grouping val="standard"/>
        <c:varyColors val="0"/>
        <c:ser>
          <c:idx val="0"/>
          <c:order val="0"/>
          <c:tx>
            <c:strRef>
              <c:f>工作表1!$B$2:$B$3</c:f>
              <c:strCache>
                <c:ptCount val="2"/>
                <c:pt idx="0">
                  <c:v>K=2</c:v>
                </c:pt>
                <c:pt idx="1">
                  <c:v>K-Means</c:v>
                </c:pt>
              </c:strCache>
            </c:strRef>
          </c:tx>
          <c:spPr>
            <a:ln w="28575" cap="rnd">
              <a:solidFill>
                <a:schemeClr val="accent1"/>
              </a:solidFill>
              <a:round/>
            </a:ln>
            <a:effectLst/>
          </c:spPr>
          <c:marker>
            <c:symbol val="none"/>
          </c:marker>
          <c:cat>
            <c:strRef>
              <c:f>工作表1!$A$4:$A$6</c:f>
              <c:strCache>
                <c:ptCount val="3"/>
                <c:pt idx="0">
                  <c:v>變數100</c:v>
                </c:pt>
                <c:pt idx="1">
                  <c:v>變數150</c:v>
                </c:pt>
                <c:pt idx="2">
                  <c:v>變數200</c:v>
                </c:pt>
              </c:strCache>
            </c:strRef>
          </c:cat>
          <c:val>
            <c:numRef>
              <c:f>工作表1!$B$4:$B$6</c:f>
              <c:numCache>
                <c:formatCode>0%</c:formatCode>
                <c:ptCount val="3"/>
                <c:pt idx="0">
                  <c:v>0.92</c:v>
                </c:pt>
                <c:pt idx="1">
                  <c:v>0.92</c:v>
                </c:pt>
                <c:pt idx="2">
                  <c:v>0.68</c:v>
                </c:pt>
              </c:numCache>
            </c:numRef>
          </c:val>
          <c:smooth val="0"/>
          <c:extLst>
            <c:ext xmlns:c16="http://schemas.microsoft.com/office/drawing/2014/chart" uri="{C3380CC4-5D6E-409C-BE32-E72D297353CC}">
              <c16:uniqueId val="{00000000-E9AB-429E-9D71-A9B9B239D5BA}"/>
            </c:ext>
          </c:extLst>
        </c:ser>
        <c:ser>
          <c:idx val="1"/>
          <c:order val="1"/>
          <c:tx>
            <c:strRef>
              <c:f>工作表1!$C$2:$C$3</c:f>
              <c:strCache>
                <c:ptCount val="2"/>
                <c:pt idx="0">
                  <c:v>K=2</c:v>
                </c:pt>
                <c:pt idx="1">
                  <c:v>Two Step</c:v>
                </c:pt>
              </c:strCache>
            </c:strRef>
          </c:tx>
          <c:spPr>
            <a:ln w="28575" cap="rnd">
              <a:solidFill>
                <a:schemeClr val="accent2"/>
              </a:solidFill>
              <a:round/>
            </a:ln>
            <a:effectLst/>
          </c:spPr>
          <c:marker>
            <c:symbol val="none"/>
          </c:marker>
          <c:cat>
            <c:strRef>
              <c:f>工作表1!$A$4:$A$6</c:f>
              <c:strCache>
                <c:ptCount val="3"/>
                <c:pt idx="0">
                  <c:v>變數100</c:v>
                </c:pt>
                <c:pt idx="1">
                  <c:v>變數150</c:v>
                </c:pt>
                <c:pt idx="2">
                  <c:v>變數200</c:v>
                </c:pt>
              </c:strCache>
            </c:strRef>
          </c:cat>
          <c:val>
            <c:numRef>
              <c:f>工作表1!$C$4:$C$6</c:f>
              <c:numCache>
                <c:formatCode>0%</c:formatCode>
                <c:ptCount val="3"/>
                <c:pt idx="0">
                  <c:v>0.99</c:v>
                </c:pt>
                <c:pt idx="1">
                  <c:v>0.92</c:v>
                </c:pt>
                <c:pt idx="2">
                  <c:v>0.76</c:v>
                </c:pt>
              </c:numCache>
            </c:numRef>
          </c:val>
          <c:smooth val="0"/>
          <c:extLst>
            <c:ext xmlns:c16="http://schemas.microsoft.com/office/drawing/2014/chart" uri="{C3380CC4-5D6E-409C-BE32-E72D297353CC}">
              <c16:uniqueId val="{00000001-E9AB-429E-9D71-A9B9B239D5BA}"/>
            </c:ext>
          </c:extLst>
        </c:ser>
        <c:ser>
          <c:idx val="2"/>
          <c:order val="2"/>
          <c:tx>
            <c:strRef>
              <c:f>工作表1!$D$2:$D$3</c:f>
              <c:strCache>
                <c:ptCount val="2"/>
                <c:pt idx="0">
                  <c:v>K=3</c:v>
                </c:pt>
                <c:pt idx="1">
                  <c:v>K-Means</c:v>
                </c:pt>
              </c:strCache>
            </c:strRef>
          </c:tx>
          <c:spPr>
            <a:ln w="28575" cap="rnd">
              <a:solidFill>
                <a:schemeClr val="accent3"/>
              </a:solidFill>
              <a:round/>
            </a:ln>
            <a:effectLst/>
          </c:spPr>
          <c:marker>
            <c:symbol val="none"/>
          </c:marker>
          <c:cat>
            <c:strRef>
              <c:f>工作表1!$A$4:$A$6</c:f>
              <c:strCache>
                <c:ptCount val="3"/>
                <c:pt idx="0">
                  <c:v>變數100</c:v>
                </c:pt>
                <c:pt idx="1">
                  <c:v>變數150</c:v>
                </c:pt>
                <c:pt idx="2">
                  <c:v>變數200</c:v>
                </c:pt>
              </c:strCache>
            </c:strRef>
          </c:cat>
          <c:val>
            <c:numRef>
              <c:f>工作表1!$D$4:$D$6</c:f>
              <c:numCache>
                <c:formatCode>0%</c:formatCode>
                <c:ptCount val="3"/>
                <c:pt idx="0">
                  <c:v>0.64</c:v>
                </c:pt>
                <c:pt idx="1">
                  <c:v>0.6</c:v>
                </c:pt>
                <c:pt idx="2">
                  <c:v>0.68</c:v>
                </c:pt>
              </c:numCache>
            </c:numRef>
          </c:val>
          <c:smooth val="0"/>
          <c:extLst>
            <c:ext xmlns:c16="http://schemas.microsoft.com/office/drawing/2014/chart" uri="{C3380CC4-5D6E-409C-BE32-E72D297353CC}">
              <c16:uniqueId val="{00000002-E9AB-429E-9D71-A9B9B239D5BA}"/>
            </c:ext>
          </c:extLst>
        </c:ser>
        <c:ser>
          <c:idx val="3"/>
          <c:order val="3"/>
          <c:tx>
            <c:strRef>
              <c:f>工作表1!$E$2:$E$3</c:f>
              <c:strCache>
                <c:ptCount val="2"/>
                <c:pt idx="0">
                  <c:v>K=3</c:v>
                </c:pt>
                <c:pt idx="1">
                  <c:v>Two Step</c:v>
                </c:pt>
              </c:strCache>
            </c:strRef>
          </c:tx>
          <c:spPr>
            <a:ln w="28575" cap="rnd">
              <a:solidFill>
                <a:schemeClr val="accent4"/>
              </a:solidFill>
              <a:round/>
            </a:ln>
            <a:effectLst/>
          </c:spPr>
          <c:marker>
            <c:symbol val="none"/>
          </c:marker>
          <c:cat>
            <c:strRef>
              <c:f>工作表1!$A$4:$A$6</c:f>
              <c:strCache>
                <c:ptCount val="3"/>
                <c:pt idx="0">
                  <c:v>變數100</c:v>
                </c:pt>
                <c:pt idx="1">
                  <c:v>變數150</c:v>
                </c:pt>
                <c:pt idx="2">
                  <c:v>變數200</c:v>
                </c:pt>
              </c:strCache>
            </c:strRef>
          </c:cat>
          <c:val>
            <c:numRef>
              <c:f>工作表1!$E$4:$E$6</c:f>
              <c:numCache>
                <c:formatCode>0%</c:formatCode>
                <c:ptCount val="3"/>
                <c:pt idx="0">
                  <c:v>0.56000000000000005</c:v>
                </c:pt>
                <c:pt idx="1">
                  <c:v>0.72</c:v>
                </c:pt>
                <c:pt idx="2">
                  <c:v>0.76</c:v>
                </c:pt>
              </c:numCache>
            </c:numRef>
          </c:val>
          <c:smooth val="0"/>
          <c:extLst>
            <c:ext xmlns:c16="http://schemas.microsoft.com/office/drawing/2014/chart" uri="{C3380CC4-5D6E-409C-BE32-E72D297353CC}">
              <c16:uniqueId val="{00000003-E9AB-429E-9D71-A9B9B239D5BA}"/>
            </c:ext>
          </c:extLst>
        </c:ser>
        <c:dLbls>
          <c:showLegendKey val="0"/>
          <c:showVal val="0"/>
          <c:showCatName val="0"/>
          <c:showSerName val="0"/>
          <c:showPercent val="0"/>
          <c:showBubbleSize val="0"/>
        </c:dLbls>
        <c:smooth val="0"/>
        <c:axId val="235055992"/>
        <c:axId val="235057272"/>
      </c:lineChart>
      <c:catAx>
        <c:axId val="2350559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crossAx val="235057272"/>
        <c:crosses val="autoZero"/>
        <c:auto val="1"/>
        <c:lblAlgn val="ctr"/>
        <c:lblOffset val="100"/>
        <c:noMultiLvlLbl val="0"/>
      </c:catAx>
      <c:valAx>
        <c:axId val="23505727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crossAx val="2350559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legend>
    <c:plotVisOnly val="1"/>
    <c:dispBlanksAs val="gap"/>
    <c:showDLblsOverMax val="0"/>
  </c:chart>
  <c:spPr>
    <a:noFill/>
    <a:ln>
      <a:noFill/>
    </a:ln>
    <a:effectLst/>
  </c:spPr>
  <c:txPr>
    <a:bodyPr/>
    <a:lstStyle/>
    <a:p>
      <a:pPr>
        <a:defRPr>
          <a:latin typeface="標楷體" panose="03000509000000000000" pitchFamily="65" charset="-120"/>
          <a:ea typeface="標楷體" panose="03000509000000000000" pitchFamily="65" charset="-120"/>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371F4-B49E-4375-B4EB-31B3EAF04CFE}" type="datetimeFigureOut">
              <a:rPr lang="zh-CN" altLang="en-US" smtClean="0"/>
              <a:t>2018/10/7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B9276-3D5B-46B9-8FB9-3C5C11460D11}" type="slidenum">
              <a:rPr lang="zh-CN" altLang="en-US" smtClean="0"/>
              <a:t>‹#›</a:t>
            </a:fld>
            <a:endParaRPr lang="zh-CN" altLang="en-US"/>
          </a:p>
        </p:txBody>
      </p:sp>
    </p:spTree>
    <p:extLst>
      <p:ext uri="{BB962C8B-B14F-4D97-AF65-F5344CB8AC3E}">
        <p14:creationId xmlns:p14="http://schemas.microsoft.com/office/powerpoint/2010/main" val="964492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a:t>
            </a:fld>
            <a:endParaRPr lang="zh-CN" altLang="en-US"/>
          </a:p>
        </p:txBody>
      </p:sp>
    </p:spTree>
    <p:extLst>
      <p:ext uri="{BB962C8B-B14F-4D97-AF65-F5344CB8AC3E}">
        <p14:creationId xmlns:p14="http://schemas.microsoft.com/office/powerpoint/2010/main" val="2518170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a:t>
            </a:fld>
            <a:endParaRPr lang="zh-CN" altLang="en-US"/>
          </a:p>
        </p:txBody>
      </p:sp>
    </p:spTree>
    <p:extLst>
      <p:ext uri="{BB962C8B-B14F-4D97-AF65-F5344CB8AC3E}">
        <p14:creationId xmlns:p14="http://schemas.microsoft.com/office/powerpoint/2010/main" val="1995007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a:t>
            </a:fld>
            <a:endParaRPr lang="zh-CN" altLang="en-US"/>
          </a:p>
        </p:txBody>
      </p:sp>
    </p:spTree>
    <p:extLst>
      <p:ext uri="{BB962C8B-B14F-4D97-AF65-F5344CB8AC3E}">
        <p14:creationId xmlns:p14="http://schemas.microsoft.com/office/powerpoint/2010/main" val="33007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4</a:t>
            </a:fld>
            <a:endParaRPr lang="zh-CN" altLang="en-US"/>
          </a:p>
        </p:txBody>
      </p:sp>
    </p:spTree>
    <p:extLst>
      <p:ext uri="{BB962C8B-B14F-4D97-AF65-F5344CB8AC3E}">
        <p14:creationId xmlns:p14="http://schemas.microsoft.com/office/powerpoint/2010/main" val="828584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6</a:t>
            </a:fld>
            <a:endParaRPr lang="zh-CN" altLang="en-US"/>
          </a:p>
        </p:txBody>
      </p:sp>
    </p:spTree>
    <p:extLst>
      <p:ext uri="{BB962C8B-B14F-4D97-AF65-F5344CB8AC3E}">
        <p14:creationId xmlns:p14="http://schemas.microsoft.com/office/powerpoint/2010/main" val="2429238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7</a:t>
            </a:fld>
            <a:endParaRPr lang="zh-CN" altLang="en-US"/>
          </a:p>
        </p:txBody>
      </p:sp>
    </p:spTree>
    <p:extLst>
      <p:ext uri="{BB962C8B-B14F-4D97-AF65-F5344CB8AC3E}">
        <p14:creationId xmlns:p14="http://schemas.microsoft.com/office/powerpoint/2010/main" val="1761644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C944953B-A6FC-4252-9D65-5D435A04F887}" type="datetimeFigureOut">
              <a:rPr lang="zh-CN" altLang="en-US" smtClean="0"/>
              <a:t>2018/10/7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21AFEC-E1CC-4854-BB4C-25D74493A892}"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592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944953B-A6FC-4252-9D65-5D435A04F887}" type="datetimeFigureOut">
              <a:rPr lang="zh-CN" altLang="en-US" smtClean="0"/>
              <a:t>2018/10/7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1790838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944953B-A6FC-4252-9D65-5D435A04F887}" type="datetimeFigureOut">
              <a:rPr lang="zh-CN" altLang="en-US" smtClean="0"/>
              <a:t>2018/10/7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21AFEC-E1CC-4854-BB4C-25D74493A892}"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823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8712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944953B-A6FC-4252-9D65-5D435A04F887}" type="datetimeFigureOut">
              <a:rPr lang="zh-CN" altLang="en-US" smtClean="0"/>
              <a:t>2018/10/7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1876140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944953B-A6FC-4252-9D65-5D435A04F887}" type="datetimeFigureOut">
              <a:rPr lang="zh-CN" altLang="en-US" smtClean="0"/>
              <a:t>2018/10/7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21AFEC-E1CC-4854-BB4C-25D74493A892}"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385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944953B-A6FC-4252-9D65-5D435A04F887}" type="datetimeFigureOut">
              <a:rPr lang="zh-CN" altLang="en-US" smtClean="0"/>
              <a:t>2018/10/7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1481490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944953B-A6FC-4252-9D65-5D435A04F887}" type="datetimeFigureOut">
              <a:rPr lang="zh-CN" altLang="en-US" smtClean="0"/>
              <a:t>2018/10/7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736114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944953B-A6FC-4252-9D65-5D435A04F887}" type="datetimeFigureOut">
              <a:rPr lang="zh-CN" altLang="en-US" smtClean="0"/>
              <a:t>2018/10/7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1509040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4953B-A6FC-4252-9D65-5D435A04F887}" type="datetimeFigureOut">
              <a:rPr lang="zh-CN" altLang="en-US" smtClean="0"/>
              <a:t>2018/10/7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618969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C944953B-A6FC-4252-9D65-5D435A04F887}" type="datetimeFigureOut">
              <a:rPr lang="zh-CN" altLang="en-US" smtClean="0"/>
              <a:t>2018/10/7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3326485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944953B-A6FC-4252-9D65-5D435A04F887}" type="datetimeFigureOut">
              <a:rPr lang="zh-CN" altLang="en-US" smtClean="0"/>
              <a:t>2018/10/7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21AFEC-E1CC-4854-BB4C-25D74493A892}"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18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6E5758D-A3C3-4E88-8AC0-22500507BD7E}" type="datetimeFigureOut">
              <a:rPr lang="zh-CN" altLang="en-US" smtClean="0">
                <a:solidFill>
                  <a:prstClr val="black">
                    <a:tint val="75000"/>
                  </a:prstClr>
                </a:solidFill>
              </a:rPr>
              <a:pPr/>
              <a:t>2018/10/7</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464099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文本框 6"/>
          <p:cNvSpPr txBox="1"/>
          <p:nvPr/>
        </p:nvSpPr>
        <p:spPr>
          <a:xfrm>
            <a:off x="3735974" y="1163269"/>
            <a:ext cx="8623174" cy="1915909"/>
          </a:xfrm>
          <a:prstGeom prst="rect">
            <a:avLst/>
          </a:prstGeom>
          <a:noFill/>
        </p:spPr>
        <p:txBody>
          <a:bodyPr wrap="square" lIns="68580" tIns="34290" rIns="68580" bIns="34290" rtlCol="0">
            <a:spAutoFit/>
          </a:bodyPr>
          <a:lstStyle/>
          <a:p>
            <a:pPr defTabSz="685800" eaLnBrk="0" hangingPunct="0"/>
            <a:r>
              <a:rPr lang="zh-CN" altLang="en-US" sz="6000" dirty="0">
                <a:latin typeface="標楷體" panose="03000509000000000000" pitchFamily="65" charset="-120"/>
                <a:ea typeface="標楷體" panose="03000509000000000000" pitchFamily="65" charset="-120"/>
                <a:cs typeface="+mn-ea"/>
                <a:sym typeface="+mn-lt"/>
              </a:rPr>
              <a:t>以文字探勘技術</a:t>
            </a:r>
            <a:r>
              <a:rPr lang="zh-CN" altLang="en-US" sz="6000" dirty="0" smtClean="0">
                <a:latin typeface="標楷體" panose="03000509000000000000" pitchFamily="65" charset="-120"/>
                <a:ea typeface="標楷體" panose="03000509000000000000" pitchFamily="65" charset="-120"/>
                <a:cs typeface="+mn-ea"/>
                <a:sym typeface="+mn-lt"/>
              </a:rPr>
              <a:t>萃取</a:t>
            </a:r>
            <a:r>
              <a:rPr lang="en-US" altLang="zh-CN" sz="6000" dirty="0" smtClean="0">
                <a:latin typeface="標楷體" panose="03000509000000000000" pitchFamily="65" charset="-120"/>
                <a:ea typeface="標楷體" panose="03000509000000000000" pitchFamily="65" charset="-120"/>
                <a:cs typeface="+mn-ea"/>
                <a:sym typeface="+mn-lt"/>
              </a:rPr>
              <a:t/>
            </a:r>
            <a:br>
              <a:rPr lang="en-US" altLang="zh-CN" sz="6000" dirty="0" smtClean="0">
                <a:latin typeface="標楷體" panose="03000509000000000000" pitchFamily="65" charset="-120"/>
                <a:ea typeface="標楷體" panose="03000509000000000000" pitchFamily="65" charset="-120"/>
                <a:cs typeface="+mn-ea"/>
                <a:sym typeface="+mn-lt"/>
              </a:rPr>
            </a:br>
            <a:r>
              <a:rPr lang="zh-CN" altLang="en-US" sz="6000" dirty="0" smtClean="0">
                <a:latin typeface="標楷體" panose="03000509000000000000" pitchFamily="65" charset="-120"/>
                <a:ea typeface="標楷體" panose="03000509000000000000" pitchFamily="65" charset="-120"/>
                <a:cs typeface="+mn-ea"/>
                <a:sym typeface="+mn-lt"/>
              </a:rPr>
              <a:t>財務</a:t>
            </a:r>
            <a:r>
              <a:rPr lang="zh-CN" altLang="en-US" sz="6000" dirty="0">
                <a:latin typeface="標楷體" panose="03000509000000000000" pitchFamily="65" charset="-120"/>
                <a:ea typeface="標楷體" panose="03000509000000000000" pitchFamily="65" charset="-120"/>
                <a:cs typeface="+mn-ea"/>
                <a:sym typeface="+mn-lt"/>
              </a:rPr>
              <a:t>報告書之附註說明</a:t>
            </a:r>
            <a:endParaRPr lang="en-US" altLang="zh-CN" sz="6000" dirty="0">
              <a:latin typeface="標楷體" panose="03000509000000000000" pitchFamily="65" charset="-120"/>
              <a:ea typeface="標楷體" panose="03000509000000000000" pitchFamily="65" charset="-120"/>
              <a:cs typeface="+mn-ea"/>
              <a:sym typeface="+mn-lt"/>
            </a:endParaRPr>
          </a:p>
        </p:txBody>
      </p:sp>
      <p:sp>
        <p:nvSpPr>
          <p:cNvPr id="2" name="文本框 1">
            <a:extLst>
              <a:ext uri="{FF2B5EF4-FFF2-40B4-BE49-F238E27FC236}">
                <a16:creationId xmlns:a16="http://schemas.microsoft.com/office/drawing/2014/main" id="{3CFBC82E-74B3-4F27-A81F-41B32841E94C}"/>
              </a:ext>
            </a:extLst>
          </p:cNvPr>
          <p:cNvSpPr txBox="1"/>
          <p:nvPr/>
        </p:nvSpPr>
        <p:spPr>
          <a:xfrm>
            <a:off x="4576631" y="3814427"/>
            <a:ext cx="3470930" cy="2308324"/>
          </a:xfrm>
          <a:prstGeom prst="rect">
            <a:avLst/>
          </a:prstGeom>
          <a:noFill/>
        </p:spPr>
        <p:txBody>
          <a:bodyPr wrap="square" rtlCol="0">
            <a:spAutoFit/>
          </a:bodyPr>
          <a:lstStyle/>
          <a:p>
            <a:r>
              <a:rPr lang="zh-CN" altLang="en-US" sz="3600" dirty="0" smtClean="0">
                <a:latin typeface="標楷體" panose="03000509000000000000" pitchFamily="65" charset="-120"/>
                <a:ea typeface="標楷體" panose="03000509000000000000" pitchFamily="65" charset="-120"/>
              </a:rPr>
              <a:t>第七</a:t>
            </a:r>
            <a:r>
              <a:rPr lang="zh-CN" altLang="en-US" sz="3600" dirty="0">
                <a:latin typeface="標楷體" panose="03000509000000000000" pitchFamily="65" charset="-120"/>
                <a:ea typeface="標楷體" panose="03000509000000000000" pitchFamily="65" charset="-120"/>
              </a:rPr>
              <a:t>組：郭欣宜 </a:t>
            </a:r>
            <a:endParaRPr lang="en-US" altLang="zh-CN" sz="3600" dirty="0">
              <a:latin typeface="標楷體" panose="03000509000000000000" pitchFamily="65" charset="-120"/>
              <a:ea typeface="標楷體" panose="03000509000000000000" pitchFamily="65" charset="-120"/>
            </a:endParaRPr>
          </a:p>
          <a:p>
            <a:r>
              <a:rPr lang="zh-CN" altLang="en-US" sz="3600" dirty="0">
                <a:solidFill>
                  <a:prstClr val="black"/>
                </a:solidFill>
                <a:latin typeface="標楷體" panose="03000509000000000000" pitchFamily="65" charset="-120"/>
                <a:ea typeface="標楷體" panose="03000509000000000000" pitchFamily="65" charset="-120"/>
              </a:rPr>
              <a:t>        </a:t>
            </a:r>
            <a:r>
              <a:rPr lang="zh-CN" altLang="en-US" sz="3600" dirty="0" smtClean="0">
                <a:solidFill>
                  <a:prstClr val="black"/>
                </a:solidFill>
                <a:latin typeface="標楷體" panose="03000509000000000000" pitchFamily="65" charset="-120"/>
                <a:ea typeface="標楷體" panose="03000509000000000000" pitchFamily="65" charset="-120"/>
              </a:rPr>
              <a:t>林哲宇</a:t>
            </a:r>
            <a:endParaRPr lang="en-US" altLang="zh-CN" sz="3600" dirty="0">
              <a:latin typeface="標楷體" panose="03000509000000000000" pitchFamily="65" charset="-120"/>
              <a:ea typeface="標楷體" panose="03000509000000000000" pitchFamily="65" charset="-120"/>
            </a:endParaRPr>
          </a:p>
          <a:p>
            <a:r>
              <a:rPr lang="zh-CN" altLang="en-US" sz="3600" dirty="0">
                <a:solidFill>
                  <a:prstClr val="black"/>
                </a:solidFill>
                <a:latin typeface="標楷體" panose="03000509000000000000" pitchFamily="65" charset="-120"/>
                <a:ea typeface="標楷體" panose="03000509000000000000" pitchFamily="65" charset="-120"/>
              </a:rPr>
              <a:t>        </a:t>
            </a:r>
            <a:r>
              <a:rPr lang="zh-CN" altLang="en-US" sz="3600" dirty="0" smtClean="0">
                <a:solidFill>
                  <a:prstClr val="black"/>
                </a:solidFill>
                <a:latin typeface="標楷體" panose="03000509000000000000" pitchFamily="65" charset="-120"/>
                <a:ea typeface="標楷體" panose="03000509000000000000" pitchFamily="65" charset="-120"/>
              </a:rPr>
              <a:t>雷</a:t>
            </a:r>
            <a:r>
              <a:rPr lang="zh-CN" altLang="en-US" sz="3600" dirty="0">
                <a:solidFill>
                  <a:prstClr val="black"/>
                </a:solidFill>
                <a:latin typeface="標楷體" panose="03000509000000000000" pitchFamily="65" charset="-120"/>
                <a:ea typeface="標楷體" panose="03000509000000000000" pitchFamily="65" charset="-120"/>
              </a:rPr>
              <a:t>晨曦</a:t>
            </a:r>
            <a:endParaRPr lang="en-US" altLang="zh-CN" sz="3600" dirty="0">
              <a:latin typeface="標楷體" panose="03000509000000000000" pitchFamily="65" charset="-120"/>
              <a:ea typeface="標楷體" panose="03000509000000000000" pitchFamily="65" charset="-120"/>
            </a:endParaRPr>
          </a:p>
          <a:p>
            <a:r>
              <a:rPr lang="zh-CN" altLang="en-US" sz="3600" dirty="0">
                <a:latin typeface="標楷體" panose="03000509000000000000" pitchFamily="65" charset="-120"/>
                <a:ea typeface="標楷體" panose="03000509000000000000" pitchFamily="65" charset="-120"/>
              </a:rPr>
              <a:t>                      </a:t>
            </a:r>
          </a:p>
        </p:txBody>
      </p:sp>
    </p:spTree>
    <p:extLst>
      <p:ext uri="{BB962C8B-B14F-4D97-AF65-F5344CB8AC3E}">
        <p14:creationId xmlns:p14="http://schemas.microsoft.com/office/powerpoint/2010/main" val="34678146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91232" y="649646"/>
            <a:ext cx="9382100" cy="623248"/>
          </a:xfrm>
          <a:prstGeom prst="rect">
            <a:avLst/>
          </a:prstGeom>
          <a:noFill/>
        </p:spPr>
        <p:txBody>
          <a:bodyPr wrap="square" lIns="68580" tIns="34290" rIns="68580" bIns="34290" rtlCol="0">
            <a:spAutoFit/>
          </a:bodyPr>
          <a:lstStyle/>
          <a:p>
            <a:pPr defTabSz="685800"/>
            <a:r>
              <a:rPr lang="en-US" altLang="zh-TW" sz="3600" dirty="0" smtClean="0">
                <a:latin typeface="標楷體" panose="03000509000000000000" pitchFamily="65" charset="-120"/>
                <a:ea typeface="標楷體" panose="03000509000000000000" pitchFamily="65" charset="-120"/>
                <a:cs typeface="+mn-ea"/>
                <a:sym typeface="+mn-lt"/>
              </a:rPr>
              <a:t>Q</a:t>
            </a:r>
            <a:r>
              <a:rPr lang="zh-TW" altLang="en-US" sz="3600" dirty="0" smtClean="0">
                <a:latin typeface="標楷體" panose="03000509000000000000" pitchFamily="65" charset="-120"/>
                <a:ea typeface="標楷體" panose="03000509000000000000" pitchFamily="65" charset="-120"/>
                <a:cs typeface="+mn-ea"/>
                <a:sym typeface="+mn-lt"/>
              </a:rPr>
              <a:t>：觀察</a:t>
            </a:r>
            <a:r>
              <a:rPr lang="zh-TW" altLang="en-US" sz="3600" dirty="0">
                <a:latin typeface="標楷體" panose="03000509000000000000" pitchFamily="65" charset="-120"/>
                <a:ea typeface="標楷體" panose="03000509000000000000" pitchFamily="65" charset="-120"/>
                <a:cs typeface="+mn-ea"/>
                <a:sym typeface="+mn-lt"/>
              </a:rPr>
              <a:t>論文中的假設研究目標是甚麼</a:t>
            </a:r>
            <a:r>
              <a:rPr lang="en-US" altLang="zh-TW" sz="3600" dirty="0">
                <a:latin typeface="標楷體" panose="03000509000000000000" pitchFamily="65" charset="-120"/>
                <a:ea typeface="標楷體" panose="03000509000000000000" pitchFamily="65" charset="-120"/>
                <a:cs typeface="+mn-ea"/>
                <a:sym typeface="+mn-lt"/>
              </a:rPr>
              <a:t>?</a:t>
            </a:r>
            <a:endParaRPr lang="zh-CN" altLang="en-US" sz="3600" dirty="0">
              <a:latin typeface="標楷體" panose="03000509000000000000" pitchFamily="65" charset="-120"/>
              <a:ea typeface="標楷體" panose="03000509000000000000" pitchFamily="65" charset="-120"/>
              <a:cs typeface="+mn-ea"/>
              <a:sym typeface="+mn-lt"/>
            </a:endParaRPr>
          </a:p>
        </p:txBody>
      </p:sp>
      <p:sp>
        <p:nvSpPr>
          <p:cNvPr id="27" name="矩形 26">
            <a:extLst>
              <a:ext uri="{FF2B5EF4-FFF2-40B4-BE49-F238E27FC236}">
                <a16:creationId xmlns:a16="http://schemas.microsoft.com/office/drawing/2014/main" id="{CF59B7DD-E724-423E-8EAE-9E3F412BBE85}"/>
              </a:ext>
            </a:extLst>
          </p:cNvPr>
          <p:cNvSpPr/>
          <p:nvPr/>
        </p:nvSpPr>
        <p:spPr>
          <a:xfrm>
            <a:off x="1491232" y="2567673"/>
            <a:ext cx="10631942" cy="2041585"/>
          </a:xfrm>
          <a:prstGeom prst="rect">
            <a:avLst/>
          </a:prstGeom>
        </p:spPr>
        <p:txBody>
          <a:bodyPr wrap="square">
            <a:spAutoFit/>
          </a:bodyPr>
          <a:lstStyle/>
          <a:p>
            <a:pPr marL="1435100" lvl="0" indent="-1435100">
              <a:lnSpc>
                <a:spcPts val="3840"/>
              </a:lnSpc>
              <a:spcAft>
                <a:spcPts val="0"/>
              </a:spcAft>
            </a:pPr>
            <a:r>
              <a:rPr lang="en-US" altLang="zh-CN" sz="3200" kern="100" dirty="0" smtClean="0">
                <a:latin typeface="標楷體" panose="03000509000000000000" pitchFamily="65" charset="-120"/>
                <a:ea typeface="標楷體" panose="03000509000000000000" pitchFamily="65" charset="-120"/>
                <a:cs typeface="Times New Roman" panose="02020603050405020304" pitchFamily="18" charset="0"/>
              </a:rPr>
              <a:t>A</a:t>
            </a:r>
            <a:r>
              <a:rPr lang="zh-TW" altLang="en-US" sz="3200" kern="100" dirty="0" smtClean="0">
                <a:latin typeface="標楷體" panose="03000509000000000000" pitchFamily="65" charset="-120"/>
                <a:ea typeface="標楷體" panose="03000509000000000000" pitchFamily="65" charset="-120"/>
                <a:cs typeface="Times New Roman" panose="02020603050405020304" pitchFamily="18" charset="0"/>
              </a:rPr>
              <a:t>：</a:t>
            </a:r>
            <a:r>
              <a:rPr lang="zh-CN" altLang="en-US" sz="3200" kern="100" dirty="0" smtClean="0">
                <a:latin typeface="標楷體" panose="03000509000000000000" pitchFamily="65" charset="-120"/>
                <a:ea typeface="標楷體" panose="03000509000000000000" pitchFamily="65" charset="-120"/>
                <a:cs typeface="Times New Roman" panose="02020603050405020304" pitchFamily="18" charset="0"/>
              </a:rPr>
              <a:t>一</a:t>
            </a:r>
            <a:r>
              <a:rPr lang="zh-CN" altLang="en-US" sz="3200" kern="100" dirty="0">
                <a:latin typeface="標楷體" panose="03000509000000000000" pitchFamily="65" charset="-120"/>
                <a:ea typeface="標楷體" panose="03000509000000000000" pitchFamily="65" charset="-120"/>
                <a:cs typeface="Times New Roman" panose="02020603050405020304" pitchFamily="18" charset="0"/>
              </a:rPr>
              <a:t>、</a:t>
            </a:r>
            <a:r>
              <a:rPr lang="zh-TW" altLang="zh-CN" sz="3200" kern="100" dirty="0" smtClean="0">
                <a:latin typeface="標楷體" panose="03000509000000000000" pitchFamily="65" charset="-120"/>
                <a:ea typeface="標楷體" panose="03000509000000000000" pitchFamily="65" charset="-120"/>
                <a:cs typeface="Times New Roman" panose="02020603050405020304" pitchFamily="18" charset="0"/>
              </a:rPr>
              <a:t>探</a:t>
            </a:r>
            <a:r>
              <a:rPr lang="zh-TW" altLang="en-US" sz="3200" kern="100" dirty="0">
                <a:latin typeface="標楷體" panose="03000509000000000000" pitchFamily="65" charset="-120"/>
                <a:ea typeface="標楷體" panose="03000509000000000000" pitchFamily="65" charset="-120"/>
                <a:cs typeface="Times New Roman" panose="02020603050405020304" pitchFamily="18" charset="0"/>
              </a:rPr>
              <a:t>討</a:t>
            </a:r>
            <a:r>
              <a:rPr lang="zh-TW" altLang="zh-CN" sz="3200" kern="100" dirty="0" smtClean="0">
                <a:latin typeface="標楷體" panose="03000509000000000000" pitchFamily="65" charset="-120"/>
                <a:ea typeface="標楷體" panose="03000509000000000000" pitchFamily="65" charset="-120"/>
                <a:cs typeface="Times New Roman" panose="02020603050405020304" pitchFamily="18" charset="0"/>
              </a:rPr>
              <a:t>財務</a:t>
            </a:r>
            <a:r>
              <a:rPr lang="zh-TW" altLang="zh-CN" sz="3200" kern="100" dirty="0">
                <a:latin typeface="標楷體" panose="03000509000000000000" pitchFamily="65" charset="-120"/>
                <a:ea typeface="標楷體" panose="03000509000000000000" pitchFamily="65" charset="-120"/>
                <a:cs typeface="Times New Roman" panose="02020603050405020304" pitchFamily="18" charset="0"/>
              </a:rPr>
              <a:t>報告書文字揭露部分增加財務</a:t>
            </a:r>
            <a:r>
              <a:rPr lang="zh-TW" altLang="zh-CN" sz="3200" kern="100" dirty="0" smtClean="0">
                <a:latin typeface="標楷體" panose="03000509000000000000" pitchFamily="65" charset="-120"/>
                <a:ea typeface="標楷體" panose="03000509000000000000" pitchFamily="65" charset="-120"/>
                <a:cs typeface="Times New Roman" panose="02020603050405020304" pitchFamily="18" charset="0"/>
              </a:rPr>
              <a:t>危機預警</a:t>
            </a:r>
            <a:r>
              <a:rPr lang="zh-TW" altLang="zh-CN" sz="3200" kern="100" dirty="0">
                <a:latin typeface="標楷體" panose="03000509000000000000" pitchFamily="65" charset="-120"/>
                <a:ea typeface="標楷體" panose="03000509000000000000" pitchFamily="65" charset="-120"/>
                <a:cs typeface="Times New Roman" panose="02020603050405020304" pitchFamily="18" charset="0"/>
              </a:rPr>
              <a:t>的</a:t>
            </a:r>
            <a:r>
              <a:rPr lang="zh-TW" altLang="zh-CN" sz="3200" kern="100" dirty="0" smtClean="0">
                <a:latin typeface="標楷體" panose="03000509000000000000" pitchFamily="65" charset="-120"/>
                <a:ea typeface="標楷體" panose="03000509000000000000" pitchFamily="65" charset="-120"/>
                <a:cs typeface="Times New Roman" panose="02020603050405020304" pitchFamily="18" charset="0"/>
              </a:rPr>
              <a:t>能力</a:t>
            </a:r>
            <a:endParaRPr lang="en-US" altLang="zh-TW" sz="3200" kern="100" dirty="0">
              <a:latin typeface="標楷體" panose="03000509000000000000" pitchFamily="65" charset="-120"/>
              <a:ea typeface="標楷體" panose="03000509000000000000" pitchFamily="65" charset="-120"/>
              <a:cs typeface="Times New Roman" panose="02020603050405020304" pitchFamily="18" charset="0"/>
            </a:endParaRPr>
          </a:p>
          <a:p>
            <a:pPr lvl="0">
              <a:lnSpc>
                <a:spcPts val="3840"/>
              </a:lnSpc>
              <a:spcAft>
                <a:spcPts val="0"/>
              </a:spcAft>
            </a:pPr>
            <a:endParaRPr lang="en-US" altLang="zh-CN" sz="3200" kern="100" dirty="0" smtClean="0">
              <a:latin typeface="標楷體" panose="03000509000000000000" pitchFamily="65" charset="-120"/>
              <a:ea typeface="標楷體" panose="03000509000000000000" pitchFamily="65" charset="-120"/>
              <a:cs typeface="Times New Roman" panose="02020603050405020304" pitchFamily="18" charset="0"/>
            </a:endParaRPr>
          </a:p>
          <a:p>
            <a:pPr lvl="0">
              <a:lnSpc>
                <a:spcPts val="3840"/>
              </a:lnSpc>
              <a:spcAft>
                <a:spcPts val="0"/>
              </a:spcAft>
            </a:pPr>
            <a:r>
              <a:rPr lang="zh-TW" altLang="en-US" sz="3200" kern="100" dirty="0" smtClean="0">
                <a:latin typeface="標楷體" panose="03000509000000000000" pitchFamily="65" charset="-120"/>
                <a:ea typeface="標楷體" panose="03000509000000000000" pitchFamily="65" charset="-120"/>
                <a:cs typeface="Times New Roman" panose="02020603050405020304" pitchFamily="18" charset="0"/>
              </a:rPr>
              <a:t>　 </a:t>
            </a:r>
            <a:r>
              <a:rPr lang="zh-CN" altLang="en-US" sz="3200" kern="100" dirty="0" smtClean="0">
                <a:latin typeface="標楷體" panose="03000509000000000000" pitchFamily="65" charset="-120"/>
                <a:ea typeface="標楷體" panose="03000509000000000000" pitchFamily="65" charset="-120"/>
                <a:cs typeface="Times New Roman" panose="02020603050405020304" pitchFamily="18" charset="0"/>
              </a:rPr>
              <a:t>二</a:t>
            </a:r>
            <a:r>
              <a:rPr lang="zh-CN" altLang="en-US" sz="3200" kern="100" dirty="0">
                <a:latin typeface="標楷體" panose="03000509000000000000" pitchFamily="65" charset="-120"/>
                <a:ea typeface="標楷體" panose="03000509000000000000" pitchFamily="65" charset="-120"/>
                <a:cs typeface="Times New Roman" panose="02020603050405020304" pitchFamily="18" charset="0"/>
              </a:rPr>
              <a:t>、</a:t>
            </a:r>
            <a:r>
              <a:rPr lang="zh-TW" altLang="zh-CN" sz="3200" kern="100" dirty="0">
                <a:latin typeface="標楷體" panose="03000509000000000000" pitchFamily="65" charset="-120"/>
                <a:ea typeface="標楷體" panose="03000509000000000000" pitchFamily="65" charset="-120"/>
                <a:cs typeface="Times New Roman" panose="02020603050405020304" pitchFamily="18" charset="0"/>
              </a:rPr>
              <a:t>探討分群技術的演算法，能正確分群的</a:t>
            </a:r>
            <a:r>
              <a:rPr lang="zh-TW" altLang="zh-CN" sz="3200" kern="100" dirty="0" smtClean="0">
                <a:latin typeface="標楷體" panose="03000509000000000000" pitchFamily="65" charset="-120"/>
                <a:ea typeface="標楷體" panose="03000509000000000000" pitchFamily="65" charset="-120"/>
                <a:cs typeface="Times New Roman" panose="02020603050405020304" pitchFamily="18" charset="0"/>
              </a:rPr>
              <a:t>能力</a:t>
            </a:r>
            <a:endParaRPr lang="zh-CN" altLang="zh-CN" sz="3200"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8027345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90400" y="651600"/>
            <a:ext cx="9382100" cy="623248"/>
          </a:xfrm>
          <a:prstGeom prst="rect">
            <a:avLst/>
          </a:prstGeom>
          <a:noFill/>
        </p:spPr>
        <p:txBody>
          <a:bodyPr wrap="square" lIns="68580" tIns="34290" rIns="68580" bIns="34290" rtlCol="0">
            <a:spAutoFit/>
          </a:bodyPr>
          <a:lstStyle/>
          <a:p>
            <a:pPr defTabSz="685800"/>
            <a:r>
              <a:rPr lang="en-US" altLang="zh-TW" sz="3600" dirty="0" smtClean="0">
                <a:latin typeface="標楷體" panose="03000509000000000000" pitchFamily="65" charset="-120"/>
                <a:ea typeface="標楷體" panose="03000509000000000000" pitchFamily="65" charset="-120"/>
                <a:cs typeface="+mn-ea"/>
                <a:sym typeface="+mn-lt"/>
              </a:rPr>
              <a:t>Q</a:t>
            </a:r>
            <a:r>
              <a:rPr lang="zh-TW" altLang="en-US" sz="3600" dirty="0" smtClean="0">
                <a:latin typeface="標楷體" panose="03000509000000000000" pitchFamily="65" charset="-120"/>
                <a:ea typeface="標楷體" panose="03000509000000000000" pitchFamily="65" charset="-120"/>
                <a:cs typeface="+mn-ea"/>
                <a:sym typeface="+mn-lt"/>
              </a:rPr>
              <a:t>：觀察</a:t>
            </a:r>
            <a:r>
              <a:rPr lang="zh-TW" altLang="en-US" sz="3600" dirty="0">
                <a:latin typeface="標楷體" panose="03000509000000000000" pitchFamily="65" charset="-120"/>
                <a:ea typeface="標楷體" panose="03000509000000000000" pitchFamily="65" charset="-120"/>
                <a:cs typeface="+mn-ea"/>
                <a:sym typeface="+mn-lt"/>
              </a:rPr>
              <a:t>論文中的假設研究目標是甚麼</a:t>
            </a:r>
            <a:r>
              <a:rPr lang="en-US" altLang="zh-TW" sz="3600" dirty="0">
                <a:latin typeface="標楷體" panose="03000509000000000000" pitchFamily="65" charset="-120"/>
                <a:ea typeface="標楷體" panose="03000509000000000000" pitchFamily="65" charset="-120"/>
                <a:cs typeface="+mn-ea"/>
                <a:sym typeface="+mn-lt"/>
              </a:rPr>
              <a:t>?</a:t>
            </a:r>
            <a:endParaRPr lang="zh-CN" altLang="en-US" sz="3600" dirty="0">
              <a:latin typeface="標楷體" panose="03000509000000000000" pitchFamily="65" charset="-120"/>
              <a:ea typeface="標楷體" panose="03000509000000000000" pitchFamily="65" charset="-120"/>
              <a:cs typeface="+mn-ea"/>
              <a:sym typeface="+mn-lt"/>
            </a:endParaRPr>
          </a:p>
        </p:txBody>
      </p:sp>
      <p:sp>
        <p:nvSpPr>
          <p:cNvPr id="2" name="文本框 1">
            <a:extLst>
              <a:ext uri="{FF2B5EF4-FFF2-40B4-BE49-F238E27FC236}">
                <a16:creationId xmlns:a16="http://schemas.microsoft.com/office/drawing/2014/main" id="{3BC28669-D00F-442F-9278-D9EA6BE8CE15}"/>
              </a:ext>
            </a:extLst>
          </p:cNvPr>
          <p:cNvSpPr txBox="1"/>
          <p:nvPr/>
        </p:nvSpPr>
        <p:spPr>
          <a:xfrm>
            <a:off x="1490400" y="2566800"/>
            <a:ext cx="9436963" cy="3046988"/>
          </a:xfrm>
          <a:prstGeom prst="rect">
            <a:avLst/>
          </a:prstGeom>
          <a:noFill/>
        </p:spPr>
        <p:txBody>
          <a:bodyPr wrap="square" rtlCol="0">
            <a:spAutoFit/>
          </a:bodyPr>
          <a:lstStyle/>
          <a:p>
            <a:pPr marL="628650" indent="-628650"/>
            <a:r>
              <a:rPr lang="en-US" altLang="zh-TW" sz="3200" kern="100" dirty="0" smtClean="0">
                <a:latin typeface="標楷體" panose="03000509000000000000" pitchFamily="65" charset="-120"/>
                <a:ea typeface="標楷體" panose="03000509000000000000" pitchFamily="65" charset="-120"/>
                <a:cs typeface="Times New Roman" panose="02020603050405020304" pitchFamily="18" charset="0"/>
              </a:rPr>
              <a:t>A</a:t>
            </a:r>
            <a:r>
              <a:rPr lang="zh-TW" altLang="en-US" sz="3200" kern="100" dirty="0" smtClean="0">
                <a:latin typeface="標楷體" panose="03000509000000000000" pitchFamily="65" charset="-120"/>
                <a:ea typeface="標楷體" panose="03000509000000000000" pitchFamily="65" charset="-120"/>
                <a:cs typeface="Times New Roman" panose="02020603050405020304" pitchFamily="18" charset="0"/>
              </a:rPr>
              <a:t>：</a:t>
            </a:r>
            <a:r>
              <a:rPr lang="zh-TW" altLang="zh-TW" sz="3200" kern="100" dirty="0">
                <a:latin typeface="標楷體" panose="03000509000000000000" pitchFamily="65" charset="-120"/>
                <a:ea typeface="標楷體" panose="03000509000000000000" pitchFamily="65" charset="-120"/>
                <a:cs typeface="Times New Roman" panose="02020603050405020304" pitchFamily="18" charset="0"/>
              </a:rPr>
              <a:t>蒐集「公開資訊觀測站」上市公司年報之財務報告書中附註說明部分文字作為本研究的實驗對象，經過前處理程序後，將文件分為訓練資料與測試資料兩部分。訓練資料為學習文件在各個類别中的規則、文件特微，用来建立分群器模型；測試資料則是測試是否能夠將文件給予正確的群别。</a:t>
            </a:r>
          </a:p>
        </p:txBody>
      </p:sp>
    </p:spTree>
    <p:extLst>
      <p:ext uri="{BB962C8B-B14F-4D97-AF65-F5344CB8AC3E}">
        <p14:creationId xmlns:p14="http://schemas.microsoft.com/office/powerpoint/2010/main" val="26777694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90400" y="651600"/>
            <a:ext cx="9382100" cy="623248"/>
          </a:xfrm>
          <a:prstGeom prst="rect">
            <a:avLst/>
          </a:prstGeom>
          <a:noFill/>
        </p:spPr>
        <p:txBody>
          <a:bodyPr wrap="square" lIns="68580" tIns="34290" rIns="68580" bIns="34290" rtlCol="0">
            <a:spAutoFit/>
          </a:bodyPr>
          <a:lstStyle/>
          <a:p>
            <a:pPr defTabSz="685800"/>
            <a:r>
              <a:rPr lang="en-US" altLang="zh-TW" sz="3600" dirty="0" smtClean="0">
                <a:latin typeface="標楷體" panose="03000509000000000000" pitchFamily="65" charset="-120"/>
                <a:ea typeface="標楷體" panose="03000509000000000000" pitchFamily="65" charset="-120"/>
                <a:cs typeface="+mn-ea"/>
                <a:sym typeface="+mn-lt"/>
              </a:rPr>
              <a:t>Q</a:t>
            </a:r>
            <a:r>
              <a:rPr lang="zh-CN" altLang="en-US" sz="3600" dirty="0" smtClean="0">
                <a:latin typeface="標楷體" panose="03000509000000000000" pitchFamily="65" charset="-120"/>
                <a:ea typeface="標楷體" panose="03000509000000000000" pitchFamily="65" charset="-120"/>
                <a:cs typeface="+mn-ea"/>
                <a:sym typeface="+mn-lt"/>
              </a:rPr>
              <a:t>：</a:t>
            </a:r>
            <a:r>
              <a:rPr lang="zh-TW" altLang="en-US" sz="3600" dirty="0">
                <a:latin typeface="標楷體" panose="03000509000000000000" pitchFamily="65" charset="-120"/>
                <a:ea typeface="標楷體" panose="03000509000000000000" pitchFamily="65" charset="-120"/>
                <a:cs typeface="+mn-ea"/>
                <a:sym typeface="+mn-lt"/>
              </a:rPr>
              <a:t>實驗結果研究結果是甚麼</a:t>
            </a:r>
            <a:r>
              <a:rPr lang="en-US" altLang="zh-TW" sz="3600" dirty="0">
                <a:latin typeface="標楷體" panose="03000509000000000000" pitchFamily="65" charset="-120"/>
                <a:ea typeface="標楷體" panose="03000509000000000000" pitchFamily="65" charset="-120"/>
                <a:cs typeface="+mn-ea"/>
                <a:sym typeface="+mn-lt"/>
              </a:rPr>
              <a:t>?</a:t>
            </a:r>
            <a:endParaRPr lang="zh-CN" altLang="en-US" sz="3600" dirty="0">
              <a:latin typeface="標楷體" panose="03000509000000000000" pitchFamily="65" charset="-120"/>
              <a:ea typeface="標楷體" panose="03000509000000000000" pitchFamily="65" charset="-120"/>
              <a:cs typeface="+mn-ea"/>
              <a:sym typeface="+mn-lt"/>
            </a:endParaRPr>
          </a:p>
        </p:txBody>
      </p:sp>
      <p:sp>
        <p:nvSpPr>
          <p:cNvPr id="2" name="矩形 1"/>
          <p:cNvSpPr/>
          <p:nvPr/>
        </p:nvSpPr>
        <p:spPr>
          <a:xfrm>
            <a:off x="1490400" y="1453971"/>
            <a:ext cx="2396810" cy="400110"/>
          </a:xfrm>
          <a:prstGeom prst="rect">
            <a:avLst/>
          </a:prstGeom>
        </p:spPr>
        <p:txBody>
          <a:bodyPr wrap="none">
            <a:spAutoFit/>
          </a:bodyPr>
          <a:lstStyle/>
          <a:p>
            <a:pPr marL="228600">
              <a:spcAft>
                <a:spcPts val="0"/>
              </a:spcAft>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A</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、實驗結果一：</a:t>
            </a:r>
            <a:endParaRPr lang="zh-TW" altLang="zh-TW"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569343271"/>
              </p:ext>
            </p:extLst>
          </p:nvPr>
        </p:nvGraphicFramePr>
        <p:xfrm>
          <a:off x="1796901" y="5446121"/>
          <a:ext cx="8601740" cy="1104900"/>
        </p:xfrm>
        <a:graphic>
          <a:graphicData uri="http://schemas.openxmlformats.org/drawingml/2006/table">
            <a:tbl>
              <a:tblPr/>
              <a:tblGrid>
                <a:gridCol w="1275908">
                  <a:extLst>
                    <a:ext uri="{9D8B030D-6E8A-4147-A177-3AD203B41FA5}">
                      <a16:colId xmlns:a16="http://schemas.microsoft.com/office/drawing/2014/main" val="3128490360"/>
                    </a:ext>
                  </a:extLst>
                </a:gridCol>
                <a:gridCol w="1831458">
                  <a:extLst>
                    <a:ext uri="{9D8B030D-6E8A-4147-A177-3AD203B41FA5}">
                      <a16:colId xmlns:a16="http://schemas.microsoft.com/office/drawing/2014/main" val="1131182543"/>
                    </a:ext>
                  </a:extLst>
                </a:gridCol>
                <a:gridCol w="1831458">
                  <a:extLst>
                    <a:ext uri="{9D8B030D-6E8A-4147-A177-3AD203B41FA5}">
                      <a16:colId xmlns:a16="http://schemas.microsoft.com/office/drawing/2014/main" val="1073125693"/>
                    </a:ext>
                  </a:extLst>
                </a:gridCol>
                <a:gridCol w="1831458">
                  <a:extLst>
                    <a:ext uri="{9D8B030D-6E8A-4147-A177-3AD203B41FA5}">
                      <a16:colId xmlns:a16="http://schemas.microsoft.com/office/drawing/2014/main" val="2683444100"/>
                    </a:ext>
                  </a:extLst>
                </a:gridCol>
                <a:gridCol w="1831458">
                  <a:extLst>
                    <a:ext uri="{9D8B030D-6E8A-4147-A177-3AD203B41FA5}">
                      <a16:colId xmlns:a16="http://schemas.microsoft.com/office/drawing/2014/main" val="1345311995"/>
                    </a:ext>
                  </a:extLst>
                </a:gridCol>
              </a:tblGrid>
              <a:tr h="116840">
                <a:tc>
                  <a:txBody>
                    <a:bodyPr/>
                    <a:lstStyle/>
                    <a:p>
                      <a:pPr algn="ctr" fontAlgn="ctr">
                        <a:spcAft>
                          <a:spcPts val="0"/>
                        </a:spcAft>
                      </a:pPr>
                      <a:r>
                        <a:rPr lang="zh-CN" sz="1400" kern="12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正常公司</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gridSpan="2">
                  <a:txBody>
                    <a:bodyPr/>
                    <a:lstStyle/>
                    <a:p>
                      <a:pPr algn="ctr" fontAlgn="ctr">
                        <a:spcAft>
                          <a:spcPts val="0"/>
                        </a:spcAft>
                      </a:pPr>
                      <a:r>
                        <a:rPr lang="en-US" sz="1400" kern="12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K=2</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zh-TW" altLang="en-US"/>
                    </a:p>
                  </a:txBody>
                  <a:tcPr/>
                </a:tc>
                <a:tc gridSpan="2">
                  <a:txBody>
                    <a:bodyPr/>
                    <a:lstStyle/>
                    <a:p>
                      <a:pPr algn="ctr" fontAlgn="ctr">
                        <a:spcAft>
                          <a:spcPts val="0"/>
                        </a:spcAft>
                      </a:pPr>
                      <a:r>
                        <a:rPr lang="en-US" sz="1400" kern="12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K=3</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zh-TW" altLang="en-US"/>
                    </a:p>
                  </a:txBody>
                  <a:tcPr/>
                </a:tc>
                <a:extLst>
                  <a:ext uri="{0D108BD9-81ED-4DB2-BD59-A6C34878D82A}">
                    <a16:rowId xmlns:a16="http://schemas.microsoft.com/office/drawing/2014/main" val="126054353"/>
                  </a:ext>
                </a:extLst>
              </a:tr>
              <a:tr h="116840">
                <a:tc>
                  <a:txBody>
                    <a:bodyPr/>
                    <a:lstStyle/>
                    <a:p>
                      <a:pPr algn="ctr" fontAlgn="ctr">
                        <a:spcAft>
                          <a:spcPts val="0"/>
                        </a:spcAft>
                      </a:pPr>
                      <a:r>
                        <a:rPr lang="zh-CN" sz="1400" kern="12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正確率</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spcAft>
                          <a:spcPts val="0"/>
                        </a:spcAft>
                      </a:pPr>
                      <a:r>
                        <a:rPr lang="en-US" sz="1400" kern="12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K-Means</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spcAft>
                          <a:spcPts val="0"/>
                        </a:spcAft>
                      </a:pPr>
                      <a:r>
                        <a:rPr lang="en-US" sz="1400" kern="12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Two Step</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spcAft>
                          <a:spcPts val="0"/>
                        </a:spcAft>
                      </a:pPr>
                      <a:r>
                        <a:rPr lang="en-US" sz="1400" kern="12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K-Means</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spcAft>
                          <a:spcPts val="0"/>
                        </a:spcAft>
                      </a:pPr>
                      <a:r>
                        <a:rPr lang="en-US" sz="1400" kern="12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Two Step</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87584126"/>
                  </a:ext>
                </a:extLst>
              </a:tr>
              <a:tr h="116840">
                <a:tc>
                  <a:txBody>
                    <a:bodyPr/>
                    <a:lstStyle/>
                    <a:p>
                      <a:pPr algn="ctr" fontAlgn="ctr">
                        <a:spcAft>
                          <a:spcPts val="0"/>
                        </a:spcAft>
                      </a:pPr>
                      <a:r>
                        <a:rPr lang="zh-CN" sz="1400" kern="12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變數</a:t>
                      </a:r>
                      <a:r>
                        <a:rPr lang="en-US" sz="1400" kern="12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spcAft>
                          <a:spcPts val="0"/>
                        </a:spcAft>
                      </a:pPr>
                      <a:r>
                        <a:rPr lang="en-US" sz="1400" kern="12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92%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Aft>
                          <a:spcPts val="0"/>
                        </a:spcAft>
                      </a:pPr>
                      <a:r>
                        <a:rPr lang="en-US" sz="1400" kern="120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99%</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Aft>
                          <a:spcPts val="0"/>
                        </a:spcAft>
                      </a:pPr>
                      <a:r>
                        <a:rPr lang="en-US" sz="1400" kern="120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64%</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Aft>
                          <a:spcPts val="0"/>
                        </a:spcAft>
                      </a:pPr>
                      <a:r>
                        <a:rPr lang="en-US" sz="1400" kern="12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56%</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058170"/>
                  </a:ext>
                </a:extLst>
              </a:tr>
              <a:tr h="116840">
                <a:tc>
                  <a:txBody>
                    <a:bodyPr/>
                    <a:lstStyle/>
                    <a:p>
                      <a:pPr algn="ctr" fontAlgn="ctr">
                        <a:spcAft>
                          <a:spcPts val="0"/>
                        </a:spcAft>
                      </a:pPr>
                      <a:r>
                        <a:rPr lang="zh-CN" sz="1400" kern="12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變數</a:t>
                      </a:r>
                      <a:r>
                        <a:rPr lang="en-US" sz="1400" kern="12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150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spcAft>
                          <a:spcPts val="0"/>
                        </a:spcAft>
                      </a:pPr>
                      <a:r>
                        <a:rPr lang="en-US" sz="1400" kern="12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92%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Aft>
                          <a:spcPts val="0"/>
                        </a:spcAft>
                      </a:pPr>
                      <a:r>
                        <a:rPr lang="en-US" sz="1400" kern="12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92%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Aft>
                          <a:spcPts val="0"/>
                        </a:spcAft>
                      </a:pPr>
                      <a:r>
                        <a:rPr lang="en-US" sz="1400" kern="12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60%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Aft>
                          <a:spcPts val="0"/>
                        </a:spcAft>
                      </a:pPr>
                      <a:r>
                        <a:rPr lang="en-US" sz="1400" kern="120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72%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6347416"/>
                  </a:ext>
                </a:extLst>
              </a:tr>
              <a:tr h="162560">
                <a:tc>
                  <a:txBody>
                    <a:bodyPr/>
                    <a:lstStyle/>
                    <a:p>
                      <a:pPr algn="ctr" fontAlgn="ctr">
                        <a:spcAft>
                          <a:spcPts val="0"/>
                        </a:spcAft>
                      </a:pPr>
                      <a:r>
                        <a:rPr lang="zh-CN" sz="1400" kern="12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變數</a:t>
                      </a:r>
                      <a:r>
                        <a:rPr lang="en-US" sz="1400" kern="1200" dirty="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200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spcAft>
                          <a:spcPts val="0"/>
                        </a:spcAft>
                      </a:pPr>
                      <a:r>
                        <a:rPr lang="en-US" sz="1400" kern="12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68%</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Aft>
                          <a:spcPts val="0"/>
                        </a:spcAft>
                      </a:pPr>
                      <a:r>
                        <a:rPr lang="en-US" sz="1400" kern="120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76%</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Aft>
                          <a:spcPts val="0"/>
                        </a:spcAft>
                      </a:pPr>
                      <a:r>
                        <a:rPr lang="en-US" sz="1400" kern="1200">
                          <a:solidFill>
                            <a:srgbClr val="000000"/>
                          </a:solidFill>
                          <a:effectLst/>
                          <a:latin typeface="Times New Roman" panose="02020603050405020304" pitchFamily="18" charset="0"/>
                          <a:ea typeface="標楷體" panose="03000509000000000000" pitchFamily="65" charset="-120"/>
                          <a:cs typeface="Arial" panose="020B0604020202020204" pitchFamily="34" charset="0"/>
                        </a:rPr>
                        <a:t>68%</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Aft>
                          <a:spcPts val="0"/>
                        </a:spcAft>
                      </a:pPr>
                      <a:r>
                        <a:rPr lang="en-US" sz="1400" kern="1200" dirty="0">
                          <a:solidFill>
                            <a:srgbClr val="FF0000"/>
                          </a:solidFill>
                          <a:effectLst/>
                          <a:latin typeface="Times New Roman" panose="02020603050405020304" pitchFamily="18" charset="0"/>
                          <a:ea typeface="標楷體" panose="03000509000000000000" pitchFamily="65" charset="-120"/>
                          <a:cs typeface="Arial" panose="020B0604020202020204" pitchFamily="34" charset="0"/>
                        </a:rPr>
                        <a:t>76%</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235565"/>
                  </a:ext>
                </a:extLst>
              </a:tr>
            </a:tbl>
          </a:graphicData>
        </a:graphic>
      </p:graphicFrame>
      <p:graphicFrame>
        <p:nvGraphicFramePr>
          <p:cNvPr id="14" name="图表 1">
            <a:extLst>
              <a:ext uri="{FF2B5EF4-FFF2-40B4-BE49-F238E27FC236}">
                <a16:creationId xmlns:a16="http://schemas.microsoft.com/office/drawing/2014/main" id="{4B7173C2-1133-47BE-A0A6-AC6F95883163}"/>
              </a:ext>
            </a:extLst>
          </p:cNvPr>
          <p:cNvGraphicFramePr/>
          <p:nvPr>
            <p:extLst>
              <p:ext uri="{D42A27DB-BD31-4B8C-83A1-F6EECF244321}">
                <p14:modId xmlns:p14="http://schemas.microsoft.com/office/powerpoint/2010/main" val="3073537244"/>
              </p:ext>
            </p:extLst>
          </p:nvPr>
        </p:nvGraphicFramePr>
        <p:xfrm>
          <a:off x="2519916" y="2009553"/>
          <a:ext cx="7219507" cy="32322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586260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2297" y="651600"/>
            <a:ext cx="2382383" cy="400110"/>
          </a:xfrm>
          <a:prstGeom prst="rect">
            <a:avLst/>
          </a:prstGeom>
        </p:spPr>
        <p:txBody>
          <a:bodyPr wrap="none">
            <a:spAutoFit/>
          </a:bodyPr>
          <a:lstStyle/>
          <a:p>
            <a:pPr marL="228600">
              <a:spcAft>
                <a:spcPts val="0"/>
              </a:spcAft>
            </a:pPr>
            <a:r>
              <a:rPr lang="en-US" altLang="zh-TW" sz="2000" kern="100" dirty="0">
                <a:latin typeface="標楷體" panose="03000509000000000000" pitchFamily="65" charset="-120"/>
                <a:ea typeface="標楷體" panose="03000509000000000000" pitchFamily="65" charset="-120"/>
                <a:cs typeface="Times New Roman" panose="02020603050405020304" pitchFamily="18" charset="0"/>
              </a:rPr>
              <a:t>B</a:t>
            </a:r>
            <a:r>
              <a:rPr lang="zh-CN" altLang="zh-TW" sz="2000" kern="100" dirty="0">
                <a:latin typeface="標楷體" panose="03000509000000000000" pitchFamily="65" charset="-120"/>
                <a:ea typeface="標楷體" panose="03000509000000000000" pitchFamily="65" charset="-120"/>
                <a:cs typeface="Times New Roman" panose="02020603050405020304" pitchFamily="18" charset="0"/>
              </a:rPr>
              <a:t>、實驗結果二：</a:t>
            </a:r>
            <a:endParaRPr lang="zh-TW" altLang="zh-TW"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矩形 5"/>
          <p:cNvSpPr/>
          <p:nvPr/>
        </p:nvSpPr>
        <p:spPr>
          <a:xfrm>
            <a:off x="1808866" y="1294171"/>
            <a:ext cx="3565400" cy="338554"/>
          </a:xfrm>
          <a:prstGeom prst="rect">
            <a:avLst/>
          </a:prstGeom>
        </p:spPr>
        <p:txBody>
          <a:bodyPr wrap="none">
            <a:spAutoFit/>
          </a:bodyPr>
          <a:lstStyle/>
          <a:p>
            <a:pPr marL="228600">
              <a:spcAft>
                <a:spcPts val="0"/>
              </a:spcAft>
            </a:pPr>
            <a:r>
              <a:rPr lang="zh-TW" altLang="zh-TW" sz="1600" kern="100" dirty="0">
                <a:latin typeface="標楷體" panose="03000509000000000000" pitchFamily="65" charset="-120"/>
                <a:ea typeface="標楷體" panose="03000509000000000000" pitchFamily="65" charset="-120"/>
                <a:cs typeface="Times New Roman" panose="02020603050405020304" pitchFamily="18" charset="0"/>
              </a:rPr>
              <a:t>分群器</a:t>
            </a:r>
            <a:r>
              <a:rPr lang="en-US" altLang="zh-TW" sz="1600" kern="100" dirty="0">
                <a:latin typeface="標楷體" panose="03000509000000000000" pitchFamily="65" charset="-120"/>
                <a:ea typeface="標楷體" panose="03000509000000000000" pitchFamily="65" charset="-120"/>
                <a:cs typeface="Times New Roman" panose="02020603050405020304" pitchFamily="18" charset="0"/>
              </a:rPr>
              <a:t>K-Means K=2</a:t>
            </a:r>
            <a:r>
              <a:rPr lang="zh-TW" altLang="zh-TW" sz="1600" kern="100" dirty="0">
                <a:latin typeface="標楷體" panose="03000509000000000000" pitchFamily="65" charset="-120"/>
                <a:ea typeface="標楷體" panose="03000509000000000000" pitchFamily="65" charset="-120"/>
                <a:cs typeface="Times New Roman" panose="02020603050405020304" pitchFamily="18" charset="0"/>
              </a:rPr>
              <a:t>，變數</a:t>
            </a:r>
            <a:r>
              <a:rPr lang="en-US" altLang="zh-TW" sz="1600" kern="100" dirty="0">
                <a:latin typeface="標楷體" panose="03000509000000000000" pitchFamily="65" charset="-120"/>
                <a:ea typeface="標楷體" panose="03000509000000000000" pitchFamily="65" charset="-120"/>
                <a:cs typeface="Times New Roman" panose="02020603050405020304" pitchFamily="18" charset="0"/>
              </a:rPr>
              <a:t>=200</a:t>
            </a:r>
            <a:r>
              <a:rPr lang="zh-TW" altLang="zh-TW" sz="1600" kern="100" dirty="0">
                <a:latin typeface="標楷體" panose="03000509000000000000" pitchFamily="65" charset="-120"/>
                <a:ea typeface="標楷體" panose="03000509000000000000" pitchFamily="65" charset="-120"/>
                <a:cs typeface="Times New Roman" panose="02020603050405020304" pitchFamily="18" charset="0"/>
              </a:rPr>
              <a:t>結果</a:t>
            </a:r>
            <a:endParaRPr lang="zh-TW" altLang="zh-TW" sz="3200"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1605095810"/>
              </p:ext>
            </p:extLst>
          </p:nvPr>
        </p:nvGraphicFramePr>
        <p:xfrm>
          <a:off x="2158429" y="1632725"/>
          <a:ext cx="5709665" cy="1089211"/>
        </p:xfrm>
        <a:graphic>
          <a:graphicData uri="http://schemas.openxmlformats.org/drawingml/2006/table">
            <a:tbl>
              <a:tblPr firstRow="1" firstCol="1" bandRow="1"/>
              <a:tblGrid>
                <a:gridCol w="2164847">
                  <a:extLst>
                    <a:ext uri="{9D8B030D-6E8A-4147-A177-3AD203B41FA5}">
                      <a16:colId xmlns:a16="http://schemas.microsoft.com/office/drawing/2014/main" val="1057362737"/>
                    </a:ext>
                  </a:extLst>
                </a:gridCol>
                <a:gridCol w="1772409">
                  <a:extLst>
                    <a:ext uri="{9D8B030D-6E8A-4147-A177-3AD203B41FA5}">
                      <a16:colId xmlns:a16="http://schemas.microsoft.com/office/drawing/2014/main" val="129309662"/>
                    </a:ext>
                  </a:extLst>
                </a:gridCol>
                <a:gridCol w="1772409">
                  <a:extLst>
                    <a:ext uri="{9D8B030D-6E8A-4147-A177-3AD203B41FA5}">
                      <a16:colId xmlns:a16="http://schemas.microsoft.com/office/drawing/2014/main" val="1962660836"/>
                    </a:ext>
                  </a:extLst>
                </a:gridCol>
              </a:tblGrid>
              <a:tr h="544605">
                <a:tc>
                  <a:txBody>
                    <a:bodyPr/>
                    <a:lstStyle/>
                    <a:p>
                      <a:pPr algn="ctr">
                        <a:spcAft>
                          <a:spcPts val="0"/>
                        </a:spcAft>
                      </a:pPr>
                      <a:r>
                        <a:rPr lang="zh-TW" sz="1600" kern="0" baseline="-2500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正確分群</a:t>
                      </a:r>
                      <a:r>
                        <a:rPr lang="en-US" sz="1400" kern="0" baseline="-2500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                   </a:t>
                      </a:r>
                      <a:r>
                        <a:rPr lang="en-US" sz="1400" kern="0" baseline="-25000" dirty="0" smtClean="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       </a:t>
                      </a:r>
                      <a:r>
                        <a:rPr lang="zh-TW" sz="1600" kern="0" baseline="30000" dirty="0" smtClean="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原先</a:t>
                      </a:r>
                      <a:r>
                        <a:rPr lang="zh-TW" sz="1600" kern="0" baseline="3000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分群</a:t>
                      </a:r>
                      <a:r>
                        <a:rPr lang="zh-TW" sz="1800" kern="0" baseline="3000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 </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chemeClr val="bg1">
                        <a:lumMod val="85000"/>
                      </a:schemeClr>
                    </a:solidFill>
                  </a:tcPr>
                </a:tc>
                <a:tc>
                  <a:txBody>
                    <a:bodyPr/>
                    <a:lstStyle/>
                    <a:p>
                      <a:pPr algn="ctr">
                        <a:spcAft>
                          <a:spcPts val="0"/>
                        </a:spcAft>
                      </a:pPr>
                      <a:r>
                        <a:rPr lang="zh-TW" sz="16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正常公司</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TW" sz="16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危機及高風險公司</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09488482"/>
                  </a:ext>
                </a:extLst>
              </a:tr>
              <a:tr h="272303">
                <a:tc>
                  <a:txBody>
                    <a:bodyPr/>
                    <a:lstStyle/>
                    <a:p>
                      <a:pPr algn="ctr">
                        <a:spcAft>
                          <a:spcPts val="0"/>
                        </a:spcAft>
                      </a:pPr>
                      <a:r>
                        <a:rPr lang="zh-TW" sz="16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正常公司</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kern="0" dirty="0">
                          <a:solidFill>
                            <a:srgbClr val="000000"/>
                          </a:solidFill>
                          <a:effectLst/>
                          <a:latin typeface="標楷體" panose="03000509000000000000" pitchFamily="65" charset="-120"/>
                          <a:ea typeface="新細明體" panose="02020500000000000000" pitchFamily="18" charset="-120"/>
                          <a:cs typeface="新細明體" panose="02020500000000000000" pitchFamily="18" charset="-120"/>
                        </a:rPr>
                        <a:t>68%</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000"/>
                          </a:solidFill>
                          <a:effectLst/>
                          <a:latin typeface="標楷體" panose="03000509000000000000" pitchFamily="65" charset="-120"/>
                          <a:ea typeface="新細明體" panose="02020500000000000000" pitchFamily="18" charset="-120"/>
                          <a:cs typeface="新細明體" panose="02020500000000000000" pitchFamily="18" charset="-120"/>
                        </a:rPr>
                        <a:t>-</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840838"/>
                  </a:ext>
                </a:extLst>
              </a:tr>
              <a:tr h="272303">
                <a:tc>
                  <a:txBody>
                    <a:bodyPr/>
                    <a:lstStyle/>
                    <a:p>
                      <a:pPr algn="ctr">
                        <a:spcAft>
                          <a:spcPts val="0"/>
                        </a:spcAft>
                      </a:pPr>
                      <a:r>
                        <a:rPr lang="zh-TW" sz="16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危機及高風險公司</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kern="0" dirty="0">
                          <a:solidFill>
                            <a:srgbClr val="000000"/>
                          </a:solidFill>
                          <a:effectLst/>
                          <a:latin typeface="標楷體" panose="03000509000000000000" pitchFamily="65" charset="-120"/>
                          <a:ea typeface="新細明體" panose="02020500000000000000" pitchFamily="18" charset="-120"/>
                          <a:cs typeface="新細明體" panose="02020500000000000000" pitchFamily="18" charset="-120"/>
                        </a:rPr>
                        <a:t>-</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000"/>
                          </a:solidFill>
                          <a:effectLst/>
                          <a:latin typeface="標楷體" panose="03000509000000000000" pitchFamily="65" charset="-120"/>
                          <a:ea typeface="新細明體" panose="02020500000000000000" pitchFamily="18" charset="-120"/>
                          <a:cs typeface="新細明體" panose="02020500000000000000" pitchFamily="18" charset="-120"/>
                        </a:rPr>
                        <a:t>69.23%</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7542126"/>
                  </a:ext>
                </a:extLst>
              </a:tr>
            </a:tbl>
          </a:graphicData>
        </a:graphic>
      </p:graphicFrame>
      <p:sp>
        <p:nvSpPr>
          <p:cNvPr id="9" name="矩形 8"/>
          <p:cNvSpPr/>
          <p:nvPr/>
        </p:nvSpPr>
        <p:spPr>
          <a:xfrm>
            <a:off x="1522297" y="3669636"/>
            <a:ext cx="2185214" cy="369332"/>
          </a:xfrm>
          <a:prstGeom prst="rect">
            <a:avLst/>
          </a:prstGeom>
        </p:spPr>
        <p:txBody>
          <a:bodyPr wrap="none">
            <a:spAutoFit/>
          </a:bodyPr>
          <a:lstStyle/>
          <a:p>
            <a:pPr marL="228600">
              <a:spcAft>
                <a:spcPts val="0"/>
              </a:spcAft>
            </a:pPr>
            <a:r>
              <a:rPr lang="en-US" altLang="zh-TW" kern="100" dirty="0">
                <a:latin typeface="標楷體" panose="03000509000000000000" pitchFamily="65" charset="-120"/>
                <a:ea typeface="標楷體" panose="03000509000000000000" pitchFamily="65" charset="-120"/>
                <a:cs typeface="Times New Roman" panose="02020603050405020304" pitchFamily="18" charset="0"/>
              </a:rPr>
              <a:t>C</a:t>
            </a:r>
            <a:r>
              <a:rPr lang="zh-CN" altLang="zh-TW" kern="100" dirty="0">
                <a:latin typeface="標楷體" panose="03000509000000000000" pitchFamily="65" charset="-120"/>
                <a:ea typeface="標楷體" panose="03000509000000000000" pitchFamily="65" charset="-120"/>
                <a:cs typeface="Times New Roman" panose="02020603050405020304" pitchFamily="18" charset="0"/>
              </a:rPr>
              <a:t>、實驗結果三：</a:t>
            </a:r>
            <a:endParaRPr lang="zh-TW" altLang="zh-TW" sz="1600"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p:sp>
        <p:nvSpPr>
          <p:cNvPr id="10" name="矩形 9"/>
          <p:cNvSpPr/>
          <p:nvPr/>
        </p:nvSpPr>
        <p:spPr>
          <a:xfrm>
            <a:off x="1814583" y="4389515"/>
            <a:ext cx="4826962" cy="338554"/>
          </a:xfrm>
          <a:prstGeom prst="rect">
            <a:avLst/>
          </a:prstGeom>
        </p:spPr>
        <p:txBody>
          <a:bodyPr wrap="none">
            <a:spAutoFit/>
          </a:bodyPr>
          <a:lstStyle/>
          <a:p>
            <a:pPr marL="228600">
              <a:spcAft>
                <a:spcPts val="0"/>
              </a:spcAft>
            </a:pPr>
            <a:r>
              <a:rPr lang="zh-TW" altLang="zh-TW" sz="1600" kern="100" dirty="0">
                <a:latin typeface="標楷體" panose="03000509000000000000" pitchFamily="65" charset="-120"/>
                <a:ea typeface="標楷體" panose="03000509000000000000" pitchFamily="65" charset="-120"/>
                <a:cs typeface="Times New Roman" panose="02020603050405020304" pitchFamily="18" charset="0"/>
              </a:rPr>
              <a:t>測試資料投入分群器</a:t>
            </a:r>
            <a:r>
              <a:rPr lang="en-US" altLang="zh-TW" sz="1600" kern="100" dirty="0">
                <a:latin typeface="標楷體" panose="03000509000000000000" pitchFamily="65" charset="-120"/>
                <a:ea typeface="標楷體" panose="03000509000000000000" pitchFamily="65" charset="-120"/>
                <a:cs typeface="Times New Roman" panose="02020603050405020304" pitchFamily="18" charset="0"/>
              </a:rPr>
              <a:t>K-Means K=2</a:t>
            </a:r>
            <a:r>
              <a:rPr lang="zh-TW" altLang="zh-TW" sz="1600" kern="100" dirty="0">
                <a:latin typeface="標楷體" panose="03000509000000000000" pitchFamily="65" charset="-120"/>
                <a:ea typeface="標楷體" panose="03000509000000000000" pitchFamily="65" charset="-120"/>
                <a:cs typeface="Times New Roman" panose="02020603050405020304" pitchFamily="18" charset="0"/>
              </a:rPr>
              <a:t>，變數</a:t>
            </a:r>
            <a:r>
              <a:rPr lang="en-US" altLang="zh-TW" sz="1600" kern="100" dirty="0">
                <a:latin typeface="標楷體" panose="03000509000000000000" pitchFamily="65" charset="-120"/>
                <a:ea typeface="標楷體" panose="03000509000000000000" pitchFamily="65" charset="-120"/>
                <a:cs typeface="Times New Roman" panose="02020603050405020304" pitchFamily="18" charset="0"/>
              </a:rPr>
              <a:t>=200</a:t>
            </a:r>
            <a:r>
              <a:rPr lang="zh-TW" altLang="zh-TW" sz="1600" kern="100" dirty="0">
                <a:latin typeface="標楷體" panose="03000509000000000000" pitchFamily="65" charset="-120"/>
                <a:ea typeface="標楷體" panose="03000509000000000000" pitchFamily="65" charset="-120"/>
                <a:cs typeface="Times New Roman" panose="02020603050405020304" pitchFamily="18" charset="0"/>
              </a:rPr>
              <a:t>結果</a:t>
            </a:r>
            <a:endParaRPr lang="zh-TW" altLang="zh-TW" sz="3200"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3550082956"/>
              </p:ext>
            </p:extLst>
          </p:nvPr>
        </p:nvGraphicFramePr>
        <p:xfrm>
          <a:off x="2158430" y="4728069"/>
          <a:ext cx="5709664" cy="863600"/>
        </p:xfrm>
        <a:graphic>
          <a:graphicData uri="http://schemas.openxmlformats.org/drawingml/2006/table">
            <a:tbl>
              <a:tblPr firstRow="1" firstCol="1" bandRow="1"/>
              <a:tblGrid>
                <a:gridCol w="2222184">
                  <a:extLst>
                    <a:ext uri="{9D8B030D-6E8A-4147-A177-3AD203B41FA5}">
                      <a16:colId xmlns:a16="http://schemas.microsoft.com/office/drawing/2014/main" val="1712082307"/>
                    </a:ext>
                  </a:extLst>
                </a:gridCol>
                <a:gridCol w="1743740">
                  <a:extLst>
                    <a:ext uri="{9D8B030D-6E8A-4147-A177-3AD203B41FA5}">
                      <a16:colId xmlns:a16="http://schemas.microsoft.com/office/drawing/2014/main" val="1905719701"/>
                    </a:ext>
                  </a:extLst>
                </a:gridCol>
                <a:gridCol w="1743740">
                  <a:extLst>
                    <a:ext uri="{9D8B030D-6E8A-4147-A177-3AD203B41FA5}">
                      <a16:colId xmlns:a16="http://schemas.microsoft.com/office/drawing/2014/main" val="650982518"/>
                    </a:ext>
                  </a:extLst>
                </a:gridCol>
              </a:tblGrid>
              <a:tr h="431800">
                <a:tc>
                  <a:txBody>
                    <a:bodyPr/>
                    <a:lstStyle/>
                    <a:p>
                      <a:pPr algn="ctr">
                        <a:spcAft>
                          <a:spcPts val="0"/>
                        </a:spcAft>
                      </a:pPr>
                      <a:r>
                        <a:rPr lang="zh-TW" sz="1600" kern="0" baseline="-2500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正確分群 </a:t>
                      </a:r>
                      <a:r>
                        <a:rPr lang="en-US" sz="1400" kern="0" baseline="-25000" dirty="0">
                          <a:solidFill>
                            <a:srgbClr val="000000"/>
                          </a:solidFill>
                          <a:effectLst/>
                          <a:latin typeface="標楷體" panose="03000509000000000000" pitchFamily="65" charset="-120"/>
                          <a:ea typeface="新細明體" panose="02020500000000000000" pitchFamily="18" charset="-120"/>
                          <a:cs typeface="新細明體" panose="02020500000000000000" pitchFamily="18" charset="-120"/>
                        </a:rPr>
                        <a:t>                  </a:t>
                      </a:r>
                      <a:r>
                        <a:rPr lang="zh-TW" sz="1600" kern="0" baseline="3000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原先分群 </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chemeClr val="bg1">
                        <a:lumMod val="85000"/>
                      </a:schemeClr>
                    </a:solidFill>
                  </a:tcPr>
                </a:tc>
                <a:tc>
                  <a:txBody>
                    <a:bodyPr/>
                    <a:lstStyle/>
                    <a:p>
                      <a:pPr algn="ctr">
                        <a:spcAft>
                          <a:spcPts val="0"/>
                        </a:spcAft>
                      </a:pPr>
                      <a:r>
                        <a:rPr lang="zh-TW" sz="1400" kern="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正常公司</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TW" sz="14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危機及高風險公司</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0249892"/>
                  </a:ext>
                </a:extLst>
              </a:tr>
              <a:tr h="215900">
                <a:tc>
                  <a:txBody>
                    <a:bodyPr/>
                    <a:lstStyle/>
                    <a:p>
                      <a:pPr algn="ctr">
                        <a:spcAft>
                          <a:spcPts val="0"/>
                        </a:spcAft>
                      </a:pPr>
                      <a:r>
                        <a:rPr lang="zh-TW" sz="1400" kern="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正常公司</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kern="0">
                          <a:solidFill>
                            <a:srgbClr val="000000"/>
                          </a:solidFill>
                          <a:effectLst/>
                          <a:latin typeface="標楷體" panose="03000509000000000000" pitchFamily="65" charset="-120"/>
                          <a:ea typeface="新細明體" panose="02020500000000000000" pitchFamily="18" charset="-120"/>
                          <a:cs typeface="新細明體" panose="02020500000000000000" pitchFamily="18" charset="-120"/>
                        </a:rPr>
                        <a:t>70.83%</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000"/>
                          </a:solidFill>
                          <a:effectLst/>
                          <a:latin typeface="標楷體" panose="03000509000000000000" pitchFamily="65" charset="-120"/>
                          <a:ea typeface="新細明體" panose="02020500000000000000" pitchFamily="18" charset="-120"/>
                          <a:cs typeface="新細明體" panose="02020500000000000000" pitchFamily="18" charset="-120"/>
                        </a:rPr>
                        <a:t>-</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4938389"/>
                  </a:ext>
                </a:extLst>
              </a:tr>
              <a:tr h="215900">
                <a:tc>
                  <a:txBody>
                    <a:bodyPr/>
                    <a:lstStyle/>
                    <a:p>
                      <a:pPr algn="ctr">
                        <a:spcAft>
                          <a:spcPts val="0"/>
                        </a:spcAft>
                      </a:pPr>
                      <a:r>
                        <a:rPr lang="zh-TW" sz="14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危機及高風險公司</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kern="0">
                          <a:solidFill>
                            <a:srgbClr val="000000"/>
                          </a:solidFill>
                          <a:effectLst/>
                          <a:latin typeface="標楷體" panose="03000509000000000000" pitchFamily="65" charset="-120"/>
                          <a:ea typeface="新細明體" panose="02020500000000000000" pitchFamily="18" charset="-120"/>
                          <a:cs typeface="新細明體" panose="02020500000000000000" pitchFamily="18" charset="-120"/>
                        </a:rPr>
                        <a:t>-</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rgbClr val="000000"/>
                          </a:solidFill>
                          <a:effectLst/>
                          <a:latin typeface="標楷體" panose="03000509000000000000" pitchFamily="65" charset="-120"/>
                          <a:ea typeface="新細明體" panose="02020500000000000000" pitchFamily="18" charset="-120"/>
                          <a:cs typeface="新細明體" panose="02020500000000000000" pitchFamily="18" charset="-120"/>
                        </a:rPr>
                        <a:t>62.50%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2684610"/>
                  </a:ext>
                </a:extLst>
              </a:tr>
            </a:tbl>
          </a:graphicData>
        </a:graphic>
      </p:graphicFrame>
    </p:spTree>
    <p:extLst>
      <p:ext uri="{BB962C8B-B14F-4D97-AF65-F5344CB8AC3E}">
        <p14:creationId xmlns:p14="http://schemas.microsoft.com/office/powerpoint/2010/main" val="9135053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90400" y="651600"/>
            <a:ext cx="9382100" cy="623248"/>
          </a:xfrm>
          <a:prstGeom prst="rect">
            <a:avLst/>
          </a:prstGeom>
          <a:noFill/>
        </p:spPr>
        <p:txBody>
          <a:bodyPr wrap="square" lIns="68580" tIns="34290" rIns="68580" bIns="34290" rtlCol="0">
            <a:spAutoFit/>
          </a:bodyPr>
          <a:lstStyle/>
          <a:p>
            <a:pPr lvl="0">
              <a:spcAft>
                <a:spcPts val="0"/>
              </a:spcAft>
            </a:pPr>
            <a:r>
              <a:rPr lang="en-US" altLang="zh-TW" sz="3600" dirty="0" smtClean="0">
                <a:latin typeface="標楷體" panose="03000509000000000000" pitchFamily="65" charset="-120"/>
                <a:ea typeface="標楷體" panose="03000509000000000000" pitchFamily="65" charset="-120"/>
                <a:cs typeface="+mn-ea"/>
                <a:sym typeface="+mn-lt"/>
              </a:rPr>
              <a:t>Q</a:t>
            </a:r>
            <a:r>
              <a:rPr lang="zh-CN" altLang="en-US" sz="3600" dirty="0" smtClean="0">
                <a:latin typeface="標楷體" panose="03000509000000000000" pitchFamily="65" charset="-120"/>
                <a:ea typeface="標楷體" panose="03000509000000000000" pitchFamily="65" charset="-120"/>
                <a:cs typeface="+mn-ea"/>
                <a:sym typeface="+mn-lt"/>
              </a:rPr>
              <a:t>：</a:t>
            </a:r>
            <a:r>
              <a:rPr lang="zh-TW" altLang="zh-TW" sz="3600" kern="100" dirty="0">
                <a:latin typeface="Times New Roman" panose="02020603050405020304" pitchFamily="18" charset="0"/>
                <a:ea typeface="標楷體" panose="03000509000000000000" pitchFamily="65" charset="-120"/>
                <a:cs typeface="Times New Roman" panose="02020603050405020304" pitchFamily="18" charset="0"/>
              </a:rPr>
              <a:t>作者對於實驗結果研究結果如何闡述</a:t>
            </a:r>
            <a:endParaRPr lang="zh-TW" altLang="zh-TW" sz="32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矩形 3"/>
          <p:cNvSpPr/>
          <p:nvPr/>
        </p:nvSpPr>
        <p:spPr>
          <a:xfrm>
            <a:off x="1490399" y="1573366"/>
            <a:ext cx="10239485" cy="5016758"/>
          </a:xfrm>
          <a:prstGeom prst="rect">
            <a:avLst/>
          </a:prstGeom>
        </p:spPr>
        <p:txBody>
          <a:bodyPr wrap="square">
            <a:spAutoFit/>
          </a:bodyPr>
          <a:lstStyle/>
          <a:p>
            <a:pPr marL="1612900" lvl="0" indent="-1612900">
              <a:spcAft>
                <a:spcPts val="0"/>
              </a:spcAft>
              <a:tabLst>
                <a:tab pos="1524000" algn="l"/>
              </a:tabLst>
            </a:pPr>
            <a:r>
              <a:rPr lang="en-US" altLang="zh-TW" sz="3200" kern="100" dirty="0" smtClean="0">
                <a:latin typeface="Times New Roman" panose="02020603050405020304" pitchFamily="18" charset="0"/>
                <a:ea typeface="標楷體" panose="03000509000000000000" pitchFamily="65" charset="-120"/>
                <a:cs typeface="Times New Roman" panose="02020603050405020304" pitchFamily="18" charset="0"/>
              </a:rPr>
              <a:t>A</a:t>
            </a:r>
            <a:r>
              <a:rPr lang="zh-TW" altLang="en-US" sz="3200" kern="100" dirty="0" smtClean="0">
                <a:latin typeface="Times New Roman" panose="02020603050405020304" pitchFamily="18" charset="0"/>
                <a:ea typeface="標楷體" panose="03000509000000000000" pitchFamily="65" charset="-120"/>
                <a:cs typeface="Times New Roman" panose="02020603050405020304" pitchFamily="18" charset="0"/>
              </a:rPr>
              <a:t>：一、</a:t>
            </a:r>
            <a:r>
              <a:rPr lang="en-US" altLang="zh-TW" sz="3200" kern="100" dirty="0" smtClean="0">
                <a:latin typeface="Times New Roman" panose="02020603050405020304" pitchFamily="18" charset="0"/>
                <a:ea typeface="標楷體" panose="03000509000000000000" pitchFamily="65" charset="-120"/>
                <a:cs typeface="Times New Roman" panose="02020603050405020304" pitchFamily="18" charset="0"/>
              </a:rPr>
              <a:t>TWO </a:t>
            </a:r>
            <a:r>
              <a:rPr lang="en-US" altLang="zh-TW" sz="3200" kern="100" dirty="0">
                <a:latin typeface="Times New Roman" panose="02020603050405020304" pitchFamily="18" charset="0"/>
                <a:ea typeface="標楷體" panose="03000509000000000000" pitchFamily="65" charset="-120"/>
                <a:cs typeface="Times New Roman" panose="02020603050405020304" pitchFamily="18" charset="0"/>
              </a:rPr>
              <a:t>STEP</a:t>
            </a:r>
            <a:r>
              <a:rPr lang="zh-TW" altLang="zh-TW" sz="3200" kern="100" dirty="0">
                <a:latin typeface="Times New Roman" panose="02020603050405020304" pitchFamily="18" charset="0"/>
                <a:ea typeface="標楷體" panose="03000509000000000000" pitchFamily="65" charset="-120"/>
                <a:cs typeface="Times New Roman" panose="02020603050405020304" pitchFamily="18" charset="0"/>
              </a:rPr>
              <a:t>預測模型在正常公司分群</a:t>
            </a:r>
            <a:r>
              <a:rPr lang="zh-TW" altLang="zh-TW" sz="3200" kern="100" dirty="0" smtClean="0">
                <a:latin typeface="Times New Roman" panose="02020603050405020304" pitchFamily="18" charset="0"/>
                <a:ea typeface="標楷體" panose="03000509000000000000" pitchFamily="65" charset="-120"/>
                <a:cs typeface="Times New Roman" panose="02020603050405020304" pitchFamily="18" charset="0"/>
              </a:rPr>
              <a:t>正</a:t>
            </a:r>
            <a:r>
              <a:rPr lang="zh-TW" altLang="en-US" sz="3200" kern="1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zh-TW" sz="3200" kern="100" dirty="0" smtClean="0">
                <a:latin typeface="Times New Roman" panose="02020603050405020304" pitchFamily="18" charset="0"/>
                <a:ea typeface="標楷體" panose="03000509000000000000" pitchFamily="65" charset="-120"/>
                <a:cs typeface="Times New Roman" panose="02020603050405020304" pitchFamily="18" charset="0"/>
              </a:rPr>
              <a:t>確</a:t>
            </a:r>
            <a:r>
              <a:rPr lang="zh-TW" altLang="zh-TW" sz="3200" kern="100" dirty="0">
                <a:latin typeface="Times New Roman" panose="02020603050405020304" pitchFamily="18" charset="0"/>
                <a:ea typeface="標楷體" panose="03000509000000000000" pitchFamily="65" charset="-120"/>
                <a:cs typeface="Times New Roman" panose="02020603050405020304" pitchFamily="18" charset="0"/>
              </a:rPr>
              <a:t>率最高</a:t>
            </a:r>
          </a:p>
          <a:p>
            <a:pPr marL="1524000" lvl="0" indent="-1524000">
              <a:spcAft>
                <a:spcPts val="0"/>
              </a:spcAft>
            </a:pPr>
            <a:r>
              <a:rPr lang="zh-TW" altLang="en-US" sz="3200" kern="1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3200" kern="100" dirty="0" smtClean="0">
                <a:latin typeface="Times New Roman" panose="02020603050405020304" pitchFamily="18" charset="0"/>
                <a:ea typeface="標楷體" panose="03000509000000000000" pitchFamily="65" charset="-120"/>
                <a:cs typeface="Times New Roman" panose="02020603050405020304" pitchFamily="18" charset="0"/>
              </a:rPr>
              <a:t>      二、</a:t>
            </a:r>
            <a:r>
              <a:rPr lang="en-US" altLang="zh-TW" sz="3200" kern="100" dirty="0" smtClean="0">
                <a:latin typeface="Times New Roman" panose="02020603050405020304" pitchFamily="18" charset="0"/>
                <a:ea typeface="標楷體" panose="03000509000000000000" pitchFamily="65" charset="-120"/>
                <a:cs typeface="Times New Roman" panose="02020603050405020304" pitchFamily="18" charset="0"/>
              </a:rPr>
              <a:t>K-MEANS</a:t>
            </a:r>
            <a:r>
              <a:rPr lang="zh-TW" altLang="zh-TW" sz="3200" kern="100" dirty="0">
                <a:latin typeface="Times New Roman" panose="02020603050405020304" pitchFamily="18" charset="0"/>
                <a:ea typeface="標楷體" panose="03000509000000000000" pitchFamily="65" charset="-120"/>
                <a:cs typeface="Times New Roman" panose="02020603050405020304" pitchFamily="18" charset="0"/>
              </a:rPr>
              <a:t>整體預測模型優於</a:t>
            </a:r>
            <a:r>
              <a:rPr lang="en-US" altLang="zh-TW" sz="3200" kern="100" dirty="0">
                <a:latin typeface="Times New Roman" panose="02020603050405020304" pitchFamily="18" charset="0"/>
                <a:ea typeface="標楷體" panose="03000509000000000000" pitchFamily="65" charset="-120"/>
                <a:cs typeface="Times New Roman" panose="02020603050405020304" pitchFamily="18" charset="0"/>
              </a:rPr>
              <a:t>TWO STEP</a:t>
            </a:r>
            <a:r>
              <a:rPr lang="zh-TW" altLang="zh-TW" sz="3200" kern="100" dirty="0">
                <a:latin typeface="Times New Roman" panose="02020603050405020304" pitchFamily="18" charset="0"/>
                <a:ea typeface="標楷體" panose="03000509000000000000" pitchFamily="65" charset="-120"/>
                <a:cs typeface="Times New Roman" panose="02020603050405020304" pitchFamily="18" charset="0"/>
              </a:rPr>
              <a:t>整體預測模型</a:t>
            </a:r>
          </a:p>
          <a:p>
            <a:pPr marL="1435100" lvl="0" indent="-1435100">
              <a:spcAft>
                <a:spcPts val="0"/>
              </a:spcAft>
            </a:pPr>
            <a:r>
              <a:rPr lang="zh-TW" altLang="en-US" sz="3200" kern="100" dirty="0" smtClean="0">
                <a:latin typeface="Times New Roman" panose="02020603050405020304" pitchFamily="18" charset="0"/>
                <a:ea typeface="標楷體" panose="03000509000000000000" pitchFamily="65" charset="-120"/>
                <a:cs typeface="Times New Roman" panose="02020603050405020304" pitchFamily="18" charset="0"/>
              </a:rPr>
              <a:t>       三、</a:t>
            </a:r>
            <a:r>
              <a:rPr lang="en-US" altLang="zh-TW" sz="3200" kern="100" dirty="0" smtClean="0">
                <a:latin typeface="Times New Roman" panose="02020603050405020304" pitchFamily="18" charset="0"/>
                <a:ea typeface="標楷體" panose="03000509000000000000" pitchFamily="65" charset="-120"/>
                <a:cs typeface="Times New Roman" panose="02020603050405020304" pitchFamily="18" charset="0"/>
              </a:rPr>
              <a:t>K-MEANS</a:t>
            </a:r>
            <a:r>
              <a:rPr lang="zh-TW" altLang="zh-TW" sz="3200" kern="100" dirty="0">
                <a:latin typeface="Times New Roman" panose="02020603050405020304" pitchFamily="18" charset="0"/>
                <a:ea typeface="標楷體" panose="03000509000000000000" pitchFamily="65" charset="-120"/>
                <a:cs typeface="Times New Roman" panose="02020603050405020304" pitchFamily="18" charset="0"/>
              </a:rPr>
              <a:t>預測模型中，</a:t>
            </a:r>
            <a:r>
              <a:rPr lang="en-US" altLang="zh-TW" sz="3200" kern="100" dirty="0">
                <a:latin typeface="Times New Roman" panose="02020603050405020304" pitchFamily="18" charset="0"/>
                <a:ea typeface="標楷體" panose="03000509000000000000" pitchFamily="65" charset="-120"/>
                <a:cs typeface="Times New Roman" panose="02020603050405020304" pitchFamily="18" charset="0"/>
              </a:rPr>
              <a:t>K=2</a:t>
            </a:r>
            <a:r>
              <a:rPr lang="zh-TW" altLang="zh-TW" sz="3200" kern="100" dirty="0" smtClean="0">
                <a:latin typeface="Times New Roman" panose="02020603050405020304" pitchFamily="18" charset="0"/>
                <a:ea typeface="標楷體" panose="03000509000000000000" pitchFamily="65" charset="-120"/>
                <a:cs typeface="Times New Roman" panose="02020603050405020304" pitchFamily="18" charset="0"/>
              </a:rPr>
              <a:t>優於</a:t>
            </a:r>
            <a:r>
              <a:rPr lang="en-US" altLang="zh-TW" sz="3200" kern="100" dirty="0" smtClean="0">
                <a:latin typeface="Times New Roman" panose="02020603050405020304" pitchFamily="18" charset="0"/>
                <a:ea typeface="標楷體" panose="03000509000000000000" pitchFamily="65" charset="-120"/>
                <a:cs typeface="Times New Roman" panose="02020603050405020304" pitchFamily="18" charset="0"/>
              </a:rPr>
              <a:t>K=3</a:t>
            </a:r>
            <a:r>
              <a:rPr lang="zh-TW" altLang="zh-TW" sz="3200" kern="100" dirty="0">
                <a:latin typeface="Times New Roman" panose="02020603050405020304" pitchFamily="18" charset="0"/>
                <a:ea typeface="標楷體" panose="03000509000000000000" pitchFamily="65" charset="-120"/>
                <a:cs typeface="Times New Roman" panose="02020603050405020304" pitchFamily="18" charset="0"/>
              </a:rPr>
              <a:t>。分群數為</a:t>
            </a:r>
            <a:r>
              <a:rPr lang="en-US" altLang="zh-TW" sz="3200" kern="100" dirty="0">
                <a:latin typeface="Times New Roman" panose="02020603050405020304" pitchFamily="18" charset="0"/>
                <a:ea typeface="標楷體" panose="03000509000000000000" pitchFamily="65" charset="-120"/>
                <a:cs typeface="Times New Roman" panose="02020603050405020304" pitchFamily="18" charset="0"/>
              </a:rPr>
              <a:t>2</a:t>
            </a:r>
            <a:r>
              <a:rPr lang="zh-TW" altLang="zh-TW" sz="3200" kern="100" dirty="0">
                <a:latin typeface="Times New Roman" panose="02020603050405020304" pitchFamily="18" charset="0"/>
                <a:ea typeface="標楷體" panose="03000509000000000000" pitchFamily="65" charset="-120"/>
                <a:cs typeface="Times New Roman" panose="02020603050405020304" pitchFamily="18" charset="0"/>
              </a:rPr>
              <a:t>變數</a:t>
            </a:r>
            <a:r>
              <a:rPr lang="en-US" altLang="zh-TW" sz="3200" kern="100" dirty="0">
                <a:latin typeface="Times New Roman" panose="02020603050405020304" pitchFamily="18" charset="0"/>
                <a:ea typeface="標楷體" panose="03000509000000000000" pitchFamily="65" charset="-120"/>
                <a:cs typeface="Times New Roman" panose="02020603050405020304" pitchFamily="18" charset="0"/>
              </a:rPr>
              <a:t>=200</a:t>
            </a:r>
            <a:r>
              <a:rPr lang="zh-TW" altLang="zh-TW" sz="3200" kern="100" dirty="0">
                <a:latin typeface="Times New Roman" panose="02020603050405020304" pitchFamily="18" charset="0"/>
                <a:ea typeface="標楷體" panose="03000509000000000000" pitchFamily="65" charset="-120"/>
                <a:cs typeface="Times New Roman" panose="02020603050405020304" pitchFamily="18" charset="0"/>
              </a:rPr>
              <a:t>時，在正常公司、危機公司與高風險公司預測機率</a:t>
            </a:r>
            <a:r>
              <a:rPr lang="zh-TW" altLang="zh-TW" sz="3200" kern="100" dirty="0" smtClean="0">
                <a:latin typeface="Times New Roman" panose="02020603050405020304" pitchFamily="18" charset="0"/>
                <a:ea typeface="標楷體" panose="03000509000000000000" pitchFamily="65" charset="-120"/>
                <a:cs typeface="Times New Roman" panose="02020603050405020304" pitchFamily="18" charset="0"/>
              </a:rPr>
              <a:t>最佳</a:t>
            </a:r>
          </a:p>
          <a:p>
            <a:pPr marL="1524000" lvl="0" indent="-806450">
              <a:spcAft>
                <a:spcPts val="0"/>
              </a:spcAft>
            </a:pPr>
            <a:r>
              <a:rPr lang="zh-TW" altLang="en-US" sz="3200" kern="100" dirty="0" smtClean="0">
                <a:latin typeface="Times New Roman" panose="02020603050405020304" pitchFamily="18" charset="0"/>
                <a:ea typeface="標楷體" panose="03000509000000000000" pitchFamily="65" charset="-120"/>
                <a:cs typeface="Times New Roman" panose="02020603050405020304" pitchFamily="18" charset="0"/>
              </a:rPr>
              <a:t>四、</a:t>
            </a:r>
            <a:r>
              <a:rPr lang="zh-TW" altLang="zh-TW" sz="3200" kern="100" dirty="0" smtClean="0">
                <a:latin typeface="Times New Roman" panose="02020603050405020304" pitchFamily="18" charset="0"/>
                <a:ea typeface="標楷體" panose="03000509000000000000" pitchFamily="65" charset="-120"/>
                <a:cs typeface="Times New Roman" panose="02020603050405020304" pitchFamily="18" charset="0"/>
              </a:rPr>
              <a:t>將測試資料投入最佳預測模型</a:t>
            </a:r>
            <a:r>
              <a:rPr lang="zh-TW" altLang="en-US" sz="3200" kern="100" dirty="0" smtClean="0">
                <a:latin typeface="Times New Roman" panose="02020603050405020304" pitchFamily="18" charset="0"/>
                <a:ea typeface="標楷體" panose="03000509000000000000" pitchFamily="65" charset="-120"/>
                <a:cs typeface="Times New Roman" panose="02020603050405020304" pitchFamily="18" charset="0"/>
              </a:rPr>
              <a:t>四、</a:t>
            </a:r>
            <a:r>
              <a:rPr lang="en-US" altLang="zh-TW" sz="3200" kern="100" dirty="0" smtClean="0">
                <a:latin typeface="Times New Roman" panose="02020603050405020304" pitchFamily="18" charset="0"/>
                <a:ea typeface="標楷體" panose="03000509000000000000" pitchFamily="65" charset="-120"/>
                <a:cs typeface="Times New Roman" panose="02020603050405020304" pitchFamily="18" charset="0"/>
              </a:rPr>
              <a:t>K-MEANS(K=2</a:t>
            </a:r>
            <a:r>
              <a:rPr lang="zh-TW" altLang="zh-TW" sz="3200" kern="100" dirty="0" smtClean="0">
                <a:latin typeface="Times New Roman" panose="02020603050405020304" pitchFamily="18" charset="0"/>
                <a:ea typeface="標楷體" panose="03000509000000000000" pitchFamily="65" charset="-120"/>
                <a:cs typeface="Times New Roman" panose="02020603050405020304" pitchFamily="18" charset="0"/>
              </a:rPr>
              <a:t>，變數</a:t>
            </a:r>
            <a:r>
              <a:rPr lang="en-US" altLang="zh-TW" sz="3200" kern="100" dirty="0" smtClean="0">
                <a:latin typeface="Times New Roman" panose="02020603050405020304" pitchFamily="18" charset="0"/>
                <a:ea typeface="標楷體" panose="03000509000000000000" pitchFamily="65" charset="-120"/>
                <a:cs typeface="Times New Roman" panose="02020603050405020304" pitchFamily="18" charset="0"/>
              </a:rPr>
              <a:t>=200)</a:t>
            </a:r>
            <a:r>
              <a:rPr lang="zh-TW" altLang="zh-TW" sz="3200" kern="100" dirty="0" smtClean="0">
                <a:latin typeface="Times New Roman" panose="02020603050405020304" pitchFamily="18" charset="0"/>
                <a:ea typeface="標楷體" panose="03000509000000000000" pitchFamily="65" charset="-120"/>
                <a:cs typeface="Times New Roman" panose="02020603050405020304" pitchFamily="18" charset="0"/>
              </a:rPr>
              <a:t>，得到分群正確率優於預測模型所產生正確率</a:t>
            </a:r>
            <a:endParaRPr lang="zh-TW" altLang="zh-TW" sz="3200" kern="1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3327724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90400" y="651600"/>
            <a:ext cx="9382100" cy="1177245"/>
          </a:xfrm>
          <a:prstGeom prst="rect">
            <a:avLst/>
          </a:prstGeom>
          <a:noFill/>
        </p:spPr>
        <p:txBody>
          <a:bodyPr wrap="square" lIns="68580" tIns="34290" rIns="68580" bIns="34290" rtlCol="0">
            <a:spAutoFit/>
          </a:bodyPr>
          <a:lstStyle/>
          <a:p>
            <a:pPr marL="717550" indent="-717550" defTabSz="685800"/>
            <a:r>
              <a:rPr lang="en-US" altLang="zh-TW" sz="3600" dirty="0" smtClean="0">
                <a:latin typeface="標楷體" panose="03000509000000000000" pitchFamily="65" charset="-120"/>
                <a:ea typeface="標楷體" panose="03000509000000000000" pitchFamily="65" charset="-120"/>
                <a:cs typeface="+mn-ea"/>
                <a:sym typeface="+mn-lt"/>
              </a:rPr>
              <a:t>Q</a:t>
            </a:r>
            <a:r>
              <a:rPr lang="zh-TW" altLang="en-US" sz="3600" dirty="0" smtClean="0">
                <a:latin typeface="標楷體" panose="03000509000000000000" pitchFamily="65" charset="-120"/>
                <a:ea typeface="標楷體" panose="03000509000000000000" pitchFamily="65" charset="-120"/>
                <a:cs typeface="+mn-ea"/>
                <a:sym typeface="+mn-lt"/>
              </a:rPr>
              <a:t>：</a:t>
            </a:r>
            <a:r>
              <a:rPr lang="zh-TW" altLang="zh-TW" sz="3600" dirty="0">
                <a:latin typeface="Times New Roman" panose="02020603050405020304" pitchFamily="18" charset="0"/>
                <a:ea typeface="標楷體" panose="03000509000000000000" pitchFamily="65" charset="-120"/>
                <a:cs typeface="Times New Roman" panose="02020603050405020304" pitchFamily="18" charset="0"/>
              </a:rPr>
              <a:t>作者要如何透過這些闡述回應最初提出的假設研究</a:t>
            </a:r>
            <a:r>
              <a:rPr lang="zh-TW" altLang="zh-TW" sz="3600" dirty="0" smtClean="0">
                <a:latin typeface="Times New Roman" panose="02020603050405020304" pitchFamily="18" charset="0"/>
                <a:ea typeface="標楷體" panose="03000509000000000000" pitchFamily="65" charset="-120"/>
                <a:cs typeface="Times New Roman" panose="02020603050405020304" pitchFamily="18" charset="0"/>
              </a:rPr>
              <a:t>目標</a:t>
            </a:r>
            <a:r>
              <a:rPr lang="en-US" altLang="zh-TW" sz="36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CN" altLang="en-US" sz="3600" dirty="0">
              <a:latin typeface="標楷體" panose="03000509000000000000" pitchFamily="65" charset="-120"/>
              <a:ea typeface="標楷體" panose="03000509000000000000" pitchFamily="65" charset="-120"/>
              <a:cs typeface="+mn-ea"/>
              <a:sym typeface="+mn-lt"/>
            </a:endParaRPr>
          </a:p>
        </p:txBody>
      </p:sp>
      <p:sp>
        <p:nvSpPr>
          <p:cNvPr id="2" name="文本框 1">
            <a:extLst>
              <a:ext uri="{FF2B5EF4-FFF2-40B4-BE49-F238E27FC236}">
                <a16:creationId xmlns:a16="http://schemas.microsoft.com/office/drawing/2014/main" id="{3BC28669-D00F-442F-9278-D9EA6BE8CE15}"/>
              </a:ext>
            </a:extLst>
          </p:cNvPr>
          <p:cNvSpPr txBox="1"/>
          <p:nvPr/>
        </p:nvSpPr>
        <p:spPr>
          <a:xfrm>
            <a:off x="1179872" y="2566800"/>
            <a:ext cx="9747492" cy="2062103"/>
          </a:xfrm>
          <a:prstGeom prst="rect">
            <a:avLst/>
          </a:prstGeom>
          <a:noFill/>
        </p:spPr>
        <p:txBody>
          <a:bodyPr wrap="square" rtlCol="0">
            <a:spAutoFit/>
          </a:bodyPr>
          <a:lstStyle/>
          <a:p>
            <a:pPr marL="895350" indent="-630238" defTabSz="806450">
              <a:spcAft>
                <a:spcPts val="0"/>
              </a:spcAft>
            </a:pPr>
            <a:r>
              <a:rPr lang="en-US" altLang="zh-TW" sz="3200" kern="100" dirty="0" smtClean="0">
                <a:latin typeface="標楷體" panose="03000509000000000000" pitchFamily="65" charset="-120"/>
                <a:ea typeface="標楷體" panose="03000509000000000000" pitchFamily="65" charset="-120"/>
                <a:cs typeface="Times New Roman" panose="02020603050405020304" pitchFamily="18" charset="0"/>
              </a:rPr>
              <a:t>A</a:t>
            </a:r>
            <a:r>
              <a:rPr lang="zh-TW" altLang="en-US" sz="3200" kern="100" dirty="0" smtClean="0">
                <a:latin typeface="標楷體" panose="03000509000000000000" pitchFamily="65" charset="-120"/>
                <a:ea typeface="標楷體" panose="03000509000000000000" pitchFamily="65" charset="-120"/>
                <a:cs typeface="Times New Roman" panose="02020603050405020304" pitchFamily="18" charset="0"/>
              </a:rPr>
              <a:t>：</a:t>
            </a:r>
            <a:r>
              <a:rPr lang="zh-TW" altLang="zh-TW" sz="3200" kern="100" dirty="0">
                <a:latin typeface="Times New Roman" panose="02020603050405020304" pitchFamily="18" charset="0"/>
                <a:ea typeface="標楷體" panose="03000509000000000000" pitchFamily="65" charset="-120"/>
                <a:cs typeface="Times New Roman" panose="02020603050405020304" pitchFamily="18" charset="0"/>
              </a:rPr>
              <a:t>財務報告使用者不僅可經由財務數字資料得到分析資料，而且還能利用非財務文字資料預測公司體質的優劣。</a:t>
            </a:r>
            <a:endParaRPr lang="zh-TW" altLang="zh-TW" sz="2800" kern="100" dirty="0">
              <a:latin typeface="Calibri" panose="020F0502020204030204" pitchFamily="34" charset="0"/>
              <a:ea typeface="新細明體" panose="02020500000000000000" pitchFamily="18" charset="-120"/>
              <a:cs typeface="Times New Roman" panose="02020603050405020304" pitchFamily="18" charset="0"/>
            </a:endParaRPr>
          </a:p>
          <a:p>
            <a:endParaRPr lang="zh-TW" altLang="zh-TW" sz="3200" kern="100" dirty="0">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2322848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2861187" y="2320414"/>
            <a:ext cx="6518788" cy="2646878"/>
          </a:xfrm>
          <a:prstGeom prst="rect">
            <a:avLst/>
          </a:prstGeom>
          <a:noFill/>
        </p:spPr>
        <p:txBody>
          <a:bodyPr wrap="square" rtlCol="0">
            <a:spAutoFit/>
          </a:bodyPr>
          <a:lstStyle/>
          <a:p>
            <a:r>
              <a:rPr lang="en-US" altLang="zh-TW" sz="16600" dirty="0" smtClean="0">
                <a:latin typeface="Freestyle Script" panose="030804020302050B0404" pitchFamily="66" charset="0"/>
              </a:rPr>
              <a:t>THE </a:t>
            </a:r>
            <a:r>
              <a:rPr lang="en-US" altLang="zh-TW" sz="16600" dirty="0">
                <a:latin typeface="Freestyle Script" panose="030804020302050B0404" pitchFamily="66" charset="0"/>
              </a:rPr>
              <a:t>END</a:t>
            </a:r>
          </a:p>
        </p:txBody>
      </p:sp>
    </p:spTree>
    <p:extLst>
      <p:ext uri="{BB962C8B-B14F-4D97-AF65-F5344CB8AC3E}">
        <p14:creationId xmlns:p14="http://schemas.microsoft.com/office/powerpoint/2010/main" val="10106203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440</Words>
  <Application>Microsoft Office PowerPoint</Application>
  <PresentationFormat>寬螢幕</PresentationFormat>
  <Paragraphs>73</Paragraphs>
  <Slides>8</Slides>
  <Notes>6</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8</vt:i4>
      </vt:variant>
    </vt:vector>
  </HeadingPairs>
  <TitlesOfParts>
    <vt:vector size="21" baseType="lpstr">
      <vt:lpstr>宋体</vt:lpstr>
      <vt:lpstr>华文仿宋</vt:lpstr>
      <vt:lpstr>微軟正黑體</vt:lpstr>
      <vt:lpstr>新細明體</vt:lpstr>
      <vt:lpstr>標楷體</vt:lpstr>
      <vt:lpstr>Arial</vt:lpstr>
      <vt:lpstr>Calibri</vt:lpstr>
      <vt:lpstr>Freestyle Script</vt:lpstr>
      <vt:lpstr>Times New Roman</vt:lpstr>
      <vt:lpstr>Tw Cen MT</vt:lpstr>
      <vt:lpstr>Tw Cen MT Condensed</vt:lpstr>
      <vt:lpstr>Wingdings 3</vt:lpstr>
      <vt:lpstr>积分</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哲宇 林</cp:lastModifiedBy>
  <cp:revision>59</cp:revision>
  <dcterms:created xsi:type="dcterms:W3CDTF">2018-09-17T11:33:34Z</dcterms:created>
  <dcterms:modified xsi:type="dcterms:W3CDTF">2018-10-06T16:20:02Z</dcterms:modified>
</cp:coreProperties>
</file>