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97" r:id="rId2"/>
    <p:sldId id="259" r:id="rId3"/>
    <p:sldId id="257" r:id="rId4"/>
    <p:sldId id="265" r:id="rId5"/>
    <p:sldId id="285" r:id="rId6"/>
    <p:sldId id="284" r:id="rId7"/>
    <p:sldId id="286" r:id="rId8"/>
    <p:sldId id="295" r:id="rId9"/>
    <p:sldId id="296" r:id="rId10"/>
    <p:sldId id="287" r:id="rId11"/>
    <p:sldId id="288" r:id="rId12"/>
    <p:sldId id="289" r:id="rId13"/>
    <p:sldId id="290" r:id="rId14"/>
    <p:sldId id="292" r:id="rId15"/>
    <p:sldId id="298" r:id="rId16"/>
    <p:sldId id="293" r:id="rId17"/>
    <p:sldId id="294" r:id="rId18"/>
    <p:sldId id="299" r:id="rId19"/>
    <p:sldId id="300" r:id="rId20"/>
    <p:sldId id="270" r:id="rId21"/>
    <p:sldId id="282"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哲宇 林" initials="哲宇" lastIdx="2" clrIdx="0">
    <p:extLst>
      <p:ext uri="{19B8F6BF-5375-455C-9EA6-DF929625EA0E}">
        <p15:presenceInfo xmlns:p15="http://schemas.microsoft.com/office/powerpoint/2012/main" userId="2a9cafcf5717550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24A3E"/>
    <a:srgbClr val="E6E6E6"/>
    <a:srgbClr val="294F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0" autoAdjust="0"/>
    <p:restoredTop sz="94660"/>
  </p:normalViewPr>
  <p:slideViewPr>
    <p:cSldViewPr snapToGrid="0">
      <p:cViewPr varScale="1">
        <p:scale>
          <a:sx n="82" d="100"/>
          <a:sy n="82" d="100"/>
        </p:scale>
        <p:origin x="48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371F4-B49E-4375-B4EB-31B3EAF04CFE}" type="datetimeFigureOut">
              <a:rPr lang="zh-CN" altLang="en-US" smtClean="0"/>
              <a:t>2018/11/12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B9276-3D5B-46B9-8FB9-3C5C11460D11}" type="slidenum">
              <a:rPr lang="zh-CN" altLang="en-US" smtClean="0"/>
              <a:t>‹#›</a:t>
            </a:fld>
            <a:endParaRPr lang="zh-CN" altLang="en-US"/>
          </a:p>
        </p:txBody>
      </p:sp>
    </p:spTree>
    <p:extLst>
      <p:ext uri="{BB962C8B-B14F-4D97-AF65-F5344CB8AC3E}">
        <p14:creationId xmlns:p14="http://schemas.microsoft.com/office/powerpoint/2010/main" val="964492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那我們是以妖股及常規股為例</a:t>
            </a:r>
            <a:endParaRPr lang="zh-CN" altLang="en-US" dirty="0"/>
          </a:p>
        </p:txBody>
      </p:sp>
      <p:sp>
        <p:nvSpPr>
          <p:cNvPr id="4" name="灯片编号占位符 3"/>
          <p:cNvSpPr>
            <a:spLocks noGrp="1"/>
          </p:cNvSpPr>
          <p:nvPr>
            <p:ph type="sldNum" sz="quarter" idx="10"/>
          </p:nvPr>
        </p:nvSpPr>
        <p:spPr/>
        <p:txBody>
          <a:bodyPr/>
          <a:lstStyle/>
          <a:p>
            <a:fld id="{FD6B9276-3D5B-46B9-8FB9-3C5C11460D11}" type="slidenum">
              <a:rPr lang="zh-CN" altLang="en-US" smtClean="0"/>
              <a:t>1</a:t>
            </a:fld>
            <a:endParaRPr lang="zh-CN" altLang="en-US"/>
          </a:p>
        </p:txBody>
      </p:sp>
    </p:spTree>
    <p:extLst>
      <p:ext uri="{BB962C8B-B14F-4D97-AF65-F5344CB8AC3E}">
        <p14:creationId xmlns:p14="http://schemas.microsoft.com/office/powerpoint/2010/main" val="2518170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10</a:t>
            </a:fld>
            <a:endParaRPr lang="zh-CN" altLang="en-US"/>
          </a:p>
        </p:txBody>
      </p:sp>
    </p:spTree>
    <p:extLst>
      <p:ext uri="{BB962C8B-B14F-4D97-AF65-F5344CB8AC3E}">
        <p14:creationId xmlns:p14="http://schemas.microsoft.com/office/powerpoint/2010/main" val="1253118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11</a:t>
            </a:fld>
            <a:endParaRPr lang="zh-CN" altLang="en-US"/>
          </a:p>
        </p:txBody>
      </p:sp>
    </p:spTree>
    <p:extLst>
      <p:ext uri="{BB962C8B-B14F-4D97-AF65-F5344CB8AC3E}">
        <p14:creationId xmlns:p14="http://schemas.microsoft.com/office/powerpoint/2010/main" val="3175245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12</a:t>
            </a:fld>
            <a:endParaRPr lang="zh-CN" altLang="en-US"/>
          </a:p>
        </p:txBody>
      </p:sp>
    </p:spTree>
    <p:extLst>
      <p:ext uri="{BB962C8B-B14F-4D97-AF65-F5344CB8AC3E}">
        <p14:creationId xmlns:p14="http://schemas.microsoft.com/office/powerpoint/2010/main" val="1644601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13</a:t>
            </a:fld>
            <a:endParaRPr lang="zh-CN" altLang="en-US"/>
          </a:p>
        </p:txBody>
      </p:sp>
    </p:spTree>
    <p:extLst>
      <p:ext uri="{BB962C8B-B14F-4D97-AF65-F5344CB8AC3E}">
        <p14:creationId xmlns:p14="http://schemas.microsoft.com/office/powerpoint/2010/main" val="3575061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14</a:t>
            </a:fld>
            <a:endParaRPr lang="zh-CN" altLang="en-US"/>
          </a:p>
        </p:txBody>
      </p:sp>
    </p:spTree>
    <p:extLst>
      <p:ext uri="{BB962C8B-B14F-4D97-AF65-F5344CB8AC3E}">
        <p14:creationId xmlns:p14="http://schemas.microsoft.com/office/powerpoint/2010/main" val="766673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15</a:t>
            </a:fld>
            <a:endParaRPr lang="zh-CN" altLang="en-US"/>
          </a:p>
        </p:txBody>
      </p:sp>
    </p:spTree>
    <p:extLst>
      <p:ext uri="{BB962C8B-B14F-4D97-AF65-F5344CB8AC3E}">
        <p14:creationId xmlns:p14="http://schemas.microsoft.com/office/powerpoint/2010/main" val="1054491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16</a:t>
            </a:fld>
            <a:endParaRPr lang="zh-CN" altLang="en-US"/>
          </a:p>
        </p:txBody>
      </p:sp>
    </p:spTree>
    <p:extLst>
      <p:ext uri="{BB962C8B-B14F-4D97-AF65-F5344CB8AC3E}">
        <p14:creationId xmlns:p14="http://schemas.microsoft.com/office/powerpoint/2010/main" val="196908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17</a:t>
            </a:fld>
            <a:endParaRPr lang="zh-CN" altLang="en-US"/>
          </a:p>
        </p:txBody>
      </p:sp>
    </p:spTree>
    <p:extLst>
      <p:ext uri="{BB962C8B-B14F-4D97-AF65-F5344CB8AC3E}">
        <p14:creationId xmlns:p14="http://schemas.microsoft.com/office/powerpoint/2010/main" val="4197603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18</a:t>
            </a:fld>
            <a:endParaRPr lang="zh-CN" altLang="en-US"/>
          </a:p>
        </p:txBody>
      </p:sp>
    </p:spTree>
    <p:extLst>
      <p:ext uri="{BB962C8B-B14F-4D97-AF65-F5344CB8AC3E}">
        <p14:creationId xmlns:p14="http://schemas.microsoft.com/office/powerpoint/2010/main" val="42300331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19</a:t>
            </a:fld>
            <a:endParaRPr lang="zh-CN" altLang="en-US"/>
          </a:p>
        </p:txBody>
      </p:sp>
    </p:spTree>
    <p:extLst>
      <p:ext uri="{BB962C8B-B14F-4D97-AF65-F5344CB8AC3E}">
        <p14:creationId xmlns:p14="http://schemas.microsoft.com/office/powerpoint/2010/main" val="4202313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6B9276-3D5B-46B9-8FB9-3C5C11460D11}" type="slidenum">
              <a:rPr lang="zh-CN" altLang="en-US" smtClean="0"/>
              <a:t>2</a:t>
            </a:fld>
            <a:endParaRPr lang="zh-CN" altLang="en-US"/>
          </a:p>
        </p:txBody>
      </p:sp>
    </p:spTree>
    <p:extLst>
      <p:ext uri="{BB962C8B-B14F-4D97-AF65-F5344CB8AC3E}">
        <p14:creationId xmlns:p14="http://schemas.microsoft.com/office/powerpoint/2010/main" val="5288423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20</a:t>
            </a:fld>
            <a:endParaRPr lang="zh-CN" altLang="en-US"/>
          </a:p>
        </p:txBody>
      </p:sp>
    </p:spTree>
    <p:extLst>
      <p:ext uri="{BB962C8B-B14F-4D97-AF65-F5344CB8AC3E}">
        <p14:creationId xmlns:p14="http://schemas.microsoft.com/office/powerpoint/2010/main" val="974739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21</a:t>
            </a:fld>
            <a:endParaRPr lang="zh-CN" altLang="en-US"/>
          </a:p>
        </p:txBody>
      </p:sp>
    </p:spTree>
    <p:extLst>
      <p:ext uri="{BB962C8B-B14F-4D97-AF65-F5344CB8AC3E}">
        <p14:creationId xmlns:p14="http://schemas.microsoft.com/office/powerpoint/2010/main" val="2972322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3</a:t>
            </a:fld>
            <a:endParaRPr lang="zh-CN" altLang="en-US"/>
          </a:p>
        </p:txBody>
      </p:sp>
    </p:spTree>
    <p:extLst>
      <p:ext uri="{BB962C8B-B14F-4D97-AF65-F5344CB8AC3E}">
        <p14:creationId xmlns:p14="http://schemas.microsoft.com/office/powerpoint/2010/main" val="4035037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6B9276-3D5B-46B9-8FB9-3C5C11460D11}" type="slidenum">
              <a:rPr lang="zh-CN" altLang="en-US" smtClean="0"/>
              <a:t>4</a:t>
            </a:fld>
            <a:endParaRPr lang="zh-CN" altLang="en-US"/>
          </a:p>
        </p:txBody>
      </p:sp>
    </p:spTree>
    <p:extLst>
      <p:ext uri="{BB962C8B-B14F-4D97-AF65-F5344CB8AC3E}">
        <p14:creationId xmlns:p14="http://schemas.microsoft.com/office/powerpoint/2010/main" val="1146780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5</a:t>
            </a:fld>
            <a:endParaRPr lang="zh-CN" altLang="en-US"/>
          </a:p>
        </p:txBody>
      </p:sp>
    </p:spTree>
    <p:extLst>
      <p:ext uri="{BB962C8B-B14F-4D97-AF65-F5344CB8AC3E}">
        <p14:creationId xmlns:p14="http://schemas.microsoft.com/office/powerpoint/2010/main" val="188009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6</a:t>
            </a:fld>
            <a:endParaRPr lang="zh-CN" altLang="en-US"/>
          </a:p>
        </p:txBody>
      </p:sp>
    </p:spTree>
    <p:extLst>
      <p:ext uri="{BB962C8B-B14F-4D97-AF65-F5344CB8AC3E}">
        <p14:creationId xmlns:p14="http://schemas.microsoft.com/office/powerpoint/2010/main" val="1503076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7</a:t>
            </a:fld>
            <a:endParaRPr lang="zh-CN" altLang="en-US"/>
          </a:p>
        </p:txBody>
      </p:sp>
    </p:spTree>
    <p:extLst>
      <p:ext uri="{BB962C8B-B14F-4D97-AF65-F5344CB8AC3E}">
        <p14:creationId xmlns:p14="http://schemas.microsoft.com/office/powerpoint/2010/main" val="1464413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8</a:t>
            </a:fld>
            <a:endParaRPr lang="zh-CN" altLang="en-US"/>
          </a:p>
        </p:txBody>
      </p:sp>
    </p:spTree>
    <p:extLst>
      <p:ext uri="{BB962C8B-B14F-4D97-AF65-F5344CB8AC3E}">
        <p14:creationId xmlns:p14="http://schemas.microsoft.com/office/powerpoint/2010/main" val="977987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9</a:t>
            </a:fld>
            <a:endParaRPr lang="zh-CN" altLang="en-US"/>
          </a:p>
        </p:txBody>
      </p:sp>
    </p:spTree>
    <p:extLst>
      <p:ext uri="{BB962C8B-B14F-4D97-AF65-F5344CB8AC3E}">
        <p14:creationId xmlns:p14="http://schemas.microsoft.com/office/powerpoint/2010/main" val="2861731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88857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69511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08717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34979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229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4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49767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5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00893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1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84546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標題 6"/>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2019271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52136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9751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88602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2018/11/12</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4813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2018/11/12</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4858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2018/11/12</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71212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11698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27457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2018/11/12</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08246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92" r:id="rId12"/>
    <p:sldLayoutId id="2147483693" r:id="rId13"/>
    <p:sldLayoutId id="2147483695" r:id="rId14"/>
    <p:sldLayoutId id="2147483696" r:id="rId15"/>
    <p:sldLayoutId id="2147483702" r:id="rId16"/>
    <p:sldLayoutId id="2147483691"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4.xml"/><Relationship Id="rId5" Type="http://schemas.openxmlformats.org/officeDocument/2006/relationships/image" Target="../media/image21.JPG"/><Relationship Id="rId4" Type="http://schemas.openxmlformats.org/officeDocument/2006/relationships/image" Target="../media/image20.JP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23.JP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4.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16.xml"/><Relationship Id="rId6" Type="http://schemas.microsoft.com/office/2007/relationships/hdphoto" Target="../media/hdphoto2.wdp"/><Relationship Id="rId5" Type="http://schemas.openxmlformats.org/officeDocument/2006/relationships/image" Target="../media/image30.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文本框 5"/>
          <p:cNvSpPr txBox="1"/>
          <p:nvPr/>
        </p:nvSpPr>
        <p:spPr>
          <a:xfrm>
            <a:off x="5411157" y="3995177"/>
            <a:ext cx="4703398" cy="1731243"/>
          </a:xfrm>
          <a:prstGeom prst="rect">
            <a:avLst/>
          </a:prstGeom>
          <a:noFill/>
          <a:ln w="9525">
            <a:noFill/>
            <a:miter/>
          </a:ln>
          <a:effectLst/>
        </p:spPr>
        <p:txBody>
          <a:bodyPr vert="horz" wrap="square" lIns="68580" tIns="34290" rIns="68580" bIns="34290" anchor="t">
            <a:spAutoFit/>
          </a:bodyPr>
          <a:lstStyle/>
          <a:p>
            <a:pPr defTabSz="685800" eaLnBrk="0" hangingPunct="0"/>
            <a:r>
              <a:rPr lang="zh-TW" altLang="en-US" sz="3600" dirty="0">
                <a:latin typeface="Times New Roman Uni" panose="02020603050405020304" pitchFamily="18" charset="-120"/>
                <a:ea typeface="微軟正黑體" panose="020B0604030504040204" pitchFamily="34" charset="-120"/>
                <a:cs typeface="+mn-ea"/>
                <a:sym typeface="+mn-lt"/>
              </a:rPr>
              <a:t>第七組：郭欣宜</a:t>
            </a:r>
            <a:endParaRPr lang="en-US" altLang="zh-TW" sz="3600" dirty="0">
              <a:latin typeface="Times New Roman Uni" panose="02020603050405020304" pitchFamily="18" charset="-120"/>
              <a:ea typeface="微軟正黑體" panose="020B0604030504040204" pitchFamily="34" charset="-120"/>
              <a:cs typeface="+mn-ea"/>
              <a:sym typeface="+mn-lt"/>
            </a:endParaRPr>
          </a:p>
          <a:p>
            <a:pPr marL="1612900" defTabSz="685800" eaLnBrk="0" hangingPunct="0">
              <a:tabLst>
                <a:tab pos="1700213" algn="l"/>
              </a:tabLst>
            </a:pPr>
            <a:r>
              <a:rPr lang="zh-TW" altLang="en-US" sz="3600" dirty="0">
                <a:latin typeface="Times New Roman Uni" panose="02020603050405020304" pitchFamily="18" charset="-120"/>
                <a:ea typeface="微軟正黑體" panose="020B0604030504040204" pitchFamily="34" charset="-120"/>
                <a:cs typeface="+mn-ea"/>
                <a:sym typeface="+mn-lt"/>
              </a:rPr>
              <a:t>  林哲宇</a:t>
            </a:r>
            <a:endParaRPr lang="en-US" altLang="zh-TW" sz="3600" dirty="0">
              <a:latin typeface="Times New Roman Uni" panose="02020603050405020304" pitchFamily="18" charset="-120"/>
              <a:ea typeface="微軟正黑體" panose="020B0604030504040204" pitchFamily="34" charset="-120"/>
              <a:cs typeface="+mn-ea"/>
              <a:sym typeface="+mn-lt"/>
            </a:endParaRPr>
          </a:p>
          <a:p>
            <a:pPr marL="1612900" defTabSz="685800" eaLnBrk="0" hangingPunct="0"/>
            <a:r>
              <a:rPr lang="zh-TW" altLang="en-US" sz="3600" dirty="0">
                <a:latin typeface="Times New Roman Uni" panose="02020603050405020304" pitchFamily="18" charset="-120"/>
                <a:ea typeface="微軟正黑體" panose="020B0604030504040204" pitchFamily="34" charset="-120"/>
                <a:cs typeface="+mn-ea"/>
                <a:sym typeface="+mn-lt"/>
              </a:rPr>
              <a:t>  雷晨曦</a:t>
            </a:r>
            <a:endParaRPr lang="zh-CN" altLang="en-US" sz="3600" dirty="0">
              <a:latin typeface="Times New Roman Uni" panose="02020603050405020304" pitchFamily="18" charset="-120"/>
              <a:ea typeface="微軟正黑體" panose="020B0604030504040204" pitchFamily="34" charset="-120"/>
              <a:cs typeface="+mn-ea"/>
              <a:sym typeface="+mn-lt"/>
            </a:endParaRPr>
          </a:p>
        </p:txBody>
      </p:sp>
      <p:sp>
        <p:nvSpPr>
          <p:cNvPr id="3" name="文字方塊 2"/>
          <p:cNvSpPr txBox="1"/>
          <p:nvPr/>
        </p:nvSpPr>
        <p:spPr>
          <a:xfrm>
            <a:off x="3677951" y="844997"/>
            <a:ext cx="8169809" cy="1569660"/>
          </a:xfrm>
          <a:prstGeom prst="rect">
            <a:avLst/>
          </a:prstGeom>
          <a:noFill/>
        </p:spPr>
        <p:txBody>
          <a:bodyPr wrap="square" rtlCol="0">
            <a:spAutoFit/>
          </a:bodyPr>
          <a:lstStyle/>
          <a:p>
            <a:r>
              <a:rPr lang="zh-TW" altLang="en-US" sz="4800" dirty="0">
                <a:latin typeface="微軟正黑體" panose="020B0604030504040204" pitchFamily="34" charset="-120"/>
                <a:ea typeface="微軟正黑體" panose="020B0604030504040204" pitchFamily="34" charset="-120"/>
                <a:cs typeface="+mn-ea"/>
              </a:rPr>
              <a:t>透過新聞字彙辨別及預測</a:t>
            </a:r>
            <a:r>
              <a:rPr lang="zh-CN" altLang="en-US" sz="4800" dirty="0">
                <a:latin typeface="微軟正黑體" panose="020B0604030504040204" pitchFamily="34" charset="-120"/>
                <a:ea typeface="微軟正黑體" panose="020B0604030504040204" pitchFamily="34" charset="-120"/>
                <a:cs typeface="+mn-ea"/>
              </a:rPr>
              <a:t>股票</a:t>
            </a:r>
            <a:r>
              <a:rPr lang="en-US" altLang="zh-CN" sz="4800" dirty="0">
                <a:latin typeface="微軟正黑體" panose="020B0604030504040204" pitchFamily="34" charset="-120"/>
                <a:ea typeface="微軟正黑體" panose="020B0604030504040204" pitchFamily="34" charset="-120"/>
                <a:cs typeface="+mn-ea"/>
              </a:rPr>
              <a:t>                                        </a:t>
            </a:r>
          </a:p>
          <a:p>
            <a:r>
              <a:rPr lang="en-US" altLang="zh-TW" sz="4800" dirty="0">
                <a:latin typeface="微軟正黑體" panose="020B0604030504040204" pitchFamily="34" charset="-120"/>
                <a:ea typeface="微軟正黑體" panose="020B0604030504040204" pitchFamily="34" charset="-120"/>
                <a:cs typeface="+mn-ea"/>
              </a:rPr>
              <a:t>        </a:t>
            </a:r>
            <a:r>
              <a:rPr lang="zh-TW" altLang="en-US" sz="4800" dirty="0">
                <a:latin typeface="微軟正黑體" panose="020B0604030504040204" pitchFamily="34" charset="-120"/>
                <a:ea typeface="微軟正黑體" panose="020B0604030504040204" pitchFamily="34" charset="-120"/>
                <a:cs typeface="+mn-ea"/>
              </a:rPr>
              <a:t>以妖股及常規股為例</a:t>
            </a:r>
          </a:p>
        </p:txBody>
      </p:sp>
      <p:cxnSp>
        <p:nvCxnSpPr>
          <p:cNvPr id="4" name="直線接點 3"/>
          <p:cNvCxnSpPr/>
          <p:nvPr/>
        </p:nvCxnSpPr>
        <p:spPr>
          <a:xfrm>
            <a:off x="3984718" y="1987346"/>
            <a:ext cx="862855" cy="0"/>
          </a:xfrm>
          <a:prstGeom prst="line">
            <a:avLst/>
          </a:prstGeom>
          <a:ln w="317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82559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BD6BE8F-429F-400C-B862-F5D5292452BC}"/>
              </a:ext>
            </a:extLst>
          </p:cNvPr>
          <p:cNvSpPr txBox="1"/>
          <p:nvPr/>
        </p:nvSpPr>
        <p:spPr>
          <a:xfrm>
            <a:off x="1214852" y="393957"/>
            <a:ext cx="8696064" cy="746358"/>
          </a:xfrm>
          <a:prstGeom prst="rect">
            <a:avLst/>
          </a:prstGeom>
          <a:noFill/>
        </p:spPr>
        <p:txBody>
          <a:bodyPr wrap="square" lIns="68580" tIns="34290" rIns="68580" bIns="34290" rtlCol="0">
            <a:spAutoFit/>
          </a:bodyPr>
          <a:lstStyle/>
          <a:p>
            <a:pPr defTabSz="685800"/>
            <a:r>
              <a:rPr lang="zh-CN" altLang="en-US" sz="4400" dirty="0">
                <a:latin typeface="Times New Roman Uni" panose="02020603050405020304" pitchFamily="18" charset="-120"/>
                <a:ea typeface="微軟正黑體" panose="020B0604030504040204" pitchFamily="34" charset="-120"/>
                <a:cs typeface="+mn-ea"/>
                <a:sym typeface="+mn-lt"/>
              </a:rPr>
              <a:t>文字雲</a:t>
            </a:r>
          </a:p>
        </p:txBody>
      </p:sp>
      <p:sp>
        <p:nvSpPr>
          <p:cNvPr id="35" name="文本框 34">
            <a:extLst>
              <a:ext uri="{FF2B5EF4-FFF2-40B4-BE49-F238E27FC236}">
                <a16:creationId xmlns:a16="http://schemas.microsoft.com/office/drawing/2014/main" id="{8070E0EF-CCB9-407D-A6FD-B934AB5188C7}"/>
              </a:ext>
            </a:extLst>
          </p:cNvPr>
          <p:cNvSpPr txBox="1"/>
          <p:nvPr/>
        </p:nvSpPr>
        <p:spPr>
          <a:xfrm>
            <a:off x="1868129" y="5741372"/>
            <a:ext cx="2018018" cy="769441"/>
          </a:xfrm>
          <a:prstGeom prst="rect">
            <a:avLst/>
          </a:prstGeom>
          <a:noFill/>
        </p:spPr>
        <p:txBody>
          <a:bodyPr wrap="square" rtlCol="0">
            <a:spAutoFit/>
          </a:bodyPr>
          <a:lstStyle/>
          <a:p>
            <a:r>
              <a:rPr lang="zh-CN" altLang="en-US" sz="4400" dirty="0">
                <a:solidFill>
                  <a:srgbClr val="FF0000"/>
                </a:solidFill>
                <a:latin typeface="Times New Roman Uni" panose="02020603050405020304" pitchFamily="18" charset="-120"/>
                <a:ea typeface="微軟正黑體" panose="020B0604030504040204" pitchFamily="34" charset="-120"/>
                <a:cs typeface="+mn-ea"/>
              </a:rPr>
              <a:t>常規股</a:t>
            </a:r>
          </a:p>
        </p:txBody>
      </p:sp>
      <p:sp>
        <p:nvSpPr>
          <p:cNvPr id="36" name="文本框 35">
            <a:extLst>
              <a:ext uri="{FF2B5EF4-FFF2-40B4-BE49-F238E27FC236}">
                <a16:creationId xmlns:a16="http://schemas.microsoft.com/office/drawing/2014/main" id="{8FB11604-ADDF-4DB8-8889-DE2EFA417EA7}"/>
              </a:ext>
            </a:extLst>
          </p:cNvPr>
          <p:cNvSpPr txBox="1"/>
          <p:nvPr/>
        </p:nvSpPr>
        <p:spPr>
          <a:xfrm>
            <a:off x="8814619" y="5741372"/>
            <a:ext cx="5024284" cy="769441"/>
          </a:xfrm>
          <a:prstGeom prst="rect">
            <a:avLst/>
          </a:prstGeom>
          <a:noFill/>
        </p:spPr>
        <p:txBody>
          <a:bodyPr wrap="square" rtlCol="0">
            <a:spAutoFit/>
          </a:bodyPr>
          <a:lstStyle/>
          <a:p>
            <a:r>
              <a:rPr lang="zh-CN" altLang="en-US" sz="4400" dirty="0">
                <a:solidFill>
                  <a:srgbClr val="FF0000"/>
                </a:solidFill>
                <a:latin typeface="Times New Roman Uni" panose="02020603050405020304" pitchFamily="18" charset="-120"/>
                <a:ea typeface="微軟正黑體" panose="020B0604030504040204" pitchFamily="34" charset="-120"/>
                <a:cs typeface="+mn-ea"/>
              </a:rPr>
              <a:t>妖股</a:t>
            </a:r>
          </a:p>
        </p:txBody>
      </p:sp>
      <p:pic>
        <p:nvPicPr>
          <p:cNvPr id="3" name="图片 2">
            <a:extLst>
              <a:ext uri="{FF2B5EF4-FFF2-40B4-BE49-F238E27FC236}">
                <a16:creationId xmlns:a16="http://schemas.microsoft.com/office/drawing/2014/main" id="{1E0DD1CE-D227-4DDB-B5B0-37E334F34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52231"/>
            <a:ext cx="5967161" cy="3688245"/>
          </a:xfrm>
          <a:prstGeom prst="rect">
            <a:avLst/>
          </a:prstGeom>
        </p:spPr>
      </p:pic>
      <p:pic>
        <p:nvPicPr>
          <p:cNvPr id="5" name="图片 4">
            <a:extLst>
              <a:ext uri="{FF2B5EF4-FFF2-40B4-BE49-F238E27FC236}">
                <a16:creationId xmlns:a16="http://schemas.microsoft.com/office/drawing/2014/main" id="{57CA8027-613B-4B13-AE6A-E4EC855D31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6086" y="1852231"/>
            <a:ext cx="6282404" cy="3688245"/>
          </a:xfrm>
          <a:prstGeom prst="rect">
            <a:avLst/>
          </a:prstGeom>
        </p:spPr>
      </p:pic>
      <p:sp>
        <p:nvSpPr>
          <p:cNvPr id="6" name="椭圆 5">
            <a:extLst>
              <a:ext uri="{FF2B5EF4-FFF2-40B4-BE49-F238E27FC236}">
                <a16:creationId xmlns:a16="http://schemas.microsoft.com/office/drawing/2014/main" id="{D04595C4-DC01-4DA2-A8EB-0D3F89B22CB7}"/>
              </a:ext>
            </a:extLst>
          </p:cNvPr>
          <p:cNvSpPr/>
          <p:nvPr/>
        </p:nvSpPr>
        <p:spPr>
          <a:xfrm>
            <a:off x="1012230" y="5243284"/>
            <a:ext cx="532800" cy="302400"/>
          </a:xfrm>
          <a:prstGeom prst="ellipse">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0BC5B3F6-0B32-4CD6-97F9-61C6B067F3EC}"/>
              </a:ext>
            </a:extLst>
          </p:cNvPr>
          <p:cNvSpPr/>
          <p:nvPr/>
        </p:nvSpPr>
        <p:spPr>
          <a:xfrm>
            <a:off x="6491467" y="5212584"/>
            <a:ext cx="532800" cy="302400"/>
          </a:xfrm>
          <a:prstGeom prst="ellipse">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0F7F7481-6032-418B-99CA-6C3DFA234441}"/>
              </a:ext>
            </a:extLst>
          </p:cNvPr>
          <p:cNvSpPr/>
          <p:nvPr/>
        </p:nvSpPr>
        <p:spPr>
          <a:xfrm flipV="1">
            <a:off x="8659794" y="5225457"/>
            <a:ext cx="532800" cy="302400"/>
          </a:xfrm>
          <a:prstGeom prst="ellipse">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16749F9C-6886-4F61-AD90-E4CD4356C0D2}"/>
              </a:ext>
            </a:extLst>
          </p:cNvPr>
          <p:cNvSpPr/>
          <p:nvPr/>
        </p:nvSpPr>
        <p:spPr>
          <a:xfrm>
            <a:off x="3061876" y="5211450"/>
            <a:ext cx="532800" cy="302400"/>
          </a:xfrm>
          <a:prstGeom prst="ellipse">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流程图: 接点 6">
            <a:extLst>
              <a:ext uri="{FF2B5EF4-FFF2-40B4-BE49-F238E27FC236}">
                <a16:creationId xmlns:a16="http://schemas.microsoft.com/office/drawing/2014/main" id="{AAF8542C-7864-4AF9-87F8-E8FF6A739500}"/>
              </a:ext>
            </a:extLst>
          </p:cNvPr>
          <p:cNvSpPr/>
          <p:nvPr/>
        </p:nvSpPr>
        <p:spPr>
          <a:xfrm>
            <a:off x="9773265" y="5234520"/>
            <a:ext cx="533329" cy="303675"/>
          </a:xfrm>
          <a:prstGeom prst="flowChartConnector">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35B9583A-A6C8-4534-A8EE-7019D2A347D2}"/>
              </a:ext>
            </a:extLst>
          </p:cNvPr>
          <p:cNvSpPr/>
          <p:nvPr/>
        </p:nvSpPr>
        <p:spPr>
          <a:xfrm>
            <a:off x="5155120" y="5225457"/>
            <a:ext cx="532800" cy="302400"/>
          </a:xfrm>
          <a:prstGeom prst="ellipse">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F506A8B6-521A-463C-8F75-03CC72060FCC}"/>
              </a:ext>
            </a:extLst>
          </p:cNvPr>
          <p:cNvSpPr/>
          <p:nvPr/>
        </p:nvSpPr>
        <p:spPr>
          <a:xfrm>
            <a:off x="1540222" y="5240680"/>
            <a:ext cx="532800" cy="302400"/>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7">
            <a:extLst>
              <a:ext uri="{FF2B5EF4-FFF2-40B4-BE49-F238E27FC236}">
                <a16:creationId xmlns:a16="http://schemas.microsoft.com/office/drawing/2014/main" id="{1A09475F-3036-4672-88BE-8E456039116A}"/>
              </a:ext>
            </a:extLst>
          </p:cNvPr>
          <p:cNvSpPr/>
          <p:nvPr/>
        </p:nvSpPr>
        <p:spPr>
          <a:xfrm flipH="1">
            <a:off x="4616390" y="5239053"/>
            <a:ext cx="532800" cy="302400"/>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5">
            <a:extLst>
              <a:ext uri="{FF2B5EF4-FFF2-40B4-BE49-F238E27FC236}">
                <a16:creationId xmlns:a16="http://schemas.microsoft.com/office/drawing/2014/main" id="{7926DC82-2B60-4B9F-821B-FDE094A5FC7F}"/>
              </a:ext>
            </a:extLst>
          </p:cNvPr>
          <p:cNvSpPr/>
          <p:nvPr/>
        </p:nvSpPr>
        <p:spPr>
          <a:xfrm>
            <a:off x="7052367" y="5233465"/>
            <a:ext cx="532800" cy="302400"/>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6">
            <a:extLst>
              <a:ext uri="{FF2B5EF4-FFF2-40B4-BE49-F238E27FC236}">
                <a16:creationId xmlns:a16="http://schemas.microsoft.com/office/drawing/2014/main" id="{74B0FC18-BFED-4685-983B-45860E1FC2C1}"/>
              </a:ext>
            </a:extLst>
          </p:cNvPr>
          <p:cNvSpPr/>
          <p:nvPr/>
        </p:nvSpPr>
        <p:spPr>
          <a:xfrm>
            <a:off x="7608031" y="5233465"/>
            <a:ext cx="532800" cy="302400"/>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4977530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F247DFC4-3614-4EDD-96B9-553DB90EA2F1}"/>
              </a:ext>
            </a:extLst>
          </p:cNvPr>
          <p:cNvSpPr txBox="1"/>
          <p:nvPr/>
        </p:nvSpPr>
        <p:spPr>
          <a:xfrm>
            <a:off x="605252" y="452951"/>
            <a:ext cx="8696064" cy="746358"/>
          </a:xfrm>
          <a:prstGeom prst="rect">
            <a:avLst/>
          </a:prstGeom>
          <a:noFill/>
        </p:spPr>
        <p:txBody>
          <a:bodyPr wrap="square" lIns="68580" tIns="34290" rIns="68580" bIns="34290" rtlCol="0">
            <a:spAutoFit/>
          </a:bodyPr>
          <a:lstStyle/>
          <a:p>
            <a:pPr defTabSz="685800"/>
            <a:r>
              <a:rPr lang="zh-TW" altLang="en-US" sz="4400" dirty="0">
                <a:latin typeface="Times New Roman Uni" panose="02020603050405020304" pitchFamily="18" charset="-120"/>
                <a:ea typeface="微軟正黑體" panose="020B0604030504040204" pitchFamily="34" charset="-120"/>
                <a:cs typeface="+mn-ea"/>
                <a:sym typeface="+mn-lt"/>
              </a:rPr>
              <a:t>常規股和妖股在降維後的</a:t>
            </a:r>
            <a:r>
              <a:rPr lang="en-US" altLang="zh-TW" sz="4400" dirty="0">
                <a:latin typeface="Times New Roman Uni" panose="02020603050405020304" pitchFamily="18" charset="-120"/>
                <a:ea typeface="微軟正黑體" panose="020B0604030504040204" pitchFamily="34" charset="-120"/>
                <a:cs typeface="+mn-ea"/>
                <a:sym typeface="+mn-lt"/>
              </a:rPr>
              <a:t>PCA</a:t>
            </a:r>
            <a:r>
              <a:rPr lang="zh-TW" altLang="en-US" sz="4400" dirty="0">
                <a:latin typeface="Times New Roman Uni" panose="02020603050405020304" pitchFamily="18" charset="-120"/>
                <a:ea typeface="微軟正黑體" panose="020B0604030504040204" pitchFamily="34" charset="-120"/>
                <a:cs typeface="+mn-ea"/>
                <a:sym typeface="+mn-lt"/>
              </a:rPr>
              <a:t>的圖</a:t>
            </a:r>
            <a:endParaRPr lang="zh-CN" altLang="en-US" sz="4400" dirty="0">
              <a:latin typeface="Times New Roman Uni" panose="02020603050405020304" pitchFamily="18" charset="-120"/>
              <a:ea typeface="微軟正黑體" panose="020B0604030504040204" pitchFamily="34" charset="-120"/>
              <a:cs typeface="+mn-ea"/>
              <a:sym typeface="+mn-lt"/>
            </a:endParaRPr>
          </a:p>
        </p:txBody>
      </p:sp>
      <p:pic>
        <p:nvPicPr>
          <p:cNvPr id="3" name="图片 2">
            <a:extLst>
              <a:ext uri="{FF2B5EF4-FFF2-40B4-BE49-F238E27FC236}">
                <a16:creationId xmlns:a16="http://schemas.microsoft.com/office/drawing/2014/main" id="{6A2F04C9-67A3-48E3-B2C8-0F8F796781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4284" y="1528059"/>
            <a:ext cx="9124890" cy="5300201"/>
          </a:xfrm>
          <a:prstGeom prst="rect">
            <a:avLst/>
          </a:prstGeom>
        </p:spPr>
      </p:pic>
    </p:spTree>
    <p:extLst>
      <p:ext uri="{BB962C8B-B14F-4D97-AF65-F5344CB8AC3E}">
        <p14:creationId xmlns:p14="http://schemas.microsoft.com/office/powerpoint/2010/main" val="203703785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F247DFC4-3614-4EDD-96B9-553DB90EA2F1}"/>
              </a:ext>
            </a:extLst>
          </p:cNvPr>
          <p:cNvSpPr txBox="1"/>
          <p:nvPr/>
        </p:nvSpPr>
        <p:spPr>
          <a:xfrm>
            <a:off x="605252" y="452951"/>
            <a:ext cx="8696064" cy="746358"/>
          </a:xfrm>
          <a:prstGeom prst="rect">
            <a:avLst/>
          </a:prstGeom>
          <a:noFill/>
        </p:spPr>
        <p:txBody>
          <a:bodyPr wrap="square" lIns="68580" tIns="34290" rIns="68580" bIns="34290" rtlCol="0">
            <a:spAutoFit/>
          </a:bodyPr>
          <a:lstStyle/>
          <a:p>
            <a:pPr defTabSz="685800"/>
            <a:r>
              <a:rPr lang="zh-CN" altLang="en-US" sz="4400" dirty="0">
                <a:latin typeface="Times New Roman Uni" panose="02020603050405020304" pitchFamily="18" charset="-120"/>
                <a:ea typeface="微軟正黑體" panose="020B0604030504040204" pitchFamily="34" charset="-120"/>
                <a:cs typeface="+mn-ea"/>
                <a:sym typeface="+mn-lt"/>
              </a:rPr>
              <a:t>公司</a:t>
            </a:r>
            <a:r>
              <a:rPr lang="zh-TW" altLang="en-US" sz="4400" dirty="0">
                <a:latin typeface="Times New Roman Uni" panose="02020603050405020304" pitchFamily="18" charset="-120"/>
                <a:ea typeface="微軟正黑體" panose="020B0604030504040204" pitchFamily="34" charset="-120"/>
                <a:cs typeface="+mn-ea"/>
                <a:sym typeface="+mn-lt"/>
              </a:rPr>
              <a:t>在降維後的</a:t>
            </a:r>
            <a:r>
              <a:rPr lang="en-US" altLang="zh-TW" sz="4400" dirty="0">
                <a:latin typeface="Times New Roman Uni" panose="02020603050405020304" pitchFamily="18" charset="-120"/>
                <a:ea typeface="微軟正黑體" panose="020B0604030504040204" pitchFamily="34" charset="-120"/>
                <a:cs typeface="+mn-ea"/>
                <a:sym typeface="+mn-lt"/>
              </a:rPr>
              <a:t>PCA</a:t>
            </a:r>
            <a:r>
              <a:rPr lang="zh-TW" altLang="en-US" sz="4400" dirty="0">
                <a:latin typeface="Times New Roman Uni" panose="02020603050405020304" pitchFamily="18" charset="-120"/>
                <a:ea typeface="微軟正黑體" panose="020B0604030504040204" pitchFamily="34" charset="-120"/>
                <a:cs typeface="+mn-ea"/>
                <a:sym typeface="+mn-lt"/>
              </a:rPr>
              <a:t>的圖</a:t>
            </a:r>
            <a:endParaRPr lang="zh-CN" altLang="en-US" sz="4400" dirty="0">
              <a:latin typeface="Times New Roman Uni" panose="02020603050405020304" pitchFamily="18" charset="-120"/>
              <a:ea typeface="微軟正黑體" panose="020B0604030504040204" pitchFamily="34" charset="-120"/>
              <a:cs typeface="+mn-ea"/>
              <a:sym typeface="+mn-lt"/>
            </a:endParaRPr>
          </a:p>
        </p:txBody>
      </p:sp>
      <p:pic>
        <p:nvPicPr>
          <p:cNvPr id="4" name="图片 3">
            <a:extLst>
              <a:ext uri="{FF2B5EF4-FFF2-40B4-BE49-F238E27FC236}">
                <a16:creationId xmlns:a16="http://schemas.microsoft.com/office/drawing/2014/main" id="{3A2647B7-1215-46E4-80AB-4FB6613EBA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2522" y="1310092"/>
            <a:ext cx="9179504" cy="5331925"/>
          </a:xfrm>
          <a:prstGeom prst="rect">
            <a:avLst/>
          </a:prstGeom>
        </p:spPr>
      </p:pic>
      <p:sp>
        <p:nvSpPr>
          <p:cNvPr id="5" name="椭圆 2">
            <a:extLst>
              <a:ext uri="{FF2B5EF4-FFF2-40B4-BE49-F238E27FC236}">
                <a16:creationId xmlns:a16="http://schemas.microsoft.com/office/drawing/2014/main" id="{D8F4862F-D15A-4A11-993E-8A487DE1838C}"/>
              </a:ext>
            </a:extLst>
          </p:cNvPr>
          <p:cNvSpPr/>
          <p:nvPr/>
        </p:nvSpPr>
        <p:spPr>
          <a:xfrm>
            <a:off x="4758813" y="2713702"/>
            <a:ext cx="3882267" cy="215326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10">
            <a:extLst>
              <a:ext uri="{FF2B5EF4-FFF2-40B4-BE49-F238E27FC236}">
                <a16:creationId xmlns:a16="http://schemas.microsoft.com/office/drawing/2014/main" id="{9195B3B2-D99A-4F07-B2D0-A89B92E40B67}"/>
              </a:ext>
            </a:extLst>
          </p:cNvPr>
          <p:cNvCxnSpPr/>
          <p:nvPr/>
        </p:nvCxnSpPr>
        <p:spPr>
          <a:xfrm flipV="1">
            <a:off x="6918076" y="2185317"/>
            <a:ext cx="0" cy="5572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11">
            <a:extLst>
              <a:ext uri="{FF2B5EF4-FFF2-40B4-BE49-F238E27FC236}">
                <a16:creationId xmlns:a16="http://schemas.microsoft.com/office/drawing/2014/main" id="{04B3C37A-FBAF-4C05-96B4-2499B6160BB9}"/>
              </a:ext>
            </a:extLst>
          </p:cNvPr>
          <p:cNvSpPr txBox="1"/>
          <p:nvPr/>
        </p:nvSpPr>
        <p:spPr>
          <a:xfrm>
            <a:off x="6487032" y="1797846"/>
            <a:ext cx="1572768" cy="400110"/>
          </a:xfrm>
          <a:prstGeom prst="rect">
            <a:avLst/>
          </a:prstGeom>
          <a:noFill/>
        </p:spPr>
        <p:txBody>
          <a:bodyPr wrap="square" rtlCol="0">
            <a:spAutoFit/>
          </a:bodyPr>
          <a:lstStyle/>
          <a:p>
            <a:r>
              <a:rPr lang="zh-CN" altLang="en-US" sz="2000" dirty="0">
                <a:latin typeface="Times New Roman Uni" panose="02020603050405020304" pitchFamily="18" charset="-122"/>
                <a:ea typeface="Times New Roman Uni" panose="02020603050405020304" pitchFamily="18" charset="-122"/>
                <a:cs typeface="Times New Roman Uni" panose="02020603050405020304" pitchFamily="18" charset="-122"/>
              </a:rPr>
              <a:t>鋼鐵業</a:t>
            </a:r>
          </a:p>
        </p:txBody>
      </p:sp>
      <p:sp>
        <p:nvSpPr>
          <p:cNvPr id="9" name="椭圆 4">
            <a:extLst>
              <a:ext uri="{FF2B5EF4-FFF2-40B4-BE49-F238E27FC236}">
                <a16:creationId xmlns:a16="http://schemas.microsoft.com/office/drawing/2014/main" id="{F50993CC-65E4-4985-88B9-D1BDF23ACA0C}"/>
              </a:ext>
            </a:extLst>
          </p:cNvPr>
          <p:cNvSpPr/>
          <p:nvPr/>
        </p:nvSpPr>
        <p:spPr>
          <a:xfrm>
            <a:off x="2386587" y="2066471"/>
            <a:ext cx="1691638" cy="3557581"/>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7">
            <a:extLst>
              <a:ext uri="{FF2B5EF4-FFF2-40B4-BE49-F238E27FC236}">
                <a16:creationId xmlns:a16="http://schemas.microsoft.com/office/drawing/2014/main" id="{DD3924EA-8BCA-4AC0-ADDC-BEC159109B36}"/>
              </a:ext>
            </a:extLst>
          </p:cNvPr>
          <p:cNvCxnSpPr/>
          <p:nvPr/>
        </p:nvCxnSpPr>
        <p:spPr>
          <a:xfrm flipV="1">
            <a:off x="3963286" y="2371383"/>
            <a:ext cx="351405" cy="63989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8">
            <a:extLst>
              <a:ext uri="{FF2B5EF4-FFF2-40B4-BE49-F238E27FC236}">
                <a16:creationId xmlns:a16="http://schemas.microsoft.com/office/drawing/2014/main" id="{8ACDF325-62F4-4E78-B9BF-D581829F8FC8}"/>
              </a:ext>
            </a:extLst>
          </p:cNvPr>
          <p:cNvSpPr txBox="1"/>
          <p:nvPr/>
        </p:nvSpPr>
        <p:spPr>
          <a:xfrm>
            <a:off x="3862703" y="2012299"/>
            <a:ext cx="1572768" cy="400110"/>
          </a:xfrm>
          <a:prstGeom prst="rect">
            <a:avLst/>
          </a:prstGeom>
          <a:noFill/>
        </p:spPr>
        <p:txBody>
          <a:bodyPr wrap="square" rtlCol="0">
            <a:spAutoFit/>
          </a:bodyPr>
          <a:lstStyle/>
          <a:p>
            <a:r>
              <a:rPr lang="zh-CN" altLang="en-US" sz="2000" dirty="0">
                <a:latin typeface="Times New Roman Uni" panose="02020603050405020304" pitchFamily="18" charset="-122"/>
                <a:ea typeface="Times New Roman Uni" panose="02020603050405020304" pitchFamily="18" charset="-122"/>
                <a:cs typeface="Times New Roman Uni" panose="02020603050405020304" pitchFamily="18" charset="-122"/>
              </a:rPr>
              <a:t>電子業</a:t>
            </a:r>
          </a:p>
        </p:txBody>
      </p:sp>
    </p:spTree>
    <p:extLst>
      <p:ext uri="{BB962C8B-B14F-4D97-AF65-F5344CB8AC3E}">
        <p14:creationId xmlns:p14="http://schemas.microsoft.com/office/powerpoint/2010/main" val="27175815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animBg="1"/>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F247DFC4-3614-4EDD-96B9-553DB90EA2F1}"/>
              </a:ext>
            </a:extLst>
          </p:cNvPr>
          <p:cNvSpPr txBox="1"/>
          <p:nvPr/>
        </p:nvSpPr>
        <p:spPr>
          <a:xfrm>
            <a:off x="604800" y="453600"/>
            <a:ext cx="13985819" cy="746358"/>
          </a:xfrm>
          <a:prstGeom prst="rect">
            <a:avLst/>
          </a:prstGeom>
          <a:noFill/>
        </p:spPr>
        <p:txBody>
          <a:bodyPr wrap="square" lIns="68580" tIns="34290" rIns="68580" bIns="34290" rtlCol="0">
            <a:spAutoFit/>
          </a:bodyPr>
          <a:lstStyle/>
          <a:p>
            <a:pPr defTabSz="685800"/>
            <a:r>
              <a:rPr lang="zh-TW" altLang="en-US" sz="4400" dirty="0">
                <a:latin typeface="Times New Roman Uni" panose="02020603050405020304" pitchFamily="18" charset="-120"/>
                <a:ea typeface="微軟正黑體" panose="020B0604030504040204" pitchFamily="34" charset="-120"/>
                <a:cs typeface="+mn-ea"/>
                <a:sym typeface="+mn-lt"/>
              </a:rPr>
              <a:t>利用</a:t>
            </a:r>
            <a:r>
              <a:rPr lang="en-US" altLang="zh-TW" sz="4400" dirty="0">
                <a:latin typeface="Times New Roman Uni" panose="02020603050405020304" pitchFamily="18" charset="-120"/>
                <a:ea typeface="微軟正黑體" panose="020B0604030504040204" pitchFamily="34" charset="-120"/>
                <a:cs typeface="+mn-ea"/>
                <a:sym typeface="+mn-lt"/>
              </a:rPr>
              <a:t>TF-IDF</a:t>
            </a:r>
            <a:r>
              <a:rPr lang="zh-TW" altLang="en-US" sz="4400" dirty="0">
                <a:latin typeface="Times New Roman Uni" panose="02020603050405020304" pitchFamily="18" charset="-120"/>
                <a:ea typeface="微軟正黑體" panose="020B0604030504040204" pitchFamily="34" charset="-120"/>
                <a:cs typeface="+mn-ea"/>
                <a:sym typeface="+mn-lt"/>
              </a:rPr>
              <a:t>作為訓練資料</a:t>
            </a:r>
            <a:r>
              <a:rPr lang="en-US" altLang="zh-TW" sz="4400" dirty="0">
                <a:latin typeface="Times New Roman Uni" panose="02020603050405020304" pitchFamily="18" charset="-120"/>
                <a:ea typeface="微軟正黑體" panose="020B0604030504040204" pitchFamily="34" charset="-120"/>
                <a:cs typeface="+mn-ea"/>
                <a:sym typeface="+mn-lt"/>
              </a:rPr>
              <a:t>(</a:t>
            </a:r>
            <a:r>
              <a:rPr lang="en-US" altLang="zh-CN" sz="4400" dirty="0">
                <a:latin typeface="Times New Roman Uni" panose="02020603050405020304" pitchFamily="18" charset="-120"/>
                <a:ea typeface="微軟正黑體" panose="020B0604030504040204" pitchFamily="34" charset="-120"/>
                <a:cs typeface="+mn-ea"/>
                <a:sym typeface="+mn-lt"/>
              </a:rPr>
              <a:t>K-Means</a:t>
            </a:r>
            <a:r>
              <a:rPr lang="zh-CN" altLang="en-US" sz="4400" dirty="0">
                <a:latin typeface="Times New Roman Uni" panose="02020603050405020304" pitchFamily="18" charset="-120"/>
                <a:ea typeface="微軟正黑體" panose="020B0604030504040204" pitchFamily="34" charset="-120"/>
                <a:cs typeface="+mn-ea"/>
                <a:sym typeface="+mn-lt"/>
              </a:rPr>
              <a:t>分類</a:t>
            </a:r>
            <a:r>
              <a:rPr lang="zh-TW" altLang="en-US" sz="4400" dirty="0">
                <a:latin typeface="Times New Roman Uni" panose="02020603050405020304" pitchFamily="18" charset="-120"/>
                <a:ea typeface="微軟正黑體" panose="020B0604030504040204" pitchFamily="34" charset="-120"/>
                <a:cs typeface="+mn-ea"/>
                <a:sym typeface="+mn-lt"/>
              </a:rPr>
              <a:t>  </a:t>
            </a:r>
            <a:r>
              <a:rPr lang="zh-CN" altLang="en-US" sz="4400" dirty="0">
                <a:latin typeface="Times New Roman Uni" panose="02020603050405020304" pitchFamily="18" charset="-120"/>
                <a:ea typeface="微軟正黑體" panose="020B0604030504040204" pitchFamily="34" charset="-120"/>
                <a:cs typeface="+mn-ea"/>
                <a:sym typeface="+mn-lt"/>
              </a:rPr>
              <a:t>類型</a:t>
            </a:r>
            <a:r>
              <a:rPr lang="en-US" altLang="zh-CN" sz="4400" dirty="0">
                <a:latin typeface="Times New Roman Uni" panose="02020603050405020304" pitchFamily="18" charset="-120"/>
                <a:ea typeface="微軟正黑體" panose="020B0604030504040204" pitchFamily="34" charset="-120"/>
                <a:cs typeface="+mn-ea"/>
                <a:sym typeface="+mn-lt"/>
              </a:rPr>
              <a:t>)</a:t>
            </a:r>
            <a:endParaRPr lang="zh-CN" altLang="en-US" sz="4400" dirty="0">
              <a:latin typeface="Times New Roman Uni" panose="02020603050405020304" pitchFamily="18" charset="-120"/>
              <a:ea typeface="微軟正黑體" panose="020B0604030504040204" pitchFamily="34" charset="-120"/>
              <a:cs typeface="+mn-ea"/>
              <a:sym typeface="+mn-lt"/>
            </a:endParaRPr>
          </a:p>
        </p:txBody>
      </p:sp>
      <p:pic>
        <p:nvPicPr>
          <p:cNvPr id="15" name="图片 14">
            <a:extLst>
              <a:ext uri="{FF2B5EF4-FFF2-40B4-BE49-F238E27FC236}">
                <a16:creationId xmlns:a16="http://schemas.microsoft.com/office/drawing/2014/main" id="{CFAC4095-B0DD-44D1-A593-9B4BD1ACE0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59" y="2308271"/>
            <a:ext cx="5527464" cy="3095830"/>
          </a:xfrm>
          <a:prstGeom prst="rect">
            <a:avLst/>
          </a:prstGeom>
        </p:spPr>
      </p:pic>
      <p:pic>
        <p:nvPicPr>
          <p:cNvPr id="2" name="圖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2438497"/>
            <a:ext cx="5791200" cy="2965604"/>
          </a:xfrm>
          <a:prstGeom prst="rect">
            <a:avLst/>
          </a:prstGeom>
        </p:spPr>
      </p:pic>
      <p:sp>
        <p:nvSpPr>
          <p:cNvPr id="18" name="文本框 17">
            <a:extLst>
              <a:ext uri="{FF2B5EF4-FFF2-40B4-BE49-F238E27FC236}">
                <a16:creationId xmlns:a16="http://schemas.microsoft.com/office/drawing/2014/main" id="{68AC1D60-1095-4ED5-B743-478D7DD068EE}"/>
              </a:ext>
            </a:extLst>
          </p:cNvPr>
          <p:cNvSpPr txBox="1"/>
          <p:nvPr/>
        </p:nvSpPr>
        <p:spPr>
          <a:xfrm>
            <a:off x="1622323" y="1385958"/>
            <a:ext cx="8947354" cy="461665"/>
          </a:xfrm>
          <a:prstGeom prst="rect">
            <a:avLst/>
          </a:prstGeom>
          <a:noFill/>
          <a:ln w="28575">
            <a:solidFill>
              <a:schemeClr val="tx1"/>
            </a:solidFill>
            <a:prstDash val="sysDot"/>
          </a:ln>
        </p:spPr>
        <p:txBody>
          <a:bodyPr wrap="square" rtlCol="0">
            <a:spAutoFit/>
          </a:bodyPr>
          <a:lstStyle/>
          <a:p>
            <a:r>
              <a:rPr lang="zh-CN" altLang="en-US" sz="2400" dirty="0">
                <a:latin typeface="Times New Roman Uni" panose="02020603050405020304" pitchFamily="18" charset="-120"/>
                <a:ea typeface="微軟正黑體" panose="020B0604030504040204" pitchFamily="34" charset="-120"/>
                <a:cs typeface="+mn-ea"/>
              </a:rPr>
              <a:t>隨機抽取</a:t>
            </a:r>
            <a:r>
              <a:rPr lang="en-US" altLang="zh-CN" sz="2400" dirty="0">
                <a:latin typeface="Times New Roman Uni" panose="02020603050405020304" pitchFamily="18" charset="-120"/>
                <a:ea typeface="微軟正黑體" panose="020B0604030504040204" pitchFamily="34" charset="-120"/>
                <a:cs typeface="+mn-ea"/>
              </a:rPr>
              <a:t>150</a:t>
            </a:r>
            <a:r>
              <a:rPr lang="zh-CN" altLang="en-US" sz="2400" dirty="0">
                <a:latin typeface="Times New Roman Uni" panose="02020603050405020304" pitchFamily="18" charset="-120"/>
                <a:ea typeface="微軟正黑體" panose="020B0604030504040204" pitchFamily="34" charset="-120"/>
                <a:cs typeface="+mn-ea"/>
              </a:rPr>
              <a:t>篇新聞預測剩下</a:t>
            </a:r>
            <a:r>
              <a:rPr lang="en-US" altLang="zh-CN" sz="2400" dirty="0">
                <a:latin typeface="Times New Roman Uni" panose="02020603050405020304" pitchFamily="18" charset="-120"/>
                <a:ea typeface="微軟正黑體" panose="020B0604030504040204" pitchFamily="34" charset="-120"/>
                <a:cs typeface="+mn-ea"/>
              </a:rPr>
              <a:t>50</a:t>
            </a:r>
            <a:r>
              <a:rPr lang="zh-CN" altLang="en-US" sz="2400" dirty="0">
                <a:latin typeface="Times New Roman Uni" panose="02020603050405020304" pitchFamily="18" charset="-120"/>
                <a:ea typeface="微軟正黑體" panose="020B0604030504040204" pitchFamily="34" charset="-120"/>
                <a:cs typeface="+mn-ea"/>
              </a:rPr>
              <a:t>篇新聞所代表的公司是否為妖股</a:t>
            </a:r>
          </a:p>
        </p:txBody>
      </p:sp>
      <p:sp>
        <p:nvSpPr>
          <p:cNvPr id="17" name="箭头: 右 16">
            <a:extLst>
              <a:ext uri="{FF2B5EF4-FFF2-40B4-BE49-F238E27FC236}">
                <a16:creationId xmlns:a16="http://schemas.microsoft.com/office/drawing/2014/main" id="{829BE5B6-B2C5-4CD0-8B9B-89A231034EB1}"/>
              </a:ext>
            </a:extLst>
          </p:cNvPr>
          <p:cNvSpPr/>
          <p:nvPr/>
        </p:nvSpPr>
        <p:spPr>
          <a:xfrm>
            <a:off x="5889523" y="3856186"/>
            <a:ext cx="530942" cy="432619"/>
          </a:xfrm>
          <a:prstGeom prst="right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278593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F247DFC4-3614-4EDD-96B9-553DB90EA2F1}"/>
              </a:ext>
            </a:extLst>
          </p:cNvPr>
          <p:cNvSpPr txBox="1"/>
          <p:nvPr/>
        </p:nvSpPr>
        <p:spPr>
          <a:xfrm>
            <a:off x="604800" y="453600"/>
            <a:ext cx="13985819" cy="746358"/>
          </a:xfrm>
          <a:prstGeom prst="rect">
            <a:avLst/>
          </a:prstGeom>
          <a:noFill/>
        </p:spPr>
        <p:txBody>
          <a:bodyPr wrap="square" lIns="68580" tIns="34290" rIns="68580" bIns="34290" rtlCol="0">
            <a:spAutoFit/>
          </a:bodyPr>
          <a:lstStyle/>
          <a:p>
            <a:pPr defTabSz="685800"/>
            <a:r>
              <a:rPr lang="zh-TW" altLang="en-US" sz="4400" dirty="0">
                <a:latin typeface="Times New Roman Uni" panose="02020603050405020304" pitchFamily="18" charset="-120"/>
                <a:ea typeface="微軟正黑體" panose="020B0604030504040204" pitchFamily="34" charset="-120"/>
                <a:cs typeface="+mn-ea"/>
                <a:sym typeface="+mn-lt"/>
              </a:rPr>
              <a:t>利用</a:t>
            </a:r>
            <a:r>
              <a:rPr lang="en-US" altLang="zh-TW" sz="4400" dirty="0">
                <a:latin typeface="Times New Roman Uni" panose="02020603050405020304" pitchFamily="18" charset="-120"/>
                <a:ea typeface="微軟正黑體" panose="020B0604030504040204" pitchFamily="34" charset="-120"/>
                <a:cs typeface="+mn-ea"/>
                <a:sym typeface="+mn-lt"/>
              </a:rPr>
              <a:t>TF-IDF</a:t>
            </a:r>
            <a:r>
              <a:rPr lang="zh-TW" altLang="en-US" sz="4400" dirty="0">
                <a:latin typeface="Times New Roman Uni" panose="02020603050405020304" pitchFamily="18" charset="-120"/>
                <a:ea typeface="微軟正黑體" panose="020B0604030504040204" pitchFamily="34" charset="-120"/>
                <a:cs typeface="+mn-ea"/>
                <a:sym typeface="+mn-lt"/>
              </a:rPr>
              <a:t>作為訓練資料</a:t>
            </a:r>
            <a:r>
              <a:rPr lang="en-US" altLang="zh-TW" sz="4400" dirty="0">
                <a:latin typeface="Times New Roman Uni" panose="02020603050405020304" pitchFamily="18" charset="-120"/>
                <a:ea typeface="微軟正黑體" panose="020B0604030504040204" pitchFamily="34" charset="-120"/>
                <a:cs typeface="+mn-ea"/>
                <a:sym typeface="+mn-lt"/>
              </a:rPr>
              <a:t>(</a:t>
            </a:r>
            <a:r>
              <a:rPr lang="en-US" altLang="zh-CN" sz="4400" dirty="0">
                <a:latin typeface="Times New Roman Uni" panose="02020603050405020304" pitchFamily="18" charset="-120"/>
                <a:ea typeface="微軟正黑體" panose="020B0604030504040204" pitchFamily="34" charset="-120"/>
                <a:cs typeface="+mn-ea"/>
                <a:sym typeface="+mn-lt"/>
              </a:rPr>
              <a:t>SVM</a:t>
            </a:r>
            <a:r>
              <a:rPr lang="zh-CN" altLang="en-US" sz="4400" dirty="0">
                <a:latin typeface="Times New Roman Uni" panose="02020603050405020304" pitchFamily="18" charset="-120"/>
                <a:ea typeface="微軟正黑體" panose="020B0604030504040204" pitchFamily="34" charset="-120"/>
                <a:cs typeface="+mn-ea"/>
                <a:sym typeface="+mn-lt"/>
              </a:rPr>
              <a:t>分類 </a:t>
            </a:r>
            <a:r>
              <a:rPr lang="zh-TW" altLang="en-US" sz="4400" dirty="0">
                <a:latin typeface="Times New Roman Uni" panose="02020603050405020304" pitchFamily="18" charset="-120"/>
                <a:ea typeface="微軟正黑體" panose="020B0604030504040204" pitchFamily="34" charset="-120"/>
                <a:cs typeface="+mn-ea"/>
                <a:sym typeface="+mn-lt"/>
              </a:rPr>
              <a:t> </a:t>
            </a:r>
            <a:r>
              <a:rPr lang="zh-CN" altLang="en-US" sz="4400" dirty="0">
                <a:latin typeface="Times New Roman Uni" panose="02020603050405020304" pitchFamily="18" charset="-120"/>
                <a:ea typeface="微軟正黑體" panose="020B0604030504040204" pitchFamily="34" charset="-120"/>
                <a:cs typeface="+mn-ea"/>
                <a:sym typeface="+mn-lt"/>
              </a:rPr>
              <a:t>類型</a:t>
            </a:r>
            <a:r>
              <a:rPr lang="en-US" altLang="zh-TW" sz="4400" dirty="0">
                <a:latin typeface="Times New Roman Uni" panose="02020603050405020304" pitchFamily="18" charset="-120"/>
                <a:ea typeface="微軟正黑體" panose="020B0604030504040204" pitchFamily="34" charset="-120"/>
                <a:cs typeface="+mn-ea"/>
                <a:sym typeface="+mn-lt"/>
              </a:rPr>
              <a:t>)</a:t>
            </a:r>
            <a:endParaRPr lang="zh-CN" altLang="en-US" sz="4400" dirty="0">
              <a:latin typeface="Times New Roman Uni" panose="02020603050405020304" pitchFamily="18" charset="-120"/>
              <a:ea typeface="微軟正黑體" panose="020B0604030504040204" pitchFamily="34" charset="-120"/>
              <a:cs typeface="+mn-ea"/>
              <a:sym typeface="+mn-lt"/>
            </a:endParaRPr>
          </a:p>
        </p:txBody>
      </p:sp>
      <p:pic>
        <p:nvPicPr>
          <p:cNvPr id="8" name="图片 7">
            <a:extLst>
              <a:ext uri="{FF2B5EF4-FFF2-40B4-BE49-F238E27FC236}">
                <a16:creationId xmlns:a16="http://schemas.microsoft.com/office/drawing/2014/main" id="{CDDF2B54-501D-4619-A9CE-0C494C722E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118" y="2834666"/>
            <a:ext cx="5642099" cy="3160035"/>
          </a:xfrm>
          <a:prstGeom prst="rect">
            <a:avLst/>
          </a:prstGeom>
        </p:spPr>
      </p:pic>
      <p:pic>
        <p:nvPicPr>
          <p:cNvPr id="3" name="图片 2">
            <a:extLst>
              <a:ext uri="{FF2B5EF4-FFF2-40B4-BE49-F238E27FC236}">
                <a16:creationId xmlns:a16="http://schemas.microsoft.com/office/drawing/2014/main" id="{20DCE10A-A72D-49C6-A4F5-65BE460193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8395" y="3429000"/>
            <a:ext cx="5753100" cy="1993900"/>
          </a:xfrm>
          <a:prstGeom prst="rect">
            <a:avLst/>
          </a:prstGeom>
        </p:spPr>
      </p:pic>
      <p:sp>
        <p:nvSpPr>
          <p:cNvPr id="5" name="流程图: 接点 4">
            <a:extLst>
              <a:ext uri="{FF2B5EF4-FFF2-40B4-BE49-F238E27FC236}">
                <a16:creationId xmlns:a16="http://schemas.microsoft.com/office/drawing/2014/main" id="{698DBF4E-BC79-4364-A614-9E2187805012}"/>
              </a:ext>
            </a:extLst>
          </p:cNvPr>
          <p:cNvSpPr/>
          <p:nvPr/>
        </p:nvSpPr>
        <p:spPr>
          <a:xfrm>
            <a:off x="8106696" y="4340535"/>
            <a:ext cx="747252" cy="511277"/>
          </a:xfrm>
          <a:prstGeom prst="flowChartConnector">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箭头: 右 5">
            <a:extLst>
              <a:ext uri="{FF2B5EF4-FFF2-40B4-BE49-F238E27FC236}">
                <a16:creationId xmlns:a16="http://schemas.microsoft.com/office/drawing/2014/main" id="{9CCCDBD7-37BE-4280-8D25-10482A8F2139}"/>
              </a:ext>
            </a:extLst>
          </p:cNvPr>
          <p:cNvSpPr/>
          <p:nvPr/>
        </p:nvSpPr>
        <p:spPr>
          <a:xfrm>
            <a:off x="6010638" y="4209640"/>
            <a:ext cx="321336" cy="43261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4124DE7B-75CA-40A4-A864-C99D1E9A61AB}"/>
              </a:ext>
            </a:extLst>
          </p:cNvPr>
          <p:cNvSpPr txBox="1"/>
          <p:nvPr/>
        </p:nvSpPr>
        <p:spPr>
          <a:xfrm>
            <a:off x="1858297" y="1576026"/>
            <a:ext cx="8947354" cy="461665"/>
          </a:xfrm>
          <a:prstGeom prst="rect">
            <a:avLst/>
          </a:prstGeom>
          <a:noFill/>
          <a:ln w="28575">
            <a:solidFill>
              <a:schemeClr val="tx1"/>
            </a:solidFill>
            <a:prstDash val="sysDot"/>
          </a:ln>
        </p:spPr>
        <p:txBody>
          <a:bodyPr wrap="square" rtlCol="0">
            <a:spAutoFit/>
          </a:bodyPr>
          <a:lstStyle/>
          <a:p>
            <a:r>
              <a:rPr lang="zh-CN" altLang="en-US" sz="2400" dirty="0">
                <a:latin typeface="Times New Roman Uni" panose="02020603050405020304" pitchFamily="18" charset="-120"/>
                <a:ea typeface="微軟正黑體" panose="020B0604030504040204" pitchFamily="34" charset="-120"/>
                <a:cs typeface="+mn-ea"/>
              </a:rPr>
              <a:t>隨機訓練</a:t>
            </a:r>
            <a:r>
              <a:rPr lang="en-US" altLang="zh-CN" sz="2400" b="1" dirty="0">
                <a:latin typeface="Times New Roman Uni" panose="02020603050405020304" pitchFamily="18" charset="-120"/>
                <a:ea typeface="微軟正黑體" panose="020B0604030504040204" pitchFamily="34" charset="-120"/>
                <a:cs typeface="+mn-ea"/>
              </a:rPr>
              <a:t>150</a:t>
            </a:r>
            <a:r>
              <a:rPr lang="zh-CN" altLang="en-US" sz="2400" dirty="0">
                <a:latin typeface="Times New Roman Uni" panose="02020603050405020304" pitchFamily="18" charset="-120"/>
                <a:ea typeface="微軟正黑體" panose="020B0604030504040204" pitchFamily="34" charset="-120"/>
                <a:cs typeface="+mn-ea"/>
              </a:rPr>
              <a:t>篇新聞預測剩下</a:t>
            </a:r>
            <a:r>
              <a:rPr lang="en-US" altLang="zh-CN" sz="2400" b="1" dirty="0">
                <a:latin typeface="Times New Roman Uni" panose="02020603050405020304" pitchFamily="18" charset="-120"/>
                <a:ea typeface="微軟正黑體" panose="020B0604030504040204" pitchFamily="34" charset="-120"/>
                <a:cs typeface="+mn-ea"/>
              </a:rPr>
              <a:t>50</a:t>
            </a:r>
            <a:r>
              <a:rPr lang="zh-CN" altLang="en-US" sz="2400" dirty="0">
                <a:latin typeface="Times New Roman Uni" panose="02020603050405020304" pitchFamily="18" charset="-120"/>
                <a:ea typeface="微軟正黑體" panose="020B0604030504040204" pitchFamily="34" charset="-120"/>
                <a:cs typeface="+mn-ea"/>
              </a:rPr>
              <a:t>篇新聞所代表的公司是否為妖股</a:t>
            </a:r>
          </a:p>
        </p:txBody>
      </p:sp>
      <p:sp>
        <p:nvSpPr>
          <p:cNvPr id="2" name="矩形圖說文字 1"/>
          <p:cNvSpPr/>
          <p:nvPr/>
        </p:nvSpPr>
        <p:spPr>
          <a:xfrm>
            <a:off x="7721108" y="5378751"/>
            <a:ext cx="2265680" cy="1231900"/>
          </a:xfrm>
          <a:prstGeom prst="wedgeRectCallout">
            <a:avLst>
              <a:gd name="adj1" fmla="val -19488"/>
              <a:gd name="adj2" fmla="val -9172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FFFF00"/>
                </a:solidFill>
                <a:latin typeface="KaiTi" panose="02010609060101010101" pitchFamily="49" charset="-122"/>
                <a:ea typeface="KaiTi" panose="02010609060101010101" pitchFamily="49" charset="-122"/>
              </a:rPr>
              <a:t>正確率</a:t>
            </a:r>
            <a:r>
              <a:rPr lang="en-US" altLang="zh-CN" sz="3200" dirty="0">
                <a:solidFill>
                  <a:srgbClr val="FFFF00"/>
                </a:solidFill>
                <a:latin typeface="Times New Roman Uni" panose="02020603050405020304" pitchFamily="18" charset="-120"/>
                <a:ea typeface="微軟正黑體" panose="020B0604030504040204" pitchFamily="34" charset="-120"/>
                <a:cs typeface="+mn-ea"/>
              </a:rPr>
              <a:t>88%</a:t>
            </a:r>
            <a:endParaRPr lang="zh-CN" altLang="en-US" sz="4400" dirty="0">
              <a:solidFill>
                <a:srgbClr val="FFFF00"/>
              </a:solidFill>
              <a:latin typeface="Times New Roman Uni" panose="02020603050405020304" pitchFamily="18" charset="-120"/>
              <a:ea typeface="微軟正黑體" panose="020B0604030504040204" pitchFamily="34" charset="-120"/>
              <a:cs typeface="+mn-ea"/>
            </a:endParaRPr>
          </a:p>
        </p:txBody>
      </p:sp>
    </p:spTree>
    <p:extLst>
      <p:ext uri="{BB962C8B-B14F-4D97-AF65-F5344CB8AC3E}">
        <p14:creationId xmlns:p14="http://schemas.microsoft.com/office/powerpoint/2010/main" val="17596029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F247DFC4-3614-4EDD-96B9-553DB90EA2F1}"/>
              </a:ext>
            </a:extLst>
          </p:cNvPr>
          <p:cNvSpPr txBox="1"/>
          <p:nvPr/>
        </p:nvSpPr>
        <p:spPr>
          <a:xfrm>
            <a:off x="604800" y="453600"/>
            <a:ext cx="13985819" cy="746358"/>
          </a:xfrm>
          <a:prstGeom prst="rect">
            <a:avLst/>
          </a:prstGeom>
          <a:noFill/>
        </p:spPr>
        <p:txBody>
          <a:bodyPr wrap="square" lIns="68580" tIns="34290" rIns="68580" bIns="34290" rtlCol="0">
            <a:spAutoFit/>
          </a:bodyPr>
          <a:lstStyle/>
          <a:p>
            <a:pPr defTabSz="685800"/>
            <a:r>
              <a:rPr lang="zh-TW" altLang="en-US" sz="4400" dirty="0">
                <a:latin typeface="Times New Roman Uni" panose="02020603050405020304" pitchFamily="18" charset="-120"/>
                <a:ea typeface="微軟正黑體" panose="020B0604030504040204" pitchFamily="34" charset="-120"/>
                <a:cs typeface="+mn-ea"/>
                <a:sym typeface="+mn-lt"/>
              </a:rPr>
              <a:t>利用</a:t>
            </a:r>
            <a:r>
              <a:rPr lang="en-US" altLang="zh-TW" sz="4400" dirty="0">
                <a:latin typeface="Times New Roman Uni" panose="02020603050405020304" pitchFamily="18" charset="-120"/>
                <a:ea typeface="微軟正黑體" panose="020B0604030504040204" pitchFamily="34" charset="-120"/>
                <a:cs typeface="+mn-ea"/>
                <a:sym typeface="+mn-lt"/>
              </a:rPr>
              <a:t>TF-IDF</a:t>
            </a:r>
            <a:r>
              <a:rPr lang="zh-TW" altLang="en-US" sz="4400" dirty="0">
                <a:latin typeface="Times New Roman Uni" panose="02020603050405020304" pitchFamily="18" charset="-120"/>
                <a:ea typeface="微軟正黑體" panose="020B0604030504040204" pitchFamily="34" charset="-120"/>
                <a:cs typeface="+mn-ea"/>
                <a:sym typeface="+mn-lt"/>
              </a:rPr>
              <a:t>作為訓練資料</a:t>
            </a:r>
            <a:r>
              <a:rPr lang="en-US" altLang="zh-TW" sz="4400" dirty="0">
                <a:latin typeface="Times New Roman Uni" panose="02020603050405020304" pitchFamily="18" charset="-120"/>
                <a:ea typeface="微軟正黑體" panose="020B0604030504040204" pitchFamily="34" charset="-120"/>
                <a:cs typeface="+mn-ea"/>
                <a:sym typeface="+mn-lt"/>
              </a:rPr>
              <a:t>(</a:t>
            </a:r>
            <a:r>
              <a:rPr lang="en-US" altLang="zh-CN" sz="4400" dirty="0">
                <a:latin typeface="Times New Roman Uni" panose="02020603050405020304" pitchFamily="18" charset="-120"/>
                <a:ea typeface="微軟正黑體" panose="020B0604030504040204" pitchFamily="34" charset="-120"/>
                <a:cs typeface="+mn-ea"/>
                <a:sym typeface="+mn-lt"/>
              </a:rPr>
              <a:t>SVM</a:t>
            </a:r>
            <a:r>
              <a:rPr lang="zh-CN" altLang="en-US" sz="4400" dirty="0">
                <a:latin typeface="Times New Roman Uni" panose="02020603050405020304" pitchFamily="18" charset="-120"/>
                <a:ea typeface="微軟正黑體" panose="020B0604030504040204" pitchFamily="34" charset="-120"/>
                <a:cs typeface="+mn-ea"/>
                <a:sym typeface="+mn-lt"/>
              </a:rPr>
              <a:t>分類  類型</a:t>
            </a:r>
            <a:r>
              <a:rPr lang="en-US" altLang="zh-CN" sz="4400" dirty="0">
                <a:latin typeface="Times New Roman Uni" panose="02020603050405020304" pitchFamily="18" charset="-120"/>
                <a:ea typeface="微軟正黑體" panose="020B0604030504040204" pitchFamily="34" charset="-120"/>
                <a:cs typeface="+mn-ea"/>
                <a:sym typeface="+mn-lt"/>
              </a:rPr>
              <a:t>)</a:t>
            </a:r>
            <a:endParaRPr lang="zh-CN" altLang="en-US" sz="4400" dirty="0">
              <a:latin typeface="Times New Roman Uni" panose="02020603050405020304" pitchFamily="18" charset="-120"/>
              <a:ea typeface="微軟正黑體" panose="020B0604030504040204" pitchFamily="34" charset="-120"/>
              <a:cs typeface="+mn-ea"/>
              <a:sym typeface="+mn-lt"/>
            </a:endParaRPr>
          </a:p>
        </p:txBody>
      </p:sp>
      <p:sp>
        <p:nvSpPr>
          <p:cNvPr id="9" name="文本框 8">
            <a:extLst>
              <a:ext uri="{FF2B5EF4-FFF2-40B4-BE49-F238E27FC236}">
                <a16:creationId xmlns:a16="http://schemas.microsoft.com/office/drawing/2014/main" id="{4124DE7B-75CA-40A4-A864-C99D1E9A61AB}"/>
              </a:ext>
            </a:extLst>
          </p:cNvPr>
          <p:cNvSpPr txBox="1"/>
          <p:nvPr/>
        </p:nvSpPr>
        <p:spPr>
          <a:xfrm>
            <a:off x="1858297" y="1576026"/>
            <a:ext cx="8947354" cy="461665"/>
          </a:xfrm>
          <a:prstGeom prst="rect">
            <a:avLst/>
          </a:prstGeom>
          <a:noFill/>
          <a:ln w="28575">
            <a:solidFill>
              <a:schemeClr val="tx1"/>
            </a:solidFill>
            <a:prstDash val="sysDot"/>
          </a:ln>
        </p:spPr>
        <p:txBody>
          <a:bodyPr wrap="square" rtlCol="0">
            <a:spAutoFit/>
          </a:bodyPr>
          <a:lstStyle/>
          <a:p>
            <a:r>
              <a:rPr lang="zh-CN" altLang="en-US" sz="2400" dirty="0">
                <a:latin typeface="Times New Roman Uni" panose="02020603050405020304" pitchFamily="18" charset="-120"/>
                <a:ea typeface="微軟正黑體" panose="020B0604030504040204" pitchFamily="34" charset="-120"/>
                <a:cs typeface="+mn-ea"/>
              </a:rPr>
              <a:t>隨機訓練</a:t>
            </a:r>
            <a:r>
              <a:rPr lang="en-US" altLang="zh-CN" sz="2400" b="1" dirty="0">
                <a:latin typeface="Times New Roman Uni" panose="02020603050405020304" pitchFamily="18" charset="-120"/>
                <a:ea typeface="微軟正黑體" panose="020B0604030504040204" pitchFamily="34" charset="-120"/>
                <a:cs typeface="+mn-ea"/>
              </a:rPr>
              <a:t>100</a:t>
            </a:r>
            <a:r>
              <a:rPr lang="zh-CN" altLang="en-US" sz="2400" dirty="0">
                <a:latin typeface="Times New Roman Uni" panose="02020603050405020304" pitchFamily="18" charset="-120"/>
                <a:ea typeface="微軟正黑體" panose="020B0604030504040204" pitchFamily="34" charset="-120"/>
                <a:cs typeface="+mn-ea"/>
              </a:rPr>
              <a:t>篇新聞預測剩下</a:t>
            </a:r>
            <a:r>
              <a:rPr lang="en-US" altLang="zh-CN" sz="2400" b="1" dirty="0">
                <a:latin typeface="Times New Roman Uni" panose="02020603050405020304" pitchFamily="18" charset="-120"/>
                <a:ea typeface="微軟正黑體" panose="020B0604030504040204" pitchFamily="34" charset="-120"/>
                <a:cs typeface="+mn-ea"/>
              </a:rPr>
              <a:t>100</a:t>
            </a:r>
            <a:r>
              <a:rPr lang="zh-CN" altLang="en-US" sz="2400" dirty="0">
                <a:latin typeface="Times New Roman Uni" panose="02020603050405020304" pitchFamily="18" charset="-120"/>
                <a:ea typeface="微軟正黑體" panose="020B0604030504040204" pitchFamily="34" charset="-120"/>
                <a:cs typeface="+mn-ea"/>
              </a:rPr>
              <a:t>篇新聞所代表的公司是否為妖股</a:t>
            </a:r>
          </a:p>
        </p:txBody>
      </p:sp>
      <p:pic>
        <p:nvPicPr>
          <p:cNvPr id="12" name="图片 11">
            <a:extLst>
              <a:ext uri="{FF2B5EF4-FFF2-40B4-BE49-F238E27FC236}">
                <a16:creationId xmlns:a16="http://schemas.microsoft.com/office/drawing/2014/main" id="{1E4A2DA8-9766-4A16-8B9A-56ABF73162C5}"/>
              </a:ext>
            </a:extLst>
          </p:cNvPr>
          <p:cNvPicPr>
            <a:picLocks noChangeAspect="1"/>
          </p:cNvPicPr>
          <p:nvPr/>
        </p:nvPicPr>
        <p:blipFill>
          <a:blip r:embed="rId3"/>
          <a:stretch>
            <a:fillRect/>
          </a:stretch>
        </p:blipFill>
        <p:spPr>
          <a:xfrm>
            <a:off x="2332654" y="2447925"/>
            <a:ext cx="6787534" cy="2627928"/>
          </a:xfrm>
          <a:prstGeom prst="rect">
            <a:avLst/>
          </a:prstGeom>
        </p:spPr>
      </p:pic>
      <p:sp>
        <p:nvSpPr>
          <p:cNvPr id="13" name="矩形圖說文字 1">
            <a:extLst>
              <a:ext uri="{FF2B5EF4-FFF2-40B4-BE49-F238E27FC236}">
                <a16:creationId xmlns:a16="http://schemas.microsoft.com/office/drawing/2014/main" id="{75AD98C2-A536-4239-83F4-58A5DDCDCD81}"/>
              </a:ext>
            </a:extLst>
          </p:cNvPr>
          <p:cNvSpPr/>
          <p:nvPr/>
        </p:nvSpPr>
        <p:spPr>
          <a:xfrm>
            <a:off x="4184806" y="4831823"/>
            <a:ext cx="2265680" cy="900302"/>
          </a:xfrm>
          <a:prstGeom prst="wedgeRectCallout">
            <a:avLst>
              <a:gd name="adj1" fmla="val -19488"/>
              <a:gd name="adj2" fmla="val -9172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FFFF00"/>
                </a:solidFill>
                <a:latin typeface="KaiTi" panose="02010609060101010101" pitchFamily="49" charset="-122"/>
                <a:ea typeface="KaiTi" panose="02010609060101010101" pitchFamily="49" charset="-122"/>
              </a:rPr>
              <a:t>正確率</a:t>
            </a:r>
            <a:r>
              <a:rPr lang="en-US" altLang="zh-CN" sz="3200" dirty="0">
                <a:solidFill>
                  <a:srgbClr val="FFFF00"/>
                </a:solidFill>
                <a:latin typeface="Times New Roman Uni" panose="02020603050405020304" pitchFamily="18" charset="-120"/>
                <a:ea typeface="微軟正黑體" panose="020B0604030504040204" pitchFamily="34" charset="-120"/>
                <a:cs typeface="+mn-ea"/>
              </a:rPr>
              <a:t>88%</a:t>
            </a:r>
            <a:endParaRPr lang="zh-CN" altLang="en-US" sz="4400" dirty="0">
              <a:solidFill>
                <a:srgbClr val="FFFF00"/>
              </a:solidFill>
              <a:latin typeface="Times New Roman Uni" panose="02020603050405020304" pitchFamily="18" charset="-120"/>
              <a:ea typeface="微軟正黑體" panose="020B0604030504040204" pitchFamily="34" charset="-120"/>
              <a:cs typeface="+mn-ea"/>
            </a:endParaRPr>
          </a:p>
        </p:txBody>
      </p:sp>
    </p:spTree>
    <p:extLst>
      <p:ext uri="{BB962C8B-B14F-4D97-AF65-F5344CB8AC3E}">
        <p14:creationId xmlns:p14="http://schemas.microsoft.com/office/powerpoint/2010/main" val="16665521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F247DFC4-3614-4EDD-96B9-553DB90EA2F1}"/>
              </a:ext>
            </a:extLst>
          </p:cNvPr>
          <p:cNvSpPr txBox="1"/>
          <p:nvPr/>
        </p:nvSpPr>
        <p:spPr>
          <a:xfrm>
            <a:off x="604800" y="453600"/>
            <a:ext cx="13985819" cy="746358"/>
          </a:xfrm>
          <a:prstGeom prst="rect">
            <a:avLst/>
          </a:prstGeom>
          <a:noFill/>
        </p:spPr>
        <p:txBody>
          <a:bodyPr wrap="square" lIns="68580" tIns="34290" rIns="68580" bIns="34290" rtlCol="0">
            <a:spAutoFit/>
          </a:bodyPr>
          <a:lstStyle/>
          <a:p>
            <a:pPr defTabSz="685800"/>
            <a:r>
              <a:rPr lang="zh-TW" altLang="en-US" sz="4400" dirty="0">
                <a:latin typeface="Times New Roman Uni" panose="02020603050405020304" pitchFamily="18" charset="-120"/>
                <a:ea typeface="微軟正黑體" panose="020B0604030504040204" pitchFamily="34" charset="-120"/>
                <a:cs typeface="+mn-ea"/>
                <a:sym typeface="+mn-lt"/>
              </a:rPr>
              <a:t>利用</a:t>
            </a:r>
            <a:r>
              <a:rPr lang="en-US" altLang="zh-TW" sz="4400" dirty="0">
                <a:latin typeface="Times New Roman Uni" panose="02020603050405020304" pitchFamily="18" charset="-120"/>
                <a:ea typeface="微軟正黑體" panose="020B0604030504040204" pitchFamily="34" charset="-120"/>
                <a:cs typeface="+mn-ea"/>
                <a:sym typeface="+mn-lt"/>
              </a:rPr>
              <a:t>TF-IDF</a:t>
            </a:r>
            <a:r>
              <a:rPr lang="zh-TW" altLang="en-US" sz="4400" dirty="0">
                <a:latin typeface="Times New Roman Uni" panose="02020603050405020304" pitchFamily="18" charset="-120"/>
                <a:ea typeface="微軟正黑體" panose="020B0604030504040204" pitchFamily="34" charset="-120"/>
                <a:cs typeface="+mn-ea"/>
                <a:sym typeface="+mn-lt"/>
              </a:rPr>
              <a:t>作為訓練資料</a:t>
            </a:r>
            <a:r>
              <a:rPr lang="en-US" altLang="zh-TW" sz="4400" dirty="0">
                <a:latin typeface="Times New Roman Uni" panose="02020603050405020304" pitchFamily="18" charset="-120"/>
                <a:ea typeface="微軟正黑體" panose="020B0604030504040204" pitchFamily="34" charset="-120"/>
                <a:cs typeface="+mn-ea"/>
                <a:sym typeface="+mn-lt"/>
              </a:rPr>
              <a:t>(</a:t>
            </a:r>
            <a:r>
              <a:rPr lang="en-US" altLang="zh-CN" sz="4400" dirty="0">
                <a:latin typeface="Times New Roman Uni" panose="02020603050405020304" pitchFamily="18" charset="-120"/>
                <a:ea typeface="微軟正黑體" panose="020B0604030504040204" pitchFamily="34" charset="-120"/>
                <a:cs typeface="+mn-ea"/>
                <a:sym typeface="+mn-lt"/>
              </a:rPr>
              <a:t>K-Means</a:t>
            </a:r>
            <a:r>
              <a:rPr lang="zh-CN" altLang="en-US" sz="4400" dirty="0">
                <a:latin typeface="Times New Roman Uni" panose="02020603050405020304" pitchFamily="18" charset="-120"/>
                <a:ea typeface="微軟正黑體" panose="020B0604030504040204" pitchFamily="34" charset="-120"/>
                <a:cs typeface="+mn-ea"/>
                <a:sym typeface="+mn-lt"/>
              </a:rPr>
              <a:t>分類  公司</a:t>
            </a:r>
            <a:r>
              <a:rPr lang="en-US" altLang="zh-CN" sz="4400" dirty="0">
                <a:latin typeface="Times New Roman Uni" panose="02020603050405020304" pitchFamily="18" charset="-120"/>
                <a:ea typeface="微軟正黑體" panose="020B0604030504040204" pitchFamily="34" charset="-120"/>
                <a:cs typeface="+mn-ea"/>
                <a:sym typeface="+mn-lt"/>
              </a:rPr>
              <a:t>)</a:t>
            </a:r>
            <a:endParaRPr lang="zh-CN" altLang="en-US" sz="4400" dirty="0">
              <a:latin typeface="Times New Roman Uni" panose="02020603050405020304" pitchFamily="18" charset="-120"/>
              <a:ea typeface="微軟正黑體" panose="020B0604030504040204" pitchFamily="34" charset="-120"/>
              <a:cs typeface="+mn-ea"/>
              <a:sym typeface="+mn-lt"/>
            </a:endParaRPr>
          </a:p>
        </p:txBody>
      </p:sp>
      <p:sp>
        <p:nvSpPr>
          <p:cNvPr id="6" name="文本框 5">
            <a:extLst>
              <a:ext uri="{FF2B5EF4-FFF2-40B4-BE49-F238E27FC236}">
                <a16:creationId xmlns:a16="http://schemas.microsoft.com/office/drawing/2014/main" id="{49CE0922-7B37-4392-827F-1AD773DD37A8}"/>
              </a:ext>
            </a:extLst>
          </p:cNvPr>
          <p:cNvSpPr txBox="1"/>
          <p:nvPr/>
        </p:nvSpPr>
        <p:spPr>
          <a:xfrm>
            <a:off x="2364658" y="1385958"/>
            <a:ext cx="7462684" cy="461665"/>
          </a:xfrm>
          <a:prstGeom prst="rect">
            <a:avLst/>
          </a:prstGeom>
          <a:noFill/>
          <a:ln w="28575">
            <a:solidFill>
              <a:schemeClr val="tx1"/>
            </a:solidFill>
            <a:prstDash val="sysDot"/>
          </a:ln>
        </p:spPr>
        <p:txBody>
          <a:bodyPr wrap="square" rtlCol="0">
            <a:spAutoFit/>
          </a:bodyPr>
          <a:lstStyle/>
          <a:p>
            <a:r>
              <a:rPr lang="zh-CN" altLang="en-US" sz="2400" dirty="0">
                <a:latin typeface="Times New Roman Uni" panose="02020603050405020304" pitchFamily="18" charset="-120"/>
                <a:ea typeface="微軟正黑體" panose="020B0604030504040204" pitchFamily="34" charset="-120"/>
                <a:cs typeface="+mn-ea"/>
              </a:rPr>
              <a:t>隨機訓練</a:t>
            </a:r>
            <a:r>
              <a:rPr lang="en-US" altLang="zh-CN" sz="2400" dirty="0">
                <a:latin typeface="Times New Roman Uni" panose="02020603050405020304" pitchFamily="18" charset="-120"/>
                <a:ea typeface="微軟正黑體" panose="020B0604030504040204" pitchFamily="34" charset="-120"/>
                <a:cs typeface="+mn-ea"/>
              </a:rPr>
              <a:t>150</a:t>
            </a:r>
            <a:r>
              <a:rPr lang="zh-CN" altLang="en-US" sz="2400" dirty="0">
                <a:latin typeface="Times New Roman Uni" panose="02020603050405020304" pitchFamily="18" charset="-120"/>
                <a:ea typeface="微軟正黑體" panose="020B0604030504040204" pitchFamily="34" charset="-120"/>
                <a:cs typeface="+mn-ea"/>
              </a:rPr>
              <a:t>篇新聞辨別剩下</a:t>
            </a:r>
            <a:r>
              <a:rPr lang="en-US" altLang="zh-CN" sz="2400" dirty="0">
                <a:latin typeface="Times New Roman Uni" panose="02020603050405020304" pitchFamily="18" charset="-120"/>
                <a:ea typeface="微軟正黑體" panose="020B0604030504040204" pitchFamily="34" charset="-120"/>
                <a:cs typeface="+mn-ea"/>
              </a:rPr>
              <a:t>50</a:t>
            </a:r>
            <a:r>
              <a:rPr lang="zh-CN" altLang="en-US" sz="2400" dirty="0">
                <a:latin typeface="Times New Roman Uni" panose="02020603050405020304" pitchFamily="18" charset="-120"/>
                <a:ea typeface="微軟正黑體" panose="020B0604030504040204" pitchFamily="34" charset="-120"/>
                <a:cs typeface="+mn-ea"/>
              </a:rPr>
              <a:t>篇新聞所代表的公司</a:t>
            </a:r>
          </a:p>
        </p:txBody>
      </p:sp>
      <p:pic>
        <p:nvPicPr>
          <p:cNvPr id="3" name="图片 2">
            <a:extLst>
              <a:ext uri="{FF2B5EF4-FFF2-40B4-BE49-F238E27FC236}">
                <a16:creationId xmlns:a16="http://schemas.microsoft.com/office/drawing/2014/main" id="{9E9DEFCA-7CAD-45BD-899F-26CDA5694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57423"/>
            <a:ext cx="6237121" cy="3493296"/>
          </a:xfrm>
          <a:prstGeom prst="rect">
            <a:avLst/>
          </a:prstGeom>
        </p:spPr>
      </p:pic>
      <p:sp>
        <p:nvSpPr>
          <p:cNvPr id="10" name="箭头: 右 9">
            <a:extLst>
              <a:ext uri="{FF2B5EF4-FFF2-40B4-BE49-F238E27FC236}">
                <a16:creationId xmlns:a16="http://schemas.microsoft.com/office/drawing/2014/main" id="{A20E2B5C-4737-412F-8699-F0C0D01D96F3}"/>
              </a:ext>
            </a:extLst>
          </p:cNvPr>
          <p:cNvSpPr/>
          <p:nvPr/>
        </p:nvSpPr>
        <p:spPr>
          <a:xfrm>
            <a:off x="6240590" y="4199280"/>
            <a:ext cx="530942" cy="432619"/>
          </a:xfrm>
          <a:prstGeom prst="right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圖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1532" y="4137898"/>
            <a:ext cx="5012105" cy="1911760"/>
          </a:xfrm>
          <a:prstGeom prst="rect">
            <a:avLst/>
          </a:prstGeom>
        </p:spPr>
      </p:pic>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1532" y="2557423"/>
            <a:ext cx="5012105" cy="1580475"/>
          </a:xfrm>
          <a:prstGeom prst="rect">
            <a:avLst/>
          </a:prstGeom>
        </p:spPr>
      </p:pic>
    </p:spTree>
    <p:extLst>
      <p:ext uri="{BB962C8B-B14F-4D97-AF65-F5344CB8AC3E}">
        <p14:creationId xmlns:p14="http://schemas.microsoft.com/office/powerpoint/2010/main" val="37465768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F247DFC4-3614-4EDD-96B9-553DB90EA2F1}"/>
              </a:ext>
            </a:extLst>
          </p:cNvPr>
          <p:cNvSpPr txBox="1"/>
          <p:nvPr/>
        </p:nvSpPr>
        <p:spPr>
          <a:xfrm>
            <a:off x="604800" y="453600"/>
            <a:ext cx="13985819" cy="746358"/>
          </a:xfrm>
          <a:prstGeom prst="rect">
            <a:avLst/>
          </a:prstGeom>
          <a:noFill/>
        </p:spPr>
        <p:txBody>
          <a:bodyPr wrap="square" lIns="68580" tIns="34290" rIns="68580" bIns="34290" rtlCol="0">
            <a:spAutoFit/>
          </a:bodyPr>
          <a:lstStyle/>
          <a:p>
            <a:pPr defTabSz="685800"/>
            <a:r>
              <a:rPr lang="zh-TW" altLang="en-US" sz="4400" dirty="0">
                <a:latin typeface="Times New Roman Uni" panose="02020603050405020304" pitchFamily="18" charset="-120"/>
                <a:ea typeface="微軟正黑體" panose="020B0604030504040204" pitchFamily="34" charset="-120"/>
                <a:cs typeface="+mn-ea"/>
                <a:sym typeface="+mn-lt"/>
              </a:rPr>
              <a:t>利用</a:t>
            </a:r>
            <a:r>
              <a:rPr lang="en-US" altLang="zh-TW" sz="4400" dirty="0">
                <a:latin typeface="Times New Roman Uni" panose="02020603050405020304" pitchFamily="18" charset="-120"/>
                <a:ea typeface="微軟正黑體" panose="020B0604030504040204" pitchFamily="34" charset="-120"/>
                <a:cs typeface="+mn-ea"/>
                <a:sym typeface="+mn-lt"/>
              </a:rPr>
              <a:t>TF-IDF</a:t>
            </a:r>
            <a:r>
              <a:rPr lang="zh-TW" altLang="en-US" sz="4400" dirty="0">
                <a:latin typeface="Times New Roman Uni" panose="02020603050405020304" pitchFamily="18" charset="-120"/>
                <a:ea typeface="微軟正黑體" panose="020B0604030504040204" pitchFamily="34" charset="-120"/>
                <a:cs typeface="+mn-ea"/>
                <a:sym typeface="+mn-lt"/>
              </a:rPr>
              <a:t>作為訓練資料</a:t>
            </a:r>
            <a:r>
              <a:rPr lang="en-US" altLang="zh-TW" sz="4400" dirty="0">
                <a:latin typeface="Times New Roman Uni" panose="02020603050405020304" pitchFamily="18" charset="-120"/>
                <a:ea typeface="微軟正黑體" panose="020B0604030504040204" pitchFamily="34" charset="-120"/>
                <a:cs typeface="+mn-ea"/>
                <a:sym typeface="+mn-lt"/>
              </a:rPr>
              <a:t>(</a:t>
            </a:r>
            <a:r>
              <a:rPr lang="en-US" altLang="zh-CN" sz="4400" dirty="0">
                <a:latin typeface="Times New Roman Uni" panose="02020603050405020304" pitchFamily="18" charset="-120"/>
                <a:ea typeface="微軟正黑體" panose="020B0604030504040204" pitchFamily="34" charset="-120"/>
                <a:cs typeface="+mn-ea"/>
                <a:sym typeface="+mn-lt"/>
              </a:rPr>
              <a:t>SVM</a:t>
            </a:r>
            <a:r>
              <a:rPr lang="zh-CN" altLang="en-US" sz="4400" dirty="0">
                <a:latin typeface="Times New Roman Uni" panose="02020603050405020304" pitchFamily="18" charset="-120"/>
                <a:ea typeface="微軟正黑體" panose="020B0604030504040204" pitchFamily="34" charset="-120"/>
                <a:cs typeface="+mn-ea"/>
                <a:sym typeface="+mn-lt"/>
              </a:rPr>
              <a:t>分類  公司</a:t>
            </a:r>
            <a:r>
              <a:rPr lang="en-US" altLang="zh-CN" sz="4400" dirty="0">
                <a:latin typeface="Times New Roman Uni" panose="02020603050405020304" pitchFamily="18" charset="-120"/>
                <a:ea typeface="微軟正黑體" panose="020B0604030504040204" pitchFamily="34" charset="-120"/>
                <a:cs typeface="+mn-ea"/>
                <a:sym typeface="+mn-lt"/>
              </a:rPr>
              <a:t>)</a:t>
            </a:r>
            <a:endParaRPr lang="zh-CN" altLang="en-US" sz="4400" dirty="0">
              <a:latin typeface="Times New Roman Uni" panose="02020603050405020304" pitchFamily="18" charset="-120"/>
              <a:ea typeface="微軟正黑體" panose="020B0604030504040204" pitchFamily="34" charset="-120"/>
              <a:cs typeface="+mn-ea"/>
              <a:sym typeface="+mn-lt"/>
            </a:endParaRPr>
          </a:p>
        </p:txBody>
      </p:sp>
      <p:pic>
        <p:nvPicPr>
          <p:cNvPr id="4" name="图片 3">
            <a:extLst>
              <a:ext uri="{FF2B5EF4-FFF2-40B4-BE49-F238E27FC236}">
                <a16:creationId xmlns:a16="http://schemas.microsoft.com/office/drawing/2014/main" id="{9EA4EEEB-CE62-4FC2-B041-6D152FE9A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51" y="2585607"/>
            <a:ext cx="5291489" cy="2963665"/>
          </a:xfrm>
          <a:prstGeom prst="rect">
            <a:avLst/>
          </a:prstGeom>
        </p:spPr>
      </p:pic>
      <p:pic>
        <p:nvPicPr>
          <p:cNvPr id="12" name="图片 11">
            <a:extLst>
              <a:ext uri="{FF2B5EF4-FFF2-40B4-BE49-F238E27FC236}">
                <a16:creationId xmlns:a16="http://schemas.microsoft.com/office/drawing/2014/main" id="{9C50E05E-A770-4A4C-891B-FE27590C5E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585607"/>
            <a:ext cx="5588000" cy="2857500"/>
          </a:xfrm>
          <a:prstGeom prst="rect">
            <a:avLst/>
          </a:prstGeom>
        </p:spPr>
      </p:pic>
      <p:sp>
        <p:nvSpPr>
          <p:cNvPr id="13" name="箭头: 右 12">
            <a:extLst>
              <a:ext uri="{FF2B5EF4-FFF2-40B4-BE49-F238E27FC236}">
                <a16:creationId xmlns:a16="http://schemas.microsoft.com/office/drawing/2014/main" id="{67B2C0C2-DE81-429D-B260-253A7D659932}"/>
              </a:ext>
            </a:extLst>
          </p:cNvPr>
          <p:cNvSpPr/>
          <p:nvPr/>
        </p:nvSpPr>
        <p:spPr>
          <a:xfrm>
            <a:off x="5525729" y="4067439"/>
            <a:ext cx="570271" cy="43261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F97669AE-0737-40A3-938E-6DF04D0421F0}"/>
              </a:ext>
            </a:extLst>
          </p:cNvPr>
          <p:cNvSpPr/>
          <p:nvPr/>
        </p:nvSpPr>
        <p:spPr>
          <a:xfrm>
            <a:off x="7816645" y="5083277"/>
            <a:ext cx="639097" cy="46599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圖說文字 7"/>
          <p:cNvSpPr/>
          <p:nvPr/>
        </p:nvSpPr>
        <p:spPr>
          <a:xfrm>
            <a:off x="8136193" y="5712699"/>
            <a:ext cx="2265680" cy="782694"/>
          </a:xfrm>
          <a:prstGeom prst="wedgeRectCallout">
            <a:avLst>
              <a:gd name="adj1" fmla="val -38771"/>
              <a:gd name="adj2" fmla="val -6863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FFFF00"/>
                </a:solidFill>
                <a:latin typeface="KaiTi" panose="02010609060101010101" pitchFamily="49" charset="-122"/>
                <a:ea typeface="KaiTi" panose="02010609060101010101" pitchFamily="49" charset="-122"/>
              </a:rPr>
              <a:t>正確率</a:t>
            </a:r>
            <a:r>
              <a:rPr lang="en-US" altLang="zh-CN" sz="3200" dirty="0">
                <a:solidFill>
                  <a:srgbClr val="FFFF00"/>
                </a:solidFill>
                <a:latin typeface="Times New Roman Uni" panose="02020603050405020304" pitchFamily="18" charset="-120"/>
                <a:ea typeface="微軟正黑體" panose="020B0604030504040204" pitchFamily="34" charset="-120"/>
                <a:cs typeface="+mn-ea"/>
              </a:rPr>
              <a:t>83%</a:t>
            </a:r>
            <a:endParaRPr lang="zh-CN" altLang="en-US" sz="4400" dirty="0">
              <a:solidFill>
                <a:srgbClr val="FFFF00"/>
              </a:solidFill>
              <a:latin typeface="Times New Roman Uni" panose="02020603050405020304" pitchFamily="18" charset="-120"/>
              <a:ea typeface="微軟正黑體" panose="020B0604030504040204" pitchFamily="34" charset="-120"/>
              <a:cs typeface="+mn-ea"/>
            </a:endParaRPr>
          </a:p>
        </p:txBody>
      </p:sp>
      <p:sp>
        <p:nvSpPr>
          <p:cNvPr id="9" name="文本框 8">
            <a:extLst>
              <a:ext uri="{FF2B5EF4-FFF2-40B4-BE49-F238E27FC236}">
                <a16:creationId xmlns:a16="http://schemas.microsoft.com/office/drawing/2014/main" id="{B2F0D6E1-5DF4-4C51-9772-9E9BF87F7BF7}"/>
              </a:ext>
            </a:extLst>
          </p:cNvPr>
          <p:cNvSpPr txBox="1"/>
          <p:nvPr/>
        </p:nvSpPr>
        <p:spPr>
          <a:xfrm>
            <a:off x="2271351" y="1588309"/>
            <a:ext cx="7462684" cy="461665"/>
          </a:xfrm>
          <a:prstGeom prst="rect">
            <a:avLst/>
          </a:prstGeom>
          <a:noFill/>
          <a:ln w="28575">
            <a:solidFill>
              <a:schemeClr val="tx1"/>
            </a:solidFill>
            <a:prstDash val="sysDot"/>
          </a:ln>
        </p:spPr>
        <p:txBody>
          <a:bodyPr wrap="square" rtlCol="0">
            <a:spAutoFit/>
          </a:bodyPr>
          <a:lstStyle/>
          <a:p>
            <a:r>
              <a:rPr lang="zh-CN" altLang="en-US" sz="2400" dirty="0">
                <a:latin typeface="Times New Roman Uni" panose="02020603050405020304" pitchFamily="18" charset="-120"/>
                <a:ea typeface="微軟正黑體" panose="020B0604030504040204" pitchFamily="34" charset="-120"/>
                <a:cs typeface="+mn-ea"/>
              </a:rPr>
              <a:t>隨機抽取</a:t>
            </a:r>
            <a:r>
              <a:rPr lang="en-US" altLang="zh-CN" sz="2400" dirty="0">
                <a:latin typeface="Times New Roman Uni" panose="02020603050405020304" pitchFamily="18" charset="-120"/>
                <a:ea typeface="微軟正黑體" panose="020B0604030504040204" pitchFamily="34" charset="-120"/>
                <a:cs typeface="+mn-ea"/>
              </a:rPr>
              <a:t>150</a:t>
            </a:r>
            <a:r>
              <a:rPr lang="zh-CN" altLang="en-US" sz="2400" dirty="0">
                <a:latin typeface="Times New Roman Uni" panose="02020603050405020304" pitchFamily="18" charset="-120"/>
                <a:ea typeface="微軟正黑體" panose="020B0604030504040204" pitchFamily="34" charset="-120"/>
                <a:cs typeface="+mn-ea"/>
              </a:rPr>
              <a:t>篇新聞辨別剩下</a:t>
            </a:r>
            <a:r>
              <a:rPr lang="en-US" altLang="zh-CN" sz="2400" dirty="0">
                <a:latin typeface="Times New Roman Uni" panose="02020603050405020304" pitchFamily="18" charset="-120"/>
                <a:ea typeface="微軟正黑體" panose="020B0604030504040204" pitchFamily="34" charset="-120"/>
                <a:cs typeface="+mn-ea"/>
              </a:rPr>
              <a:t>50</a:t>
            </a:r>
            <a:r>
              <a:rPr lang="zh-CN" altLang="en-US" sz="2400" dirty="0">
                <a:latin typeface="Times New Roman Uni" panose="02020603050405020304" pitchFamily="18" charset="-120"/>
                <a:ea typeface="微軟正黑體" panose="020B0604030504040204" pitchFamily="34" charset="-120"/>
                <a:cs typeface="+mn-ea"/>
              </a:rPr>
              <a:t>篇新聞所代表的公司</a:t>
            </a:r>
          </a:p>
        </p:txBody>
      </p:sp>
    </p:spTree>
    <p:extLst>
      <p:ext uri="{BB962C8B-B14F-4D97-AF65-F5344CB8AC3E}">
        <p14:creationId xmlns:p14="http://schemas.microsoft.com/office/powerpoint/2010/main" val="36013832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F247DFC4-3614-4EDD-96B9-553DB90EA2F1}"/>
              </a:ext>
            </a:extLst>
          </p:cNvPr>
          <p:cNvSpPr txBox="1"/>
          <p:nvPr/>
        </p:nvSpPr>
        <p:spPr>
          <a:xfrm>
            <a:off x="118898" y="453600"/>
            <a:ext cx="13985819" cy="746358"/>
          </a:xfrm>
          <a:prstGeom prst="rect">
            <a:avLst/>
          </a:prstGeom>
          <a:noFill/>
        </p:spPr>
        <p:txBody>
          <a:bodyPr wrap="square" lIns="68580" tIns="34290" rIns="68580" bIns="34290" rtlCol="0">
            <a:spAutoFit/>
          </a:bodyPr>
          <a:lstStyle/>
          <a:p>
            <a:pPr defTabSz="685800"/>
            <a:r>
              <a:rPr lang="zh-CN" altLang="en-US" sz="4400" dirty="0">
                <a:latin typeface="Times New Roman Uni" panose="02020603050405020304" pitchFamily="18" charset="-120"/>
                <a:ea typeface="微軟正黑體" panose="020B0604030504040204" pitchFamily="34" charset="-120"/>
                <a:cs typeface="+mn-ea"/>
                <a:sym typeface="+mn-lt"/>
              </a:rPr>
              <a:t>預測：</a:t>
            </a:r>
            <a:r>
              <a:rPr lang="zh-TW" altLang="en-US" sz="4400" dirty="0">
                <a:latin typeface="Times New Roman Uni" panose="02020603050405020304" pitchFamily="18" charset="-120"/>
                <a:ea typeface="微軟正黑體" panose="020B0604030504040204" pitchFamily="34" charset="-120"/>
                <a:cs typeface="+mn-ea"/>
                <a:sym typeface="+mn-lt"/>
              </a:rPr>
              <a:t>利用</a:t>
            </a:r>
            <a:r>
              <a:rPr lang="en-US" altLang="zh-TW" sz="4400" dirty="0">
                <a:latin typeface="Times New Roman Uni" panose="02020603050405020304" pitchFamily="18" charset="-120"/>
                <a:ea typeface="微軟正黑體" panose="020B0604030504040204" pitchFamily="34" charset="-120"/>
                <a:cs typeface="+mn-ea"/>
                <a:sym typeface="+mn-lt"/>
              </a:rPr>
              <a:t>TF-IDF</a:t>
            </a:r>
            <a:r>
              <a:rPr lang="zh-TW" altLang="en-US" sz="4400" dirty="0">
                <a:latin typeface="Times New Roman Uni" panose="02020603050405020304" pitchFamily="18" charset="-120"/>
                <a:ea typeface="微軟正黑體" panose="020B0604030504040204" pitchFamily="34" charset="-120"/>
                <a:cs typeface="+mn-ea"/>
                <a:sym typeface="+mn-lt"/>
              </a:rPr>
              <a:t>作為訓練資料</a:t>
            </a:r>
            <a:r>
              <a:rPr lang="en-US" altLang="zh-TW" sz="4400" dirty="0">
                <a:latin typeface="Times New Roman Uni" panose="02020603050405020304" pitchFamily="18" charset="-120"/>
                <a:ea typeface="微軟正黑體" panose="020B0604030504040204" pitchFamily="34" charset="-120"/>
                <a:cs typeface="+mn-ea"/>
                <a:sym typeface="+mn-lt"/>
              </a:rPr>
              <a:t>(</a:t>
            </a:r>
            <a:r>
              <a:rPr lang="en-US" altLang="zh-CN" sz="4400" dirty="0">
                <a:latin typeface="Times New Roman Uni" panose="02020603050405020304" pitchFamily="18" charset="-120"/>
                <a:ea typeface="微軟正黑體" panose="020B0604030504040204" pitchFamily="34" charset="-120"/>
                <a:cs typeface="+mn-ea"/>
                <a:sym typeface="+mn-lt"/>
              </a:rPr>
              <a:t>SVM</a:t>
            </a:r>
            <a:r>
              <a:rPr lang="zh-CN" altLang="en-US" sz="4400" dirty="0">
                <a:latin typeface="Times New Roman Uni" panose="02020603050405020304" pitchFamily="18" charset="-120"/>
                <a:ea typeface="微軟正黑體" panose="020B0604030504040204" pitchFamily="34" charset="-120"/>
                <a:cs typeface="+mn-ea"/>
                <a:sym typeface="+mn-lt"/>
              </a:rPr>
              <a:t>分類  類型</a:t>
            </a:r>
            <a:r>
              <a:rPr lang="en-US" altLang="zh-CN" sz="4400" dirty="0">
                <a:latin typeface="Times New Roman Uni" panose="02020603050405020304" pitchFamily="18" charset="-120"/>
                <a:ea typeface="微軟正黑體" panose="020B0604030504040204" pitchFamily="34" charset="-120"/>
                <a:cs typeface="+mn-ea"/>
                <a:sym typeface="+mn-lt"/>
              </a:rPr>
              <a:t>)</a:t>
            </a:r>
            <a:endParaRPr lang="zh-CN" altLang="en-US" sz="4400" dirty="0">
              <a:latin typeface="Times New Roman Uni" panose="02020603050405020304" pitchFamily="18" charset="-120"/>
              <a:ea typeface="微軟正黑體" panose="020B0604030504040204" pitchFamily="34" charset="-120"/>
              <a:cs typeface="+mn-ea"/>
              <a:sym typeface="+mn-lt"/>
            </a:endParaRPr>
          </a:p>
        </p:txBody>
      </p:sp>
      <p:sp>
        <p:nvSpPr>
          <p:cNvPr id="9" name="文本框 8">
            <a:extLst>
              <a:ext uri="{FF2B5EF4-FFF2-40B4-BE49-F238E27FC236}">
                <a16:creationId xmlns:a16="http://schemas.microsoft.com/office/drawing/2014/main" id="{B2F0D6E1-5DF4-4C51-9772-9E9BF87F7BF7}"/>
              </a:ext>
            </a:extLst>
          </p:cNvPr>
          <p:cNvSpPr txBox="1"/>
          <p:nvPr/>
        </p:nvSpPr>
        <p:spPr>
          <a:xfrm>
            <a:off x="2365200" y="1386000"/>
            <a:ext cx="8910735" cy="461665"/>
          </a:xfrm>
          <a:prstGeom prst="rect">
            <a:avLst/>
          </a:prstGeom>
          <a:noFill/>
          <a:ln w="28575">
            <a:solidFill>
              <a:schemeClr val="tx1"/>
            </a:solidFill>
            <a:prstDash val="sysDot"/>
          </a:ln>
        </p:spPr>
        <p:txBody>
          <a:bodyPr wrap="square" rtlCol="0">
            <a:spAutoFit/>
          </a:bodyPr>
          <a:lstStyle/>
          <a:p>
            <a:pPr algn="ctr"/>
            <a:r>
              <a:rPr lang="zh-CN" altLang="en-US" sz="2400" dirty="0">
                <a:latin typeface="Times New Roman Uni" panose="02020603050405020304" pitchFamily="18" charset="-120"/>
                <a:ea typeface="微軟正黑體" panose="020B0604030504040204" pitchFamily="34" charset="-120"/>
                <a:cs typeface="+mn-ea"/>
              </a:rPr>
              <a:t>訓練</a:t>
            </a:r>
            <a:r>
              <a:rPr lang="en-US" altLang="zh-CN" sz="2400" dirty="0">
                <a:latin typeface="Times New Roman Uni" panose="02020603050405020304" pitchFamily="18" charset="-120"/>
                <a:ea typeface="微軟正黑體" panose="020B0604030504040204" pitchFamily="34" charset="-120"/>
                <a:cs typeface="+mn-ea"/>
              </a:rPr>
              <a:t>200</a:t>
            </a:r>
            <a:r>
              <a:rPr lang="zh-CN" altLang="en-US" sz="2400" dirty="0">
                <a:latin typeface="Times New Roman Uni" panose="02020603050405020304" pitchFamily="18" charset="-120"/>
                <a:ea typeface="微軟正黑體" panose="020B0604030504040204" pitchFamily="34" charset="-120"/>
                <a:cs typeface="+mn-ea"/>
              </a:rPr>
              <a:t>篇已知新聞辨別新增</a:t>
            </a:r>
            <a:r>
              <a:rPr lang="en-US" altLang="zh-CN" sz="2400" dirty="0">
                <a:latin typeface="Times New Roman Uni" panose="02020603050405020304" pitchFamily="18" charset="-120"/>
                <a:ea typeface="微軟正黑體" panose="020B0604030504040204" pitchFamily="34" charset="-120"/>
                <a:cs typeface="+mn-ea"/>
              </a:rPr>
              <a:t>20</a:t>
            </a:r>
            <a:r>
              <a:rPr lang="zh-CN" altLang="en-US" sz="2400" dirty="0">
                <a:latin typeface="Times New Roman Uni" panose="02020603050405020304" pitchFamily="18" charset="-120"/>
                <a:ea typeface="微軟正黑體" panose="020B0604030504040204" pitchFamily="34" charset="-120"/>
                <a:cs typeface="+mn-ea"/>
              </a:rPr>
              <a:t>篇新聞所代表的公司是否為妖股</a:t>
            </a:r>
          </a:p>
        </p:txBody>
      </p:sp>
      <p:pic>
        <p:nvPicPr>
          <p:cNvPr id="3" name="图片 2">
            <a:extLst>
              <a:ext uri="{FF2B5EF4-FFF2-40B4-BE49-F238E27FC236}">
                <a16:creationId xmlns:a16="http://schemas.microsoft.com/office/drawing/2014/main" id="{7A5C7724-8818-4102-8CEA-E41734908867}"/>
              </a:ext>
            </a:extLst>
          </p:cNvPr>
          <p:cNvPicPr>
            <a:picLocks noChangeAspect="1"/>
          </p:cNvPicPr>
          <p:nvPr/>
        </p:nvPicPr>
        <p:blipFill>
          <a:blip r:embed="rId3"/>
          <a:stretch>
            <a:fillRect/>
          </a:stretch>
        </p:blipFill>
        <p:spPr>
          <a:xfrm>
            <a:off x="118898" y="2033707"/>
            <a:ext cx="6549118" cy="4474150"/>
          </a:xfrm>
          <a:prstGeom prst="rect">
            <a:avLst/>
          </a:prstGeom>
        </p:spPr>
      </p:pic>
      <p:pic>
        <p:nvPicPr>
          <p:cNvPr id="5" name="图片 4">
            <a:extLst>
              <a:ext uri="{FF2B5EF4-FFF2-40B4-BE49-F238E27FC236}">
                <a16:creationId xmlns:a16="http://schemas.microsoft.com/office/drawing/2014/main" id="{EC939CC7-FEFD-4581-A902-5BE575156042}"/>
              </a:ext>
            </a:extLst>
          </p:cNvPr>
          <p:cNvPicPr>
            <a:picLocks noChangeAspect="1"/>
          </p:cNvPicPr>
          <p:nvPr/>
        </p:nvPicPr>
        <p:blipFill>
          <a:blip r:embed="rId4"/>
          <a:stretch>
            <a:fillRect/>
          </a:stretch>
        </p:blipFill>
        <p:spPr>
          <a:xfrm>
            <a:off x="6570043" y="2033707"/>
            <a:ext cx="5621957" cy="4474149"/>
          </a:xfrm>
          <a:prstGeom prst="rect">
            <a:avLst/>
          </a:prstGeom>
        </p:spPr>
      </p:pic>
    </p:spTree>
    <p:extLst>
      <p:ext uri="{BB962C8B-B14F-4D97-AF65-F5344CB8AC3E}">
        <p14:creationId xmlns:p14="http://schemas.microsoft.com/office/powerpoint/2010/main" val="6075673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F247DFC4-3614-4EDD-96B9-553DB90EA2F1}"/>
              </a:ext>
            </a:extLst>
          </p:cNvPr>
          <p:cNvSpPr txBox="1"/>
          <p:nvPr/>
        </p:nvSpPr>
        <p:spPr>
          <a:xfrm>
            <a:off x="128939" y="442920"/>
            <a:ext cx="13985819" cy="746358"/>
          </a:xfrm>
          <a:prstGeom prst="rect">
            <a:avLst/>
          </a:prstGeom>
          <a:noFill/>
        </p:spPr>
        <p:txBody>
          <a:bodyPr wrap="square" lIns="68580" tIns="34290" rIns="68580" bIns="34290" rtlCol="0">
            <a:spAutoFit/>
          </a:bodyPr>
          <a:lstStyle/>
          <a:p>
            <a:pPr defTabSz="685800"/>
            <a:r>
              <a:rPr lang="zh-CN" altLang="en-US" sz="4400" dirty="0">
                <a:latin typeface="Times New Roman Uni" panose="02020603050405020304" pitchFamily="18" charset="-120"/>
                <a:ea typeface="微軟正黑體" panose="020B0604030504040204" pitchFamily="34" charset="-120"/>
                <a:cs typeface="+mn-ea"/>
                <a:sym typeface="+mn-lt"/>
              </a:rPr>
              <a:t>預測：</a:t>
            </a:r>
            <a:r>
              <a:rPr lang="zh-TW" altLang="en-US" sz="4400" dirty="0">
                <a:latin typeface="Times New Roman Uni" panose="02020603050405020304" pitchFamily="18" charset="-120"/>
                <a:ea typeface="微軟正黑體" panose="020B0604030504040204" pitchFamily="34" charset="-120"/>
                <a:cs typeface="+mn-ea"/>
                <a:sym typeface="+mn-lt"/>
              </a:rPr>
              <a:t>利用</a:t>
            </a:r>
            <a:r>
              <a:rPr lang="en-US" altLang="zh-TW" sz="4400" dirty="0">
                <a:latin typeface="Times New Roman Uni" panose="02020603050405020304" pitchFamily="18" charset="-120"/>
                <a:ea typeface="微軟正黑體" panose="020B0604030504040204" pitchFamily="34" charset="-120"/>
                <a:cs typeface="+mn-ea"/>
                <a:sym typeface="+mn-lt"/>
              </a:rPr>
              <a:t>TF-IDF</a:t>
            </a:r>
            <a:r>
              <a:rPr lang="zh-TW" altLang="en-US" sz="4400" dirty="0">
                <a:latin typeface="Times New Roman Uni" panose="02020603050405020304" pitchFamily="18" charset="-120"/>
                <a:ea typeface="微軟正黑體" panose="020B0604030504040204" pitchFamily="34" charset="-120"/>
                <a:cs typeface="+mn-ea"/>
                <a:sym typeface="+mn-lt"/>
              </a:rPr>
              <a:t>作為訓練資料</a:t>
            </a:r>
            <a:r>
              <a:rPr lang="en-US" altLang="zh-TW" sz="4400" dirty="0">
                <a:latin typeface="Times New Roman Uni" panose="02020603050405020304" pitchFamily="18" charset="-120"/>
                <a:ea typeface="微軟正黑體" panose="020B0604030504040204" pitchFamily="34" charset="-120"/>
                <a:cs typeface="+mn-ea"/>
                <a:sym typeface="+mn-lt"/>
              </a:rPr>
              <a:t>(</a:t>
            </a:r>
            <a:r>
              <a:rPr lang="en-US" altLang="zh-CN" sz="4400" dirty="0">
                <a:latin typeface="Times New Roman Uni" panose="02020603050405020304" pitchFamily="18" charset="-120"/>
                <a:ea typeface="微軟正黑體" panose="020B0604030504040204" pitchFamily="34" charset="-120"/>
                <a:cs typeface="+mn-ea"/>
                <a:sym typeface="+mn-lt"/>
              </a:rPr>
              <a:t>SVM</a:t>
            </a:r>
            <a:r>
              <a:rPr lang="zh-CN" altLang="en-US" sz="4400" dirty="0">
                <a:latin typeface="Times New Roman Uni" panose="02020603050405020304" pitchFamily="18" charset="-120"/>
                <a:ea typeface="微軟正黑體" panose="020B0604030504040204" pitchFamily="34" charset="-120"/>
                <a:cs typeface="+mn-ea"/>
                <a:sym typeface="+mn-lt"/>
              </a:rPr>
              <a:t>分類  類型</a:t>
            </a:r>
            <a:r>
              <a:rPr lang="en-US" altLang="zh-CN" sz="4400" dirty="0">
                <a:latin typeface="Times New Roman Uni" panose="02020603050405020304" pitchFamily="18" charset="-120"/>
                <a:ea typeface="微軟正黑體" panose="020B0604030504040204" pitchFamily="34" charset="-120"/>
                <a:cs typeface="+mn-ea"/>
                <a:sym typeface="+mn-lt"/>
              </a:rPr>
              <a:t>)</a:t>
            </a:r>
            <a:endParaRPr lang="zh-CN" altLang="en-US" sz="4400" dirty="0">
              <a:latin typeface="Times New Roman Uni" panose="02020603050405020304" pitchFamily="18" charset="-120"/>
              <a:ea typeface="微軟正黑體" panose="020B0604030504040204" pitchFamily="34" charset="-120"/>
              <a:cs typeface="+mn-ea"/>
              <a:sym typeface="+mn-lt"/>
            </a:endParaRPr>
          </a:p>
        </p:txBody>
      </p:sp>
      <p:sp>
        <p:nvSpPr>
          <p:cNvPr id="9" name="文本框 8">
            <a:extLst>
              <a:ext uri="{FF2B5EF4-FFF2-40B4-BE49-F238E27FC236}">
                <a16:creationId xmlns:a16="http://schemas.microsoft.com/office/drawing/2014/main" id="{B2F0D6E1-5DF4-4C51-9772-9E9BF87F7BF7}"/>
              </a:ext>
            </a:extLst>
          </p:cNvPr>
          <p:cNvSpPr txBox="1"/>
          <p:nvPr/>
        </p:nvSpPr>
        <p:spPr>
          <a:xfrm>
            <a:off x="2061585" y="1382122"/>
            <a:ext cx="8910735" cy="461665"/>
          </a:xfrm>
          <a:prstGeom prst="rect">
            <a:avLst/>
          </a:prstGeom>
          <a:noFill/>
          <a:ln w="28575">
            <a:solidFill>
              <a:schemeClr val="tx1"/>
            </a:solidFill>
            <a:prstDash val="sysDot"/>
          </a:ln>
        </p:spPr>
        <p:txBody>
          <a:bodyPr wrap="square" rtlCol="0">
            <a:spAutoFit/>
          </a:bodyPr>
          <a:lstStyle/>
          <a:p>
            <a:pPr algn="ctr"/>
            <a:r>
              <a:rPr lang="zh-CN" altLang="en-US" sz="2400" dirty="0">
                <a:latin typeface="Times New Roman Uni" panose="02020603050405020304" pitchFamily="18" charset="-120"/>
                <a:ea typeface="微軟正黑體" panose="020B0604030504040204" pitchFamily="34" charset="-120"/>
                <a:cs typeface="+mn-ea"/>
              </a:rPr>
              <a:t>訓練</a:t>
            </a:r>
            <a:r>
              <a:rPr lang="en-US" altLang="zh-CN" sz="2400" dirty="0">
                <a:latin typeface="Times New Roman Uni" panose="02020603050405020304" pitchFamily="18" charset="-120"/>
                <a:ea typeface="微軟正黑體" panose="020B0604030504040204" pitchFamily="34" charset="-120"/>
                <a:cs typeface="+mn-ea"/>
              </a:rPr>
              <a:t>200</a:t>
            </a:r>
            <a:r>
              <a:rPr lang="zh-CN" altLang="en-US" sz="2400" dirty="0">
                <a:latin typeface="Times New Roman Uni" panose="02020603050405020304" pitchFamily="18" charset="-120"/>
                <a:ea typeface="微軟正黑體" panose="020B0604030504040204" pitchFamily="34" charset="-120"/>
                <a:cs typeface="+mn-ea"/>
              </a:rPr>
              <a:t>篇已知新聞辨別新增</a:t>
            </a:r>
            <a:r>
              <a:rPr lang="en-US" altLang="zh-CN" sz="2400" dirty="0">
                <a:latin typeface="Times New Roman Uni" panose="02020603050405020304" pitchFamily="18" charset="-120"/>
                <a:ea typeface="微軟正黑體" panose="020B0604030504040204" pitchFamily="34" charset="-120"/>
                <a:cs typeface="+mn-ea"/>
              </a:rPr>
              <a:t>20</a:t>
            </a:r>
            <a:r>
              <a:rPr lang="zh-CN" altLang="en-US" sz="2400" dirty="0">
                <a:latin typeface="Times New Roman Uni" panose="02020603050405020304" pitchFamily="18" charset="-120"/>
                <a:ea typeface="微軟正黑體" panose="020B0604030504040204" pitchFamily="34" charset="-120"/>
                <a:cs typeface="+mn-ea"/>
              </a:rPr>
              <a:t>篇新聞所代表的公司是否為妖股</a:t>
            </a:r>
          </a:p>
        </p:txBody>
      </p:sp>
      <p:pic>
        <p:nvPicPr>
          <p:cNvPr id="6" name="图片 5">
            <a:extLst>
              <a:ext uri="{FF2B5EF4-FFF2-40B4-BE49-F238E27FC236}">
                <a16:creationId xmlns:a16="http://schemas.microsoft.com/office/drawing/2014/main" id="{637E4342-8549-4422-93C7-D8093ED28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2516" y="1843788"/>
            <a:ext cx="6723656" cy="3512159"/>
          </a:xfrm>
          <a:prstGeom prst="rect">
            <a:avLst/>
          </a:prstGeom>
        </p:spPr>
      </p:pic>
      <p:pic>
        <p:nvPicPr>
          <p:cNvPr id="13" name="图片 12">
            <a:extLst>
              <a:ext uri="{FF2B5EF4-FFF2-40B4-BE49-F238E27FC236}">
                <a16:creationId xmlns:a16="http://schemas.microsoft.com/office/drawing/2014/main" id="{9C23719C-965C-46A4-9413-AA1F826C9B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03" y="1843789"/>
            <a:ext cx="5769248" cy="3512159"/>
          </a:xfrm>
          <a:prstGeom prst="rect">
            <a:avLst/>
          </a:prstGeom>
        </p:spPr>
      </p:pic>
      <p:pic>
        <p:nvPicPr>
          <p:cNvPr id="2" name="图片 1">
            <a:extLst>
              <a:ext uri="{FF2B5EF4-FFF2-40B4-BE49-F238E27FC236}">
                <a16:creationId xmlns:a16="http://schemas.microsoft.com/office/drawing/2014/main" id="{3DC4CF78-FCFB-4B84-BBA2-F339A5DEA650}"/>
              </a:ext>
            </a:extLst>
          </p:cNvPr>
          <p:cNvPicPr>
            <a:picLocks noChangeAspect="1"/>
          </p:cNvPicPr>
          <p:nvPr/>
        </p:nvPicPr>
        <p:blipFill>
          <a:blip r:embed="rId5"/>
          <a:stretch>
            <a:fillRect/>
          </a:stretch>
        </p:blipFill>
        <p:spPr>
          <a:xfrm>
            <a:off x="2667595" y="5355947"/>
            <a:ext cx="6856810" cy="2209323"/>
          </a:xfrm>
          <a:prstGeom prst="rect">
            <a:avLst/>
          </a:prstGeom>
          <a:ln>
            <a:solidFill>
              <a:srgbClr val="E6E6E6"/>
            </a:solidFill>
          </a:ln>
        </p:spPr>
      </p:pic>
      <p:sp>
        <p:nvSpPr>
          <p:cNvPr id="8" name="矩形圖說文字 1">
            <a:extLst>
              <a:ext uri="{FF2B5EF4-FFF2-40B4-BE49-F238E27FC236}">
                <a16:creationId xmlns:a16="http://schemas.microsoft.com/office/drawing/2014/main" id="{6ACCF74E-7F51-4EFC-A840-98A9DF81212A}"/>
              </a:ext>
            </a:extLst>
          </p:cNvPr>
          <p:cNvSpPr/>
          <p:nvPr/>
        </p:nvSpPr>
        <p:spPr>
          <a:xfrm>
            <a:off x="9812448" y="6010457"/>
            <a:ext cx="2265680" cy="900302"/>
          </a:xfrm>
          <a:prstGeom prst="wedgeRectCallout">
            <a:avLst>
              <a:gd name="adj1" fmla="val -198220"/>
              <a:gd name="adj2" fmla="val 984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FFFF00"/>
                </a:solidFill>
                <a:latin typeface="KaiTi" panose="02010609060101010101" pitchFamily="49" charset="-122"/>
                <a:ea typeface="KaiTi" panose="02010609060101010101" pitchFamily="49" charset="-122"/>
              </a:rPr>
              <a:t>正確率</a:t>
            </a:r>
            <a:r>
              <a:rPr lang="en-US" altLang="zh-CN" sz="3200" dirty="0">
                <a:solidFill>
                  <a:srgbClr val="FFFF00"/>
                </a:solidFill>
                <a:latin typeface="Times New Roman Uni" panose="02020603050405020304" pitchFamily="18" charset="-120"/>
                <a:ea typeface="微軟正黑體" panose="020B0604030504040204" pitchFamily="34" charset="-120"/>
                <a:cs typeface="+mn-ea"/>
              </a:rPr>
              <a:t>35%</a:t>
            </a:r>
            <a:endParaRPr lang="zh-CN" altLang="en-US" sz="4400" dirty="0">
              <a:solidFill>
                <a:srgbClr val="FFFF00"/>
              </a:solidFill>
              <a:latin typeface="Times New Roman Uni" panose="02020603050405020304" pitchFamily="18" charset="-120"/>
              <a:ea typeface="微軟正黑體" panose="020B0604030504040204" pitchFamily="34" charset="-120"/>
              <a:cs typeface="+mn-ea"/>
            </a:endParaRPr>
          </a:p>
        </p:txBody>
      </p:sp>
    </p:spTree>
    <p:extLst>
      <p:ext uri="{BB962C8B-B14F-4D97-AF65-F5344CB8AC3E}">
        <p14:creationId xmlns:p14="http://schemas.microsoft.com/office/powerpoint/2010/main" val="15126478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0" y="-184666"/>
            <a:ext cx="12192000" cy="6858000"/>
          </a:xfrm>
          <a:prstGeom prst="rect">
            <a:avLst/>
          </a:prstGeom>
        </p:spPr>
      </p:pic>
      <p:sp>
        <p:nvSpPr>
          <p:cNvPr id="3" name="文本框 13"/>
          <p:cNvSpPr txBox="1">
            <a:spLocks noChangeArrowheads="1"/>
          </p:cNvSpPr>
          <p:nvPr/>
        </p:nvSpPr>
        <p:spPr bwMode="auto">
          <a:xfrm>
            <a:off x="3449387" y="1390316"/>
            <a:ext cx="384156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fontAlgn="auto" hangingPunct="1">
              <a:spcBef>
                <a:spcPts val="0"/>
              </a:spcBef>
              <a:spcAft>
                <a:spcPts val="0"/>
              </a:spcAft>
              <a:defRPr sz="700">
                <a:latin typeface="Helvetica" panose="020B0604020202020204" pitchFamily="34" charset="0"/>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sz="6000" dirty="0">
                <a:latin typeface="Times New Roman Uni" panose="02020603050405020304" pitchFamily="18" charset="-120"/>
                <a:ea typeface="微軟正黑體" panose="020B0604030504040204" pitchFamily="34" charset="-120"/>
              </a:rPr>
              <a:t>CONTENT</a:t>
            </a:r>
            <a:endParaRPr lang="zh-CN" altLang="en-US" sz="6000" dirty="0">
              <a:latin typeface="Times New Roman Uni" panose="02020603050405020304" pitchFamily="18" charset="-120"/>
              <a:ea typeface="微軟正黑體" panose="020B0604030504040204" pitchFamily="34" charset="-120"/>
            </a:endParaRPr>
          </a:p>
        </p:txBody>
      </p:sp>
      <p:grpSp>
        <p:nvGrpSpPr>
          <p:cNvPr id="5" name="组合 4"/>
          <p:cNvGrpSpPr/>
          <p:nvPr/>
        </p:nvGrpSpPr>
        <p:grpSpPr>
          <a:xfrm>
            <a:off x="7508830" y="971305"/>
            <a:ext cx="979500" cy="942231"/>
            <a:chOff x="7807895" y="1081369"/>
            <a:chExt cx="906013" cy="781355"/>
          </a:xfrm>
        </p:grpSpPr>
        <p:sp>
          <p:nvSpPr>
            <p:cNvPr id="13" name="矩形 12"/>
            <p:cNvSpPr/>
            <p:nvPr/>
          </p:nvSpPr>
          <p:spPr>
            <a:xfrm>
              <a:off x="7807895" y="1428838"/>
              <a:ext cx="906013" cy="433886"/>
            </a:xfrm>
            <a:prstGeom prst="rect">
              <a:avLst/>
            </a:prstGeom>
          </p:spPr>
          <p:txBody>
            <a:bodyPr wrap="square">
              <a:spAutoFit/>
            </a:bodyPr>
            <a:lstStyle/>
            <a:p>
              <a:pPr>
                <a:defRPr/>
              </a:pPr>
              <a:r>
                <a:rPr lang="en-US" altLang="zh-CN" sz="2800" dirty="0">
                  <a:latin typeface="Times New Roman Uni" panose="02020603050405020304" pitchFamily="18" charset="-120"/>
                  <a:ea typeface="微軟正黑體" panose="020B0604030504040204" pitchFamily="34" charset="-120"/>
                </a:rPr>
                <a:t>Task</a:t>
              </a:r>
              <a:endParaRPr lang="zh-CN" altLang="en-US" sz="2800" dirty="0">
                <a:latin typeface="Times New Roman Uni" panose="02020603050405020304" pitchFamily="18" charset="-120"/>
                <a:ea typeface="微軟正黑體" panose="020B0604030504040204" pitchFamily="34" charset="-120"/>
              </a:endParaRPr>
            </a:p>
          </p:txBody>
        </p:sp>
        <p:grpSp>
          <p:nvGrpSpPr>
            <p:cNvPr id="7" name="组合 6"/>
            <p:cNvGrpSpPr/>
            <p:nvPr/>
          </p:nvGrpSpPr>
          <p:grpSpPr>
            <a:xfrm>
              <a:off x="7850141" y="1081369"/>
              <a:ext cx="832478" cy="433886"/>
              <a:chOff x="6156667" y="764860"/>
              <a:chExt cx="832478" cy="433886"/>
            </a:xfrm>
          </p:grpSpPr>
          <p:sp>
            <p:nvSpPr>
              <p:cNvPr id="8" name="矩形: 圆角 31"/>
              <p:cNvSpPr/>
              <p:nvPr/>
            </p:nvSpPr>
            <p:spPr>
              <a:xfrm>
                <a:off x="6156667" y="769929"/>
                <a:ext cx="832478" cy="358241"/>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dist"/>
                <a:endParaRPr lang="zh-CN" altLang="en-US" dirty="0">
                  <a:solidFill>
                    <a:schemeClr val="tx1"/>
                  </a:solidFill>
                  <a:latin typeface="Times New Roman Uni" panose="02020603050405020304" pitchFamily="18" charset="-120"/>
                  <a:ea typeface="微軟正黑體" panose="020B0604030504040204" pitchFamily="34" charset="-120"/>
                </a:endParaRPr>
              </a:p>
            </p:txBody>
          </p:sp>
          <p:sp>
            <p:nvSpPr>
              <p:cNvPr id="10" name="文本框 9"/>
              <p:cNvSpPr txBox="1"/>
              <p:nvPr/>
            </p:nvSpPr>
            <p:spPr>
              <a:xfrm>
                <a:off x="6315956" y="764860"/>
                <a:ext cx="502945" cy="433886"/>
              </a:xfrm>
              <a:prstGeom prst="rect">
                <a:avLst/>
              </a:prstGeom>
              <a:noFill/>
            </p:spPr>
            <p:txBody>
              <a:bodyPr wrap="none" rtlCol="0">
                <a:spAutoFit/>
              </a:bodyPr>
              <a:lstStyle/>
              <a:p>
                <a:pPr algn="ctr"/>
                <a:r>
                  <a:rPr lang="en-US" altLang="zh-CN" sz="2800" b="1" kern="2000" dirty="0">
                    <a:solidFill>
                      <a:schemeClr val="bg1"/>
                    </a:solidFill>
                    <a:latin typeface="Times New Roman Uni" panose="02020603050405020304" pitchFamily="18" charset="-120"/>
                    <a:ea typeface="微軟正黑體" panose="020B0604030504040204" pitchFamily="34" charset="-120"/>
                  </a:rPr>
                  <a:t>01</a:t>
                </a:r>
                <a:endParaRPr lang="zh-CN" altLang="en-US" sz="2800" b="1" kern="2000" dirty="0">
                  <a:solidFill>
                    <a:schemeClr val="bg1"/>
                  </a:solidFill>
                  <a:latin typeface="Times New Roman Uni" panose="02020603050405020304" pitchFamily="18" charset="-120"/>
                  <a:ea typeface="微軟正黑體" panose="020B0604030504040204" pitchFamily="34" charset="-120"/>
                </a:endParaRPr>
              </a:p>
            </p:txBody>
          </p:sp>
        </p:grpSp>
      </p:grpSp>
      <p:grpSp>
        <p:nvGrpSpPr>
          <p:cNvPr id="14" name="组合 13"/>
          <p:cNvGrpSpPr/>
          <p:nvPr/>
        </p:nvGrpSpPr>
        <p:grpSpPr>
          <a:xfrm>
            <a:off x="7486201" y="2593399"/>
            <a:ext cx="1803841" cy="952106"/>
            <a:chOff x="7787558" y="2300828"/>
            <a:chExt cx="1797287" cy="940277"/>
          </a:xfrm>
        </p:grpSpPr>
        <p:grpSp>
          <p:nvGrpSpPr>
            <p:cNvPr id="15" name="组合 14"/>
            <p:cNvGrpSpPr/>
            <p:nvPr/>
          </p:nvGrpSpPr>
          <p:grpSpPr>
            <a:xfrm>
              <a:off x="7789473" y="2300828"/>
              <a:ext cx="896730" cy="516720"/>
              <a:chOff x="6095999" y="2149636"/>
              <a:chExt cx="896730" cy="516720"/>
            </a:xfrm>
          </p:grpSpPr>
          <p:sp>
            <p:nvSpPr>
              <p:cNvPr id="19" name="矩形: 圆角 39"/>
              <p:cNvSpPr/>
              <p:nvPr/>
            </p:nvSpPr>
            <p:spPr>
              <a:xfrm>
                <a:off x="6095999" y="2162175"/>
                <a:ext cx="896730" cy="426633"/>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Uni" panose="02020603050405020304" pitchFamily="18" charset="-120"/>
                  <a:ea typeface="微軟正黑體" panose="020B0604030504040204" pitchFamily="34" charset="-120"/>
                </a:endParaRPr>
              </a:p>
            </p:txBody>
          </p:sp>
          <p:sp>
            <p:nvSpPr>
              <p:cNvPr id="21" name="文本框 20"/>
              <p:cNvSpPr txBox="1"/>
              <p:nvPr/>
            </p:nvSpPr>
            <p:spPr>
              <a:xfrm>
                <a:off x="6272663" y="2149636"/>
                <a:ext cx="541763" cy="516720"/>
              </a:xfrm>
              <a:prstGeom prst="rect">
                <a:avLst/>
              </a:prstGeom>
              <a:noFill/>
            </p:spPr>
            <p:txBody>
              <a:bodyPr wrap="none" rtlCol="0">
                <a:spAutoFit/>
              </a:bodyPr>
              <a:lstStyle>
                <a:defPPr>
                  <a:defRPr lang="zh-CN"/>
                </a:defPPr>
                <a:lvl1pPr>
                  <a:defRPr sz="2800" b="1" kern="2000">
                    <a:solidFill>
                      <a:schemeClr val="tx2"/>
                    </a:solidFill>
                    <a:latin typeface="Helvetica" panose="020B0604020202020204" pitchFamily="34" charset="0"/>
                  </a:defRPr>
                </a:lvl1pPr>
              </a:lstStyle>
              <a:p>
                <a:pPr algn="ctr"/>
                <a:r>
                  <a:rPr lang="en-US" altLang="zh-CN" dirty="0">
                    <a:solidFill>
                      <a:schemeClr val="bg1"/>
                    </a:solidFill>
                    <a:latin typeface="Times New Roman Uni" panose="02020603050405020304" pitchFamily="18" charset="-120"/>
                    <a:ea typeface="微軟正黑體" panose="020B0604030504040204" pitchFamily="34" charset="-120"/>
                  </a:rPr>
                  <a:t>02</a:t>
                </a:r>
                <a:endParaRPr lang="zh-CN" altLang="en-US" dirty="0">
                  <a:solidFill>
                    <a:schemeClr val="bg1"/>
                  </a:solidFill>
                  <a:latin typeface="Times New Roman Uni" panose="02020603050405020304" pitchFamily="18" charset="-120"/>
                  <a:ea typeface="微軟正黑體" panose="020B0604030504040204" pitchFamily="34" charset="-120"/>
                </a:endParaRPr>
              </a:p>
            </p:txBody>
          </p:sp>
        </p:grpSp>
        <p:sp>
          <p:nvSpPr>
            <p:cNvPr id="18" name="矩形 17"/>
            <p:cNvSpPr/>
            <p:nvPr/>
          </p:nvSpPr>
          <p:spPr>
            <a:xfrm>
              <a:off x="7787558" y="2717885"/>
              <a:ext cx="1797287" cy="523220"/>
            </a:xfrm>
            <a:prstGeom prst="rect">
              <a:avLst/>
            </a:prstGeom>
          </p:spPr>
          <p:txBody>
            <a:bodyPr wrap="none">
              <a:spAutoFit/>
            </a:bodyPr>
            <a:lstStyle/>
            <a:p>
              <a:pPr>
                <a:defRPr/>
              </a:pPr>
              <a:r>
                <a:rPr lang="en-US" altLang="zh-CN" sz="2800" dirty="0">
                  <a:latin typeface="Times New Roman Uni" panose="02020603050405020304" pitchFamily="18" charset="-120"/>
                  <a:ea typeface="微軟正黑體" panose="020B0604030504040204" pitchFamily="34" charset="-120"/>
                </a:rPr>
                <a:t>Experience</a:t>
              </a:r>
              <a:endParaRPr lang="zh-CN" altLang="en-US" sz="2800" dirty="0">
                <a:latin typeface="Times New Roman Uni" panose="02020603050405020304" pitchFamily="18" charset="-120"/>
                <a:ea typeface="微軟正黑體" panose="020B0604030504040204" pitchFamily="34" charset="-120"/>
              </a:endParaRPr>
            </a:p>
          </p:txBody>
        </p:sp>
      </p:grpSp>
      <p:grpSp>
        <p:nvGrpSpPr>
          <p:cNvPr id="23" name="组合 22"/>
          <p:cNvGrpSpPr/>
          <p:nvPr/>
        </p:nvGrpSpPr>
        <p:grpSpPr>
          <a:xfrm>
            <a:off x="7508830" y="4167610"/>
            <a:ext cx="2018501" cy="988796"/>
            <a:chOff x="7688611" y="3556372"/>
            <a:chExt cx="2018501" cy="1016954"/>
          </a:xfrm>
        </p:grpSpPr>
        <p:grpSp>
          <p:nvGrpSpPr>
            <p:cNvPr id="24" name="组合 23"/>
            <p:cNvGrpSpPr/>
            <p:nvPr/>
          </p:nvGrpSpPr>
          <p:grpSpPr>
            <a:xfrm>
              <a:off x="7789473" y="3556372"/>
              <a:ext cx="900000" cy="550039"/>
              <a:chOff x="6095999" y="3581399"/>
              <a:chExt cx="900000" cy="550039"/>
            </a:xfrm>
          </p:grpSpPr>
          <p:sp>
            <p:nvSpPr>
              <p:cNvPr id="28" name="矩形: 圆角 41"/>
              <p:cNvSpPr/>
              <p:nvPr/>
            </p:nvSpPr>
            <p:spPr>
              <a:xfrm>
                <a:off x="6095999" y="3581399"/>
                <a:ext cx="900000" cy="444302"/>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Uni" panose="02020603050405020304" pitchFamily="18" charset="-120"/>
                  <a:ea typeface="微軟正黑體" panose="020B0604030504040204" pitchFamily="34" charset="-120"/>
                </a:endParaRPr>
              </a:p>
            </p:txBody>
          </p:sp>
          <p:sp>
            <p:nvSpPr>
              <p:cNvPr id="30" name="文本框 29"/>
              <p:cNvSpPr txBox="1"/>
              <p:nvPr/>
            </p:nvSpPr>
            <p:spPr>
              <a:xfrm>
                <a:off x="6237433" y="3593318"/>
                <a:ext cx="543739" cy="538120"/>
              </a:xfrm>
              <a:prstGeom prst="rect">
                <a:avLst/>
              </a:prstGeom>
              <a:noFill/>
            </p:spPr>
            <p:txBody>
              <a:bodyPr wrap="none" rtlCol="0">
                <a:spAutoFit/>
              </a:bodyPr>
              <a:lstStyle>
                <a:defPPr>
                  <a:defRPr lang="zh-CN"/>
                </a:defPPr>
                <a:lvl1pPr>
                  <a:defRPr sz="2800" b="1" kern="2000">
                    <a:solidFill>
                      <a:schemeClr val="tx2"/>
                    </a:solidFill>
                    <a:latin typeface="Helvetica" panose="020B0604020202020204" pitchFamily="34" charset="0"/>
                  </a:defRPr>
                </a:lvl1pPr>
              </a:lstStyle>
              <a:p>
                <a:pPr algn="ctr"/>
                <a:r>
                  <a:rPr lang="en-US" altLang="zh-CN" dirty="0">
                    <a:solidFill>
                      <a:schemeClr val="bg1"/>
                    </a:solidFill>
                    <a:latin typeface="Times New Roman Uni" panose="02020603050405020304" pitchFamily="18" charset="-120"/>
                    <a:ea typeface="微軟正黑體" panose="020B0604030504040204" pitchFamily="34" charset="-120"/>
                  </a:rPr>
                  <a:t>03</a:t>
                </a:r>
                <a:endParaRPr lang="zh-CN" altLang="en-US" dirty="0">
                  <a:solidFill>
                    <a:schemeClr val="bg1"/>
                  </a:solidFill>
                  <a:latin typeface="Times New Roman Uni" panose="02020603050405020304" pitchFamily="18" charset="-120"/>
                  <a:ea typeface="微軟正黑體" panose="020B0604030504040204" pitchFamily="34" charset="-120"/>
                </a:endParaRPr>
              </a:p>
            </p:txBody>
          </p:sp>
        </p:grpSp>
        <p:sp>
          <p:nvSpPr>
            <p:cNvPr id="27" name="矩形 26"/>
            <p:cNvSpPr/>
            <p:nvPr/>
          </p:nvSpPr>
          <p:spPr>
            <a:xfrm>
              <a:off x="7688611" y="4050106"/>
              <a:ext cx="2018501" cy="523220"/>
            </a:xfrm>
            <a:prstGeom prst="rect">
              <a:avLst/>
            </a:prstGeom>
          </p:spPr>
          <p:txBody>
            <a:bodyPr wrap="square">
              <a:spAutoFit/>
            </a:bodyPr>
            <a:lstStyle/>
            <a:p>
              <a:pPr>
                <a:defRPr/>
              </a:pPr>
              <a:r>
                <a:rPr lang="en-US" altLang="zh-CN" sz="2800" dirty="0">
                  <a:latin typeface="Times New Roman Uni" panose="02020603050405020304" pitchFamily="18" charset="-120"/>
                  <a:ea typeface="微軟正黑體" panose="020B0604030504040204" pitchFamily="34" charset="-120"/>
                </a:rPr>
                <a:t>Performance</a:t>
              </a:r>
              <a:endParaRPr lang="zh-CN" altLang="en-US" sz="2800" dirty="0">
                <a:latin typeface="Times New Roman Uni" panose="02020603050405020304" pitchFamily="18" charset="-120"/>
                <a:ea typeface="微軟正黑體" panose="020B0604030504040204" pitchFamily="34" charset="-120"/>
              </a:endParaRPr>
            </a:p>
          </p:txBody>
        </p:sp>
      </p:grpSp>
      <p:sp>
        <p:nvSpPr>
          <p:cNvPr id="2" name="文本框 1"/>
          <p:cNvSpPr txBox="1"/>
          <p:nvPr/>
        </p:nvSpPr>
        <p:spPr>
          <a:xfrm>
            <a:off x="5044187" y="2692537"/>
            <a:ext cx="1787669" cy="707886"/>
          </a:xfrm>
          <a:prstGeom prst="rect">
            <a:avLst/>
          </a:prstGeom>
          <a:noFill/>
        </p:spPr>
        <p:txBody>
          <a:bodyPr wrap="none" rtlCol="0">
            <a:spAutoFit/>
          </a:bodyPr>
          <a:lstStyle/>
          <a:p>
            <a:r>
              <a:rPr lang="zh-TW" altLang="en-US" sz="4000" dirty="0">
                <a:solidFill>
                  <a:schemeClr val="tx1">
                    <a:lumMod val="85000"/>
                    <a:lumOff val="15000"/>
                  </a:schemeClr>
                </a:solidFill>
                <a:latin typeface="Times New Roman Uni" panose="02020603050405020304" pitchFamily="18" charset="-120"/>
                <a:ea typeface="微軟正黑體" panose="020B0604030504040204" pitchFamily="34" charset="-120"/>
              </a:rPr>
              <a:t>目錄</a:t>
            </a:r>
            <a:r>
              <a:rPr lang="en-US" altLang="zh-CN" sz="4000" dirty="0">
                <a:solidFill>
                  <a:schemeClr val="tx1">
                    <a:lumMod val="85000"/>
                    <a:lumOff val="15000"/>
                  </a:schemeClr>
                </a:solidFill>
                <a:latin typeface="Times New Roman Uni" panose="02020603050405020304" pitchFamily="18" charset="-120"/>
                <a:ea typeface="微軟正黑體" panose="020B0604030504040204" pitchFamily="34" charset="-120"/>
              </a:rPr>
              <a:t>&gt;&gt;</a:t>
            </a:r>
            <a:endParaRPr lang="zh-CN" altLang="en-US" sz="4000" dirty="0">
              <a:solidFill>
                <a:schemeClr val="tx1">
                  <a:lumMod val="85000"/>
                  <a:lumOff val="15000"/>
                </a:schemeClr>
              </a:solidFill>
              <a:latin typeface="Times New Roman Uni" panose="02020603050405020304" pitchFamily="18" charset="-120"/>
              <a:ea typeface="微軟正黑體" panose="020B0604030504040204" pitchFamily="34" charset="-120"/>
            </a:endParaRPr>
          </a:p>
        </p:txBody>
      </p:sp>
    </p:spTree>
    <p:extLst>
      <p:ext uri="{BB962C8B-B14F-4D97-AF65-F5344CB8AC3E}">
        <p14:creationId xmlns:p14="http://schemas.microsoft.com/office/powerpoint/2010/main" val="1945395972"/>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泪滴形 2"/>
          <p:cNvSpPr/>
          <p:nvPr/>
        </p:nvSpPr>
        <p:spPr>
          <a:xfrm rot="8100000">
            <a:off x="1863661" y="2056762"/>
            <a:ext cx="1428896" cy="1428896"/>
          </a:xfrm>
          <a:prstGeom prst="teardrop">
            <a:avLst/>
          </a:prstGeom>
          <a:solidFill>
            <a:srgbClr val="294F73"/>
          </a:solidFill>
          <a:ln w="9525" cap="flat" cmpd="sng" algn="ctr">
            <a:noFill/>
            <a:prstDash val="solid"/>
            <a:miter lim="800000"/>
          </a:ln>
          <a:effec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微软雅黑"/>
              <a:ea typeface="微软雅黑"/>
              <a:cs typeface="+mn-ea"/>
              <a:sym typeface="+mn-lt"/>
            </a:endParaRPr>
          </a:p>
        </p:txBody>
      </p:sp>
      <p:grpSp>
        <p:nvGrpSpPr>
          <p:cNvPr id="5" name="组合 4"/>
          <p:cNvGrpSpPr/>
          <p:nvPr/>
        </p:nvGrpSpPr>
        <p:grpSpPr>
          <a:xfrm>
            <a:off x="4201300" y="2057400"/>
            <a:ext cx="1428896" cy="1428896"/>
            <a:chOff x="4164965" y="2037080"/>
            <a:chExt cx="1423035" cy="1423035"/>
          </a:xfrm>
          <a:solidFill>
            <a:sysClr val="window" lastClr="FFFFFF"/>
          </a:solidFill>
        </p:grpSpPr>
        <p:sp>
          <p:nvSpPr>
            <p:cNvPr id="6" name="泪滴形 5"/>
            <p:cNvSpPr/>
            <p:nvPr/>
          </p:nvSpPr>
          <p:spPr>
            <a:xfrm rot="8100000">
              <a:off x="4164965" y="2037080"/>
              <a:ext cx="1423035" cy="1423035"/>
            </a:xfrm>
            <a:prstGeom prst="teardrop">
              <a:avLst/>
            </a:prstGeom>
            <a:solidFill>
              <a:schemeClr val="tx1">
                <a:lumMod val="75000"/>
                <a:lumOff val="25000"/>
              </a:schemeClr>
            </a:solidFill>
            <a:ln w="9525" cap="flat" cmpd="sng" algn="ctr">
              <a:noFill/>
              <a:prstDash val="solid"/>
              <a:miter lim="800000"/>
            </a:ln>
            <a:effec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7" name="Freeform 28"/>
            <p:cNvSpPr>
              <a:spLocks noEditPoints="1"/>
            </p:cNvSpPr>
            <p:nvPr/>
          </p:nvSpPr>
          <p:spPr>
            <a:xfrm>
              <a:off x="4542472" y="2477451"/>
              <a:ext cx="668020" cy="66802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07" h="207">
                  <a:moveTo>
                    <a:pt x="137" y="51"/>
                  </a:moveTo>
                  <a:cubicBezTo>
                    <a:pt x="153" y="51"/>
                    <a:pt x="153" y="51"/>
                    <a:pt x="153" y="51"/>
                  </a:cubicBezTo>
                  <a:cubicBezTo>
                    <a:pt x="142" y="113"/>
                    <a:pt x="142" y="113"/>
                    <a:pt x="142" y="113"/>
                  </a:cubicBezTo>
                  <a:cubicBezTo>
                    <a:pt x="141" y="120"/>
                    <a:pt x="141" y="125"/>
                    <a:pt x="142" y="128"/>
                  </a:cubicBezTo>
                  <a:cubicBezTo>
                    <a:pt x="143" y="132"/>
                    <a:pt x="146" y="133"/>
                    <a:pt x="150" y="133"/>
                  </a:cubicBezTo>
                  <a:cubicBezTo>
                    <a:pt x="154" y="133"/>
                    <a:pt x="158" y="132"/>
                    <a:pt x="161" y="130"/>
                  </a:cubicBezTo>
                  <a:cubicBezTo>
                    <a:pt x="165" y="129"/>
                    <a:pt x="169" y="126"/>
                    <a:pt x="172" y="122"/>
                  </a:cubicBezTo>
                  <a:cubicBezTo>
                    <a:pt x="175" y="118"/>
                    <a:pt x="177" y="114"/>
                    <a:pt x="179" y="108"/>
                  </a:cubicBezTo>
                  <a:cubicBezTo>
                    <a:pt x="181" y="102"/>
                    <a:pt x="182" y="95"/>
                    <a:pt x="182" y="87"/>
                  </a:cubicBezTo>
                  <a:cubicBezTo>
                    <a:pt x="182" y="76"/>
                    <a:pt x="180" y="66"/>
                    <a:pt x="176" y="58"/>
                  </a:cubicBezTo>
                  <a:cubicBezTo>
                    <a:pt x="172" y="50"/>
                    <a:pt x="167" y="44"/>
                    <a:pt x="161" y="38"/>
                  </a:cubicBezTo>
                  <a:cubicBezTo>
                    <a:pt x="154" y="33"/>
                    <a:pt x="146" y="29"/>
                    <a:pt x="137" y="27"/>
                  </a:cubicBezTo>
                  <a:cubicBezTo>
                    <a:pt x="128" y="24"/>
                    <a:pt x="119" y="23"/>
                    <a:pt x="109" y="23"/>
                  </a:cubicBezTo>
                  <a:cubicBezTo>
                    <a:pt x="97" y="23"/>
                    <a:pt x="86" y="25"/>
                    <a:pt x="76" y="30"/>
                  </a:cubicBezTo>
                  <a:cubicBezTo>
                    <a:pt x="65" y="34"/>
                    <a:pt x="57" y="40"/>
                    <a:pt x="49" y="47"/>
                  </a:cubicBezTo>
                  <a:cubicBezTo>
                    <a:pt x="42" y="55"/>
                    <a:pt x="36" y="63"/>
                    <a:pt x="31" y="74"/>
                  </a:cubicBezTo>
                  <a:cubicBezTo>
                    <a:pt x="27" y="84"/>
                    <a:pt x="25" y="95"/>
                    <a:pt x="25" y="107"/>
                  </a:cubicBezTo>
                  <a:cubicBezTo>
                    <a:pt x="25" y="119"/>
                    <a:pt x="27" y="129"/>
                    <a:pt x="30" y="139"/>
                  </a:cubicBezTo>
                  <a:cubicBezTo>
                    <a:pt x="34" y="148"/>
                    <a:pt x="39" y="156"/>
                    <a:pt x="46" y="163"/>
                  </a:cubicBezTo>
                  <a:cubicBezTo>
                    <a:pt x="53" y="169"/>
                    <a:pt x="61" y="174"/>
                    <a:pt x="71" y="178"/>
                  </a:cubicBezTo>
                  <a:cubicBezTo>
                    <a:pt x="81" y="181"/>
                    <a:pt x="93" y="183"/>
                    <a:pt x="106" y="183"/>
                  </a:cubicBezTo>
                  <a:cubicBezTo>
                    <a:pt x="110" y="183"/>
                    <a:pt x="115" y="183"/>
                    <a:pt x="121" y="182"/>
                  </a:cubicBezTo>
                  <a:cubicBezTo>
                    <a:pt x="127" y="181"/>
                    <a:pt x="132" y="179"/>
                    <a:pt x="136" y="177"/>
                  </a:cubicBezTo>
                  <a:cubicBezTo>
                    <a:pt x="143" y="199"/>
                    <a:pt x="143" y="199"/>
                    <a:pt x="143" y="199"/>
                  </a:cubicBezTo>
                  <a:cubicBezTo>
                    <a:pt x="137" y="202"/>
                    <a:pt x="131" y="204"/>
                    <a:pt x="124" y="205"/>
                  </a:cubicBezTo>
                  <a:cubicBezTo>
                    <a:pt x="118" y="206"/>
                    <a:pt x="110" y="207"/>
                    <a:pt x="102" y="207"/>
                  </a:cubicBezTo>
                  <a:cubicBezTo>
                    <a:pt x="87" y="207"/>
                    <a:pt x="74" y="205"/>
                    <a:pt x="61" y="200"/>
                  </a:cubicBezTo>
                  <a:cubicBezTo>
                    <a:pt x="49" y="196"/>
                    <a:pt x="38" y="190"/>
                    <a:pt x="29" y="182"/>
                  </a:cubicBezTo>
                  <a:cubicBezTo>
                    <a:pt x="20" y="173"/>
                    <a:pt x="13" y="163"/>
                    <a:pt x="7" y="151"/>
                  </a:cubicBezTo>
                  <a:cubicBezTo>
                    <a:pt x="2" y="138"/>
                    <a:pt x="0" y="124"/>
                    <a:pt x="0" y="108"/>
                  </a:cubicBezTo>
                  <a:cubicBezTo>
                    <a:pt x="0" y="91"/>
                    <a:pt x="3" y="76"/>
                    <a:pt x="9" y="63"/>
                  </a:cubicBezTo>
                  <a:cubicBezTo>
                    <a:pt x="14" y="50"/>
                    <a:pt x="22" y="38"/>
                    <a:pt x="32" y="29"/>
                  </a:cubicBezTo>
                  <a:cubicBezTo>
                    <a:pt x="42" y="20"/>
                    <a:pt x="54" y="12"/>
                    <a:pt x="67" y="7"/>
                  </a:cubicBezTo>
                  <a:cubicBezTo>
                    <a:pt x="80" y="2"/>
                    <a:pt x="94" y="0"/>
                    <a:pt x="109" y="0"/>
                  </a:cubicBezTo>
                  <a:cubicBezTo>
                    <a:pt x="123" y="0"/>
                    <a:pt x="136" y="2"/>
                    <a:pt x="148" y="6"/>
                  </a:cubicBezTo>
                  <a:cubicBezTo>
                    <a:pt x="160" y="10"/>
                    <a:pt x="170" y="15"/>
                    <a:pt x="179" y="23"/>
                  </a:cubicBezTo>
                  <a:cubicBezTo>
                    <a:pt x="188" y="30"/>
                    <a:pt x="195" y="40"/>
                    <a:pt x="200" y="50"/>
                  </a:cubicBezTo>
                  <a:cubicBezTo>
                    <a:pt x="205" y="61"/>
                    <a:pt x="207" y="74"/>
                    <a:pt x="207" y="87"/>
                  </a:cubicBezTo>
                  <a:cubicBezTo>
                    <a:pt x="207" y="97"/>
                    <a:pt x="205" y="106"/>
                    <a:pt x="202" y="115"/>
                  </a:cubicBezTo>
                  <a:cubicBezTo>
                    <a:pt x="199" y="123"/>
                    <a:pt x="194" y="130"/>
                    <a:pt x="188" y="137"/>
                  </a:cubicBezTo>
                  <a:cubicBezTo>
                    <a:pt x="182" y="143"/>
                    <a:pt x="175" y="148"/>
                    <a:pt x="167" y="151"/>
                  </a:cubicBezTo>
                  <a:cubicBezTo>
                    <a:pt x="159" y="155"/>
                    <a:pt x="151" y="157"/>
                    <a:pt x="141" y="157"/>
                  </a:cubicBezTo>
                  <a:cubicBezTo>
                    <a:pt x="138" y="157"/>
                    <a:pt x="134" y="156"/>
                    <a:pt x="131" y="156"/>
                  </a:cubicBezTo>
                  <a:cubicBezTo>
                    <a:pt x="128" y="155"/>
                    <a:pt x="125" y="153"/>
                    <a:pt x="123" y="151"/>
                  </a:cubicBezTo>
                  <a:cubicBezTo>
                    <a:pt x="121" y="149"/>
                    <a:pt x="119" y="147"/>
                    <a:pt x="118" y="144"/>
                  </a:cubicBezTo>
                  <a:cubicBezTo>
                    <a:pt x="117" y="140"/>
                    <a:pt x="116" y="137"/>
                    <a:pt x="117" y="132"/>
                  </a:cubicBezTo>
                  <a:cubicBezTo>
                    <a:pt x="116" y="132"/>
                    <a:pt x="116" y="132"/>
                    <a:pt x="116" y="132"/>
                  </a:cubicBezTo>
                  <a:cubicBezTo>
                    <a:pt x="114" y="135"/>
                    <a:pt x="111" y="138"/>
                    <a:pt x="109" y="141"/>
                  </a:cubicBezTo>
                  <a:cubicBezTo>
                    <a:pt x="106" y="144"/>
                    <a:pt x="103" y="147"/>
                    <a:pt x="100" y="149"/>
                  </a:cubicBezTo>
                  <a:cubicBezTo>
                    <a:pt x="97" y="152"/>
                    <a:pt x="93" y="153"/>
                    <a:pt x="89" y="155"/>
                  </a:cubicBezTo>
                  <a:cubicBezTo>
                    <a:pt x="86" y="156"/>
                    <a:pt x="81" y="157"/>
                    <a:pt x="77" y="157"/>
                  </a:cubicBezTo>
                  <a:cubicBezTo>
                    <a:pt x="73" y="157"/>
                    <a:pt x="70" y="156"/>
                    <a:pt x="66" y="154"/>
                  </a:cubicBezTo>
                  <a:cubicBezTo>
                    <a:pt x="63" y="153"/>
                    <a:pt x="60" y="151"/>
                    <a:pt x="58" y="148"/>
                  </a:cubicBezTo>
                  <a:cubicBezTo>
                    <a:pt x="55" y="145"/>
                    <a:pt x="53" y="141"/>
                    <a:pt x="52" y="137"/>
                  </a:cubicBezTo>
                  <a:cubicBezTo>
                    <a:pt x="51" y="133"/>
                    <a:pt x="50" y="129"/>
                    <a:pt x="50" y="124"/>
                  </a:cubicBezTo>
                  <a:cubicBezTo>
                    <a:pt x="50" y="114"/>
                    <a:pt x="51" y="105"/>
                    <a:pt x="54" y="96"/>
                  </a:cubicBezTo>
                  <a:cubicBezTo>
                    <a:pt x="57" y="87"/>
                    <a:pt x="62" y="80"/>
                    <a:pt x="67" y="73"/>
                  </a:cubicBezTo>
                  <a:cubicBezTo>
                    <a:pt x="72" y="66"/>
                    <a:pt x="78" y="60"/>
                    <a:pt x="85" y="56"/>
                  </a:cubicBezTo>
                  <a:cubicBezTo>
                    <a:pt x="92" y="52"/>
                    <a:pt x="99" y="50"/>
                    <a:pt x="107" y="50"/>
                  </a:cubicBezTo>
                  <a:cubicBezTo>
                    <a:pt x="112" y="50"/>
                    <a:pt x="117" y="51"/>
                    <a:pt x="120" y="52"/>
                  </a:cubicBezTo>
                  <a:cubicBezTo>
                    <a:pt x="124" y="54"/>
                    <a:pt x="127" y="56"/>
                    <a:pt x="130" y="59"/>
                  </a:cubicBezTo>
                  <a:lnTo>
                    <a:pt x="137" y="51"/>
                  </a:lnTo>
                  <a:close/>
                  <a:moveTo>
                    <a:pt x="123" y="79"/>
                  </a:moveTo>
                  <a:cubicBezTo>
                    <a:pt x="121" y="77"/>
                    <a:pt x="119" y="76"/>
                    <a:pt x="117" y="75"/>
                  </a:cubicBezTo>
                  <a:cubicBezTo>
                    <a:pt x="115" y="74"/>
                    <a:pt x="112" y="74"/>
                    <a:pt x="109" y="74"/>
                  </a:cubicBezTo>
                  <a:cubicBezTo>
                    <a:pt x="104" y="74"/>
                    <a:pt x="100" y="75"/>
                    <a:pt x="96" y="78"/>
                  </a:cubicBezTo>
                  <a:cubicBezTo>
                    <a:pt x="92" y="80"/>
                    <a:pt x="89" y="83"/>
                    <a:pt x="86" y="88"/>
                  </a:cubicBezTo>
                  <a:cubicBezTo>
                    <a:pt x="84" y="92"/>
                    <a:pt x="81" y="96"/>
                    <a:pt x="80" y="101"/>
                  </a:cubicBezTo>
                  <a:cubicBezTo>
                    <a:pt x="78" y="106"/>
                    <a:pt x="78" y="111"/>
                    <a:pt x="78" y="116"/>
                  </a:cubicBezTo>
                  <a:cubicBezTo>
                    <a:pt x="78" y="121"/>
                    <a:pt x="79" y="125"/>
                    <a:pt x="81" y="128"/>
                  </a:cubicBezTo>
                  <a:cubicBezTo>
                    <a:pt x="83" y="132"/>
                    <a:pt x="86" y="133"/>
                    <a:pt x="91" y="133"/>
                  </a:cubicBezTo>
                  <a:cubicBezTo>
                    <a:pt x="93" y="133"/>
                    <a:pt x="96" y="133"/>
                    <a:pt x="98" y="131"/>
                  </a:cubicBezTo>
                  <a:cubicBezTo>
                    <a:pt x="100" y="130"/>
                    <a:pt x="103" y="128"/>
                    <a:pt x="105" y="126"/>
                  </a:cubicBezTo>
                  <a:cubicBezTo>
                    <a:pt x="107" y="124"/>
                    <a:pt x="110" y="122"/>
                    <a:pt x="112" y="119"/>
                  </a:cubicBezTo>
                  <a:cubicBezTo>
                    <a:pt x="114" y="116"/>
                    <a:pt x="116" y="113"/>
                    <a:pt x="117" y="110"/>
                  </a:cubicBezTo>
                  <a:lnTo>
                    <a:pt x="123" y="79"/>
                  </a:lnTo>
                  <a:close/>
                </a:path>
              </a:pathLst>
            </a:custGeom>
            <a:grpFill/>
            <a:ln w="9525">
              <a:noFill/>
            </a:ln>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solidFill>
                <a:effectLst/>
                <a:uLnTx/>
                <a:uFillTx/>
                <a:latin typeface="微软雅黑"/>
                <a:ea typeface="微软雅黑"/>
                <a:cs typeface="+mn-ea"/>
                <a:sym typeface="+mn-lt"/>
              </a:endParaRPr>
            </a:p>
          </p:txBody>
        </p:sp>
      </p:grpSp>
      <p:sp>
        <p:nvSpPr>
          <p:cNvPr id="9" name="泪滴形 8"/>
          <p:cNvSpPr/>
          <p:nvPr/>
        </p:nvSpPr>
        <p:spPr>
          <a:xfrm rot="8100000">
            <a:off x="6536704" y="2057400"/>
            <a:ext cx="1428896" cy="1428896"/>
          </a:xfrm>
          <a:prstGeom prst="teardrop">
            <a:avLst/>
          </a:prstGeom>
          <a:solidFill>
            <a:srgbClr val="294F73"/>
          </a:solidFill>
          <a:ln w="9525" cap="flat" cmpd="sng" algn="ctr">
            <a:noFill/>
            <a:prstDash val="solid"/>
            <a:miter lim="800000"/>
          </a:ln>
          <a:effec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微软雅黑"/>
              <a:ea typeface="微软雅黑"/>
              <a:cs typeface="+mn-ea"/>
              <a:sym typeface="+mn-lt"/>
            </a:endParaRPr>
          </a:p>
        </p:txBody>
      </p:sp>
      <p:grpSp>
        <p:nvGrpSpPr>
          <p:cNvPr id="11" name="组合 10"/>
          <p:cNvGrpSpPr/>
          <p:nvPr/>
        </p:nvGrpSpPr>
        <p:grpSpPr>
          <a:xfrm>
            <a:off x="8899445" y="2057400"/>
            <a:ext cx="1428896" cy="1428896"/>
            <a:chOff x="8827770" y="2037080"/>
            <a:chExt cx="1423035" cy="1423035"/>
          </a:xfrm>
          <a:solidFill>
            <a:sysClr val="window" lastClr="FFFFFF"/>
          </a:solidFill>
        </p:grpSpPr>
        <p:sp>
          <p:nvSpPr>
            <p:cNvPr id="12" name="泪滴形 11"/>
            <p:cNvSpPr/>
            <p:nvPr/>
          </p:nvSpPr>
          <p:spPr>
            <a:xfrm rot="8100000">
              <a:off x="8827770" y="2037080"/>
              <a:ext cx="1423035" cy="1423035"/>
            </a:xfrm>
            <a:prstGeom prst="teardrop">
              <a:avLst/>
            </a:prstGeom>
            <a:solidFill>
              <a:schemeClr val="tx1">
                <a:lumMod val="75000"/>
                <a:lumOff val="25000"/>
              </a:schemeClr>
            </a:solidFill>
            <a:ln w="9525" cap="flat" cmpd="sng" algn="ctr">
              <a:noFill/>
              <a:prstDash val="solid"/>
              <a:miter lim="800000"/>
            </a:ln>
            <a:effec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13" name="Freeform 10"/>
            <p:cNvSpPr>
              <a:spLocks noEditPoints="1"/>
            </p:cNvSpPr>
            <p:nvPr/>
          </p:nvSpPr>
          <p:spPr>
            <a:xfrm>
              <a:off x="9253220" y="2385695"/>
              <a:ext cx="639445" cy="72517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0" h="102">
                  <a:moveTo>
                    <a:pt x="14" y="40"/>
                  </a:moveTo>
                  <a:cubicBezTo>
                    <a:pt x="65" y="40"/>
                    <a:pt x="65" y="40"/>
                    <a:pt x="65" y="40"/>
                  </a:cubicBezTo>
                  <a:cubicBezTo>
                    <a:pt x="72" y="40"/>
                    <a:pt x="79" y="47"/>
                    <a:pt x="79" y="54"/>
                  </a:cubicBezTo>
                  <a:cubicBezTo>
                    <a:pt x="79" y="63"/>
                    <a:pt x="79" y="63"/>
                    <a:pt x="79" y="63"/>
                  </a:cubicBezTo>
                  <a:cubicBezTo>
                    <a:pt x="44" y="63"/>
                    <a:pt x="44" y="63"/>
                    <a:pt x="44" y="63"/>
                  </a:cubicBezTo>
                  <a:cubicBezTo>
                    <a:pt x="44" y="81"/>
                    <a:pt x="44" y="81"/>
                    <a:pt x="44" y="81"/>
                  </a:cubicBezTo>
                  <a:cubicBezTo>
                    <a:pt x="79" y="81"/>
                    <a:pt x="79" y="81"/>
                    <a:pt x="79" y="81"/>
                  </a:cubicBezTo>
                  <a:cubicBezTo>
                    <a:pt x="79" y="89"/>
                    <a:pt x="79" y="89"/>
                    <a:pt x="79" y="89"/>
                  </a:cubicBezTo>
                  <a:cubicBezTo>
                    <a:pt x="79" y="96"/>
                    <a:pt x="72" y="102"/>
                    <a:pt x="65" y="102"/>
                  </a:cubicBezTo>
                  <a:cubicBezTo>
                    <a:pt x="0" y="102"/>
                    <a:pt x="0" y="102"/>
                    <a:pt x="0" y="102"/>
                  </a:cubicBezTo>
                  <a:cubicBezTo>
                    <a:pt x="0" y="36"/>
                    <a:pt x="0" y="36"/>
                    <a:pt x="0" y="36"/>
                  </a:cubicBezTo>
                  <a:cubicBezTo>
                    <a:pt x="0" y="36"/>
                    <a:pt x="0" y="35"/>
                    <a:pt x="0" y="35"/>
                  </a:cubicBezTo>
                  <a:cubicBezTo>
                    <a:pt x="0" y="33"/>
                    <a:pt x="0" y="30"/>
                    <a:pt x="1" y="28"/>
                  </a:cubicBezTo>
                  <a:cubicBezTo>
                    <a:pt x="3" y="24"/>
                    <a:pt x="5" y="22"/>
                    <a:pt x="7" y="20"/>
                  </a:cubicBezTo>
                  <a:cubicBezTo>
                    <a:pt x="8" y="19"/>
                    <a:pt x="8" y="19"/>
                    <a:pt x="8" y="19"/>
                  </a:cubicBezTo>
                  <a:cubicBezTo>
                    <a:pt x="10" y="19"/>
                    <a:pt x="10" y="19"/>
                    <a:pt x="10" y="19"/>
                  </a:cubicBezTo>
                  <a:cubicBezTo>
                    <a:pt x="30" y="19"/>
                    <a:pt x="30" y="19"/>
                    <a:pt x="30" y="19"/>
                  </a:cubicBezTo>
                  <a:cubicBezTo>
                    <a:pt x="45" y="3"/>
                    <a:pt x="45" y="3"/>
                    <a:pt x="45" y="3"/>
                  </a:cubicBezTo>
                  <a:cubicBezTo>
                    <a:pt x="48" y="0"/>
                    <a:pt x="48" y="0"/>
                    <a:pt x="48" y="0"/>
                  </a:cubicBezTo>
                  <a:cubicBezTo>
                    <a:pt x="51" y="3"/>
                    <a:pt x="51" y="3"/>
                    <a:pt x="51" y="3"/>
                  </a:cubicBezTo>
                  <a:cubicBezTo>
                    <a:pt x="70" y="19"/>
                    <a:pt x="70" y="19"/>
                    <a:pt x="70" y="19"/>
                  </a:cubicBezTo>
                  <a:cubicBezTo>
                    <a:pt x="74" y="19"/>
                    <a:pt x="74" y="19"/>
                    <a:pt x="74" y="19"/>
                  </a:cubicBezTo>
                  <a:cubicBezTo>
                    <a:pt x="74" y="23"/>
                    <a:pt x="74" y="23"/>
                    <a:pt x="74" y="23"/>
                  </a:cubicBezTo>
                  <a:cubicBezTo>
                    <a:pt x="87" y="34"/>
                    <a:pt x="87" y="34"/>
                    <a:pt x="87" y="34"/>
                  </a:cubicBezTo>
                  <a:cubicBezTo>
                    <a:pt x="90" y="37"/>
                    <a:pt x="90" y="37"/>
                    <a:pt x="90" y="37"/>
                  </a:cubicBezTo>
                  <a:cubicBezTo>
                    <a:pt x="81" y="47"/>
                    <a:pt x="81" y="47"/>
                    <a:pt x="81" y="47"/>
                  </a:cubicBezTo>
                  <a:cubicBezTo>
                    <a:pt x="75" y="41"/>
                    <a:pt x="75" y="41"/>
                    <a:pt x="75" y="41"/>
                  </a:cubicBezTo>
                  <a:cubicBezTo>
                    <a:pt x="78" y="38"/>
                    <a:pt x="78" y="38"/>
                    <a:pt x="78" y="38"/>
                  </a:cubicBezTo>
                  <a:cubicBezTo>
                    <a:pt x="49" y="12"/>
                    <a:pt x="49" y="12"/>
                    <a:pt x="49" y="12"/>
                  </a:cubicBezTo>
                  <a:cubicBezTo>
                    <a:pt x="25" y="37"/>
                    <a:pt x="25" y="37"/>
                    <a:pt x="25" y="37"/>
                  </a:cubicBezTo>
                  <a:cubicBezTo>
                    <a:pt x="13" y="37"/>
                    <a:pt x="13" y="37"/>
                    <a:pt x="13" y="37"/>
                  </a:cubicBezTo>
                  <a:cubicBezTo>
                    <a:pt x="22" y="28"/>
                    <a:pt x="22" y="28"/>
                    <a:pt x="22" y="28"/>
                  </a:cubicBezTo>
                  <a:cubicBezTo>
                    <a:pt x="11" y="28"/>
                    <a:pt x="11" y="28"/>
                    <a:pt x="11" y="28"/>
                  </a:cubicBezTo>
                  <a:cubicBezTo>
                    <a:pt x="10" y="29"/>
                    <a:pt x="10" y="30"/>
                    <a:pt x="9" y="31"/>
                  </a:cubicBezTo>
                  <a:cubicBezTo>
                    <a:pt x="9" y="32"/>
                    <a:pt x="9" y="33"/>
                    <a:pt x="9" y="34"/>
                  </a:cubicBezTo>
                  <a:cubicBezTo>
                    <a:pt x="9" y="36"/>
                    <a:pt x="9" y="37"/>
                    <a:pt x="10" y="38"/>
                  </a:cubicBezTo>
                  <a:cubicBezTo>
                    <a:pt x="11" y="39"/>
                    <a:pt x="12" y="40"/>
                    <a:pt x="14" y="40"/>
                  </a:cubicBezTo>
                  <a:close/>
                  <a:moveTo>
                    <a:pt x="57" y="67"/>
                  </a:moveTo>
                  <a:cubicBezTo>
                    <a:pt x="53" y="67"/>
                    <a:pt x="51" y="69"/>
                    <a:pt x="51" y="73"/>
                  </a:cubicBezTo>
                  <a:cubicBezTo>
                    <a:pt x="51" y="76"/>
                    <a:pt x="53" y="79"/>
                    <a:pt x="57" y="79"/>
                  </a:cubicBezTo>
                  <a:cubicBezTo>
                    <a:pt x="60" y="79"/>
                    <a:pt x="63" y="76"/>
                    <a:pt x="63" y="73"/>
                  </a:cubicBezTo>
                  <a:cubicBezTo>
                    <a:pt x="63" y="69"/>
                    <a:pt x="60" y="67"/>
                    <a:pt x="57" y="67"/>
                  </a:cubicBezTo>
                  <a:close/>
                </a:path>
              </a:pathLst>
            </a:custGeom>
            <a:grpFill/>
            <a:ln w="9525">
              <a:noFill/>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solidFill>
                <a:effectLst/>
                <a:uLnTx/>
                <a:uFillTx/>
                <a:latin typeface="微软雅黑"/>
                <a:ea typeface="微软雅黑"/>
                <a:cs typeface="+mn-ea"/>
                <a:sym typeface="+mn-lt"/>
              </a:endParaRPr>
            </a:p>
          </p:txBody>
        </p:sp>
      </p:grpSp>
      <p:sp>
        <p:nvSpPr>
          <p:cNvPr id="14" name="TextBox 1210"/>
          <p:cNvSpPr/>
          <p:nvPr/>
        </p:nvSpPr>
        <p:spPr>
          <a:xfrm>
            <a:off x="1482937" y="3956472"/>
            <a:ext cx="2190344" cy="377026"/>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algn="ctr" defTabSz="685800"/>
            <a:r>
              <a:rPr lang="zh-CN" altLang="en-US" sz="20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問題定義比較粗糙</a:t>
            </a:r>
          </a:p>
        </p:txBody>
      </p:sp>
      <p:sp>
        <p:nvSpPr>
          <p:cNvPr id="16" name="TextBox 1210"/>
          <p:cNvSpPr/>
          <p:nvPr/>
        </p:nvSpPr>
        <p:spPr>
          <a:xfrm>
            <a:off x="3820580" y="3956472"/>
            <a:ext cx="2190343" cy="377026"/>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algn="ctr" defTabSz="685800"/>
            <a:r>
              <a:rPr lang="zh-CN" altLang="en-US" sz="20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樣本少且標準模糊</a:t>
            </a:r>
          </a:p>
        </p:txBody>
      </p:sp>
      <p:sp>
        <p:nvSpPr>
          <p:cNvPr id="18" name="TextBox 1210"/>
          <p:cNvSpPr/>
          <p:nvPr/>
        </p:nvSpPr>
        <p:spPr>
          <a:xfrm>
            <a:off x="6284220" y="3956472"/>
            <a:ext cx="1933864" cy="377026"/>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algn="ctr" defTabSz="685800"/>
            <a:r>
              <a:rPr lang="zh-CN" altLang="en-US" sz="20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結巴字典不完善</a:t>
            </a:r>
          </a:p>
        </p:txBody>
      </p:sp>
      <p:sp>
        <p:nvSpPr>
          <p:cNvPr id="20" name="TextBox 1210"/>
          <p:cNvSpPr/>
          <p:nvPr/>
        </p:nvSpPr>
        <p:spPr>
          <a:xfrm>
            <a:off x="8775203" y="3956472"/>
            <a:ext cx="1677382" cy="377026"/>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algn="ctr" defTabSz="685800"/>
            <a:r>
              <a:rPr lang="zh-CN" altLang="en-US" sz="20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實證結果過適</a:t>
            </a:r>
          </a:p>
        </p:txBody>
      </p:sp>
      <p:sp>
        <p:nvSpPr>
          <p:cNvPr id="26" name="文本框 25">
            <a:extLst>
              <a:ext uri="{FF2B5EF4-FFF2-40B4-BE49-F238E27FC236}">
                <a16:creationId xmlns:a16="http://schemas.microsoft.com/office/drawing/2014/main" id="{8DF52BC3-CAC5-4444-9E7A-821E42F40481}"/>
              </a:ext>
            </a:extLst>
          </p:cNvPr>
          <p:cNvSpPr txBox="1"/>
          <p:nvPr/>
        </p:nvSpPr>
        <p:spPr>
          <a:xfrm>
            <a:off x="604800" y="453600"/>
            <a:ext cx="13985819" cy="746358"/>
          </a:xfrm>
          <a:prstGeom prst="rect">
            <a:avLst/>
          </a:prstGeom>
          <a:noFill/>
        </p:spPr>
        <p:txBody>
          <a:bodyPr wrap="square" lIns="68580" tIns="34290" rIns="68580" bIns="34290" rtlCol="0">
            <a:spAutoFit/>
          </a:bodyPr>
          <a:lstStyle/>
          <a:p>
            <a:pPr defTabSz="685800"/>
            <a:r>
              <a:rPr lang="zh-CN" altLang="en-US" sz="4400" dirty="0">
                <a:latin typeface="Times New Roman Uni" panose="02020603050405020304" pitchFamily="18" charset="-120"/>
                <a:ea typeface="微軟正黑體" panose="020B0604030504040204" pitchFamily="34" charset="-120"/>
                <a:cs typeface="+mn-ea"/>
                <a:sym typeface="+mn-lt"/>
              </a:rPr>
              <a:t>研究缺陷</a:t>
            </a:r>
          </a:p>
        </p:txBody>
      </p:sp>
      <p:pic>
        <p:nvPicPr>
          <p:cNvPr id="17" name="圖片 16"/>
          <p:cNvPicPr>
            <a:picLocks noChangeAspect="1"/>
          </p:cNvPicPr>
          <p:nvPr/>
        </p:nvPicPr>
        <p:blipFill>
          <a:blip r:embed="rId3">
            <a:extLst>
              <a:ext uri="{BEBA8EAE-BF5A-486C-A8C5-ECC9F3942E4B}">
                <a14:imgProps xmlns:a14="http://schemas.microsoft.com/office/drawing/2010/main">
                  <a14:imgLayer r:embed="rId4">
                    <a14:imgEffect>
                      <a14:backgroundRemoval t="12889" b="84444" l="28889" r="72889">
                        <a14:foregroundMark x1="48444" y1="77778" x2="48444" y2="77778"/>
                      </a14:backgroundRemoval>
                    </a14:imgEffect>
                  </a14:imgLayer>
                </a14:imgProps>
              </a:ext>
              <a:ext uri="{28A0092B-C50C-407E-A947-70E740481C1C}">
                <a14:useLocalDpi xmlns:a14="http://schemas.microsoft.com/office/drawing/2010/main" val="0"/>
              </a:ext>
            </a:extLst>
          </a:blip>
          <a:stretch>
            <a:fillRect/>
          </a:stretch>
        </p:blipFill>
        <p:spPr>
          <a:xfrm>
            <a:off x="2025480" y="2282342"/>
            <a:ext cx="1105258" cy="1105258"/>
          </a:xfrm>
          <a:prstGeom prst="rect">
            <a:avLst/>
          </a:prstGeom>
        </p:spPr>
      </p:pic>
      <p:pic>
        <p:nvPicPr>
          <p:cNvPr id="4" name="圖片 3"/>
          <p:cNvPicPr>
            <a:picLocks noChangeAspect="1"/>
          </p:cNvPicPr>
          <p:nvPr/>
        </p:nvPicPr>
        <p:blipFill>
          <a:blip r:embed="rId5">
            <a:extLst>
              <a:ext uri="{BEBA8EAE-BF5A-486C-A8C5-ECC9F3942E4B}">
                <a14:imgProps xmlns:a14="http://schemas.microsoft.com/office/drawing/2010/main">
                  <a14:imgLayer r:embed="rId6">
                    <a14:imgEffect>
                      <a14:backgroundRemoval t="3960" b="93069" l="402" r="98394"/>
                    </a14:imgEffect>
                    <a14:imgEffect>
                      <a14:colorTemperature colorTemp="11200"/>
                    </a14:imgEffect>
                    <a14:imgEffect>
                      <a14:saturation sat="0"/>
                    </a14:imgEffect>
                  </a14:imgLayer>
                </a14:imgProps>
              </a:ext>
              <a:ext uri="{28A0092B-C50C-407E-A947-70E740481C1C}">
                <a14:useLocalDpi xmlns:a14="http://schemas.microsoft.com/office/drawing/2010/main" val="0"/>
              </a:ext>
            </a:extLst>
          </a:blip>
          <a:stretch>
            <a:fillRect/>
          </a:stretch>
        </p:blipFill>
        <p:spPr>
          <a:xfrm>
            <a:off x="6691558" y="2317242"/>
            <a:ext cx="1119187" cy="907935"/>
          </a:xfrm>
          <a:prstGeom prst="rect">
            <a:avLst/>
          </a:prstGeom>
          <a:solidFill>
            <a:srgbClr val="294F73"/>
          </a:solidFill>
        </p:spPr>
      </p:pic>
      <p:pic>
        <p:nvPicPr>
          <p:cNvPr id="8" name="图片 7">
            <a:extLst>
              <a:ext uri="{FF2B5EF4-FFF2-40B4-BE49-F238E27FC236}">
                <a16:creationId xmlns:a16="http://schemas.microsoft.com/office/drawing/2014/main" id="{24404BFC-FE53-4BC2-8AC1-B6E7C510159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80435" y="4664236"/>
            <a:ext cx="2362200" cy="1933575"/>
          </a:xfrm>
          <a:prstGeom prst="rect">
            <a:avLst/>
          </a:prstGeom>
        </p:spPr>
      </p:pic>
    </p:spTree>
    <p:extLst>
      <p:ext uri="{BB962C8B-B14F-4D97-AF65-F5344CB8AC3E}">
        <p14:creationId xmlns:p14="http://schemas.microsoft.com/office/powerpoint/2010/main" val="28874792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anim calcmode="lin" valueType="num">
                                      <p:cBhvr>
                                        <p:cTn id="18" dur="500" fill="hold"/>
                                        <p:tgtEl>
                                          <p:spTgt spid="9"/>
                                        </p:tgtEl>
                                        <p:attrNameLst>
                                          <p:attrName>ppt_x</p:attrName>
                                        </p:attrNameLst>
                                      </p:cBhvr>
                                      <p:tavLst>
                                        <p:tav tm="0">
                                          <p:val>
                                            <p:strVal val="#ppt_x"/>
                                          </p:val>
                                        </p:tav>
                                        <p:tav tm="100000">
                                          <p:val>
                                            <p:strVal val="#ppt_x"/>
                                          </p:val>
                                        </p:tav>
                                      </p:tavLst>
                                    </p:anim>
                                    <p:anim calcmode="lin" valueType="num">
                                      <p:cBhvr>
                                        <p:cTn id="19" dur="5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anim calcmode="lin" valueType="num">
                                      <p:cBhvr>
                                        <p:cTn id="23" dur="500" fill="hold"/>
                                        <p:tgtEl>
                                          <p:spTgt spid="11"/>
                                        </p:tgtEl>
                                        <p:attrNameLst>
                                          <p:attrName>ppt_x</p:attrName>
                                        </p:attrNameLst>
                                      </p:cBhvr>
                                      <p:tavLst>
                                        <p:tav tm="0">
                                          <p:val>
                                            <p:strVal val="#ppt_x"/>
                                          </p:val>
                                        </p:tav>
                                        <p:tav tm="100000">
                                          <p:val>
                                            <p:strVal val="#ppt_x"/>
                                          </p:val>
                                        </p:tav>
                                      </p:tavLst>
                                    </p:anim>
                                    <p:anim calcmode="lin" valueType="num">
                                      <p:cBhvr>
                                        <p:cTn id="24" dur="5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anim calcmode="lin" valueType="num">
                                      <p:cBhvr>
                                        <p:cTn id="28" dur="500" fill="hold"/>
                                        <p:tgtEl>
                                          <p:spTgt spid="14"/>
                                        </p:tgtEl>
                                        <p:attrNameLst>
                                          <p:attrName>ppt_x</p:attrName>
                                        </p:attrNameLst>
                                      </p:cBhvr>
                                      <p:tavLst>
                                        <p:tav tm="0">
                                          <p:val>
                                            <p:strVal val="#ppt_x"/>
                                          </p:val>
                                        </p:tav>
                                        <p:tav tm="100000">
                                          <p:val>
                                            <p:strVal val="#ppt_x"/>
                                          </p:val>
                                        </p:tav>
                                      </p:tavLst>
                                    </p:anim>
                                    <p:anim calcmode="lin" valueType="num">
                                      <p:cBhvr>
                                        <p:cTn id="29" dur="50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anim calcmode="lin" valueType="num">
                                      <p:cBhvr>
                                        <p:cTn id="33" dur="500" fill="hold"/>
                                        <p:tgtEl>
                                          <p:spTgt spid="16"/>
                                        </p:tgtEl>
                                        <p:attrNameLst>
                                          <p:attrName>ppt_x</p:attrName>
                                        </p:attrNameLst>
                                      </p:cBhvr>
                                      <p:tavLst>
                                        <p:tav tm="0">
                                          <p:val>
                                            <p:strVal val="#ppt_x"/>
                                          </p:val>
                                        </p:tav>
                                        <p:tav tm="100000">
                                          <p:val>
                                            <p:strVal val="#ppt_x"/>
                                          </p:val>
                                        </p:tav>
                                      </p:tavLst>
                                    </p:anim>
                                    <p:anim calcmode="lin" valueType="num">
                                      <p:cBhvr>
                                        <p:cTn id="34" dur="5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anim calcmode="lin" valueType="num">
                                      <p:cBhvr>
                                        <p:cTn id="38" dur="500" fill="hold"/>
                                        <p:tgtEl>
                                          <p:spTgt spid="18"/>
                                        </p:tgtEl>
                                        <p:attrNameLst>
                                          <p:attrName>ppt_x</p:attrName>
                                        </p:attrNameLst>
                                      </p:cBhvr>
                                      <p:tavLst>
                                        <p:tav tm="0">
                                          <p:val>
                                            <p:strVal val="#ppt_x"/>
                                          </p:val>
                                        </p:tav>
                                        <p:tav tm="100000">
                                          <p:val>
                                            <p:strVal val="#ppt_x"/>
                                          </p:val>
                                        </p:tav>
                                      </p:tavLst>
                                    </p:anim>
                                    <p:anim calcmode="lin" valueType="num">
                                      <p:cBhvr>
                                        <p:cTn id="39" dur="500" fill="hold"/>
                                        <p:tgtEl>
                                          <p:spTgt spid="1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anim calcmode="lin" valueType="num">
                                      <p:cBhvr>
                                        <p:cTn id="43" dur="500" fill="hold"/>
                                        <p:tgtEl>
                                          <p:spTgt spid="20"/>
                                        </p:tgtEl>
                                        <p:attrNameLst>
                                          <p:attrName>ppt_x</p:attrName>
                                        </p:attrNameLst>
                                      </p:cBhvr>
                                      <p:tavLst>
                                        <p:tav tm="0">
                                          <p:val>
                                            <p:strVal val="#ppt_x"/>
                                          </p:val>
                                        </p:tav>
                                        <p:tav tm="100000">
                                          <p:val>
                                            <p:strVal val="#ppt_x"/>
                                          </p:val>
                                        </p:tav>
                                      </p:tavLst>
                                    </p:anim>
                                    <p:anim calcmode="lin" valueType="num">
                                      <p:cBhvr>
                                        <p:cTn id="44" dur="500" fill="hold"/>
                                        <p:tgtEl>
                                          <p:spTgt spid="20"/>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anim calcmode="lin" valueType="num">
                                      <p:cBhvr>
                                        <p:cTn id="48" dur="500" fill="hold"/>
                                        <p:tgtEl>
                                          <p:spTgt spid="17"/>
                                        </p:tgtEl>
                                        <p:attrNameLst>
                                          <p:attrName>ppt_x</p:attrName>
                                        </p:attrNameLst>
                                      </p:cBhvr>
                                      <p:tavLst>
                                        <p:tav tm="0">
                                          <p:val>
                                            <p:strVal val="#ppt_x"/>
                                          </p:val>
                                        </p:tav>
                                        <p:tav tm="100000">
                                          <p:val>
                                            <p:strVal val="#ppt_x"/>
                                          </p:val>
                                        </p:tav>
                                      </p:tavLst>
                                    </p:anim>
                                    <p:anim calcmode="lin" valueType="num">
                                      <p:cBhvr>
                                        <p:cTn id="49" dur="500" fill="hold"/>
                                        <p:tgtEl>
                                          <p:spTgt spid="17"/>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anim calcmode="lin" valueType="num">
                                      <p:cBhvr>
                                        <p:cTn id="53" dur="500" fill="hold"/>
                                        <p:tgtEl>
                                          <p:spTgt spid="4"/>
                                        </p:tgtEl>
                                        <p:attrNameLst>
                                          <p:attrName>ppt_x</p:attrName>
                                        </p:attrNameLst>
                                      </p:cBhvr>
                                      <p:tavLst>
                                        <p:tav tm="0">
                                          <p:val>
                                            <p:strVal val="#ppt_x"/>
                                          </p:val>
                                        </p:tav>
                                        <p:tav tm="100000">
                                          <p:val>
                                            <p:strVal val="#ppt_x"/>
                                          </p:val>
                                        </p:tav>
                                      </p:tavLst>
                                    </p:anim>
                                    <p:anim calcmode="lin" valueType="num">
                                      <p:cBhvr>
                                        <p:cTn id="54"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wipe(down)">
                                      <p:cBhvr>
                                        <p:cTn id="59" dur="580">
                                          <p:stCondLst>
                                            <p:cond delay="0"/>
                                          </p:stCondLst>
                                        </p:cTn>
                                        <p:tgtEl>
                                          <p:spTgt spid="8"/>
                                        </p:tgtEl>
                                      </p:cBhvr>
                                    </p:animEffect>
                                    <p:anim calcmode="lin" valueType="num">
                                      <p:cBhvr>
                                        <p:cTn id="6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65" dur="26">
                                          <p:stCondLst>
                                            <p:cond delay="650"/>
                                          </p:stCondLst>
                                        </p:cTn>
                                        <p:tgtEl>
                                          <p:spTgt spid="8"/>
                                        </p:tgtEl>
                                      </p:cBhvr>
                                      <p:to x="100000" y="60000"/>
                                    </p:animScale>
                                    <p:animScale>
                                      <p:cBhvr>
                                        <p:cTn id="66" dur="166" decel="50000">
                                          <p:stCondLst>
                                            <p:cond delay="676"/>
                                          </p:stCondLst>
                                        </p:cTn>
                                        <p:tgtEl>
                                          <p:spTgt spid="8"/>
                                        </p:tgtEl>
                                      </p:cBhvr>
                                      <p:to x="100000" y="100000"/>
                                    </p:animScale>
                                    <p:animScale>
                                      <p:cBhvr>
                                        <p:cTn id="67" dur="26">
                                          <p:stCondLst>
                                            <p:cond delay="1312"/>
                                          </p:stCondLst>
                                        </p:cTn>
                                        <p:tgtEl>
                                          <p:spTgt spid="8"/>
                                        </p:tgtEl>
                                      </p:cBhvr>
                                      <p:to x="100000" y="80000"/>
                                    </p:animScale>
                                    <p:animScale>
                                      <p:cBhvr>
                                        <p:cTn id="68" dur="166" decel="50000">
                                          <p:stCondLst>
                                            <p:cond delay="1338"/>
                                          </p:stCondLst>
                                        </p:cTn>
                                        <p:tgtEl>
                                          <p:spTgt spid="8"/>
                                        </p:tgtEl>
                                      </p:cBhvr>
                                      <p:to x="100000" y="100000"/>
                                    </p:animScale>
                                    <p:animScale>
                                      <p:cBhvr>
                                        <p:cTn id="69" dur="26">
                                          <p:stCondLst>
                                            <p:cond delay="1642"/>
                                          </p:stCondLst>
                                        </p:cTn>
                                        <p:tgtEl>
                                          <p:spTgt spid="8"/>
                                        </p:tgtEl>
                                      </p:cBhvr>
                                      <p:to x="100000" y="90000"/>
                                    </p:animScale>
                                    <p:animScale>
                                      <p:cBhvr>
                                        <p:cTn id="70" dur="166" decel="50000">
                                          <p:stCondLst>
                                            <p:cond delay="1668"/>
                                          </p:stCondLst>
                                        </p:cTn>
                                        <p:tgtEl>
                                          <p:spTgt spid="8"/>
                                        </p:tgtEl>
                                      </p:cBhvr>
                                      <p:to x="100000" y="100000"/>
                                    </p:animScale>
                                    <p:animScale>
                                      <p:cBhvr>
                                        <p:cTn id="71" dur="26">
                                          <p:stCondLst>
                                            <p:cond delay="1808"/>
                                          </p:stCondLst>
                                        </p:cTn>
                                        <p:tgtEl>
                                          <p:spTgt spid="8"/>
                                        </p:tgtEl>
                                      </p:cBhvr>
                                      <p:to x="100000" y="95000"/>
                                    </p:animScale>
                                    <p:animScale>
                                      <p:cBhvr>
                                        <p:cTn id="72"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4" grpId="0"/>
      <p:bldP spid="16" grpId="0"/>
      <p:bldP spid="18" grpId="0"/>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5" name="组合 4"/>
          <p:cNvGrpSpPr/>
          <p:nvPr/>
        </p:nvGrpSpPr>
        <p:grpSpPr>
          <a:xfrm>
            <a:off x="2284281" y="2920181"/>
            <a:ext cx="8044062" cy="997300"/>
            <a:chOff x="4383065" y="3274383"/>
            <a:chExt cx="3434548" cy="997300"/>
          </a:xfrm>
        </p:grpSpPr>
        <p:sp>
          <p:nvSpPr>
            <p:cNvPr id="6" name="文本框 5"/>
            <p:cNvSpPr txBox="1"/>
            <p:nvPr/>
          </p:nvSpPr>
          <p:spPr>
            <a:xfrm>
              <a:off x="4383065" y="3502242"/>
              <a:ext cx="3434548" cy="769441"/>
            </a:xfrm>
            <a:prstGeom prst="rect">
              <a:avLst/>
            </a:prstGeom>
            <a:noFill/>
          </p:spPr>
          <p:txBody>
            <a:bodyPr wrap="none" rtlCol="0">
              <a:spAutoFit/>
            </a:bodyPr>
            <a:lstStyle/>
            <a:p>
              <a:pPr algn="ctr"/>
              <a:r>
                <a:rPr lang="en-US" altLang="zh-CN" sz="4400" dirty="0">
                  <a:latin typeface="Times New Roman" panose="02020603050405020304" pitchFamily="18" charset="0"/>
                  <a:ea typeface="微軟正黑體" panose="020B0604030504040204" pitchFamily="34" charset="-120"/>
                  <a:cs typeface="Times New Roman" panose="02020603050405020304" pitchFamily="18" charset="0"/>
                </a:rPr>
                <a:t>THANK</a:t>
              </a:r>
              <a:r>
                <a:rPr lang="zh-TW" altLang="en-US" sz="4400"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CN" sz="4400" dirty="0">
                  <a:latin typeface="Times New Roman" panose="02020603050405020304" pitchFamily="18" charset="0"/>
                  <a:ea typeface="微軟正黑體" panose="020B0604030504040204" pitchFamily="34" charset="-120"/>
                  <a:cs typeface="Times New Roman" panose="02020603050405020304" pitchFamily="18" charset="0"/>
                </a:rPr>
                <a:t>YOU</a:t>
              </a:r>
              <a:r>
                <a:rPr lang="zh-TW" altLang="en-US" sz="4400"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CN" sz="4400" dirty="0">
                  <a:latin typeface="Times New Roman" panose="02020603050405020304" pitchFamily="18" charset="0"/>
                  <a:ea typeface="微軟正黑體" panose="020B0604030504040204" pitchFamily="34" charset="-120"/>
                  <a:cs typeface="Times New Roman" panose="02020603050405020304" pitchFamily="18" charset="0"/>
                </a:rPr>
                <a:t>FOR</a:t>
              </a:r>
              <a:r>
                <a:rPr lang="zh-TW" altLang="en-US" sz="4400"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CN" sz="4400" dirty="0">
                  <a:latin typeface="Times New Roman" panose="02020603050405020304" pitchFamily="18" charset="0"/>
                  <a:ea typeface="微軟正黑體" panose="020B0604030504040204" pitchFamily="34" charset="-120"/>
                  <a:cs typeface="Times New Roman" panose="02020603050405020304" pitchFamily="18" charset="0"/>
                </a:rPr>
                <a:t>LISTNING</a:t>
              </a:r>
              <a:r>
                <a:rPr lang="zh-TW" altLang="en-US" sz="4400" dirty="0">
                  <a:latin typeface="Times New Roman" panose="02020603050405020304" pitchFamily="18" charset="0"/>
                  <a:ea typeface="微軟正黑體" panose="020B0604030504040204" pitchFamily="34" charset="-120"/>
                  <a:cs typeface="Times New Roman" panose="02020603050405020304" pitchFamily="18" charset="0"/>
                </a:rPr>
                <a:t>！</a:t>
              </a:r>
              <a:endParaRPr lang="zh-CN" altLang="en-US" sz="4400" dirty="0">
                <a:latin typeface="Times New Roman" panose="02020603050405020304" pitchFamily="18" charset="0"/>
                <a:ea typeface="微軟正黑體" panose="020B0604030504040204" pitchFamily="34" charset="-120"/>
                <a:cs typeface="Times New Roman" panose="02020603050405020304" pitchFamily="18" charset="0"/>
              </a:endParaRPr>
            </a:p>
          </p:txBody>
        </p:sp>
        <p:cxnSp>
          <p:nvCxnSpPr>
            <p:cNvPr id="8" name="直接连接符 7"/>
            <p:cNvCxnSpPr/>
            <p:nvPr/>
          </p:nvCxnSpPr>
          <p:spPr>
            <a:xfrm>
              <a:off x="4440472" y="3274383"/>
              <a:ext cx="3119138" cy="2033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17" name="直接连接符 7"/>
          <p:cNvCxnSpPr/>
          <p:nvPr/>
        </p:nvCxnSpPr>
        <p:spPr>
          <a:xfrm flipV="1">
            <a:off x="2418735" y="4083968"/>
            <a:ext cx="7305338" cy="625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081377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 name="组合 2"/>
          <p:cNvGrpSpPr>
            <a:grpSpLocks noChangeAspect="1"/>
          </p:cNvGrpSpPr>
          <p:nvPr/>
        </p:nvGrpSpPr>
        <p:grpSpPr>
          <a:xfrm>
            <a:off x="5029289" y="1779638"/>
            <a:ext cx="2133422" cy="1473045"/>
            <a:chOff x="1093391" y="-1169675"/>
            <a:chExt cx="1359950" cy="773433"/>
          </a:xfrm>
          <a:solidFill>
            <a:schemeClr val="tx1">
              <a:lumMod val="85000"/>
              <a:lumOff val="15000"/>
            </a:schemeClr>
          </a:solidFill>
        </p:grpSpPr>
        <p:sp>
          <p:nvSpPr>
            <p:cNvPr id="5" name="任意多边形 4"/>
            <p:cNvSpPr/>
            <p:nvPr/>
          </p:nvSpPr>
          <p:spPr>
            <a:xfrm>
              <a:off x="1093391" y="-1169675"/>
              <a:ext cx="767828" cy="773433"/>
            </a:xfrm>
            <a:custGeom>
              <a:avLst/>
              <a:gdLst/>
              <a:ahLst/>
              <a:cxnLst/>
              <a:rect l="l" t="t" r="r" b="b"/>
              <a:pathLst>
                <a:path w="767828" h="773433">
                  <a:moveTo>
                    <a:pt x="383185" y="0"/>
                  </a:moveTo>
                  <a:cubicBezTo>
                    <a:pt x="499322" y="52"/>
                    <a:pt x="592033" y="46540"/>
                    <a:pt x="661315" y="139464"/>
                  </a:cubicBezTo>
                  <a:cubicBezTo>
                    <a:pt x="730598" y="232388"/>
                    <a:pt x="766102" y="371436"/>
                    <a:pt x="767828" y="556608"/>
                  </a:cubicBezTo>
                  <a:cubicBezTo>
                    <a:pt x="767397" y="603342"/>
                    <a:pt x="764854" y="647227"/>
                    <a:pt x="760200" y="688263"/>
                  </a:cubicBezTo>
                  <a:lnTo>
                    <a:pt x="745112" y="773433"/>
                  </a:lnTo>
                  <a:lnTo>
                    <a:pt x="506018" y="773433"/>
                  </a:lnTo>
                  <a:lnTo>
                    <a:pt x="512258" y="739730"/>
                  </a:lnTo>
                  <a:cubicBezTo>
                    <a:pt x="519316" y="691261"/>
                    <a:pt x="522956" y="630221"/>
                    <a:pt x="523179" y="556608"/>
                  </a:cubicBezTo>
                  <a:cubicBezTo>
                    <a:pt x="522882" y="459043"/>
                    <a:pt x="516509" y="384341"/>
                    <a:pt x="504060" y="332502"/>
                  </a:cubicBezTo>
                  <a:cubicBezTo>
                    <a:pt x="491610" y="280663"/>
                    <a:pt x="474867" y="245264"/>
                    <a:pt x="453830" y="226305"/>
                  </a:cubicBezTo>
                  <a:cubicBezTo>
                    <a:pt x="432793" y="207345"/>
                    <a:pt x="409245" y="198400"/>
                    <a:pt x="383185" y="199471"/>
                  </a:cubicBezTo>
                  <a:cubicBezTo>
                    <a:pt x="357143" y="198400"/>
                    <a:pt x="333720" y="207345"/>
                    <a:pt x="312917" y="226305"/>
                  </a:cubicBezTo>
                  <a:cubicBezTo>
                    <a:pt x="292114" y="245264"/>
                    <a:pt x="275605" y="280663"/>
                    <a:pt x="263390" y="332502"/>
                  </a:cubicBezTo>
                  <a:cubicBezTo>
                    <a:pt x="251174" y="384341"/>
                    <a:pt x="244927" y="459043"/>
                    <a:pt x="244648" y="556608"/>
                  </a:cubicBezTo>
                  <a:cubicBezTo>
                    <a:pt x="244857" y="630221"/>
                    <a:pt x="248424" y="691261"/>
                    <a:pt x="255347" y="739730"/>
                  </a:cubicBezTo>
                  <a:lnTo>
                    <a:pt x="261469" y="773433"/>
                  </a:lnTo>
                  <a:lnTo>
                    <a:pt x="22525" y="773433"/>
                  </a:lnTo>
                  <a:lnTo>
                    <a:pt x="7547" y="688263"/>
                  </a:lnTo>
                  <a:cubicBezTo>
                    <a:pt x="2932" y="647227"/>
                    <a:pt x="416" y="603342"/>
                    <a:pt x="0" y="556608"/>
                  </a:cubicBezTo>
                  <a:cubicBezTo>
                    <a:pt x="1664" y="370162"/>
                    <a:pt x="36925" y="230750"/>
                    <a:pt x="105783" y="138372"/>
                  </a:cubicBezTo>
                  <a:cubicBezTo>
                    <a:pt x="174641" y="45994"/>
                    <a:pt x="267108" y="-130"/>
                    <a:pt x="3831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Times New Roman Uni" panose="02020603050405020304" pitchFamily="18" charset="-120"/>
                <a:ea typeface="微軟正黑體" panose="020B0604030504040204" pitchFamily="34" charset="-120"/>
              </a:endParaRPr>
            </a:p>
          </p:txBody>
        </p:sp>
        <p:sp>
          <p:nvSpPr>
            <p:cNvPr id="6" name="任意多边形 5"/>
            <p:cNvSpPr/>
            <p:nvPr/>
          </p:nvSpPr>
          <p:spPr>
            <a:xfrm>
              <a:off x="1994465" y="-1149273"/>
              <a:ext cx="458876" cy="753031"/>
            </a:xfrm>
            <a:custGeom>
              <a:avLst/>
              <a:gdLst/>
              <a:ahLst/>
              <a:cxnLst/>
              <a:rect l="l" t="t" r="r" b="b"/>
              <a:pathLst>
                <a:path w="458876" h="753031">
                  <a:moveTo>
                    <a:pt x="268100" y="0"/>
                  </a:moveTo>
                  <a:lnTo>
                    <a:pt x="458876" y="0"/>
                  </a:lnTo>
                  <a:lnTo>
                    <a:pt x="458876" y="753031"/>
                  </a:lnTo>
                  <a:lnTo>
                    <a:pt x="199654" y="753031"/>
                  </a:lnTo>
                  <a:lnTo>
                    <a:pt x="199654" y="257765"/>
                  </a:lnTo>
                  <a:lnTo>
                    <a:pt x="0" y="257765"/>
                  </a:lnTo>
                  <a:lnTo>
                    <a:pt x="0" y="97571"/>
                  </a:lnTo>
                  <a:cubicBezTo>
                    <a:pt x="57444" y="86862"/>
                    <a:pt x="107234" y="73694"/>
                    <a:pt x="149370" y="58069"/>
                  </a:cubicBezTo>
                  <a:cubicBezTo>
                    <a:pt x="191506" y="42445"/>
                    <a:pt x="231083" y="23088"/>
                    <a:pt x="2681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Times New Roman Uni" panose="02020603050405020304" pitchFamily="18" charset="-120"/>
                <a:ea typeface="微軟正黑體" panose="020B0604030504040204" pitchFamily="34" charset="-120"/>
              </a:endParaRPr>
            </a:p>
          </p:txBody>
        </p:sp>
      </p:grpSp>
      <p:grpSp>
        <p:nvGrpSpPr>
          <p:cNvPr id="7" name="组合 6"/>
          <p:cNvGrpSpPr/>
          <p:nvPr/>
        </p:nvGrpSpPr>
        <p:grpSpPr>
          <a:xfrm>
            <a:off x="4628148" y="3429248"/>
            <a:ext cx="2935705" cy="1044429"/>
            <a:chOff x="4615322" y="2848154"/>
            <a:chExt cx="2935705" cy="1230666"/>
          </a:xfrm>
        </p:grpSpPr>
        <p:sp>
          <p:nvSpPr>
            <p:cNvPr id="8" name="文本框 7"/>
            <p:cNvSpPr txBox="1"/>
            <p:nvPr/>
          </p:nvSpPr>
          <p:spPr>
            <a:xfrm>
              <a:off x="5541998" y="3140322"/>
              <a:ext cx="1082349" cy="761581"/>
            </a:xfrm>
            <a:prstGeom prst="rect">
              <a:avLst/>
            </a:prstGeom>
            <a:noFill/>
          </p:spPr>
          <p:txBody>
            <a:bodyPr wrap="none" rtlCol="0" anchor="ctr">
              <a:spAutoFit/>
            </a:bodyPr>
            <a:lstStyle/>
            <a:p>
              <a:pPr algn="ctr"/>
              <a:r>
                <a:rPr lang="en-US" altLang="zh-CN" sz="3600" dirty="0">
                  <a:latin typeface="Times New Roman Uni" panose="02020603050405020304" pitchFamily="18" charset="-120"/>
                  <a:ea typeface="微軟正黑體" panose="020B0604030504040204" pitchFamily="34" charset="-120"/>
                </a:rPr>
                <a:t>Task</a:t>
              </a:r>
              <a:endParaRPr lang="zh-CN" altLang="en-US" sz="3600" dirty="0">
                <a:latin typeface="Times New Roman Uni" panose="02020603050405020304" pitchFamily="18" charset="-120"/>
                <a:ea typeface="微軟正黑體" panose="020B0604030504040204" pitchFamily="34" charset="-120"/>
              </a:endParaRP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856335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04788" y="551272"/>
            <a:ext cx="4203131" cy="992579"/>
          </a:xfrm>
          <a:prstGeom prst="rect">
            <a:avLst/>
          </a:prstGeom>
          <a:noFill/>
        </p:spPr>
        <p:txBody>
          <a:bodyPr wrap="square" lIns="68580" tIns="34290" rIns="68580" bIns="34290" rtlCol="0">
            <a:spAutoFit/>
          </a:bodyPr>
          <a:lstStyle/>
          <a:p>
            <a:pPr defTabSz="685800"/>
            <a:r>
              <a:rPr lang="en-US" altLang="zh-CN" sz="6000" dirty="0">
                <a:latin typeface="Times New Roman Uni" panose="02020603050405020304" pitchFamily="18" charset="-120"/>
                <a:ea typeface="微軟正黑體" panose="020B0604030504040204" pitchFamily="34" charset="-120"/>
                <a:cs typeface="+mn-ea"/>
                <a:sym typeface="+mn-lt"/>
              </a:rPr>
              <a:t>Task</a:t>
            </a:r>
            <a:endParaRPr lang="zh-CN" altLang="en-US" sz="6000" dirty="0">
              <a:latin typeface="Times New Roman Uni" panose="02020603050405020304" pitchFamily="18" charset="-120"/>
              <a:ea typeface="微軟正黑體" panose="020B0604030504040204" pitchFamily="34" charset="-120"/>
              <a:cs typeface="+mn-ea"/>
              <a:sym typeface="+mn-lt"/>
            </a:endParaRPr>
          </a:p>
        </p:txBody>
      </p:sp>
      <p:sp>
        <p:nvSpPr>
          <p:cNvPr id="26" name="矩形 25"/>
          <p:cNvSpPr/>
          <p:nvPr/>
        </p:nvSpPr>
        <p:spPr>
          <a:xfrm>
            <a:off x="1101214" y="1853987"/>
            <a:ext cx="10851300" cy="3847207"/>
          </a:xfrm>
          <a:prstGeom prst="rect">
            <a:avLst/>
          </a:prstGeom>
        </p:spPr>
        <p:txBody>
          <a:bodyPr wrap="square">
            <a:spAutoFit/>
          </a:bodyPr>
          <a:lstStyle/>
          <a:p>
            <a:r>
              <a:rPr lang="en-US" altLang="zh-TW" sz="3200" dirty="0">
                <a:latin typeface="Times New Roman Uni" panose="02020603050405020304" pitchFamily="18" charset="-120"/>
                <a:ea typeface="微軟正黑體" panose="020B0604030504040204" pitchFamily="34" charset="-120"/>
              </a:rPr>
              <a:t>Q1:</a:t>
            </a:r>
            <a:r>
              <a:rPr lang="zh-CN" altLang="en-US" sz="3200" dirty="0">
                <a:latin typeface="Times New Roman Uni" panose="02020603050405020304" pitchFamily="18" charset="-120"/>
                <a:ea typeface="微軟正黑體" panose="020B0604030504040204" pitchFamily="34" charset="-120"/>
              </a:rPr>
              <a:t>股票上漲期間是否存在共通性？</a:t>
            </a:r>
            <a:r>
              <a:rPr lang="en-US" altLang="zh-TW" sz="3200" dirty="0">
                <a:latin typeface="Times New Roman Uni" panose="02020603050405020304" pitchFamily="18" charset="-120"/>
                <a:ea typeface="微軟正黑體" panose="020B0604030504040204" pitchFamily="34" charset="-120"/>
              </a:rPr>
              <a:t>(</a:t>
            </a:r>
            <a:r>
              <a:rPr lang="zh-CN" altLang="en-US" sz="3200" dirty="0">
                <a:latin typeface="Times New Roman Uni" panose="02020603050405020304" pitchFamily="18" charset="-120"/>
                <a:ea typeface="微軟正黑體" panose="020B0604030504040204" pitchFamily="34" charset="-120"/>
              </a:rPr>
              <a:t>以常規股與妖股作比較</a:t>
            </a:r>
            <a:r>
              <a:rPr lang="en-US" altLang="zh-TW" sz="3200" dirty="0">
                <a:latin typeface="Times New Roman Uni" panose="02020603050405020304" pitchFamily="18" charset="-120"/>
                <a:ea typeface="微軟正黑體" panose="020B0604030504040204" pitchFamily="34" charset="-120"/>
              </a:rPr>
              <a:t>)</a:t>
            </a:r>
          </a:p>
          <a:p>
            <a:endParaRPr lang="zh-TW" altLang="en-US" sz="2800" dirty="0">
              <a:latin typeface="Times New Roman Uni" panose="02020603050405020304" pitchFamily="18" charset="-120"/>
              <a:ea typeface="微軟正黑體" panose="020B0604030504040204" pitchFamily="34" charset="-120"/>
            </a:endParaRPr>
          </a:p>
          <a:p>
            <a:r>
              <a:rPr lang="en-US" altLang="zh-TW" sz="3200" dirty="0">
                <a:latin typeface="Times New Roman Uni" panose="02020603050405020304" pitchFamily="18" charset="-120"/>
                <a:ea typeface="微軟正黑體" panose="020B0604030504040204" pitchFamily="34" charset="-120"/>
              </a:rPr>
              <a:t>Q2:</a:t>
            </a:r>
            <a:r>
              <a:rPr lang="zh-TW" altLang="en-US" sz="3200" dirty="0">
                <a:latin typeface="Times New Roman Uni" panose="02020603050405020304" pitchFamily="18" charset="-120"/>
                <a:ea typeface="微軟正黑體" panose="020B0604030504040204" pitchFamily="34" charset="-120"/>
              </a:rPr>
              <a:t>能否通過股價上漲期間新聞中的具體詞彙判斷該股票是妖股還是常規股？</a:t>
            </a:r>
            <a:endParaRPr lang="en-US" altLang="zh-TW" sz="3200" dirty="0">
              <a:latin typeface="Times New Roman Uni" panose="02020603050405020304" pitchFamily="18" charset="-120"/>
              <a:ea typeface="微軟正黑體" panose="020B0604030504040204" pitchFamily="34" charset="-120"/>
            </a:endParaRPr>
          </a:p>
          <a:p>
            <a:endParaRPr lang="en-US" altLang="zh-TW" sz="2800" dirty="0">
              <a:latin typeface="Times New Roman Uni" panose="02020603050405020304" pitchFamily="18" charset="-120"/>
              <a:ea typeface="微軟正黑體" panose="020B0604030504040204" pitchFamily="34" charset="-120"/>
            </a:endParaRPr>
          </a:p>
          <a:p>
            <a:r>
              <a:rPr lang="en-US" altLang="zh-TW" sz="3200" dirty="0">
                <a:latin typeface="Times New Roman Uni" panose="02020603050405020304" pitchFamily="18" charset="-120"/>
                <a:ea typeface="微軟正黑體" panose="020B0604030504040204" pitchFamily="34" charset="-120"/>
              </a:rPr>
              <a:t>Q3:</a:t>
            </a:r>
            <a:r>
              <a:rPr lang="zh-TW" altLang="en-US" sz="3200" dirty="0">
                <a:latin typeface="Times New Roman Uni" panose="02020603050405020304" pitchFamily="18" charset="-120"/>
                <a:ea typeface="微軟正黑體" panose="020B0604030504040204" pitchFamily="34" charset="-120"/>
              </a:rPr>
              <a:t>妖股的股價暴漲是否能透過新聞中具體的詞彙進行預測？</a:t>
            </a:r>
            <a:endParaRPr lang="en-US" altLang="zh-TW" sz="3200" dirty="0">
              <a:latin typeface="Times New Roman Uni" panose="02020603050405020304" pitchFamily="18" charset="-120"/>
              <a:ea typeface="微軟正黑體" panose="020B0604030504040204" pitchFamily="34" charset="-120"/>
            </a:endParaRPr>
          </a:p>
          <a:p>
            <a:endParaRPr lang="en-US" altLang="zh-TW" sz="2800" dirty="0">
              <a:latin typeface="Times New Roman Uni" panose="02020603050405020304" pitchFamily="18" charset="-120"/>
              <a:ea typeface="微軟正黑體" panose="020B0604030504040204" pitchFamily="34" charset="-120"/>
            </a:endParaRPr>
          </a:p>
          <a:p>
            <a:endParaRPr lang="zh-TW" altLang="en-US" sz="3200" dirty="0">
              <a:latin typeface="Times New Roman Uni" panose="02020603050405020304" pitchFamily="18" charset="-120"/>
              <a:ea typeface="微軟正黑體" panose="020B0604030504040204" pitchFamily="34" charset="-120"/>
            </a:endParaRPr>
          </a:p>
        </p:txBody>
      </p:sp>
    </p:spTree>
    <p:extLst>
      <p:ext uri="{BB962C8B-B14F-4D97-AF65-F5344CB8AC3E}">
        <p14:creationId xmlns:p14="http://schemas.microsoft.com/office/powerpoint/2010/main" val="228446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组合 6"/>
          <p:cNvGrpSpPr/>
          <p:nvPr/>
        </p:nvGrpSpPr>
        <p:grpSpPr>
          <a:xfrm>
            <a:off x="4628148" y="3429248"/>
            <a:ext cx="2935705" cy="1044429"/>
            <a:chOff x="4615322" y="2848154"/>
            <a:chExt cx="2935705" cy="1230666"/>
          </a:xfrm>
        </p:grpSpPr>
        <p:sp>
          <p:nvSpPr>
            <p:cNvPr id="8" name="文本框 7"/>
            <p:cNvSpPr txBox="1"/>
            <p:nvPr/>
          </p:nvSpPr>
          <p:spPr>
            <a:xfrm>
              <a:off x="4952093" y="3140322"/>
              <a:ext cx="2262159" cy="761581"/>
            </a:xfrm>
            <a:prstGeom prst="rect">
              <a:avLst/>
            </a:prstGeom>
            <a:noFill/>
          </p:spPr>
          <p:txBody>
            <a:bodyPr wrap="none" rtlCol="0" anchor="ctr">
              <a:spAutoFit/>
            </a:bodyPr>
            <a:lstStyle/>
            <a:p>
              <a:pPr algn="ctr"/>
              <a:r>
                <a:rPr lang="en-US" altLang="zh-CN" sz="3600" dirty="0">
                  <a:latin typeface="Times New Roman Uni" panose="02020603050405020304" pitchFamily="18" charset="-120"/>
                  <a:ea typeface="微軟正黑體" panose="020B0604030504040204" pitchFamily="34" charset="-120"/>
                </a:rPr>
                <a:t>Experience</a:t>
              </a:r>
              <a:endParaRPr lang="zh-CN" altLang="en-US" sz="3600" dirty="0">
                <a:latin typeface="Times New Roman Uni" panose="02020603050405020304" pitchFamily="18" charset="-120"/>
                <a:ea typeface="微軟正黑體" panose="020B0604030504040204" pitchFamily="34" charset="-120"/>
              </a:endParaRP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EEC91B28-12A7-443C-A0DD-DA8A8A2FAF18}"/>
              </a:ext>
            </a:extLst>
          </p:cNvPr>
          <p:cNvGrpSpPr>
            <a:grpSpLocks noChangeAspect="1"/>
          </p:cNvGrpSpPr>
          <p:nvPr/>
        </p:nvGrpSpPr>
        <p:grpSpPr>
          <a:xfrm>
            <a:off x="4913843" y="2085375"/>
            <a:ext cx="2364315" cy="1181317"/>
            <a:chOff x="3804264" y="-1169675"/>
            <a:chExt cx="1547966" cy="773433"/>
          </a:xfrm>
          <a:solidFill>
            <a:schemeClr val="tx1">
              <a:lumMod val="85000"/>
              <a:lumOff val="15000"/>
            </a:schemeClr>
          </a:solidFill>
        </p:grpSpPr>
        <p:sp>
          <p:nvSpPr>
            <p:cNvPr id="13" name="任意多边形 15">
              <a:extLst>
                <a:ext uri="{FF2B5EF4-FFF2-40B4-BE49-F238E27FC236}">
                  <a16:creationId xmlns:a16="http://schemas.microsoft.com/office/drawing/2014/main" id="{47E4B75B-EF78-4BB2-BB61-57712DA423DD}"/>
                </a:ext>
              </a:extLst>
            </p:cNvPr>
            <p:cNvSpPr/>
            <p:nvPr/>
          </p:nvSpPr>
          <p:spPr>
            <a:xfrm>
              <a:off x="3804264" y="-1169675"/>
              <a:ext cx="767828" cy="773433"/>
            </a:xfrm>
            <a:custGeom>
              <a:avLst/>
              <a:gdLst/>
              <a:ahLst/>
              <a:cxnLst/>
              <a:rect l="l" t="t" r="r" b="b"/>
              <a:pathLst>
                <a:path w="767828" h="773433">
                  <a:moveTo>
                    <a:pt x="383185" y="0"/>
                  </a:moveTo>
                  <a:cubicBezTo>
                    <a:pt x="499322" y="52"/>
                    <a:pt x="592033" y="46540"/>
                    <a:pt x="661316" y="139464"/>
                  </a:cubicBezTo>
                  <a:cubicBezTo>
                    <a:pt x="730598" y="232388"/>
                    <a:pt x="766102" y="371436"/>
                    <a:pt x="767828" y="556608"/>
                  </a:cubicBezTo>
                  <a:cubicBezTo>
                    <a:pt x="767397" y="603342"/>
                    <a:pt x="764854" y="647227"/>
                    <a:pt x="760200" y="688263"/>
                  </a:cubicBezTo>
                  <a:lnTo>
                    <a:pt x="745112" y="773433"/>
                  </a:lnTo>
                  <a:lnTo>
                    <a:pt x="506018" y="773433"/>
                  </a:lnTo>
                  <a:lnTo>
                    <a:pt x="512257" y="739730"/>
                  </a:lnTo>
                  <a:cubicBezTo>
                    <a:pt x="519316" y="691261"/>
                    <a:pt x="522956" y="630221"/>
                    <a:pt x="523179" y="556608"/>
                  </a:cubicBezTo>
                  <a:cubicBezTo>
                    <a:pt x="522882" y="459043"/>
                    <a:pt x="516509" y="384341"/>
                    <a:pt x="504060" y="332502"/>
                  </a:cubicBezTo>
                  <a:cubicBezTo>
                    <a:pt x="491610" y="280663"/>
                    <a:pt x="474867" y="245264"/>
                    <a:pt x="453830" y="226305"/>
                  </a:cubicBezTo>
                  <a:cubicBezTo>
                    <a:pt x="432793" y="207345"/>
                    <a:pt x="409245" y="198400"/>
                    <a:pt x="383185" y="199471"/>
                  </a:cubicBezTo>
                  <a:cubicBezTo>
                    <a:pt x="357143" y="198400"/>
                    <a:pt x="333720" y="207345"/>
                    <a:pt x="312917" y="226305"/>
                  </a:cubicBezTo>
                  <a:cubicBezTo>
                    <a:pt x="292114" y="245264"/>
                    <a:pt x="275605" y="280663"/>
                    <a:pt x="263390" y="332502"/>
                  </a:cubicBezTo>
                  <a:cubicBezTo>
                    <a:pt x="251174" y="384341"/>
                    <a:pt x="244927" y="459043"/>
                    <a:pt x="244648" y="556608"/>
                  </a:cubicBezTo>
                  <a:cubicBezTo>
                    <a:pt x="244857" y="630221"/>
                    <a:pt x="248424" y="691261"/>
                    <a:pt x="255347" y="739730"/>
                  </a:cubicBezTo>
                  <a:lnTo>
                    <a:pt x="261469" y="773433"/>
                  </a:lnTo>
                  <a:lnTo>
                    <a:pt x="22525" y="773433"/>
                  </a:lnTo>
                  <a:lnTo>
                    <a:pt x="7547" y="688263"/>
                  </a:lnTo>
                  <a:cubicBezTo>
                    <a:pt x="2932" y="647227"/>
                    <a:pt x="416" y="603342"/>
                    <a:pt x="0" y="556608"/>
                  </a:cubicBezTo>
                  <a:cubicBezTo>
                    <a:pt x="1664" y="370162"/>
                    <a:pt x="36925" y="230750"/>
                    <a:pt x="105783" y="138372"/>
                  </a:cubicBezTo>
                  <a:cubicBezTo>
                    <a:pt x="174641" y="45994"/>
                    <a:pt x="267108" y="-130"/>
                    <a:pt x="3831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bg1"/>
                </a:solidFill>
              </a:endParaRPr>
            </a:p>
          </p:txBody>
        </p:sp>
        <p:sp>
          <p:nvSpPr>
            <p:cNvPr id="14" name="任意多边形 16">
              <a:extLst>
                <a:ext uri="{FF2B5EF4-FFF2-40B4-BE49-F238E27FC236}">
                  <a16:creationId xmlns:a16="http://schemas.microsoft.com/office/drawing/2014/main" id="{4A0C7921-73A4-484F-8152-10C3EB617481}"/>
                </a:ext>
              </a:extLst>
            </p:cNvPr>
            <p:cNvSpPr/>
            <p:nvPr/>
          </p:nvSpPr>
          <p:spPr>
            <a:xfrm>
              <a:off x="4636865" y="-1169675"/>
              <a:ext cx="715365" cy="773433"/>
            </a:xfrm>
            <a:custGeom>
              <a:avLst/>
              <a:gdLst/>
              <a:ahLst/>
              <a:cxnLst/>
              <a:rect l="l" t="t" r="r" b="b"/>
              <a:pathLst>
                <a:path w="715365" h="773433">
                  <a:moveTo>
                    <a:pt x="359959" y="0"/>
                  </a:moveTo>
                  <a:cubicBezTo>
                    <a:pt x="466546" y="1270"/>
                    <a:pt x="552003" y="32218"/>
                    <a:pt x="616329" y="92841"/>
                  </a:cubicBezTo>
                  <a:cubicBezTo>
                    <a:pt x="680655" y="153465"/>
                    <a:pt x="713667" y="236142"/>
                    <a:pt x="715365" y="340872"/>
                  </a:cubicBezTo>
                  <a:cubicBezTo>
                    <a:pt x="714412" y="403419"/>
                    <a:pt x="698518" y="467018"/>
                    <a:pt x="667683" y="531669"/>
                  </a:cubicBezTo>
                  <a:cubicBezTo>
                    <a:pt x="636848" y="596320"/>
                    <a:pt x="596787" y="659918"/>
                    <a:pt x="547500" y="722462"/>
                  </a:cubicBezTo>
                  <a:lnTo>
                    <a:pt x="502183" y="773433"/>
                  </a:lnTo>
                  <a:lnTo>
                    <a:pt x="204841" y="773433"/>
                  </a:lnTo>
                  <a:lnTo>
                    <a:pt x="275093" y="699171"/>
                  </a:lnTo>
                  <a:cubicBezTo>
                    <a:pt x="298941" y="672841"/>
                    <a:pt x="321036" y="647244"/>
                    <a:pt x="341378" y="622382"/>
                  </a:cubicBezTo>
                  <a:cubicBezTo>
                    <a:pt x="422746" y="522932"/>
                    <a:pt x="464401" y="433955"/>
                    <a:pt x="466344" y="355450"/>
                  </a:cubicBezTo>
                  <a:cubicBezTo>
                    <a:pt x="465828" y="305705"/>
                    <a:pt x="453016" y="267804"/>
                    <a:pt x="427907" y="241746"/>
                  </a:cubicBezTo>
                  <a:cubicBezTo>
                    <a:pt x="402799" y="215688"/>
                    <a:pt x="368491" y="202568"/>
                    <a:pt x="324984" y="202386"/>
                  </a:cubicBezTo>
                  <a:cubicBezTo>
                    <a:pt x="288004" y="203297"/>
                    <a:pt x="254485" y="213866"/>
                    <a:pt x="224428" y="234093"/>
                  </a:cubicBezTo>
                  <a:cubicBezTo>
                    <a:pt x="194371" y="254320"/>
                    <a:pt x="166682" y="278738"/>
                    <a:pt x="141361" y="307345"/>
                  </a:cubicBezTo>
                  <a:lnTo>
                    <a:pt x="0" y="167442"/>
                  </a:lnTo>
                  <a:cubicBezTo>
                    <a:pt x="51887" y="111415"/>
                    <a:pt x="105869" y="69494"/>
                    <a:pt x="161945" y="41678"/>
                  </a:cubicBezTo>
                  <a:cubicBezTo>
                    <a:pt x="218022" y="13862"/>
                    <a:pt x="284027" y="-31"/>
                    <a:pt x="35995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grpSp>
    </p:spTree>
    <p:extLst>
      <p:ext uri="{BB962C8B-B14F-4D97-AF65-F5344CB8AC3E}">
        <p14:creationId xmlns:p14="http://schemas.microsoft.com/office/powerpoint/2010/main" val="72042066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34272" y="276064"/>
            <a:ext cx="4203131" cy="746358"/>
          </a:xfrm>
          <a:prstGeom prst="rect">
            <a:avLst/>
          </a:prstGeom>
          <a:noFill/>
        </p:spPr>
        <p:txBody>
          <a:bodyPr wrap="square" lIns="68580" tIns="34290" rIns="68580" bIns="34290" rtlCol="0">
            <a:spAutoFit/>
          </a:bodyPr>
          <a:lstStyle/>
          <a:p>
            <a:pPr defTabSz="685800"/>
            <a:r>
              <a:rPr lang="zh-CN" altLang="en-US" sz="4400" dirty="0">
                <a:latin typeface="Times New Roman Uni" panose="02020603050405020304" pitchFamily="18" charset="-120"/>
                <a:ea typeface="微軟正黑體" panose="020B0604030504040204" pitchFamily="34" charset="-120"/>
                <a:cs typeface="+mn-ea"/>
                <a:sym typeface="+mn-lt"/>
              </a:rPr>
              <a:t>樣本選取</a:t>
            </a:r>
          </a:p>
        </p:txBody>
      </p:sp>
      <p:sp>
        <p:nvSpPr>
          <p:cNvPr id="5" name="矩形 4">
            <a:extLst>
              <a:ext uri="{FF2B5EF4-FFF2-40B4-BE49-F238E27FC236}">
                <a16:creationId xmlns:a16="http://schemas.microsoft.com/office/drawing/2014/main" id="{99807672-E37F-4198-812E-DD5A1BA95C7A}"/>
              </a:ext>
            </a:extLst>
          </p:cNvPr>
          <p:cNvSpPr/>
          <p:nvPr/>
        </p:nvSpPr>
        <p:spPr>
          <a:xfrm>
            <a:off x="181471" y="1716466"/>
            <a:ext cx="3036773" cy="1077218"/>
          </a:xfrm>
          <a:prstGeom prst="rect">
            <a:avLst/>
          </a:prstGeom>
        </p:spPr>
        <p:txBody>
          <a:bodyPr wrap="square">
            <a:spAutoFit/>
          </a:bodyPr>
          <a:lstStyle/>
          <a:p>
            <a:r>
              <a:rPr lang="zh-TW" altLang="en-US" sz="3200" dirty="0">
                <a:latin typeface="Times New Roman Uni" panose="02020603050405020304" pitchFamily="18" charset="-120"/>
                <a:ea typeface="微軟正黑體" panose="020B0604030504040204" pitchFamily="34" charset="-120"/>
              </a:rPr>
              <a:t>      妖股</a:t>
            </a:r>
            <a:endParaRPr lang="en-US" altLang="zh-TW" sz="3200" dirty="0">
              <a:latin typeface="Times New Roman Uni" panose="02020603050405020304" pitchFamily="18" charset="-120"/>
              <a:ea typeface="微軟正黑體" panose="020B0604030504040204" pitchFamily="34" charset="-120"/>
            </a:endParaRPr>
          </a:p>
          <a:p>
            <a:r>
              <a:rPr lang="en-US" altLang="zh-CN" sz="3200" dirty="0">
                <a:latin typeface="Times New Roman Uni" panose="02020603050405020304" pitchFamily="18" charset="-120"/>
                <a:ea typeface="微軟正黑體" panose="020B0604030504040204" pitchFamily="34" charset="-120"/>
              </a:rPr>
              <a:t>(</a:t>
            </a:r>
            <a:r>
              <a:rPr lang="zh-TW" altLang="en-US" sz="3200" dirty="0">
                <a:latin typeface="Times New Roman Uni" panose="02020603050405020304" pitchFamily="18" charset="-120"/>
                <a:ea typeface="微軟正黑體" panose="020B0604030504040204" pitchFamily="34" charset="-120"/>
              </a:rPr>
              <a:t>穩定性差</a:t>
            </a:r>
            <a:r>
              <a:rPr lang="en-US" altLang="zh-CN" sz="3200" dirty="0">
                <a:latin typeface="Times New Roman Uni" panose="02020603050405020304" pitchFamily="18" charset="-120"/>
                <a:ea typeface="微軟正黑體" panose="020B0604030504040204" pitchFamily="34" charset="-120"/>
              </a:rPr>
              <a:t>)</a:t>
            </a:r>
            <a:endParaRPr lang="zh-CN" altLang="en-US" sz="3200" dirty="0">
              <a:latin typeface="Times New Roman Uni" panose="02020603050405020304" pitchFamily="18" charset="-120"/>
              <a:ea typeface="微軟正黑體" panose="020B0604030504040204" pitchFamily="34" charset="-120"/>
            </a:endParaRPr>
          </a:p>
        </p:txBody>
      </p:sp>
      <p:sp>
        <p:nvSpPr>
          <p:cNvPr id="18" name="文本框 17">
            <a:extLst>
              <a:ext uri="{FF2B5EF4-FFF2-40B4-BE49-F238E27FC236}">
                <a16:creationId xmlns:a16="http://schemas.microsoft.com/office/drawing/2014/main" id="{44C83A1E-0F7E-4C05-A0D7-BDA7FD5A72B2}"/>
              </a:ext>
            </a:extLst>
          </p:cNvPr>
          <p:cNvSpPr txBox="1"/>
          <p:nvPr/>
        </p:nvSpPr>
        <p:spPr>
          <a:xfrm>
            <a:off x="3321490" y="1633344"/>
            <a:ext cx="4065792" cy="1200329"/>
          </a:xfrm>
          <a:prstGeom prst="rect">
            <a:avLst/>
          </a:prstGeom>
          <a:noFill/>
          <a:ln w="38100">
            <a:solidFill>
              <a:schemeClr val="tx1"/>
            </a:solidFill>
            <a:prstDash val="sysDot"/>
          </a:ln>
        </p:spPr>
        <p:txBody>
          <a:bodyPr wrap="square" rtlCol="0">
            <a:spAutoFit/>
          </a:bodyPr>
          <a:lstStyle/>
          <a:p>
            <a:pPr algn="ctr"/>
            <a:r>
              <a:rPr lang="zh-CN" altLang="en-US" dirty="0">
                <a:latin typeface="Times New Roman Uni" panose="02020603050405020304" pitchFamily="18" charset="-120"/>
                <a:ea typeface="微軟正黑體" panose="020B0604030504040204" pitchFamily="34" charset="-120"/>
              </a:rPr>
              <a:t>妖股定義：</a:t>
            </a:r>
            <a:endParaRPr lang="en-US" altLang="zh-CN" dirty="0">
              <a:latin typeface="Times New Roman Uni" panose="02020603050405020304" pitchFamily="18" charset="-120"/>
              <a:ea typeface="微軟正黑體" panose="020B0604030504040204" pitchFamily="34" charset="-120"/>
            </a:endParaRPr>
          </a:p>
          <a:p>
            <a:pPr algn="ctr"/>
            <a:r>
              <a:rPr lang="zh-CN" altLang="en-US" dirty="0">
                <a:latin typeface="Times New Roman Uni" panose="02020603050405020304" pitchFamily="18" charset="-120"/>
                <a:ea typeface="微軟正黑體" panose="020B0604030504040204" pitchFamily="34" charset="-120"/>
              </a:rPr>
              <a:t>六個月之內漲幅超過</a:t>
            </a:r>
            <a:r>
              <a:rPr lang="en-US" altLang="zh-CN" dirty="0">
                <a:latin typeface="Times New Roman Uni" panose="02020603050405020304" pitchFamily="18" charset="-120"/>
                <a:ea typeface="微軟正黑體" panose="020B0604030504040204" pitchFamily="34" charset="-120"/>
              </a:rPr>
              <a:t>100%</a:t>
            </a:r>
          </a:p>
          <a:p>
            <a:pPr algn="ctr"/>
            <a:endParaRPr lang="en-US" altLang="zh-CN" dirty="0">
              <a:latin typeface="Times New Roman Uni" panose="02020603050405020304" pitchFamily="18" charset="-120"/>
              <a:ea typeface="微軟正黑體" panose="020B0604030504040204" pitchFamily="34" charset="-120"/>
            </a:endParaRPr>
          </a:p>
          <a:p>
            <a:pPr algn="ctr"/>
            <a:r>
              <a:rPr lang="zh-CN" altLang="en-US" dirty="0">
                <a:latin typeface="Times New Roman Uni" panose="02020603050405020304" pitchFamily="18" charset="-120"/>
                <a:ea typeface="微軟正黑體" panose="020B0604030504040204" pitchFamily="34" charset="-120"/>
              </a:rPr>
              <a:t>六個月之內跌幅超過</a:t>
            </a:r>
            <a:r>
              <a:rPr lang="en-US" altLang="zh-CN" dirty="0">
                <a:latin typeface="Times New Roman Uni" panose="02020603050405020304" pitchFamily="18" charset="-120"/>
                <a:ea typeface="微軟正黑體" panose="020B0604030504040204" pitchFamily="34" charset="-120"/>
              </a:rPr>
              <a:t>100%</a:t>
            </a:r>
            <a:endParaRPr lang="zh-CN" altLang="en-US" dirty="0">
              <a:latin typeface="Times New Roman Uni" panose="02020603050405020304" pitchFamily="18" charset="-120"/>
              <a:ea typeface="微軟正黑體" panose="020B0604030504040204" pitchFamily="34" charset="-120"/>
            </a:endParaRPr>
          </a:p>
        </p:txBody>
      </p:sp>
      <p:sp>
        <p:nvSpPr>
          <p:cNvPr id="22" name="左大括号 21">
            <a:extLst>
              <a:ext uri="{FF2B5EF4-FFF2-40B4-BE49-F238E27FC236}">
                <a16:creationId xmlns:a16="http://schemas.microsoft.com/office/drawing/2014/main" id="{CB4E1DD2-655F-4B6B-9F30-E619D0DF33E2}"/>
              </a:ext>
            </a:extLst>
          </p:cNvPr>
          <p:cNvSpPr/>
          <p:nvPr/>
        </p:nvSpPr>
        <p:spPr>
          <a:xfrm>
            <a:off x="7832732" y="3476020"/>
            <a:ext cx="631461" cy="2280071"/>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1D021641-1838-463C-B306-041513818660}"/>
              </a:ext>
            </a:extLst>
          </p:cNvPr>
          <p:cNvSpPr txBox="1"/>
          <p:nvPr/>
        </p:nvSpPr>
        <p:spPr>
          <a:xfrm>
            <a:off x="8623378" y="3621123"/>
            <a:ext cx="3062795" cy="2677656"/>
          </a:xfrm>
          <a:prstGeom prst="rect">
            <a:avLst/>
          </a:prstGeom>
          <a:noFill/>
        </p:spPr>
        <p:txBody>
          <a:bodyPr wrap="square" rtlCol="0">
            <a:spAutoFit/>
          </a:bodyPr>
          <a:lstStyle/>
          <a:p>
            <a:r>
              <a:rPr lang="zh-CN" altLang="en-US" sz="2800" dirty="0">
                <a:latin typeface="Times New Roman Uni" panose="02020603050405020304" pitchFamily="18" charset="-120"/>
                <a:ea typeface="微軟正黑體" panose="020B0604030504040204" pitchFamily="34" charset="-120"/>
              </a:rPr>
              <a:t>鴻海</a:t>
            </a:r>
            <a:r>
              <a:rPr lang="en-US" altLang="zh-CN" sz="2800" dirty="0">
                <a:latin typeface="Times New Roman Uni" panose="02020603050405020304" pitchFamily="18" charset="-120"/>
                <a:ea typeface="微軟正黑體" panose="020B0604030504040204" pitchFamily="34" charset="-120"/>
              </a:rPr>
              <a:t>(</a:t>
            </a:r>
            <a:r>
              <a:rPr lang="zh-CN" altLang="en-US" sz="2800" dirty="0">
                <a:latin typeface="Times New Roman Uni" panose="02020603050405020304" pitchFamily="18" charset="-120"/>
                <a:ea typeface="微軟正黑體" panose="020B0604030504040204" pitchFamily="34" charset="-120"/>
              </a:rPr>
              <a:t>電子</a:t>
            </a:r>
            <a:r>
              <a:rPr lang="en-US" altLang="zh-CN" sz="2800" dirty="0">
                <a:latin typeface="Times New Roman Uni" panose="02020603050405020304" pitchFamily="18" charset="-120"/>
                <a:ea typeface="微軟正黑體" panose="020B0604030504040204" pitchFamily="34" charset="-120"/>
              </a:rPr>
              <a:t>)</a:t>
            </a:r>
          </a:p>
          <a:p>
            <a:r>
              <a:rPr lang="zh-CN" altLang="en-US" sz="2800" dirty="0">
                <a:latin typeface="Times New Roman Uni" panose="02020603050405020304" pitchFamily="18" charset="-120"/>
                <a:ea typeface="微軟正黑體" panose="020B0604030504040204" pitchFamily="34" charset="-120"/>
              </a:rPr>
              <a:t>聯發科</a:t>
            </a:r>
            <a:r>
              <a:rPr lang="en-US" altLang="zh-CN" sz="2800" dirty="0">
                <a:latin typeface="Times New Roman Uni" panose="02020603050405020304" pitchFamily="18" charset="-120"/>
                <a:ea typeface="微軟正黑體" panose="020B0604030504040204" pitchFamily="34" charset="-120"/>
              </a:rPr>
              <a:t>(</a:t>
            </a:r>
            <a:r>
              <a:rPr lang="zh-CN" altLang="en-US" sz="2800" dirty="0">
                <a:latin typeface="Times New Roman Uni" panose="02020603050405020304" pitchFamily="18" charset="-120"/>
                <a:ea typeface="微軟正黑體" panose="020B0604030504040204" pitchFamily="34" charset="-120"/>
              </a:rPr>
              <a:t>電子</a:t>
            </a:r>
            <a:r>
              <a:rPr lang="en-US" altLang="zh-CN" sz="2800" dirty="0">
                <a:latin typeface="Times New Roman Uni" panose="02020603050405020304" pitchFamily="18" charset="-120"/>
                <a:ea typeface="微軟正黑體" panose="020B0604030504040204" pitchFamily="34" charset="-120"/>
              </a:rPr>
              <a:t>)</a:t>
            </a:r>
          </a:p>
          <a:p>
            <a:r>
              <a:rPr lang="zh-CN" altLang="en-US" sz="2800" dirty="0">
                <a:latin typeface="Times New Roman Uni" panose="02020603050405020304" pitchFamily="18" charset="-120"/>
                <a:ea typeface="微軟正黑體" panose="020B0604030504040204" pitchFamily="34" charset="-120"/>
              </a:rPr>
              <a:t>台達電</a:t>
            </a:r>
            <a:r>
              <a:rPr lang="en-US" altLang="zh-CN" sz="2800" dirty="0">
                <a:latin typeface="Times New Roman Uni" panose="02020603050405020304" pitchFamily="18" charset="-120"/>
                <a:ea typeface="微軟正黑體" panose="020B0604030504040204" pitchFamily="34" charset="-120"/>
              </a:rPr>
              <a:t>(</a:t>
            </a:r>
            <a:r>
              <a:rPr lang="zh-CN" altLang="en-US" sz="2800" dirty="0">
                <a:latin typeface="Times New Roman Uni" panose="02020603050405020304" pitchFamily="18" charset="-120"/>
                <a:ea typeface="微軟正黑體" panose="020B0604030504040204" pitchFamily="34" charset="-120"/>
              </a:rPr>
              <a:t>電子</a:t>
            </a:r>
            <a:r>
              <a:rPr lang="en-US" altLang="zh-CN" sz="2800" dirty="0">
                <a:latin typeface="Times New Roman Uni" panose="02020603050405020304" pitchFamily="18" charset="-120"/>
                <a:ea typeface="微軟正黑體" panose="020B0604030504040204" pitchFamily="34" charset="-120"/>
              </a:rPr>
              <a:t>)</a:t>
            </a:r>
          </a:p>
          <a:p>
            <a:r>
              <a:rPr lang="zh-CN" altLang="en-US" sz="2800" dirty="0">
                <a:latin typeface="Times New Roman Uni" panose="02020603050405020304" pitchFamily="18" charset="-120"/>
                <a:ea typeface="微軟正黑體" panose="020B0604030504040204" pitchFamily="34" charset="-120"/>
              </a:rPr>
              <a:t>台積電</a:t>
            </a:r>
            <a:r>
              <a:rPr lang="en-US" altLang="zh-CN" sz="2800" dirty="0">
                <a:latin typeface="Times New Roman Uni" panose="02020603050405020304" pitchFamily="18" charset="-120"/>
                <a:ea typeface="微軟正黑體" panose="020B0604030504040204" pitchFamily="34" charset="-120"/>
              </a:rPr>
              <a:t>(</a:t>
            </a:r>
            <a:r>
              <a:rPr lang="zh-CN" altLang="en-US" sz="2800" dirty="0">
                <a:latin typeface="Times New Roman Uni" panose="02020603050405020304" pitchFamily="18" charset="-120"/>
                <a:ea typeface="微軟正黑體" panose="020B0604030504040204" pitchFamily="34" charset="-120"/>
              </a:rPr>
              <a:t>電子</a:t>
            </a:r>
            <a:r>
              <a:rPr lang="en-US" altLang="zh-CN" sz="2800" dirty="0">
                <a:latin typeface="Times New Roman Uni" panose="02020603050405020304" pitchFamily="18" charset="-120"/>
                <a:ea typeface="微軟正黑體" panose="020B0604030504040204" pitchFamily="34" charset="-120"/>
              </a:rPr>
              <a:t>)</a:t>
            </a:r>
          </a:p>
          <a:p>
            <a:r>
              <a:rPr lang="zh-CN" altLang="en-US" sz="2800" dirty="0">
                <a:latin typeface="Times New Roman Uni" panose="02020603050405020304" pitchFamily="18" charset="-120"/>
                <a:ea typeface="微軟正黑體" panose="020B0604030504040204" pitchFamily="34" charset="-120"/>
              </a:rPr>
              <a:t>中鋼</a:t>
            </a:r>
            <a:r>
              <a:rPr lang="en-US" altLang="zh-CN" sz="2800" dirty="0">
                <a:latin typeface="Times New Roman Uni" panose="02020603050405020304" pitchFamily="18" charset="-120"/>
                <a:ea typeface="微軟正黑體" panose="020B0604030504040204" pitchFamily="34" charset="-120"/>
              </a:rPr>
              <a:t>(</a:t>
            </a:r>
            <a:r>
              <a:rPr lang="zh-CN" altLang="en-US" sz="2800" dirty="0">
                <a:latin typeface="Times New Roman Uni" panose="02020603050405020304" pitchFamily="18" charset="-120"/>
                <a:ea typeface="微軟正黑體" panose="020B0604030504040204" pitchFamily="34" charset="-120"/>
              </a:rPr>
              <a:t>鋼鐵</a:t>
            </a:r>
            <a:r>
              <a:rPr lang="en-US" altLang="zh-CN" sz="2800" dirty="0">
                <a:latin typeface="Times New Roman Uni" panose="02020603050405020304" pitchFamily="18" charset="-120"/>
                <a:ea typeface="微軟正黑體" panose="020B0604030504040204" pitchFamily="34" charset="-120"/>
              </a:rPr>
              <a:t>)</a:t>
            </a:r>
          </a:p>
          <a:p>
            <a:endParaRPr lang="zh-CN" altLang="en-US" sz="2800" dirty="0">
              <a:latin typeface="Times New Roman Uni" panose="02020603050405020304" pitchFamily="18" charset="-120"/>
              <a:ea typeface="微軟正黑體" panose="020B0604030504040204" pitchFamily="34" charset="-120"/>
            </a:endParaRPr>
          </a:p>
        </p:txBody>
      </p:sp>
      <p:sp>
        <p:nvSpPr>
          <p:cNvPr id="20" name="矩形 19">
            <a:extLst>
              <a:ext uri="{FF2B5EF4-FFF2-40B4-BE49-F238E27FC236}">
                <a16:creationId xmlns:a16="http://schemas.microsoft.com/office/drawing/2014/main" id="{D32C16C3-B9F0-4DBC-BF8E-BB1DCC5F6F84}"/>
              </a:ext>
            </a:extLst>
          </p:cNvPr>
          <p:cNvSpPr/>
          <p:nvPr/>
        </p:nvSpPr>
        <p:spPr>
          <a:xfrm>
            <a:off x="10833" y="4244557"/>
            <a:ext cx="2344281" cy="1077218"/>
          </a:xfrm>
          <a:prstGeom prst="rect">
            <a:avLst/>
          </a:prstGeom>
        </p:spPr>
        <p:txBody>
          <a:bodyPr wrap="square">
            <a:spAutoFit/>
          </a:bodyPr>
          <a:lstStyle/>
          <a:p>
            <a:r>
              <a:rPr lang="zh-TW" altLang="en-US" sz="3200" dirty="0">
                <a:solidFill>
                  <a:prstClr val="black"/>
                </a:solidFill>
                <a:latin typeface="Times New Roman Uni" panose="02020603050405020304" pitchFamily="18" charset="-120"/>
                <a:ea typeface="微軟正黑體" panose="020B0604030504040204" pitchFamily="34" charset="-120"/>
              </a:rPr>
              <a:t>    常規股</a:t>
            </a:r>
            <a:endParaRPr lang="en-US" altLang="zh-TW" sz="3200" dirty="0">
              <a:solidFill>
                <a:prstClr val="black"/>
              </a:solidFill>
              <a:latin typeface="Times New Roman Uni" panose="02020603050405020304" pitchFamily="18" charset="-120"/>
              <a:ea typeface="微軟正黑體" panose="020B0604030504040204" pitchFamily="34" charset="-120"/>
            </a:endParaRPr>
          </a:p>
          <a:p>
            <a:r>
              <a:rPr lang="en-US" altLang="zh-TW" sz="3200" dirty="0">
                <a:solidFill>
                  <a:prstClr val="black"/>
                </a:solidFill>
                <a:latin typeface="Times New Roman Uni" panose="02020603050405020304" pitchFamily="18" charset="-120"/>
                <a:ea typeface="微軟正黑體" panose="020B0604030504040204" pitchFamily="34" charset="-120"/>
              </a:rPr>
              <a:t>(</a:t>
            </a:r>
            <a:r>
              <a:rPr lang="zh-CN" altLang="en-US" sz="3200" dirty="0">
                <a:solidFill>
                  <a:prstClr val="black"/>
                </a:solidFill>
                <a:latin typeface="Times New Roman Uni" panose="02020603050405020304" pitchFamily="18" charset="-120"/>
                <a:ea typeface="微軟正黑體" panose="020B0604030504040204" pitchFamily="34" charset="-120"/>
              </a:rPr>
              <a:t>穩定性強</a:t>
            </a:r>
            <a:r>
              <a:rPr lang="en-US" altLang="zh-CN" sz="3200" dirty="0">
                <a:solidFill>
                  <a:prstClr val="black"/>
                </a:solidFill>
                <a:latin typeface="Times New Roman Uni" panose="02020603050405020304" pitchFamily="18" charset="-120"/>
                <a:ea typeface="微軟正黑體" panose="020B0604030504040204" pitchFamily="34" charset="-120"/>
              </a:rPr>
              <a:t>)</a:t>
            </a:r>
            <a:endParaRPr lang="zh-CN" altLang="en-US" dirty="0"/>
          </a:p>
        </p:txBody>
      </p:sp>
      <p:sp>
        <p:nvSpPr>
          <p:cNvPr id="27" name="文本框 26">
            <a:extLst>
              <a:ext uri="{FF2B5EF4-FFF2-40B4-BE49-F238E27FC236}">
                <a16:creationId xmlns:a16="http://schemas.microsoft.com/office/drawing/2014/main" id="{A622DE5E-955A-46CA-865A-96CFE6B662A7}"/>
              </a:ext>
            </a:extLst>
          </p:cNvPr>
          <p:cNvSpPr txBox="1"/>
          <p:nvPr/>
        </p:nvSpPr>
        <p:spPr>
          <a:xfrm>
            <a:off x="3311548" y="4292891"/>
            <a:ext cx="4065792" cy="646331"/>
          </a:xfrm>
          <a:prstGeom prst="rect">
            <a:avLst/>
          </a:prstGeom>
          <a:noFill/>
          <a:ln w="38100">
            <a:solidFill>
              <a:schemeClr val="tx1"/>
            </a:solidFill>
            <a:prstDash val="sysDot"/>
          </a:ln>
        </p:spPr>
        <p:txBody>
          <a:bodyPr wrap="square" rtlCol="0">
            <a:spAutoFit/>
          </a:bodyPr>
          <a:lstStyle>
            <a:defPPr>
              <a:defRPr lang="zh-CN"/>
            </a:defPPr>
            <a:lvl1pPr algn="ctr"/>
          </a:lstStyle>
          <a:p>
            <a:r>
              <a:rPr lang="zh-CN" altLang="en-US" dirty="0">
                <a:latin typeface="Times New Roman Uni" panose="02020603050405020304" pitchFamily="18" charset="-120"/>
                <a:ea typeface="微軟正黑體" panose="020B0604030504040204" pitchFamily="34" charset="-120"/>
              </a:rPr>
              <a:t>常規股（樣本來源</a:t>
            </a:r>
            <a:r>
              <a:rPr lang="en-US" altLang="zh-CN" dirty="0">
                <a:latin typeface="Times New Roman Uni" panose="02020603050405020304" pitchFamily="18" charset="-120"/>
                <a:ea typeface="微軟正黑體" panose="020B0604030504040204" pitchFamily="34" charset="-120"/>
              </a:rPr>
              <a:t>)</a:t>
            </a:r>
          </a:p>
          <a:p>
            <a:r>
              <a:rPr lang="zh-TW" altLang="en-US" dirty="0">
                <a:latin typeface="Times New Roman Uni" panose="02020603050405020304" pitchFamily="18" charset="-120"/>
                <a:ea typeface="微軟正黑體" panose="020B0604030504040204" pitchFamily="34" charset="-120"/>
              </a:rPr>
              <a:t>台灣卓越</a:t>
            </a:r>
            <a:r>
              <a:rPr lang="en-US" altLang="zh-TW" dirty="0">
                <a:latin typeface="Times New Roman Uni" panose="02020603050405020304" pitchFamily="18" charset="-120"/>
                <a:ea typeface="微軟正黑體" panose="020B0604030504040204" pitchFamily="34" charset="-120"/>
              </a:rPr>
              <a:t>50</a:t>
            </a:r>
            <a:r>
              <a:rPr lang="zh-TW" altLang="en-US" dirty="0">
                <a:latin typeface="Times New Roman Uni" panose="02020603050405020304" pitchFamily="18" charset="-120"/>
                <a:ea typeface="微軟正黑體" panose="020B0604030504040204" pitchFamily="34" charset="-120"/>
              </a:rPr>
              <a:t>證券投資信託基金</a:t>
            </a:r>
            <a:endParaRPr lang="zh-CN" altLang="en-US" dirty="0">
              <a:latin typeface="Times New Roman Uni" panose="02020603050405020304" pitchFamily="18" charset="-120"/>
              <a:ea typeface="微軟正黑體" panose="020B0604030504040204" pitchFamily="34" charset="-120"/>
            </a:endParaRPr>
          </a:p>
        </p:txBody>
      </p:sp>
      <p:sp>
        <p:nvSpPr>
          <p:cNvPr id="28" name="左大括号 27">
            <a:extLst>
              <a:ext uri="{FF2B5EF4-FFF2-40B4-BE49-F238E27FC236}">
                <a16:creationId xmlns:a16="http://schemas.microsoft.com/office/drawing/2014/main" id="{362BDD00-A49E-4AD7-B239-4255FF16CCBE}"/>
              </a:ext>
            </a:extLst>
          </p:cNvPr>
          <p:cNvSpPr/>
          <p:nvPr/>
        </p:nvSpPr>
        <p:spPr>
          <a:xfrm>
            <a:off x="7673545" y="1022422"/>
            <a:ext cx="949833" cy="2258511"/>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5089EEF6-12DD-47A2-98D2-A64037649851}"/>
              </a:ext>
            </a:extLst>
          </p:cNvPr>
          <p:cNvSpPr txBox="1"/>
          <p:nvPr/>
        </p:nvSpPr>
        <p:spPr>
          <a:xfrm>
            <a:off x="8542462" y="1022422"/>
            <a:ext cx="3524434" cy="2677656"/>
          </a:xfrm>
          <a:prstGeom prst="rect">
            <a:avLst/>
          </a:prstGeom>
          <a:noFill/>
        </p:spPr>
        <p:txBody>
          <a:bodyPr wrap="square" rtlCol="0">
            <a:spAutoFit/>
          </a:bodyPr>
          <a:lstStyle/>
          <a:p>
            <a:r>
              <a:rPr lang="zh-CN" altLang="en-US" sz="2800" dirty="0">
                <a:latin typeface="Times New Roman Uni" panose="02020603050405020304" pitchFamily="18" charset="-120"/>
                <a:ea typeface="微軟正黑體" panose="020B0604030504040204" pitchFamily="34" charset="-120"/>
              </a:rPr>
              <a:t>大同</a:t>
            </a:r>
            <a:r>
              <a:rPr lang="en-US" altLang="zh-CN" sz="2800" dirty="0">
                <a:latin typeface="Times New Roman Uni" panose="02020603050405020304" pitchFamily="18" charset="-120"/>
                <a:ea typeface="微軟正黑體" panose="020B0604030504040204" pitchFamily="34" charset="-120"/>
              </a:rPr>
              <a:t>(</a:t>
            </a:r>
            <a:r>
              <a:rPr lang="zh-CN" altLang="en-US" sz="2800" dirty="0">
                <a:latin typeface="Times New Roman Uni" panose="02020603050405020304" pitchFamily="18" charset="-120"/>
                <a:ea typeface="微軟正黑體" panose="020B0604030504040204" pitchFamily="34" charset="-120"/>
              </a:rPr>
              <a:t>電子</a:t>
            </a:r>
            <a:r>
              <a:rPr lang="en-US" altLang="zh-CN" sz="2800" dirty="0">
                <a:latin typeface="Times New Roman Uni" panose="02020603050405020304" pitchFamily="18" charset="-120"/>
                <a:ea typeface="微軟正黑體" panose="020B0604030504040204" pitchFamily="34" charset="-120"/>
              </a:rPr>
              <a:t>)</a:t>
            </a:r>
          </a:p>
          <a:p>
            <a:r>
              <a:rPr lang="zh-CN" altLang="en-US" sz="2800" dirty="0">
                <a:latin typeface="Times New Roman Uni" panose="02020603050405020304" pitchFamily="18" charset="-120"/>
                <a:ea typeface="微軟正黑體" panose="020B0604030504040204" pitchFamily="34" charset="-120"/>
              </a:rPr>
              <a:t>國巨</a:t>
            </a:r>
            <a:r>
              <a:rPr lang="en-US" altLang="zh-CN" sz="2800" dirty="0">
                <a:latin typeface="Times New Roman Uni" panose="02020603050405020304" pitchFamily="18" charset="-120"/>
                <a:ea typeface="微軟正黑體" panose="020B0604030504040204" pitchFamily="34" charset="-120"/>
              </a:rPr>
              <a:t>(</a:t>
            </a:r>
            <a:r>
              <a:rPr lang="zh-CN" altLang="en-US" sz="2800" dirty="0">
                <a:latin typeface="Times New Roman Uni" panose="02020603050405020304" pitchFamily="18" charset="-120"/>
                <a:ea typeface="微軟正黑體" panose="020B0604030504040204" pitchFamily="34" charset="-120"/>
              </a:rPr>
              <a:t>電子</a:t>
            </a:r>
            <a:r>
              <a:rPr lang="en-US" altLang="zh-CN" sz="2800" dirty="0">
                <a:latin typeface="Times New Roman Uni" panose="02020603050405020304" pitchFamily="18" charset="-120"/>
                <a:ea typeface="微軟正黑體" panose="020B0604030504040204" pitchFamily="34" charset="-120"/>
              </a:rPr>
              <a:t>)</a:t>
            </a:r>
          </a:p>
          <a:p>
            <a:r>
              <a:rPr lang="zh-CN" altLang="en-US" sz="2800" dirty="0">
                <a:latin typeface="Times New Roman Uni" panose="02020603050405020304" pitchFamily="18" charset="-120"/>
                <a:ea typeface="微軟正黑體" panose="020B0604030504040204" pitchFamily="34" charset="-120"/>
              </a:rPr>
              <a:t>旺宏</a:t>
            </a:r>
            <a:r>
              <a:rPr lang="en-US" altLang="zh-CN" sz="2800" dirty="0">
                <a:latin typeface="Times New Roman Uni" panose="02020603050405020304" pitchFamily="18" charset="-120"/>
                <a:ea typeface="微軟正黑體" panose="020B0604030504040204" pitchFamily="34" charset="-120"/>
              </a:rPr>
              <a:t>(</a:t>
            </a:r>
            <a:r>
              <a:rPr lang="zh-CN" altLang="en-US" sz="2800" dirty="0">
                <a:latin typeface="Times New Roman Uni" panose="02020603050405020304" pitchFamily="18" charset="-120"/>
                <a:ea typeface="微軟正黑體" panose="020B0604030504040204" pitchFamily="34" charset="-120"/>
              </a:rPr>
              <a:t>電子</a:t>
            </a:r>
            <a:r>
              <a:rPr lang="en-US" altLang="zh-CN" sz="2800" dirty="0">
                <a:latin typeface="Times New Roman Uni" panose="02020603050405020304" pitchFamily="18" charset="-120"/>
                <a:ea typeface="微軟正黑體" panose="020B0604030504040204" pitchFamily="34" charset="-120"/>
              </a:rPr>
              <a:t>)</a:t>
            </a:r>
          </a:p>
          <a:p>
            <a:r>
              <a:rPr lang="zh-CN" altLang="en-US" sz="2800" dirty="0">
                <a:latin typeface="Times New Roman Uni" panose="02020603050405020304" pitchFamily="18" charset="-120"/>
                <a:ea typeface="微軟正黑體" panose="020B0604030504040204" pitchFamily="34" charset="-120"/>
              </a:rPr>
              <a:t>威盛</a:t>
            </a:r>
            <a:r>
              <a:rPr lang="en-US" altLang="zh-CN" sz="2800" dirty="0">
                <a:latin typeface="Times New Roman Uni" panose="02020603050405020304" pitchFamily="18" charset="-120"/>
                <a:ea typeface="微軟正黑體" panose="020B0604030504040204" pitchFamily="34" charset="-120"/>
              </a:rPr>
              <a:t>(</a:t>
            </a:r>
            <a:r>
              <a:rPr lang="zh-CN" altLang="en-US" sz="2800" dirty="0">
                <a:latin typeface="Times New Roman Uni" panose="02020603050405020304" pitchFamily="18" charset="-120"/>
                <a:ea typeface="微軟正黑體" panose="020B0604030504040204" pitchFamily="34" charset="-120"/>
              </a:rPr>
              <a:t>電子</a:t>
            </a:r>
            <a:r>
              <a:rPr lang="en-US" altLang="zh-CN" sz="2800" dirty="0">
                <a:latin typeface="Times New Roman Uni" panose="02020603050405020304" pitchFamily="18" charset="-120"/>
                <a:ea typeface="微軟正黑體" panose="020B0604030504040204" pitchFamily="34" charset="-120"/>
              </a:rPr>
              <a:t>)</a:t>
            </a:r>
          </a:p>
          <a:p>
            <a:r>
              <a:rPr lang="zh-CN" altLang="en-US" sz="2800" dirty="0">
                <a:latin typeface="Times New Roman Uni" panose="02020603050405020304" pitchFamily="18" charset="-120"/>
                <a:ea typeface="微軟正黑體" panose="020B0604030504040204" pitchFamily="34" charset="-120"/>
              </a:rPr>
              <a:t>世紀鋼</a:t>
            </a:r>
            <a:r>
              <a:rPr lang="en-US" altLang="zh-CN" sz="2800" dirty="0">
                <a:latin typeface="Times New Roman Uni" panose="02020603050405020304" pitchFamily="18" charset="-120"/>
                <a:ea typeface="微軟正黑體" panose="020B0604030504040204" pitchFamily="34" charset="-120"/>
              </a:rPr>
              <a:t>(</a:t>
            </a:r>
            <a:r>
              <a:rPr lang="zh-CN" altLang="en-US" sz="2800" dirty="0">
                <a:latin typeface="Times New Roman Uni" panose="02020603050405020304" pitchFamily="18" charset="-120"/>
                <a:ea typeface="微軟正黑體" panose="020B0604030504040204" pitchFamily="34" charset="-120"/>
              </a:rPr>
              <a:t>鋼鐵</a:t>
            </a:r>
            <a:r>
              <a:rPr lang="en-US" altLang="zh-CN" sz="2800" dirty="0">
                <a:latin typeface="Times New Roman Uni" panose="02020603050405020304" pitchFamily="18" charset="-120"/>
                <a:ea typeface="微軟正黑體" panose="020B0604030504040204" pitchFamily="34" charset="-120"/>
              </a:rPr>
              <a:t>)</a:t>
            </a:r>
          </a:p>
          <a:p>
            <a:endParaRPr lang="zh-CN" altLang="en-US" sz="2800" dirty="0"/>
          </a:p>
        </p:txBody>
      </p:sp>
      <p:cxnSp>
        <p:nvCxnSpPr>
          <p:cNvPr id="41" name="直接箭头连接符 40">
            <a:extLst>
              <a:ext uri="{FF2B5EF4-FFF2-40B4-BE49-F238E27FC236}">
                <a16:creationId xmlns:a16="http://schemas.microsoft.com/office/drawing/2014/main" id="{7BDAF683-2E89-42BA-AC25-A91055AD893D}"/>
              </a:ext>
            </a:extLst>
          </p:cNvPr>
          <p:cNvCxnSpPr>
            <a:cxnSpLocks/>
          </p:cNvCxnSpPr>
          <p:nvPr/>
        </p:nvCxnSpPr>
        <p:spPr>
          <a:xfrm>
            <a:off x="2112013" y="2133600"/>
            <a:ext cx="1199535" cy="0"/>
          </a:xfrm>
          <a:prstGeom prst="straightConnector1">
            <a:avLst/>
          </a:prstGeom>
          <a:ln w="44450">
            <a:solidFill>
              <a:schemeClr val="bg2">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A8A38CD8-AFE2-478B-BF5A-188734B594C9}"/>
              </a:ext>
            </a:extLst>
          </p:cNvPr>
          <p:cNvCxnSpPr>
            <a:cxnSpLocks/>
          </p:cNvCxnSpPr>
          <p:nvPr/>
        </p:nvCxnSpPr>
        <p:spPr>
          <a:xfrm>
            <a:off x="2112013" y="4633846"/>
            <a:ext cx="1199535" cy="0"/>
          </a:xfrm>
          <a:prstGeom prst="straightConnector1">
            <a:avLst/>
          </a:prstGeom>
          <a:ln w="44450">
            <a:solidFill>
              <a:schemeClr val="bg2">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4" name="箭头: 下弧形 43">
            <a:extLst>
              <a:ext uri="{FF2B5EF4-FFF2-40B4-BE49-F238E27FC236}">
                <a16:creationId xmlns:a16="http://schemas.microsoft.com/office/drawing/2014/main" id="{052F0C70-0439-4C47-A1FF-83E1D9F2D104}"/>
              </a:ext>
            </a:extLst>
          </p:cNvPr>
          <p:cNvSpPr/>
          <p:nvPr/>
        </p:nvSpPr>
        <p:spPr>
          <a:xfrm flipH="1">
            <a:off x="2182426" y="5272787"/>
            <a:ext cx="3062795" cy="917745"/>
          </a:xfrm>
          <a:prstGeom prst="curvedUpArrow">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文本框 44">
            <a:extLst>
              <a:ext uri="{FF2B5EF4-FFF2-40B4-BE49-F238E27FC236}">
                <a16:creationId xmlns:a16="http://schemas.microsoft.com/office/drawing/2014/main" id="{BC393CAC-2E30-4825-9DFE-87BDF18FB257}"/>
              </a:ext>
            </a:extLst>
          </p:cNvPr>
          <p:cNvSpPr txBox="1"/>
          <p:nvPr/>
        </p:nvSpPr>
        <p:spPr>
          <a:xfrm>
            <a:off x="3028335" y="5272787"/>
            <a:ext cx="1543665" cy="584775"/>
          </a:xfrm>
          <a:prstGeom prst="rect">
            <a:avLst/>
          </a:prstGeom>
          <a:noFill/>
        </p:spPr>
        <p:txBody>
          <a:bodyPr wrap="square" rtlCol="0">
            <a:spAutoFit/>
          </a:bodyPr>
          <a:lstStyle/>
          <a:p>
            <a:pPr algn="ctr"/>
            <a:r>
              <a:rPr lang="zh-CN" altLang="en-US" sz="3200" dirty="0">
                <a:solidFill>
                  <a:srgbClr val="FF0000"/>
                </a:solidFill>
                <a:latin typeface="Times New Roman Uni" panose="02020603050405020304" pitchFamily="18" charset="-120"/>
                <a:ea typeface="微軟正黑體" panose="020B0604030504040204" pitchFamily="34" charset="-120"/>
              </a:rPr>
              <a:t>市值高</a:t>
            </a:r>
          </a:p>
        </p:txBody>
      </p:sp>
      <p:sp>
        <p:nvSpPr>
          <p:cNvPr id="15" name="箭头: 下弧形 43">
            <a:extLst>
              <a:ext uri="{FF2B5EF4-FFF2-40B4-BE49-F238E27FC236}">
                <a16:creationId xmlns:a16="http://schemas.microsoft.com/office/drawing/2014/main" id="{052F0C70-0439-4C47-A1FF-83E1D9F2D104}"/>
              </a:ext>
            </a:extLst>
          </p:cNvPr>
          <p:cNvSpPr/>
          <p:nvPr/>
        </p:nvSpPr>
        <p:spPr>
          <a:xfrm flipH="1">
            <a:off x="2182426" y="2796019"/>
            <a:ext cx="3062795" cy="917745"/>
          </a:xfrm>
          <a:prstGeom prst="curvedUpArrow">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矩形 3"/>
          <p:cNvSpPr/>
          <p:nvPr/>
        </p:nvSpPr>
        <p:spPr>
          <a:xfrm>
            <a:off x="2844289" y="2871327"/>
            <a:ext cx="1911755" cy="584775"/>
          </a:xfrm>
          <a:prstGeom prst="rect">
            <a:avLst/>
          </a:prstGeom>
        </p:spPr>
        <p:txBody>
          <a:bodyPr wrap="square">
            <a:spAutoFit/>
          </a:bodyPr>
          <a:lstStyle/>
          <a:p>
            <a:pPr algn="ctr"/>
            <a:r>
              <a:rPr lang="zh-TW" altLang="en-US" sz="3200" dirty="0">
                <a:solidFill>
                  <a:srgbClr val="FF0000"/>
                </a:solidFill>
                <a:latin typeface="Times New Roman Uni" panose="02020603050405020304" pitchFamily="18" charset="-120"/>
                <a:ea typeface="微軟正黑體" panose="020B0604030504040204" pitchFamily="34" charset="-120"/>
              </a:rPr>
              <a:t>大漲大跌</a:t>
            </a:r>
            <a:endParaRPr lang="zh-CN" altLang="en-US" sz="3200" dirty="0">
              <a:solidFill>
                <a:srgbClr val="FF0000"/>
              </a:solidFill>
              <a:latin typeface="Times New Roman Uni" panose="02020603050405020304" pitchFamily="18" charset="-120"/>
              <a:ea typeface="微軟正黑體" panose="020B0604030504040204" pitchFamily="34" charset="-120"/>
            </a:endParaRPr>
          </a:p>
        </p:txBody>
      </p:sp>
      <p:sp>
        <p:nvSpPr>
          <p:cNvPr id="2" name="文本框 1">
            <a:extLst>
              <a:ext uri="{FF2B5EF4-FFF2-40B4-BE49-F238E27FC236}">
                <a16:creationId xmlns:a16="http://schemas.microsoft.com/office/drawing/2014/main" id="{2A66C661-ABC2-48FC-AB10-75410CD88592}"/>
              </a:ext>
            </a:extLst>
          </p:cNvPr>
          <p:cNvSpPr txBox="1"/>
          <p:nvPr/>
        </p:nvSpPr>
        <p:spPr>
          <a:xfrm>
            <a:off x="3435837" y="2133600"/>
            <a:ext cx="577081" cy="369332"/>
          </a:xfrm>
          <a:prstGeom prst="rect">
            <a:avLst/>
          </a:prstGeom>
          <a:noFill/>
        </p:spPr>
        <p:txBody>
          <a:bodyPr wrap="square" rtlCol="0">
            <a:spAutoFit/>
          </a:bodyPr>
          <a:lstStyle/>
          <a:p>
            <a:r>
              <a:rPr lang="en-US" altLang="zh-CN" dirty="0">
                <a:latin typeface="Times New Roman Uni" panose="02020603050405020304" pitchFamily="18" charset="-120"/>
                <a:ea typeface="微軟正黑體" panose="020B0604030504040204" pitchFamily="34" charset="-120"/>
              </a:rPr>
              <a:t>then</a:t>
            </a:r>
            <a:endParaRPr lang="zh-CN" altLang="en-US" dirty="0"/>
          </a:p>
        </p:txBody>
      </p:sp>
    </p:spTree>
    <p:extLst>
      <p:ext uri="{BB962C8B-B14F-4D97-AF65-F5344CB8AC3E}">
        <p14:creationId xmlns:p14="http://schemas.microsoft.com/office/powerpoint/2010/main" val="21010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circle(in)">
                                      <p:cBhvr>
                                        <p:cTn id="7" dur="1000"/>
                                        <p:tgtEl>
                                          <p:spTgt spid="4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circle(in)">
                                      <p:cBhvr>
                                        <p:cTn id="10" dur="1000"/>
                                        <p:tgtEl>
                                          <p:spTgt spid="45"/>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circle(in)">
                                      <p:cBhvr>
                                        <p:cTn id="15" dur="2000"/>
                                        <p:tgtEl>
                                          <p:spTgt spid="15"/>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ircle(in)">
                                      <p:cBhvr>
                                        <p:cTn id="1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p:bldP spid="15" grpId="0" animBg="1"/>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83678" y="541440"/>
            <a:ext cx="4203131" cy="746358"/>
          </a:xfrm>
          <a:prstGeom prst="rect">
            <a:avLst/>
          </a:prstGeom>
          <a:noFill/>
        </p:spPr>
        <p:txBody>
          <a:bodyPr wrap="square" lIns="68580" tIns="34290" rIns="68580" bIns="34290" rtlCol="0">
            <a:spAutoFit/>
          </a:bodyPr>
          <a:lstStyle/>
          <a:p>
            <a:pPr defTabSz="685800"/>
            <a:r>
              <a:rPr lang="zh-CN" altLang="en-US" sz="4400" dirty="0">
                <a:latin typeface="Times New Roman Uni" panose="02020603050405020304" pitchFamily="18" charset="-120"/>
                <a:ea typeface="微軟正黑體" panose="020B0604030504040204" pitchFamily="34" charset="-120"/>
                <a:cs typeface="+mn-ea"/>
                <a:sym typeface="+mn-lt"/>
              </a:rPr>
              <a:t>新聞選取</a:t>
            </a:r>
          </a:p>
        </p:txBody>
      </p:sp>
      <p:pic>
        <p:nvPicPr>
          <p:cNvPr id="2" name="图片 1">
            <a:extLst>
              <a:ext uri="{FF2B5EF4-FFF2-40B4-BE49-F238E27FC236}">
                <a16:creationId xmlns:a16="http://schemas.microsoft.com/office/drawing/2014/main" id="{ED8F0883-16E7-43C5-8172-8BCB4EA9E534}"/>
              </a:ext>
            </a:extLst>
          </p:cNvPr>
          <p:cNvPicPr>
            <a:picLocks noChangeAspect="1"/>
          </p:cNvPicPr>
          <p:nvPr/>
        </p:nvPicPr>
        <p:blipFill>
          <a:blip r:embed="rId3"/>
          <a:stretch>
            <a:fillRect/>
          </a:stretch>
        </p:blipFill>
        <p:spPr>
          <a:xfrm>
            <a:off x="265306" y="1415844"/>
            <a:ext cx="6715432" cy="5129059"/>
          </a:xfrm>
          <a:prstGeom prst="rect">
            <a:avLst/>
          </a:prstGeom>
        </p:spPr>
      </p:pic>
      <p:sp>
        <p:nvSpPr>
          <p:cNvPr id="4" name="椭圆 3">
            <a:extLst>
              <a:ext uri="{FF2B5EF4-FFF2-40B4-BE49-F238E27FC236}">
                <a16:creationId xmlns:a16="http://schemas.microsoft.com/office/drawing/2014/main" id="{68A5C5BE-E59E-4973-9BA0-E9026F40F227}"/>
              </a:ext>
            </a:extLst>
          </p:cNvPr>
          <p:cNvSpPr/>
          <p:nvPr/>
        </p:nvSpPr>
        <p:spPr>
          <a:xfrm>
            <a:off x="5781368" y="3608439"/>
            <a:ext cx="530942" cy="1524000"/>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B37E2780-D259-45F2-8C13-12B8BB4E3BF8}"/>
              </a:ext>
            </a:extLst>
          </p:cNvPr>
          <p:cNvPicPr>
            <a:picLocks noChangeAspect="1"/>
          </p:cNvPicPr>
          <p:nvPr/>
        </p:nvPicPr>
        <p:blipFill>
          <a:blip r:embed="rId4"/>
          <a:stretch>
            <a:fillRect/>
          </a:stretch>
        </p:blipFill>
        <p:spPr>
          <a:xfrm>
            <a:off x="7393858" y="1415844"/>
            <a:ext cx="4798142" cy="4611330"/>
          </a:xfrm>
          <a:prstGeom prst="rect">
            <a:avLst/>
          </a:prstGeom>
        </p:spPr>
      </p:pic>
      <p:sp>
        <p:nvSpPr>
          <p:cNvPr id="6" name="椭圆 5">
            <a:extLst>
              <a:ext uri="{FF2B5EF4-FFF2-40B4-BE49-F238E27FC236}">
                <a16:creationId xmlns:a16="http://schemas.microsoft.com/office/drawing/2014/main" id="{F067E893-028B-4C66-AD8C-3FA199A4DBAA}"/>
              </a:ext>
            </a:extLst>
          </p:cNvPr>
          <p:cNvSpPr/>
          <p:nvPr/>
        </p:nvSpPr>
        <p:spPr>
          <a:xfrm>
            <a:off x="8554065" y="1415844"/>
            <a:ext cx="1730477" cy="422788"/>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1CB98972-1AEE-4D90-A770-F3525A78C4B5}"/>
              </a:ext>
            </a:extLst>
          </p:cNvPr>
          <p:cNvSpPr txBox="1"/>
          <p:nvPr/>
        </p:nvSpPr>
        <p:spPr>
          <a:xfrm>
            <a:off x="4326194" y="196645"/>
            <a:ext cx="2595716" cy="923330"/>
          </a:xfrm>
          <a:prstGeom prst="rect">
            <a:avLst/>
          </a:prstGeom>
          <a:noFill/>
          <a:ln w="38100">
            <a:solidFill>
              <a:srgbClr val="0070C0"/>
            </a:solidFill>
            <a:prstDash val="sysDot"/>
          </a:ln>
        </p:spPr>
        <p:txBody>
          <a:bodyPr wrap="square" rtlCol="0">
            <a:spAutoFit/>
          </a:bodyPr>
          <a:lstStyle/>
          <a:p>
            <a:pPr algn="ctr"/>
            <a:r>
              <a:rPr lang="zh-CN" altLang="en-US" dirty="0"/>
              <a:t>每家公司各二十篇新聞</a:t>
            </a:r>
            <a:endParaRPr lang="en-US" altLang="zh-CN" dirty="0"/>
          </a:p>
          <a:p>
            <a:pPr algn="ctr"/>
            <a:r>
              <a:rPr lang="zh-CN" altLang="en-US" dirty="0"/>
              <a:t>以時間</a:t>
            </a:r>
            <a:r>
              <a:rPr lang="zh-TW" altLang="en-US" dirty="0"/>
              <a:t>做篩選</a:t>
            </a:r>
            <a:endParaRPr lang="en-US" altLang="zh-TW" dirty="0"/>
          </a:p>
          <a:p>
            <a:pPr algn="ctr"/>
            <a:r>
              <a:rPr lang="en-US" altLang="zh-TW" dirty="0"/>
              <a:t>※</a:t>
            </a:r>
            <a:r>
              <a:rPr lang="zh-CN" altLang="en-US" dirty="0"/>
              <a:t>不分報導單位</a:t>
            </a:r>
          </a:p>
        </p:txBody>
      </p:sp>
      <p:pic>
        <p:nvPicPr>
          <p:cNvPr id="14" name="图片 13">
            <a:extLst>
              <a:ext uri="{FF2B5EF4-FFF2-40B4-BE49-F238E27FC236}">
                <a16:creationId xmlns:a16="http://schemas.microsoft.com/office/drawing/2014/main" id="{B7CB00E8-4B3C-4CE3-84F9-402CADCD6E75}"/>
              </a:ext>
            </a:extLst>
          </p:cNvPr>
          <p:cNvPicPr>
            <a:picLocks noChangeAspect="1"/>
          </p:cNvPicPr>
          <p:nvPr/>
        </p:nvPicPr>
        <p:blipFill>
          <a:blip r:embed="rId5"/>
          <a:stretch>
            <a:fillRect/>
          </a:stretch>
        </p:blipFill>
        <p:spPr>
          <a:xfrm>
            <a:off x="1002559" y="1855838"/>
            <a:ext cx="5919351" cy="3955027"/>
          </a:xfrm>
          <a:prstGeom prst="rect">
            <a:avLst/>
          </a:prstGeom>
        </p:spPr>
      </p:pic>
      <p:pic>
        <p:nvPicPr>
          <p:cNvPr id="15" name="图片 14">
            <a:extLst>
              <a:ext uri="{FF2B5EF4-FFF2-40B4-BE49-F238E27FC236}">
                <a16:creationId xmlns:a16="http://schemas.microsoft.com/office/drawing/2014/main" id="{F2DF9C65-E5E9-4E16-A437-0DB07E2F1951}"/>
              </a:ext>
            </a:extLst>
          </p:cNvPr>
          <p:cNvPicPr>
            <a:picLocks noChangeAspect="1"/>
          </p:cNvPicPr>
          <p:nvPr/>
        </p:nvPicPr>
        <p:blipFill>
          <a:blip r:embed="rId6"/>
          <a:stretch>
            <a:fillRect/>
          </a:stretch>
        </p:blipFill>
        <p:spPr>
          <a:xfrm>
            <a:off x="5781368" y="1529898"/>
            <a:ext cx="6370381" cy="3912258"/>
          </a:xfrm>
          <a:prstGeom prst="rect">
            <a:avLst/>
          </a:prstGeom>
        </p:spPr>
      </p:pic>
      <p:sp>
        <p:nvSpPr>
          <p:cNvPr id="17" name="对话气泡: 椭圆形 16">
            <a:extLst>
              <a:ext uri="{FF2B5EF4-FFF2-40B4-BE49-F238E27FC236}">
                <a16:creationId xmlns:a16="http://schemas.microsoft.com/office/drawing/2014/main" id="{886808F6-CA24-4FC1-9619-ECB144B2D761}"/>
              </a:ext>
            </a:extLst>
          </p:cNvPr>
          <p:cNvSpPr/>
          <p:nvPr/>
        </p:nvSpPr>
        <p:spPr>
          <a:xfrm>
            <a:off x="2750492" y="1178635"/>
            <a:ext cx="2246836" cy="620782"/>
          </a:xfrm>
          <a:prstGeom prst="wedgeEllipse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中時電子報</a:t>
            </a:r>
          </a:p>
        </p:txBody>
      </p:sp>
      <p:sp>
        <p:nvSpPr>
          <p:cNvPr id="19" name="对话气泡: 椭圆形 18">
            <a:extLst>
              <a:ext uri="{FF2B5EF4-FFF2-40B4-BE49-F238E27FC236}">
                <a16:creationId xmlns:a16="http://schemas.microsoft.com/office/drawing/2014/main" id="{10E7ED9A-B724-4BB5-B7F6-8EA7B447CBA8}"/>
              </a:ext>
            </a:extLst>
          </p:cNvPr>
          <p:cNvSpPr/>
          <p:nvPr/>
        </p:nvSpPr>
        <p:spPr>
          <a:xfrm>
            <a:off x="6705193" y="942483"/>
            <a:ext cx="2246836" cy="620782"/>
          </a:xfrm>
          <a:prstGeom prst="wedgeEllipse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中央通訊社</a:t>
            </a:r>
          </a:p>
        </p:txBody>
      </p:sp>
    </p:spTree>
    <p:extLst>
      <p:ext uri="{BB962C8B-B14F-4D97-AF65-F5344CB8AC3E}">
        <p14:creationId xmlns:p14="http://schemas.microsoft.com/office/powerpoint/2010/main" val="2460136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42" presetClass="entr" presetSubtype="0"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2" presetClass="entr" presetSubtype="4"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ppt_x"/>
                                          </p:val>
                                        </p:tav>
                                        <p:tav tm="100000">
                                          <p:val>
                                            <p:strVal val="#ppt_x"/>
                                          </p:val>
                                        </p:tav>
                                      </p:tavLst>
                                    </p:anim>
                                    <p:anim calcmode="lin" valueType="num">
                                      <p:cBhvr additive="base">
                                        <p:cTn id="3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7"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组合 6"/>
          <p:cNvGrpSpPr/>
          <p:nvPr/>
        </p:nvGrpSpPr>
        <p:grpSpPr>
          <a:xfrm>
            <a:off x="4628148" y="3429248"/>
            <a:ext cx="2935705" cy="1044429"/>
            <a:chOff x="4615322" y="2848154"/>
            <a:chExt cx="2935705" cy="1230666"/>
          </a:xfrm>
        </p:grpSpPr>
        <p:sp>
          <p:nvSpPr>
            <p:cNvPr id="8" name="文本框 7"/>
            <p:cNvSpPr txBox="1"/>
            <p:nvPr/>
          </p:nvSpPr>
          <p:spPr>
            <a:xfrm>
              <a:off x="4811029" y="3140322"/>
              <a:ext cx="2544287" cy="761581"/>
            </a:xfrm>
            <a:prstGeom prst="rect">
              <a:avLst/>
            </a:prstGeom>
            <a:noFill/>
          </p:spPr>
          <p:txBody>
            <a:bodyPr wrap="none" rtlCol="0" anchor="ctr">
              <a:spAutoFit/>
            </a:bodyPr>
            <a:lstStyle/>
            <a:p>
              <a:pPr algn="ctr"/>
              <a:r>
                <a:rPr lang="en-US" altLang="zh-CN" sz="3600" dirty="0">
                  <a:latin typeface="Times New Roman Uni" panose="02020603050405020304" pitchFamily="18" charset="-120"/>
                  <a:ea typeface="微軟正黑體" panose="020B0604030504040204" pitchFamily="34" charset="-120"/>
                </a:rPr>
                <a:t>Performance</a:t>
              </a:r>
              <a:endParaRPr lang="zh-CN" altLang="en-US" sz="3600" dirty="0">
                <a:latin typeface="思源黑体 CN Heavy" panose="020B0A00000000000000" pitchFamily="34" charset="-122"/>
                <a:ea typeface="思源黑体 CN Heavy" panose="020B0A00000000000000" pitchFamily="34" charset="-122"/>
              </a:endParaRP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a:extLst>
              <a:ext uri="{FF2B5EF4-FFF2-40B4-BE49-F238E27FC236}">
                <a16:creationId xmlns:a16="http://schemas.microsoft.com/office/drawing/2014/main" id="{DA35D2AD-305D-4DEA-8F92-685352E9F93F}"/>
              </a:ext>
            </a:extLst>
          </p:cNvPr>
          <p:cNvGrpSpPr>
            <a:grpSpLocks noChangeAspect="1"/>
          </p:cNvGrpSpPr>
          <p:nvPr/>
        </p:nvGrpSpPr>
        <p:grpSpPr>
          <a:xfrm>
            <a:off x="4888117" y="2085375"/>
            <a:ext cx="2415766" cy="1199156"/>
            <a:chOff x="6515137" y="-1169675"/>
            <a:chExt cx="1558123" cy="773433"/>
          </a:xfrm>
          <a:solidFill>
            <a:schemeClr val="tx1">
              <a:lumMod val="85000"/>
              <a:lumOff val="15000"/>
            </a:schemeClr>
          </a:solidFill>
        </p:grpSpPr>
        <p:sp>
          <p:nvSpPr>
            <p:cNvPr id="19" name="任意多边形 18">
              <a:extLst>
                <a:ext uri="{FF2B5EF4-FFF2-40B4-BE49-F238E27FC236}">
                  <a16:creationId xmlns:a16="http://schemas.microsoft.com/office/drawing/2014/main" id="{1B656564-FEFC-4DB5-960C-AB6CC0A61C05}"/>
                </a:ext>
              </a:extLst>
            </p:cNvPr>
            <p:cNvSpPr/>
            <p:nvPr/>
          </p:nvSpPr>
          <p:spPr>
            <a:xfrm>
              <a:off x="6515137" y="-1169675"/>
              <a:ext cx="767828" cy="773433"/>
            </a:xfrm>
            <a:custGeom>
              <a:avLst/>
              <a:gdLst/>
              <a:ahLst/>
              <a:cxnLst/>
              <a:rect l="l" t="t" r="r" b="b"/>
              <a:pathLst>
                <a:path w="767828" h="773433">
                  <a:moveTo>
                    <a:pt x="383185" y="0"/>
                  </a:moveTo>
                  <a:cubicBezTo>
                    <a:pt x="499322" y="52"/>
                    <a:pt x="592033" y="46540"/>
                    <a:pt x="661316" y="139464"/>
                  </a:cubicBezTo>
                  <a:cubicBezTo>
                    <a:pt x="730598" y="232388"/>
                    <a:pt x="766102" y="371436"/>
                    <a:pt x="767828" y="556608"/>
                  </a:cubicBezTo>
                  <a:cubicBezTo>
                    <a:pt x="767397" y="603342"/>
                    <a:pt x="764854" y="647227"/>
                    <a:pt x="760200" y="688263"/>
                  </a:cubicBezTo>
                  <a:lnTo>
                    <a:pt x="745113" y="773433"/>
                  </a:lnTo>
                  <a:lnTo>
                    <a:pt x="506018" y="773433"/>
                  </a:lnTo>
                  <a:lnTo>
                    <a:pt x="512258" y="739730"/>
                  </a:lnTo>
                  <a:cubicBezTo>
                    <a:pt x="519316" y="691261"/>
                    <a:pt x="522956" y="630221"/>
                    <a:pt x="523179" y="556608"/>
                  </a:cubicBezTo>
                  <a:cubicBezTo>
                    <a:pt x="522882" y="459043"/>
                    <a:pt x="516509" y="384341"/>
                    <a:pt x="504060" y="332502"/>
                  </a:cubicBezTo>
                  <a:cubicBezTo>
                    <a:pt x="491610" y="280663"/>
                    <a:pt x="474867" y="245264"/>
                    <a:pt x="453830" y="226305"/>
                  </a:cubicBezTo>
                  <a:cubicBezTo>
                    <a:pt x="432793" y="207345"/>
                    <a:pt x="409245" y="198400"/>
                    <a:pt x="383185" y="199471"/>
                  </a:cubicBezTo>
                  <a:cubicBezTo>
                    <a:pt x="357143" y="198400"/>
                    <a:pt x="333720" y="207345"/>
                    <a:pt x="312917" y="226305"/>
                  </a:cubicBezTo>
                  <a:cubicBezTo>
                    <a:pt x="292114" y="245264"/>
                    <a:pt x="275605" y="280663"/>
                    <a:pt x="263390" y="332502"/>
                  </a:cubicBezTo>
                  <a:cubicBezTo>
                    <a:pt x="251174" y="384341"/>
                    <a:pt x="244927" y="459043"/>
                    <a:pt x="244648" y="556608"/>
                  </a:cubicBezTo>
                  <a:cubicBezTo>
                    <a:pt x="244857" y="630221"/>
                    <a:pt x="248424" y="691261"/>
                    <a:pt x="255347" y="739730"/>
                  </a:cubicBezTo>
                  <a:lnTo>
                    <a:pt x="261469" y="773433"/>
                  </a:lnTo>
                  <a:lnTo>
                    <a:pt x="22525" y="773433"/>
                  </a:lnTo>
                  <a:lnTo>
                    <a:pt x="7547" y="688263"/>
                  </a:lnTo>
                  <a:cubicBezTo>
                    <a:pt x="2932" y="647227"/>
                    <a:pt x="416" y="603342"/>
                    <a:pt x="0" y="556608"/>
                  </a:cubicBezTo>
                  <a:cubicBezTo>
                    <a:pt x="1664" y="370162"/>
                    <a:pt x="36925" y="230750"/>
                    <a:pt x="105783" y="138372"/>
                  </a:cubicBezTo>
                  <a:cubicBezTo>
                    <a:pt x="174641" y="45994"/>
                    <a:pt x="267108" y="-130"/>
                    <a:pt x="3831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20" name="任意多边形 19">
              <a:extLst>
                <a:ext uri="{FF2B5EF4-FFF2-40B4-BE49-F238E27FC236}">
                  <a16:creationId xmlns:a16="http://schemas.microsoft.com/office/drawing/2014/main" id="{40BDE89A-9984-476C-A972-9E0FBE735E56}"/>
                </a:ext>
              </a:extLst>
            </p:cNvPr>
            <p:cNvSpPr/>
            <p:nvPr/>
          </p:nvSpPr>
          <p:spPr>
            <a:xfrm>
              <a:off x="7336059" y="-1169675"/>
              <a:ext cx="737201" cy="773433"/>
            </a:xfrm>
            <a:custGeom>
              <a:avLst/>
              <a:gdLst/>
              <a:ahLst/>
              <a:cxnLst/>
              <a:rect l="l" t="t" r="r" b="b"/>
              <a:pathLst>
                <a:path w="737201" h="773433">
                  <a:moveTo>
                    <a:pt x="336642" y="0"/>
                  </a:moveTo>
                  <a:cubicBezTo>
                    <a:pt x="450271" y="330"/>
                    <a:pt x="540221" y="25878"/>
                    <a:pt x="606491" y="76642"/>
                  </a:cubicBezTo>
                  <a:cubicBezTo>
                    <a:pt x="672760" y="127406"/>
                    <a:pt x="706623" y="201405"/>
                    <a:pt x="708077" y="298638"/>
                  </a:cubicBezTo>
                  <a:cubicBezTo>
                    <a:pt x="708077" y="352900"/>
                    <a:pt x="693515" y="400406"/>
                    <a:pt x="664391" y="441156"/>
                  </a:cubicBezTo>
                  <a:cubicBezTo>
                    <a:pt x="635268" y="481906"/>
                    <a:pt x="591585" y="514079"/>
                    <a:pt x="533345" y="537676"/>
                  </a:cubicBezTo>
                  <a:lnTo>
                    <a:pt x="533345" y="544956"/>
                  </a:lnTo>
                  <a:cubicBezTo>
                    <a:pt x="594965" y="563120"/>
                    <a:pt x="645025" y="594135"/>
                    <a:pt x="683526" y="637999"/>
                  </a:cubicBezTo>
                  <a:cubicBezTo>
                    <a:pt x="702777" y="659931"/>
                    <a:pt x="717363" y="685126"/>
                    <a:pt x="727284" y="713584"/>
                  </a:cubicBezTo>
                  <a:lnTo>
                    <a:pt x="737201" y="773433"/>
                  </a:lnTo>
                  <a:lnTo>
                    <a:pt x="480437" y="773433"/>
                  </a:lnTo>
                  <a:lnTo>
                    <a:pt x="477651" y="747819"/>
                  </a:lnTo>
                  <a:cubicBezTo>
                    <a:pt x="474107" y="734478"/>
                    <a:pt x="468593" y="722272"/>
                    <a:pt x="461108" y="711200"/>
                  </a:cubicBezTo>
                  <a:cubicBezTo>
                    <a:pt x="446139" y="689055"/>
                    <a:pt x="418540" y="672096"/>
                    <a:pt x="378310" y="660322"/>
                  </a:cubicBezTo>
                  <a:cubicBezTo>
                    <a:pt x="338081" y="648547"/>
                    <a:pt x="280472" y="642606"/>
                    <a:pt x="205482" y="642498"/>
                  </a:cubicBezTo>
                  <a:lnTo>
                    <a:pt x="205482" y="460515"/>
                  </a:lnTo>
                  <a:cubicBezTo>
                    <a:pt x="296596" y="459937"/>
                    <a:pt x="360293" y="446873"/>
                    <a:pt x="396574" y="421321"/>
                  </a:cubicBezTo>
                  <a:cubicBezTo>
                    <a:pt x="432855" y="395770"/>
                    <a:pt x="450283" y="361195"/>
                    <a:pt x="448856" y="317596"/>
                  </a:cubicBezTo>
                  <a:cubicBezTo>
                    <a:pt x="448704" y="280257"/>
                    <a:pt x="438078" y="251758"/>
                    <a:pt x="416977" y="232100"/>
                  </a:cubicBezTo>
                  <a:cubicBezTo>
                    <a:pt x="395876" y="212443"/>
                    <a:pt x="365211" y="202538"/>
                    <a:pt x="324983" y="202386"/>
                  </a:cubicBezTo>
                  <a:cubicBezTo>
                    <a:pt x="289127" y="202599"/>
                    <a:pt x="255912" y="210559"/>
                    <a:pt x="225338" y="226267"/>
                  </a:cubicBezTo>
                  <a:cubicBezTo>
                    <a:pt x="194765" y="241975"/>
                    <a:pt x="163372" y="264154"/>
                    <a:pt x="131159" y="292805"/>
                  </a:cubicBezTo>
                  <a:lnTo>
                    <a:pt x="0" y="133953"/>
                  </a:lnTo>
                  <a:cubicBezTo>
                    <a:pt x="50004" y="91426"/>
                    <a:pt x="102650" y="58544"/>
                    <a:pt x="157937" y="35308"/>
                  </a:cubicBezTo>
                  <a:cubicBezTo>
                    <a:pt x="213224" y="12073"/>
                    <a:pt x="272793" y="303"/>
                    <a:pt x="33664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grpSp>
    </p:spTree>
    <p:extLst>
      <p:ext uri="{BB962C8B-B14F-4D97-AF65-F5344CB8AC3E}">
        <p14:creationId xmlns:p14="http://schemas.microsoft.com/office/powerpoint/2010/main" val="320671471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BD6BE8F-429F-400C-B862-F5D5292452BC}"/>
              </a:ext>
            </a:extLst>
          </p:cNvPr>
          <p:cNvSpPr txBox="1"/>
          <p:nvPr/>
        </p:nvSpPr>
        <p:spPr>
          <a:xfrm>
            <a:off x="1214852" y="393957"/>
            <a:ext cx="4203131" cy="746358"/>
          </a:xfrm>
          <a:prstGeom prst="rect">
            <a:avLst/>
          </a:prstGeom>
          <a:noFill/>
        </p:spPr>
        <p:txBody>
          <a:bodyPr wrap="square" lIns="68580" tIns="34290" rIns="68580" bIns="34290" rtlCol="0">
            <a:spAutoFit/>
          </a:bodyPr>
          <a:lstStyle/>
          <a:p>
            <a:pPr defTabSz="685800"/>
            <a:r>
              <a:rPr lang="zh-CN" altLang="en-US" sz="4400" dirty="0">
                <a:latin typeface="Times New Roman Uni" panose="02020603050405020304" pitchFamily="18" charset="-120"/>
                <a:ea typeface="微軟正黑體" panose="020B0604030504040204" pitchFamily="34" charset="-120"/>
                <a:cs typeface="+mn-ea"/>
                <a:sym typeface="+mn-lt"/>
              </a:rPr>
              <a:t>文字雲</a:t>
            </a:r>
          </a:p>
        </p:txBody>
      </p:sp>
      <p:pic>
        <p:nvPicPr>
          <p:cNvPr id="32" name="图片 31">
            <a:extLst>
              <a:ext uri="{FF2B5EF4-FFF2-40B4-BE49-F238E27FC236}">
                <a16:creationId xmlns:a16="http://schemas.microsoft.com/office/drawing/2014/main" id="{2B8CE4B3-C0F3-4B04-A9C0-5815FC874B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32" y="1592825"/>
            <a:ext cx="5953760" cy="3280533"/>
          </a:xfrm>
          <a:prstGeom prst="rect">
            <a:avLst/>
          </a:prstGeom>
        </p:spPr>
      </p:pic>
      <p:pic>
        <p:nvPicPr>
          <p:cNvPr id="34" name="图片 33">
            <a:extLst>
              <a:ext uri="{FF2B5EF4-FFF2-40B4-BE49-F238E27FC236}">
                <a16:creationId xmlns:a16="http://schemas.microsoft.com/office/drawing/2014/main" id="{7E72CC9A-E86D-499D-827C-26DE950827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5680" y="1592825"/>
            <a:ext cx="6116320" cy="3280533"/>
          </a:xfrm>
          <a:prstGeom prst="rect">
            <a:avLst/>
          </a:prstGeom>
        </p:spPr>
      </p:pic>
      <p:sp>
        <p:nvSpPr>
          <p:cNvPr id="35" name="文本框 34">
            <a:extLst>
              <a:ext uri="{FF2B5EF4-FFF2-40B4-BE49-F238E27FC236}">
                <a16:creationId xmlns:a16="http://schemas.microsoft.com/office/drawing/2014/main" id="{8070E0EF-CCB9-407D-A6FD-B934AB5188C7}"/>
              </a:ext>
            </a:extLst>
          </p:cNvPr>
          <p:cNvSpPr txBox="1"/>
          <p:nvPr/>
        </p:nvSpPr>
        <p:spPr>
          <a:xfrm>
            <a:off x="1904637" y="5540477"/>
            <a:ext cx="5024284" cy="769441"/>
          </a:xfrm>
          <a:prstGeom prst="rect">
            <a:avLst/>
          </a:prstGeom>
          <a:noFill/>
        </p:spPr>
        <p:txBody>
          <a:bodyPr wrap="square" rtlCol="0">
            <a:spAutoFit/>
          </a:bodyPr>
          <a:lstStyle/>
          <a:p>
            <a:r>
              <a:rPr lang="zh-CN" altLang="en-US" sz="4400" dirty="0">
                <a:solidFill>
                  <a:srgbClr val="FF0000"/>
                </a:solidFill>
                <a:latin typeface="Times New Roman Uni" panose="02020603050405020304" pitchFamily="18" charset="-120"/>
                <a:ea typeface="微軟正黑體" panose="020B0604030504040204" pitchFamily="34" charset="-120"/>
                <a:cs typeface="+mn-ea"/>
              </a:rPr>
              <a:t>常規股</a:t>
            </a:r>
          </a:p>
        </p:txBody>
      </p:sp>
      <p:sp>
        <p:nvSpPr>
          <p:cNvPr id="36" name="文本框 35">
            <a:extLst>
              <a:ext uri="{FF2B5EF4-FFF2-40B4-BE49-F238E27FC236}">
                <a16:creationId xmlns:a16="http://schemas.microsoft.com/office/drawing/2014/main" id="{8FB11604-ADDF-4DB8-8889-DE2EFA417EA7}"/>
              </a:ext>
            </a:extLst>
          </p:cNvPr>
          <p:cNvSpPr txBox="1"/>
          <p:nvPr/>
        </p:nvSpPr>
        <p:spPr>
          <a:xfrm>
            <a:off x="8853948" y="5540477"/>
            <a:ext cx="5024284" cy="769441"/>
          </a:xfrm>
          <a:prstGeom prst="rect">
            <a:avLst/>
          </a:prstGeom>
          <a:noFill/>
        </p:spPr>
        <p:txBody>
          <a:bodyPr wrap="square" rtlCol="0">
            <a:spAutoFit/>
          </a:bodyPr>
          <a:lstStyle/>
          <a:p>
            <a:r>
              <a:rPr lang="zh-CN" altLang="en-US" sz="4400" dirty="0">
                <a:solidFill>
                  <a:srgbClr val="FF0000"/>
                </a:solidFill>
                <a:latin typeface="Times New Roman Uni" panose="02020603050405020304" pitchFamily="18" charset="-120"/>
                <a:ea typeface="微軟正黑體" panose="020B0604030504040204" pitchFamily="34" charset="-120"/>
                <a:cs typeface="+mn-ea"/>
              </a:rPr>
              <a:t>妖股</a:t>
            </a:r>
          </a:p>
        </p:txBody>
      </p:sp>
      <p:sp>
        <p:nvSpPr>
          <p:cNvPr id="2" name="椭圆 1">
            <a:extLst>
              <a:ext uri="{FF2B5EF4-FFF2-40B4-BE49-F238E27FC236}">
                <a16:creationId xmlns:a16="http://schemas.microsoft.com/office/drawing/2014/main" id="{0B64AA17-E599-40C6-AE1A-D926CD3D8301}"/>
              </a:ext>
            </a:extLst>
          </p:cNvPr>
          <p:cNvSpPr/>
          <p:nvPr/>
        </p:nvSpPr>
        <p:spPr>
          <a:xfrm>
            <a:off x="795696" y="2781635"/>
            <a:ext cx="2208761" cy="12025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64F764DB-9739-4DE1-A10B-6C570EE2C69A}"/>
              </a:ext>
            </a:extLst>
          </p:cNvPr>
          <p:cNvSpPr/>
          <p:nvPr/>
        </p:nvSpPr>
        <p:spPr>
          <a:xfrm>
            <a:off x="11000792" y="2675743"/>
            <a:ext cx="998375" cy="1635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F3FDEA54-3256-4528-B266-7BA0BADE3149}"/>
              </a:ext>
            </a:extLst>
          </p:cNvPr>
          <p:cNvSpPr/>
          <p:nvPr/>
        </p:nvSpPr>
        <p:spPr>
          <a:xfrm>
            <a:off x="4245013" y="4078340"/>
            <a:ext cx="980130" cy="634482"/>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9D907A13-E68A-485F-9B0B-39A3F52682F7}"/>
              </a:ext>
            </a:extLst>
          </p:cNvPr>
          <p:cNvSpPr/>
          <p:nvPr/>
        </p:nvSpPr>
        <p:spPr>
          <a:xfrm>
            <a:off x="9535886" y="1613467"/>
            <a:ext cx="2024743" cy="1026368"/>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D6D19D63-A01A-46E7-84B8-61DBE390A277}"/>
              </a:ext>
            </a:extLst>
          </p:cNvPr>
          <p:cNvSpPr/>
          <p:nvPr/>
        </p:nvSpPr>
        <p:spPr>
          <a:xfrm>
            <a:off x="7150359" y="1665751"/>
            <a:ext cx="1918996" cy="1063599"/>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E8448394-A27F-46DF-A940-FACFE0583EC2}"/>
              </a:ext>
            </a:extLst>
          </p:cNvPr>
          <p:cNvSpPr/>
          <p:nvPr/>
        </p:nvSpPr>
        <p:spPr>
          <a:xfrm>
            <a:off x="2953690" y="2299740"/>
            <a:ext cx="1446245" cy="889187"/>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3FA39C16-18BE-4F34-AD0A-562E67A54568}"/>
              </a:ext>
            </a:extLst>
          </p:cNvPr>
          <p:cNvSpPr/>
          <p:nvPr/>
        </p:nvSpPr>
        <p:spPr>
          <a:xfrm>
            <a:off x="164325" y="1699492"/>
            <a:ext cx="857928" cy="16222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D31A8791-85B0-44EE-B475-CC25E3EE1B2B}"/>
              </a:ext>
            </a:extLst>
          </p:cNvPr>
          <p:cNvSpPr/>
          <p:nvPr/>
        </p:nvSpPr>
        <p:spPr>
          <a:xfrm>
            <a:off x="2219856" y="4148825"/>
            <a:ext cx="784601" cy="63448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8134EF41-1CAA-4F55-ACE0-C9FC41B232AA}"/>
              </a:ext>
            </a:extLst>
          </p:cNvPr>
          <p:cNvSpPr/>
          <p:nvPr/>
        </p:nvSpPr>
        <p:spPr>
          <a:xfrm>
            <a:off x="6585131" y="3984171"/>
            <a:ext cx="1177938" cy="63448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64226AFA-C26F-4003-94FF-FDE451A71A7C}"/>
              </a:ext>
            </a:extLst>
          </p:cNvPr>
          <p:cNvSpPr/>
          <p:nvPr/>
        </p:nvSpPr>
        <p:spPr>
          <a:xfrm>
            <a:off x="5025682" y="3188927"/>
            <a:ext cx="784601" cy="142972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2FA34AA1-507D-4F46-B411-720C839BB77D}"/>
              </a:ext>
            </a:extLst>
          </p:cNvPr>
          <p:cNvSpPr/>
          <p:nvPr/>
        </p:nvSpPr>
        <p:spPr>
          <a:xfrm>
            <a:off x="9388565" y="3939589"/>
            <a:ext cx="1177938" cy="63448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82C50629-7183-412E-9499-4E0D8355F27B}"/>
              </a:ext>
            </a:extLst>
          </p:cNvPr>
          <p:cNvSpPr/>
          <p:nvPr/>
        </p:nvSpPr>
        <p:spPr>
          <a:xfrm>
            <a:off x="4664477" y="1652000"/>
            <a:ext cx="1177938" cy="63448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394323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000"/>
                                        <p:tgtEl>
                                          <p:spTgt spid="15"/>
                                        </p:tgtEl>
                                      </p:cBhvr>
                                    </p:animEffect>
                                    <p:anim calcmode="lin" valueType="num">
                                      <p:cBhvr>
                                        <p:cTn id="58" dur="1000" fill="hold"/>
                                        <p:tgtEl>
                                          <p:spTgt spid="15"/>
                                        </p:tgtEl>
                                        <p:attrNameLst>
                                          <p:attrName>ppt_x</p:attrName>
                                        </p:attrNameLst>
                                      </p:cBhvr>
                                      <p:tavLst>
                                        <p:tav tm="0">
                                          <p:val>
                                            <p:strVal val="#ppt_x"/>
                                          </p:val>
                                        </p:tav>
                                        <p:tav tm="100000">
                                          <p:val>
                                            <p:strVal val="#ppt_x"/>
                                          </p:val>
                                        </p:tav>
                                      </p:tavLst>
                                    </p:anim>
                                    <p:anim calcmode="lin" valueType="num">
                                      <p:cBhvr>
                                        <p:cTn id="59" dur="1000" fill="hold"/>
                                        <p:tgtEl>
                                          <p:spTgt spid="1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1000"/>
                                        <p:tgtEl>
                                          <p:spTgt spid="16"/>
                                        </p:tgtEl>
                                      </p:cBhvr>
                                    </p:animEffect>
                                    <p:anim calcmode="lin" valueType="num">
                                      <p:cBhvr>
                                        <p:cTn id="63" dur="1000" fill="hold"/>
                                        <p:tgtEl>
                                          <p:spTgt spid="16"/>
                                        </p:tgtEl>
                                        <p:attrNameLst>
                                          <p:attrName>ppt_x</p:attrName>
                                        </p:attrNameLst>
                                      </p:cBhvr>
                                      <p:tavLst>
                                        <p:tav tm="0">
                                          <p:val>
                                            <p:strVal val="#ppt_x"/>
                                          </p:val>
                                        </p:tav>
                                        <p:tav tm="100000">
                                          <p:val>
                                            <p:strVal val="#ppt_x"/>
                                          </p:val>
                                        </p:tav>
                                      </p:tavLst>
                                    </p:anim>
                                    <p:anim calcmode="lin" valueType="num">
                                      <p:cBhvr>
                                        <p:cTn id="64" dur="1000" fill="hold"/>
                                        <p:tgtEl>
                                          <p:spTgt spid="16"/>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fade">
                                      <p:cBhvr>
                                        <p:cTn id="67" dur="1000"/>
                                        <p:tgtEl>
                                          <p:spTgt spid="35"/>
                                        </p:tgtEl>
                                      </p:cBhvr>
                                    </p:animEffect>
                                    <p:anim calcmode="lin" valueType="num">
                                      <p:cBhvr>
                                        <p:cTn id="68" dur="1000" fill="hold"/>
                                        <p:tgtEl>
                                          <p:spTgt spid="35"/>
                                        </p:tgtEl>
                                        <p:attrNameLst>
                                          <p:attrName>ppt_x</p:attrName>
                                        </p:attrNameLst>
                                      </p:cBhvr>
                                      <p:tavLst>
                                        <p:tav tm="0">
                                          <p:val>
                                            <p:strVal val="#ppt_x"/>
                                          </p:val>
                                        </p:tav>
                                        <p:tav tm="100000">
                                          <p:val>
                                            <p:strVal val="#ppt_x"/>
                                          </p:val>
                                        </p:tav>
                                      </p:tavLst>
                                    </p:anim>
                                    <p:anim calcmode="lin" valueType="num">
                                      <p:cBhvr>
                                        <p:cTn id="69" dur="1000" fill="hold"/>
                                        <p:tgtEl>
                                          <p:spTgt spid="3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fade">
                                      <p:cBhvr>
                                        <p:cTn id="72" dur="1000"/>
                                        <p:tgtEl>
                                          <p:spTgt spid="36"/>
                                        </p:tgtEl>
                                      </p:cBhvr>
                                    </p:animEffect>
                                    <p:anim calcmode="lin" valueType="num">
                                      <p:cBhvr>
                                        <p:cTn id="73" dur="1000" fill="hold"/>
                                        <p:tgtEl>
                                          <p:spTgt spid="36"/>
                                        </p:tgtEl>
                                        <p:attrNameLst>
                                          <p:attrName>ppt_x</p:attrName>
                                        </p:attrNameLst>
                                      </p:cBhvr>
                                      <p:tavLst>
                                        <p:tav tm="0">
                                          <p:val>
                                            <p:strVal val="#ppt_x"/>
                                          </p:val>
                                        </p:tav>
                                        <p:tav tm="100000">
                                          <p:val>
                                            <p:strVal val="#ppt_x"/>
                                          </p:val>
                                        </p:tav>
                                      </p:tavLst>
                                    </p:anim>
                                    <p:anim calcmode="lin" valueType="num">
                                      <p:cBhvr>
                                        <p:cTn id="74" dur="1000" fill="hold"/>
                                        <p:tgtEl>
                                          <p:spTgt spid="36"/>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1000"/>
                                        <p:tgtEl>
                                          <p:spTgt spid="17"/>
                                        </p:tgtEl>
                                      </p:cBhvr>
                                    </p:animEffect>
                                    <p:anim calcmode="lin" valueType="num">
                                      <p:cBhvr>
                                        <p:cTn id="78" dur="1000" fill="hold"/>
                                        <p:tgtEl>
                                          <p:spTgt spid="17"/>
                                        </p:tgtEl>
                                        <p:attrNameLst>
                                          <p:attrName>ppt_x</p:attrName>
                                        </p:attrNameLst>
                                      </p:cBhvr>
                                      <p:tavLst>
                                        <p:tav tm="0">
                                          <p:val>
                                            <p:strVal val="#ppt_x"/>
                                          </p:val>
                                        </p:tav>
                                        <p:tav tm="100000">
                                          <p:val>
                                            <p:strVal val="#ppt_x"/>
                                          </p:val>
                                        </p:tav>
                                      </p:tavLst>
                                    </p:anim>
                                    <p:anim calcmode="lin" valueType="num">
                                      <p:cBhvr>
                                        <p:cTn id="79" dur="1000" fill="hold"/>
                                        <p:tgtEl>
                                          <p:spTgt spid="17"/>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1000"/>
                                        <p:tgtEl>
                                          <p:spTgt spid="18"/>
                                        </p:tgtEl>
                                      </p:cBhvr>
                                    </p:animEffect>
                                    <p:anim calcmode="lin" valueType="num">
                                      <p:cBhvr>
                                        <p:cTn id="83" dur="1000" fill="hold"/>
                                        <p:tgtEl>
                                          <p:spTgt spid="18"/>
                                        </p:tgtEl>
                                        <p:attrNameLst>
                                          <p:attrName>ppt_x</p:attrName>
                                        </p:attrNameLst>
                                      </p:cBhvr>
                                      <p:tavLst>
                                        <p:tav tm="0">
                                          <p:val>
                                            <p:strVal val="#ppt_x"/>
                                          </p:val>
                                        </p:tav>
                                        <p:tav tm="100000">
                                          <p:val>
                                            <p:strVal val="#ppt_x"/>
                                          </p:val>
                                        </p:tav>
                                      </p:tavLst>
                                    </p:anim>
                                    <p:anim calcmode="lin" valueType="num">
                                      <p:cBhvr>
                                        <p:cTn id="8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2"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1567</TotalTime>
  <Words>621</Words>
  <Application>Microsoft Office PowerPoint</Application>
  <PresentationFormat>宽屏</PresentationFormat>
  <Paragraphs>108</Paragraphs>
  <Slides>21</Slides>
  <Notes>21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KaiTi</vt:lpstr>
      <vt:lpstr>微軟正黑體</vt:lpstr>
      <vt:lpstr>新細明體</vt:lpstr>
      <vt:lpstr>Times New Roman Uni</vt:lpstr>
      <vt:lpstr>思源黑体 CN Bold</vt:lpstr>
      <vt:lpstr>思源黑体 CN Heavy</vt:lpstr>
      <vt:lpstr>宋体</vt:lpstr>
      <vt:lpstr>微软雅黑</vt:lpstr>
      <vt:lpstr>Arial</vt:lpstr>
      <vt:lpstr>Calibri</vt:lpstr>
      <vt:lpstr>Calibri Light</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2089054397@qq.com</cp:lastModifiedBy>
  <cp:revision>121</cp:revision>
  <dcterms:created xsi:type="dcterms:W3CDTF">2018-09-17T11:33:34Z</dcterms:created>
  <dcterms:modified xsi:type="dcterms:W3CDTF">2018-11-12T05:24:51Z</dcterms:modified>
</cp:coreProperties>
</file>