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83D9C-BF4A-49E9-BDA8-0D796791CB9F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E4BB839-BDAE-4AA2-891E-A7050E44855D}">
      <dgm:prSet phldrT="[Text]"/>
      <dgm:spPr/>
      <dgm:t>
        <a:bodyPr/>
        <a:lstStyle/>
        <a:p>
          <a:r>
            <a:rPr lang="en-IN" dirty="0"/>
            <a:t>Data Overview</a:t>
          </a:r>
        </a:p>
      </dgm:t>
    </dgm:pt>
    <dgm:pt modelId="{3FB7A469-D07C-459A-9CBE-302DD8DE6E0E}" type="parTrans" cxnId="{B01CF807-464D-469C-B56C-030BA0058644}">
      <dgm:prSet/>
      <dgm:spPr/>
      <dgm:t>
        <a:bodyPr/>
        <a:lstStyle/>
        <a:p>
          <a:endParaRPr lang="en-IN"/>
        </a:p>
      </dgm:t>
    </dgm:pt>
    <dgm:pt modelId="{D2683972-CE22-4CB4-B501-714D353DDB14}" type="sibTrans" cxnId="{B01CF807-464D-469C-B56C-030BA0058644}">
      <dgm:prSet/>
      <dgm:spPr/>
      <dgm:t>
        <a:bodyPr/>
        <a:lstStyle/>
        <a:p>
          <a:endParaRPr lang="en-IN"/>
        </a:p>
      </dgm:t>
    </dgm:pt>
    <dgm:pt modelId="{BCD514D0-DCBB-48EE-9D6A-101B27669167}">
      <dgm:prSet phldrT="[Text]"/>
      <dgm:spPr/>
      <dgm:t>
        <a:bodyPr/>
        <a:lstStyle/>
        <a:p>
          <a:r>
            <a:rPr lang="en-IN" dirty="0"/>
            <a:t>Data Loading</a:t>
          </a:r>
        </a:p>
      </dgm:t>
    </dgm:pt>
    <dgm:pt modelId="{8D5B6A33-C47C-4E6A-B9F0-9A51E584F021}" type="parTrans" cxnId="{32323C5B-052D-4D4E-ACE3-651F11A8886C}">
      <dgm:prSet/>
      <dgm:spPr/>
      <dgm:t>
        <a:bodyPr/>
        <a:lstStyle/>
        <a:p>
          <a:endParaRPr lang="en-IN"/>
        </a:p>
      </dgm:t>
    </dgm:pt>
    <dgm:pt modelId="{0B22FF5A-8A0A-46F5-88B5-C3877F3BBE12}" type="sibTrans" cxnId="{32323C5B-052D-4D4E-ACE3-651F11A8886C}">
      <dgm:prSet/>
      <dgm:spPr/>
      <dgm:t>
        <a:bodyPr/>
        <a:lstStyle/>
        <a:p>
          <a:endParaRPr lang="en-IN"/>
        </a:p>
      </dgm:t>
    </dgm:pt>
    <dgm:pt modelId="{2EFD70C8-D922-4CA2-9434-9077F3FCCB3C}">
      <dgm:prSet phldrT="[Text]"/>
      <dgm:spPr/>
      <dgm:t>
        <a:bodyPr/>
        <a:lstStyle/>
        <a:p>
          <a:r>
            <a:rPr lang="en-IN" dirty="0"/>
            <a:t>Data Volume</a:t>
          </a:r>
        </a:p>
      </dgm:t>
    </dgm:pt>
    <dgm:pt modelId="{350A1577-7484-46A2-9E5E-5E59EE15A6CB}" type="parTrans" cxnId="{87F35C1F-D240-465A-A899-E498DC929B60}">
      <dgm:prSet/>
      <dgm:spPr/>
      <dgm:t>
        <a:bodyPr/>
        <a:lstStyle/>
        <a:p>
          <a:endParaRPr lang="en-IN"/>
        </a:p>
      </dgm:t>
    </dgm:pt>
    <dgm:pt modelId="{F103BF74-7365-4E2A-A372-ED285B8C991A}" type="sibTrans" cxnId="{87F35C1F-D240-465A-A899-E498DC929B60}">
      <dgm:prSet/>
      <dgm:spPr/>
      <dgm:t>
        <a:bodyPr/>
        <a:lstStyle/>
        <a:p>
          <a:endParaRPr lang="en-IN"/>
        </a:p>
      </dgm:t>
    </dgm:pt>
    <dgm:pt modelId="{CBE4AB80-191D-427F-8DD5-8F3D5235F376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1CEC8372-238D-45FE-B67A-45E0EE9DA7D3}" type="parTrans" cxnId="{A539F04B-E2EE-4691-BAFA-9D5EBA4D12CC}">
      <dgm:prSet/>
      <dgm:spPr/>
      <dgm:t>
        <a:bodyPr/>
        <a:lstStyle/>
        <a:p>
          <a:endParaRPr lang="en-IN"/>
        </a:p>
      </dgm:t>
    </dgm:pt>
    <dgm:pt modelId="{7FE62327-CD44-4637-A265-7370A4B41F87}" type="sibTrans" cxnId="{A539F04B-E2EE-4691-BAFA-9D5EBA4D12CC}">
      <dgm:prSet/>
      <dgm:spPr/>
      <dgm:t>
        <a:bodyPr/>
        <a:lstStyle/>
        <a:p>
          <a:endParaRPr lang="en-IN"/>
        </a:p>
      </dgm:t>
    </dgm:pt>
    <dgm:pt modelId="{5A5D230A-68E1-41E8-A478-192085045553}">
      <dgm:prSet phldrT="[Text]"/>
      <dgm:spPr/>
      <dgm:t>
        <a:bodyPr/>
        <a:lstStyle/>
        <a:p>
          <a:r>
            <a:rPr lang="en-IN" dirty="0"/>
            <a:t>Fix Rows and Columns</a:t>
          </a:r>
        </a:p>
      </dgm:t>
    </dgm:pt>
    <dgm:pt modelId="{A611ABB6-3E17-41AC-83F2-F99DBC267E6A}" type="parTrans" cxnId="{BE96CC7C-256D-499B-9634-FE42D4C28803}">
      <dgm:prSet/>
      <dgm:spPr/>
      <dgm:t>
        <a:bodyPr/>
        <a:lstStyle/>
        <a:p>
          <a:endParaRPr lang="en-IN"/>
        </a:p>
      </dgm:t>
    </dgm:pt>
    <dgm:pt modelId="{1435D652-08E0-4931-A1E4-D83048C13F92}" type="sibTrans" cxnId="{BE96CC7C-256D-499B-9634-FE42D4C28803}">
      <dgm:prSet/>
      <dgm:spPr/>
      <dgm:t>
        <a:bodyPr/>
        <a:lstStyle/>
        <a:p>
          <a:endParaRPr lang="en-IN"/>
        </a:p>
      </dgm:t>
    </dgm:pt>
    <dgm:pt modelId="{3C06488F-DE2F-46B4-B10D-10798D41786F}">
      <dgm:prSet phldrT="[Text]"/>
      <dgm:spPr/>
      <dgm:t>
        <a:bodyPr/>
        <a:lstStyle/>
        <a:p>
          <a:r>
            <a:rPr lang="en-IN" dirty="0"/>
            <a:t>Missing Value</a:t>
          </a:r>
        </a:p>
      </dgm:t>
    </dgm:pt>
    <dgm:pt modelId="{01A7EE8D-C3F0-47FB-9E41-A454399135B6}" type="parTrans" cxnId="{F28C6075-7DBA-4A72-8CCA-A76A90C29584}">
      <dgm:prSet/>
      <dgm:spPr/>
      <dgm:t>
        <a:bodyPr/>
        <a:lstStyle/>
        <a:p>
          <a:endParaRPr lang="en-IN"/>
        </a:p>
      </dgm:t>
    </dgm:pt>
    <dgm:pt modelId="{4106879A-E641-4A9B-863C-ABB6FE1FCA11}" type="sibTrans" cxnId="{F28C6075-7DBA-4A72-8CCA-A76A90C29584}">
      <dgm:prSet/>
      <dgm:spPr/>
      <dgm:t>
        <a:bodyPr/>
        <a:lstStyle/>
        <a:p>
          <a:endParaRPr lang="en-IN"/>
        </a:p>
      </dgm:t>
    </dgm:pt>
    <dgm:pt modelId="{89E51EFB-36E0-4130-8744-BD216990AB1E}">
      <dgm:prSet phldrT="[Text]"/>
      <dgm:spPr/>
      <dgm:t>
        <a:bodyPr/>
        <a:lstStyle/>
        <a:p>
          <a:r>
            <a:rPr lang="en-IN" dirty="0"/>
            <a:t>Derived Metrics</a:t>
          </a:r>
        </a:p>
      </dgm:t>
    </dgm:pt>
    <dgm:pt modelId="{99A415A0-B5BA-4A48-9EB3-F0D10C43B021}" type="parTrans" cxnId="{D06902C5-A4AF-478B-9B57-7F10434F12FA}">
      <dgm:prSet/>
      <dgm:spPr/>
      <dgm:t>
        <a:bodyPr/>
        <a:lstStyle/>
        <a:p>
          <a:endParaRPr lang="en-IN"/>
        </a:p>
      </dgm:t>
    </dgm:pt>
    <dgm:pt modelId="{ECC44A42-F69B-4C02-AEE3-C18B26EBBD77}" type="sibTrans" cxnId="{D06902C5-A4AF-478B-9B57-7F10434F12FA}">
      <dgm:prSet/>
      <dgm:spPr/>
      <dgm:t>
        <a:bodyPr/>
        <a:lstStyle/>
        <a:p>
          <a:endParaRPr lang="en-IN"/>
        </a:p>
      </dgm:t>
    </dgm:pt>
    <dgm:pt modelId="{D6A0E8A8-D159-4DEF-AEEC-AFC73BAD2BB3}">
      <dgm:prSet phldrT="[Text]"/>
      <dgm:spPr/>
      <dgm:t>
        <a:bodyPr/>
        <a:lstStyle/>
        <a:p>
          <a:r>
            <a:rPr lang="en-IN" dirty="0"/>
            <a:t>Type Derived Metrics</a:t>
          </a:r>
        </a:p>
      </dgm:t>
    </dgm:pt>
    <dgm:pt modelId="{B976E4A1-EBB4-41A0-BD6F-EDBF084E49F7}" type="parTrans" cxnId="{900A86F1-6177-4880-881D-DD010092360D}">
      <dgm:prSet/>
      <dgm:spPr/>
      <dgm:t>
        <a:bodyPr/>
        <a:lstStyle/>
        <a:p>
          <a:endParaRPr lang="en-IN"/>
        </a:p>
      </dgm:t>
    </dgm:pt>
    <dgm:pt modelId="{BCD98C79-2F2B-4610-BE4E-F7B2F6126F23}" type="sibTrans" cxnId="{900A86F1-6177-4880-881D-DD010092360D}">
      <dgm:prSet/>
      <dgm:spPr/>
      <dgm:t>
        <a:bodyPr/>
        <a:lstStyle/>
        <a:p>
          <a:endParaRPr lang="en-IN"/>
        </a:p>
      </dgm:t>
    </dgm:pt>
    <dgm:pt modelId="{D78A3816-F153-4ECE-B095-EF9A69482E22}">
      <dgm:prSet phldrT="[Text]"/>
      <dgm:spPr/>
      <dgm:t>
        <a:bodyPr/>
        <a:lstStyle/>
        <a:p>
          <a:r>
            <a:rPr lang="en-IN" dirty="0"/>
            <a:t>Business Derived Metrics</a:t>
          </a:r>
        </a:p>
      </dgm:t>
    </dgm:pt>
    <dgm:pt modelId="{7E018F32-BA27-43BF-8C01-7542E35F04DE}" type="parTrans" cxnId="{E88C9B09-D7DF-438B-B6D2-3BA30DEAFFC8}">
      <dgm:prSet/>
      <dgm:spPr/>
      <dgm:t>
        <a:bodyPr/>
        <a:lstStyle/>
        <a:p>
          <a:endParaRPr lang="en-IN"/>
        </a:p>
      </dgm:t>
    </dgm:pt>
    <dgm:pt modelId="{FBE52A4B-F24A-464D-8E3B-107DD0470911}" type="sibTrans" cxnId="{E88C9B09-D7DF-438B-B6D2-3BA30DEAFFC8}">
      <dgm:prSet/>
      <dgm:spPr/>
      <dgm:t>
        <a:bodyPr/>
        <a:lstStyle/>
        <a:p>
          <a:endParaRPr lang="en-IN"/>
        </a:p>
      </dgm:t>
    </dgm:pt>
    <dgm:pt modelId="{C2C32ABD-2B93-4875-B520-37556E849F72}">
      <dgm:prSet phldrT="[Text]"/>
      <dgm:spPr/>
      <dgm:t>
        <a:bodyPr/>
        <a:lstStyle/>
        <a:p>
          <a:r>
            <a:rPr lang="en-IN" dirty="0"/>
            <a:t>Standardise data</a:t>
          </a:r>
        </a:p>
      </dgm:t>
    </dgm:pt>
    <dgm:pt modelId="{89657A05-E779-4F21-BA4A-93347AA55D1D}" type="parTrans" cxnId="{D9BEF0DA-7D27-4B45-8D46-772693ED37B7}">
      <dgm:prSet/>
      <dgm:spPr/>
      <dgm:t>
        <a:bodyPr/>
        <a:lstStyle/>
        <a:p>
          <a:endParaRPr lang="en-IN"/>
        </a:p>
      </dgm:t>
    </dgm:pt>
    <dgm:pt modelId="{3516F5A3-0C8C-4E3D-8863-E4D6550E9717}" type="sibTrans" cxnId="{D9BEF0DA-7D27-4B45-8D46-772693ED37B7}">
      <dgm:prSet/>
      <dgm:spPr/>
      <dgm:t>
        <a:bodyPr/>
        <a:lstStyle/>
        <a:p>
          <a:endParaRPr lang="en-IN"/>
        </a:p>
      </dgm:t>
    </dgm:pt>
    <dgm:pt modelId="{BB612DC5-773C-4FE2-9864-CB1AA8D2A3CE}">
      <dgm:prSet phldrT="[Text]"/>
      <dgm:spPr/>
      <dgm:t>
        <a:bodyPr/>
        <a:lstStyle/>
        <a:p>
          <a:r>
            <a:rPr lang="en-IN" dirty="0"/>
            <a:t>Fix invalid values</a:t>
          </a:r>
        </a:p>
      </dgm:t>
    </dgm:pt>
    <dgm:pt modelId="{2CA253B4-BD0B-48F0-B014-D73909F44758}" type="parTrans" cxnId="{AADDE48D-9779-4805-8D79-3920C9EBB65F}">
      <dgm:prSet/>
      <dgm:spPr/>
      <dgm:t>
        <a:bodyPr/>
        <a:lstStyle/>
        <a:p>
          <a:endParaRPr lang="en-IN"/>
        </a:p>
      </dgm:t>
    </dgm:pt>
    <dgm:pt modelId="{FF3B8E05-D0EF-4D3B-8824-AAE8F26C1D40}" type="sibTrans" cxnId="{AADDE48D-9779-4805-8D79-3920C9EBB65F}">
      <dgm:prSet/>
      <dgm:spPr/>
      <dgm:t>
        <a:bodyPr/>
        <a:lstStyle/>
        <a:p>
          <a:endParaRPr lang="en-IN"/>
        </a:p>
      </dgm:t>
    </dgm:pt>
    <dgm:pt modelId="{1D7ED228-6891-4474-AA78-C1E043DB6E89}">
      <dgm:prSet phldrT="[Text]"/>
      <dgm:spPr/>
      <dgm:t>
        <a:bodyPr/>
        <a:lstStyle/>
        <a:p>
          <a:r>
            <a:rPr lang="en-IN" dirty="0"/>
            <a:t>Data Content Analysis  </a:t>
          </a:r>
        </a:p>
      </dgm:t>
    </dgm:pt>
    <dgm:pt modelId="{EF03C0AB-9F19-41EB-929A-2BAAFD5E83BF}" type="parTrans" cxnId="{CED4C82E-6D25-4272-8C48-0E54C99A28E0}">
      <dgm:prSet/>
      <dgm:spPr/>
      <dgm:t>
        <a:bodyPr/>
        <a:lstStyle/>
        <a:p>
          <a:endParaRPr lang="en-IN"/>
        </a:p>
      </dgm:t>
    </dgm:pt>
    <dgm:pt modelId="{C1EDD4BF-4F64-4DB3-882C-46C960A8789D}" type="sibTrans" cxnId="{CED4C82E-6D25-4272-8C48-0E54C99A28E0}">
      <dgm:prSet/>
      <dgm:spPr/>
      <dgm:t>
        <a:bodyPr/>
        <a:lstStyle/>
        <a:p>
          <a:endParaRPr lang="en-IN"/>
        </a:p>
      </dgm:t>
    </dgm:pt>
    <dgm:pt modelId="{C08FF08A-6713-4AF3-8BFE-E4221E86F735}">
      <dgm:prSet phldrT="[Text]"/>
      <dgm:spPr/>
      <dgm:t>
        <a:bodyPr/>
        <a:lstStyle/>
        <a:p>
          <a:r>
            <a:rPr lang="en-IN" b="0" i="0" dirty="0">
              <a:solidFill>
                <a:srgbClr val="000000"/>
              </a:solidFill>
              <a:effectLst/>
              <a:latin typeface="Helvetica Neue"/>
            </a:rPr>
            <a:t>Univariate Analysis</a:t>
          </a:r>
          <a:endParaRPr lang="en-IN" dirty="0"/>
        </a:p>
      </dgm:t>
    </dgm:pt>
    <dgm:pt modelId="{26E0E640-2806-4893-BB03-7B36356484EB}" type="parTrans" cxnId="{ACD3BA80-DAB1-4367-9A79-E0AEBC56EBE2}">
      <dgm:prSet/>
      <dgm:spPr/>
      <dgm:t>
        <a:bodyPr/>
        <a:lstStyle/>
        <a:p>
          <a:endParaRPr lang="en-IN"/>
        </a:p>
      </dgm:t>
    </dgm:pt>
    <dgm:pt modelId="{ED18FAF6-2646-4C67-9F85-5600A4DE6156}" type="sibTrans" cxnId="{ACD3BA80-DAB1-4367-9A79-E0AEBC56EBE2}">
      <dgm:prSet/>
      <dgm:spPr/>
      <dgm:t>
        <a:bodyPr/>
        <a:lstStyle/>
        <a:p>
          <a:endParaRPr lang="en-IN"/>
        </a:p>
      </dgm:t>
    </dgm:pt>
    <dgm:pt modelId="{B5A9D524-1F84-4A9F-B786-6D3F66EC35F7}">
      <dgm:prSet/>
      <dgm:spPr/>
      <dgm:t>
        <a:bodyPr/>
        <a:lstStyle/>
        <a:p>
          <a:r>
            <a:rPr lang="en-IN" b="0" i="0" dirty="0">
              <a:solidFill>
                <a:srgbClr val="000000"/>
              </a:solidFill>
              <a:effectLst/>
              <a:latin typeface="Helvetica Neue"/>
            </a:rPr>
            <a:t>Segmented Analysis(Data Binning)</a:t>
          </a:r>
        </a:p>
      </dgm:t>
    </dgm:pt>
    <dgm:pt modelId="{8C219D6A-6C7D-4944-B7A7-E82CF647CF74}" type="parTrans" cxnId="{98E15BFE-0418-477A-8B40-55D01041C721}">
      <dgm:prSet/>
      <dgm:spPr/>
      <dgm:t>
        <a:bodyPr/>
        <a:lstStyle/>
        <a:p>
          <a:endParaRPr lang="en-IN"/>
        </a:p>
      </dgm:t>
    </dgm:pt>
    <dgm:pt modelId="{36AB6774-1C64-4C49-AFD2-9BFED8054DD6}" type="sibTrans" cxnId="{98E15BFE-0418-477A-8B40-55D01041C721}">
      <dgm:prSet/>
      <dgm:spPr/>
      <dgm:t>
        <a:bodyPr/>
        <a:lstStyle/>
        <a:p>
          <a:endParaRPr lang="en-IN"/>
        </a:p>
      </dgm:t>
    </dgm:pt>
    <dgm:pt modelId="{61625B96-0FC1-41A2-867F-98AAE542F277}">
      <dgm:prSet/>
      <dgm:spPr/>
      <dgm:t>
        <a:bodyPr/>
        <a:lstStyle/>
        <a:p>
          <a:r>
            <a:rPr lang="en-IN" b="0" i="0">
              <a:solidFill>
                <a:srgbClr val="000000"/>
              </a:solidFill>
              <a:effectLst/>
              <a:latin typeface="Helvetica Neue"/>
            </a:rPr>
            <a:t>Bivariate Analysis</a:t>
          </a:r>
          <a:endParaRPr lang="en-IN" b="0" i="0" dirty="0">
            <a:solidFill>
              <a:srgbClr val="000000"/>
            </a:solidFill>
            <a:effectLst/>
            <a:latin typeface="Helvetica Neue"/>
          </a:endParaRPr>
        </a:p>
      </dgm:t>
    </dgm:pt>
    <dgm:pt modelId="{92E14E32-3366-4D69-80DD-48006A723311}" type="parTrans" cxnId="{B005552E-7A92-456E-917D-62FD038EC6CB}">
      <dgm:prSet/>
      <dgm:spPr/>
      <dgm:t>
        <a:bodyPr/>
        <a:lstStyle/>
        <a:p>
          <a:endParaRPr lang="en-IN"/>
        </a:p>
      </dgm:t>
    </dgm:pt>
    <dgm:pt modelId="{BC23D250-9CFC-4998-8B1E-8525FFF4F2BC}" type="sibTrans" cxnId="{B005552E-7A92-456E-917D-62FD038EC6CB}">
      <dgm:prSet/>
      <dgm:spPr/>
      <dgm:t>
        <a:bodyPr/>
        <a:lstStyle/>
        <a:p>
          <a:endParaRPr lang="en-IN"/>
        </a:p>
      </dgm:t>
    </dgm:pt>
    <dgm:pt modelId="{4004E2BB-2527-4353-B028-13FDA4B2FFC0}">
      <dgm:prSet/>
      <dgm:spPr/>
      <dgm:t>
        <a:bodyPr/>
        <a:lstStyle/>
        <a:p>
          <a:r>
            <a:rPr lang="en-IN" b="0" i="0" dirty="0">
              <a:solidFill>
                <a:srgbClr val="000000"/>
              </a:solidFill>
              <a:effectLst/>
              <a:latin typeface="Helvetica Neue"/>
            </a:rPr>
            <a:t>Correlation b/w features</a:t>
          </a:r>
        </a:p>
      </dgm:t>
    </dgm:pt>
    <dgm:pt modelId="{58C5180D-EBE1-4E77-A660-989553D28C01}" type="parTrans" cxnId="{FB19E385-D10A-4844-9091-10D59D481FF9}">
      <dgm:prSet/>
      <dgm:spPr/>
      <dgm:t>
        <a:bodyPr/>
        <a:lstStyle/>
        <a:p>
          <a:endParaRPr lang="en-IN"/>
        </a:p>
      </dgm:t>
    </dgm:pt>
    <dgm:pt modelId="{F823CDAD-26D1-408B-84FC-B7CAB39DCE85}" type="sibTrans" cxnId="{FB19E385-D10A-4844-9091-10D59D481FF9}">
      <dgm:prSet/>
      <dgm:spPr/>
      <dgm:t>
        <a:bodyPr/>
        <a:lstStyle/>
        <a:p>
          <a:endParaRPr lang="en-IN"/>
        </a:p>
      </dgm:t>
    </dgm:pt>
    <dgm:pt modelId="{9BF153F8-6E8B-4F1E-A1E1-01FF7C87CE26}">
      <dgm:prSet/>
      <dgm:spPr/>
      <dgm:t>
        <a:bodyPr/>
        <a:lstStyle/>
        <a:p>
          <a:r>
            <a:rPr lang="en-IN" dirty="0" err="1"/>
            <a:t>Recomendation</a:t>
          </a:r>
          <a:endParaRPr lang="en-IN" dirty="0"/>
        </a:p>
      </dgm:t>
    </dgm:pt>
    <dgm:pt modelId="{22538102-8756-48A4-AEA3-23D3B6AB6B0C}" type="parTrans" cxnId="{EB081F2C-696D-40F6-BF07-DEDD1F807DC7}">
      <dgm:prSet/>
      <dgm:spPr/>
      <dgm:t>
        <a:bodyPr/>
        <a:lstStyle/>
        <a:p>
          <a:endParaRPr lang="en-IN"/>
        </a:p>
      </dgm:t>
    </dgm:pt>
    <dgm:pt modelId="{E0334A2A-0037-4614-94D9-EAC0A7687861}" type="sibTrans" cxnId="{EB081F2C-696D-40F6-BF07-DEDD1F807DC7}">
      <dgm:prSet/>
      <dgm:spPr/>
      <dgm:t>
        <a:bodyPr/>
        <a:lstStyle/>
        <a:p>
          <a:endParaRPr lang="en-IN"/>
        </a:p>
      </dgm:t>
    </dgm:pt>
    <dgm:pt modelId="{D772CE92-931D-4E54-ADBA-B7DEC321EB0C}">
      <dgm:prSet/>
      <dgm:spPr/>
      <dgm:t>
        <a:bodyPr/>
        <a:lstStyle/>
        <a:p>
          <a:r>
            <a:rPr lang="en-IN" b="0" i="0" dirty="0">
              <a:solidFill>
                <a:srgbClr val="000000"/>
              </a:solidFill>
              <a:effectLst/>
              <a:latin typeface="Helvetica Neue"/>
            </a:rPr>
            <a:t>Conclusion</a:t>
          </a:r>
        </a:p>
      </dgm:t>
    </dgm:pt>
    <dgm:pt modelId="{874EFFFB-DBC7-4FF2-A8B9-4767A14201AC}" type="sibTrans" cxnId="{E5796A23-EE37-48F4-BECA-7933DAEDA730}">
      <dgm:prSet/>
      <dgm:spPr/>
      <dgm:t>
        <a:bodyPr/>
        <a:lstStyle/>
        <a:p>
          <a:endParaRPr lang="en-IN"/>
        </a:p>
      </dgm:t>
    </dgm:pt>
    <dgm:pt modelId="{CC299A7A-B1CA-43D5-A91F-E1F5062713F6}" type="parTrans" cxnId="{E5796A23-EE37-48F4-BECA-7933DAEDA730}">
      <dgm:prSet/>
      <dgm:spPr/>
      <dgm:t>
        <a:bodyPr/>
        <a:lstStyle/>
        <a:p>
          <a:endParaRPr lang="en-IN"/>
        </a:p>
      </dgm:t>
    </dgm:pt>
    <dgm:pt modelId="{BC3EA742-7EBD-4896-8CD1-C443DA0A089E}" type="pres">
      <dgm:prSet presAssocID="{0F583D9C-BF4A-49E9-BDA8-0D796791CB9F}" presName="Name0" presStyleCnt="0">
        <dgm:presLayoutVars>
          <dgm:dir/>
          <dgm:animLvl val="lvl"/>
          <dgm:resizeHandles val="exact"/>
        </dgm:presLayoutVars>
      </dgm:prSet>
      <dgm:spPr/>
    </dgm:pt>
    <dgm:pt modelId="{6749E131-3C68-4524-9E75-165C17B6B284}" type="pres">
      <dgm:prSet presAssocID="{0F583D9C-BF4A-49E9-BDA8-0D796791CB9F}" presName="tSp" presStyleCnt="0"/>
      <dgm:spPr/>
    </dgm:pt>
    <dgm:pt modelId="{07CF05DB-D46F-4F75-BC9D-BC43A8DAF810}" type="pres">
      <dgm:prSet presAssocID="{0F583D9C-BF4A-49E9-BDA8-0D796791CB9F}" presName="bSp" presStyleCnt="0"/>
      <dgm:spPr/>
    </dgm:pt>
    <dgm:pt modelId="{6E472C8A-BD26-4A45-BC56-9615F00F4638}" type="pres">
      <dgm:prSet presAssocID="{0F583D9C-BF4A-49E9-BDA8-0D796791CB9F}" presName="process" presStyleCnt="0"/>
      <dgm:spPr/>
    </dgm:pt>
    <dgm:pt modelId="{8D83F8EE-39BA-4609-90BE-82F4210A1263}" type="pres">
      <dgm:prSet presAssocID="{8E4BB839-BDAE-4AA2-891E-A7050E44855D}" presName="composite1" presStyleCnt="0"/>
      <dgm:spPr/>
    </dgm:pt>
    <dgm:pt modelId="{9A9861E8-2893-44F3-A954-6A64A3EB8628}" type="pres">
      <dgm:prSet presAssocID="{8E4BB839-BDAE-4AA2-891E-A7050E44855D}" presName="dummyNode1" presStyleLbl="node1" presStyleIdx="0" presStyleCnt="5"/>
      <dgm:spPr/>
    </dgm:pt>
    <dgm:pt modelId="{7F0C02CE-B7C6-429F-BED0-423D4E0A6C9D}" type="pres">
      <dgm:prSet presAssocID="{8E4BB839-BDAE-4AA2-891E-A7050E44855D}" presName="childNode1" presStyleLbl="bgAcc1" presStyleIdx="0" presStyleCnt="5">
        <dgm:presLayoutVars>
          <dgm:bulletEnabled val="1"/>
        </dgm:presLayoutVars>
      </dgm:prSet>
      <dgm:spPr/>
    </dgm:pt>
    <dgm:pt modelId="{CAD9CE8D-BAE6-4C13-BE18-3D1C4134BB2C}" type="pres">
      <dgm:prSet presAssocID="{8E4BB839-BDAE-4AA2-891E-A7050E44855D}" presName="childNode1tx" presStyleLbl="bgAcc1" presStyleIdx="0" presStyleCnt="5">
        <dgm:presLayoutVars>
          <dgm:bulletEnabled val="1"/>
        </dgm:presLayoutVars>
      </dgm:prSet>
      <dgm:spPr/>
    </dgm:pt>
    <dgm:pt modelId="{911F7387-4E30-42BE-A72F-7471EC75D668}" type="pres">
      <dgm:prSet presAssocID="{8E4BB839-BDAE-4AA2-891E-A7050E44855D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BF25C124-4CC5-4FBC-B5A2-5B1CB34671C5}" type="pres">
      <dgm:prSet presAssocID="{8E4BB839-BDAE-4AA2-891E-A7050E44855D}" presName="connSite1" presStyleCnt="0"/>
      <dgm:spPr/>
    </dgm:pt>
    <dgm:pt modelId="{E5DC04BD-DBF8-4AC5-B646-AA8FC2676F64}" type="pres">
      <dgm:prSet presAssocID="{D2683972-CE22-4CB4-B501-714D353DDB14}" presName="Name9" presStyleLbl="sibTrans2D1" presStyleIdx="0" presStyleCnt="4"/>
      <dgm:spPr/>
    </dgm:pt>
    <dgm:pt modelId="{57682354-F705-4225-AFDC-3ABB1621AD4C}" type="pres">
      <dgm:prSet presAssocID="{CBE4AB80-191D-427F-8DD5-8F3D5235F376}" presName="composite2" presStyleCnt="0"/>
      <dgm:spPr/>
    </dgm:pt>
    <dgm:pt modelId="{0BD5A2D8-7458-4CFE-A4A5-0C96AE1752E6}" type="pres">
      <dgm:prSet presAssocID="{CBE4AB80-191D-427F-8DD5-8F3D5235F376}" presName="dummyNode2" presStyleLbl="node1" presStyleIdx="0" presStyleCnt="5"/>
      <dgm:spPr/>
    </dgm:pt>
    <dgm:pt modelId="{DC0B9A11-B4E0-4B73-ABD1-810AEB6B83E0}" type="pres">
      <dgm:prSet presAssocID="{CBE4AB80-191D-427F-8DD5-8F3D5235F376}" presName="childNode2" presStyleLbl="bgAcc1" presStyleIdx="1" presStyleCnt="5">
        <dgm:presLayoutVars>
          <dgm:bulletEnabled val="1"/>
        </dgm:presLayoutVars>
      </dgm:prSet>
      <dgm:spPr/>
    </dgm:pt>
    <dgm:pt modelId="{F9026044-C4F7-4FA6-9657-1253FEE02E55}" type="pres">
      <dgm:prSet presAssocID="{CBE4AB80-191D-427F-8DD5-8F3D5235F376}" presName="childNode2tx" presStyleLbl="bgAcc1" presStyleIdx="1" presStyleCnt="5">
        <dgm:presLayoutVars>
          <dgm:bulletEnabled val="1"/>
        </dgm:presLayoutVars>
      </dgm:prSet>
      <dgm:spPr/>
    </dgm:pt>
    <dgm:pt modelId="{DE60A0CB-F1F0-4738-978B-6FF52CD022A5}" type="pres">
      <dgm:prSet presAssocID="{CBE4AB80-191D-427F-8DD5-8F3D5235F37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52FBCD92-76DB-4BEE-8254-32DC0E572797}" type="pres">
      <dgm:prSet presAssocID="{CBE4AB80-191D-427F-8DD5-8F3D5235F376}" presName="connSite2" presStyleCnt="0"/>
      <dgm:spPr/>
    </dgm:pt>
    <dgm:pt modelId="{FF004714-24BC-4DE4-98CD-3F2CCD04ADF5}" type="pres">
      <dgm:prSet presAssocID="{7FE62327-CD44-4637-A265-7370A4B41F87}" presName="Name18" presStyleLbl="sibTrans2D1" presStyleIdx="1" presStyleCnt="4"/>
      <dgm:spPr/>
    </dgm:pt>
    <dgm:pt modelId="{7A87809D-0661-42B4-960C-A9880B4E5951}" type="pres">
      <dgm:prSet presAssocID="{89E51EFB-36E0-4130-8744-BD216990AB1E}" presName="composite1" presStyleCnt="0"/>
      <dgm:spPr/>
    </dgm:pt>
    <dgm:pt modelId="{9C65D42E-853A-403E-A46F-45BCA73972EE}" type="pres">
      <dgm:prSet presAssocID="{89E51EFB-36E0-4130-8744-BD216990AB1E}" presName="dummyNode1" presStyleLbl="node1" presStyleIdx="1" presStyleCnt="5"/>
      <dgm:spPr/>
    </dgm:pt>
    <dgm:pt modelId="{81E29DDB-3A5B-4BAA-B889-689714034E84}" type="pres">
      <dgm:prSet presAssocID="{89E51EFB-36E0-4130-8744-BD216990AB1E}" presName="childNode1" presStyleLbl="bgAcc1" presStyleIdx="2" presStyleCnt="5">
        <dgm:presLayoutVars>
          <dgm:bulletEnabled val="1"/>
        </dgm:presLayoutVars>
      </dgm:prSet>
      <dgm:spPr/>
    </dgm:pt>
    <dgm:pt modelId="{F332A116-6654-47D7-B7E0-26745A9E675B}" type="pres">
      <dgm:prSet presAssocID="{89E51EFB-36E0-4130-8744-BD216990AB1E}" presName="childNode1tx" presStyleLbl="bgAcc1" presStyleIdx="2" presStyleCnt="5">
        <dgm:presLayoutVars>
          <dgm:bulletEnabled val="1"/>
        </dgm:presLayoutVars>
      </dgm:prSet>
      <dgm:spPr/>
    </dgm:pt>
    <dgm:pt modelId="{22A78A4C-686B-446B-B3B0-CFA2F5B7D326}" type="pres">
      <dgm:prSet presAssocID="{89E51EFB-36E0-4130-8744-BD216990AB1E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F110FAA2-4097-4647-AB10-E3906CF0D8D3}" type="pres">
      <dgm:prSet presAssocID="{89E51EFB-36E0-4130-8744-BD216990AB1E}" presName="connSite1" presStyleCnt="0"/>
      <dgm:spPr/>
    </dgm:pt>
    <dgm:pt modelId="{30657444-5055-48CE-B075-9EC816A30FFC}" type="pres">
      <dgm:prSet presAssocID="{ECC44A42-F69B-4C02-AEE3-C18B26EBBD77}" presName="Name9" presStyleLbl="sibTrans2D1" presStyleIdx="2" presStyleCnt="4"/>
      <dgm:spPr/>
    </dgm:pt>
    <dgm:pt modelId="{3422B77E-FAEB-4AA6-A97C-9C0468B3B699}" type="pres">
      <dgm:prSet presAssocID="{1D7ED228-6891-4474-AA78-C1E043DB6E89}" presName="composite2" presStyleCnt="0"/>
      <dgm:spPr/>
    </dgm:pt>
    <dgm:pt modelId="{38466FED-DE60-41B6-BA38-72E6C75510B4}" type="pres">
      <dgm:prSet presAssocID="{1D7ED228-6891-4474-AA78-C1E043DB6E89}" presName="dummyNode2" presStyleLbl="node1" presStyleIdx="2" presStyleCnt="5"/>
      <dgm:spPr/>
    </dgm:pt>
    <dgm:pt modelId="{B9A6B3D4-FCAB-4C16-A414-2C3989FED84A}" type="pres">
      <dgm:prSet presAssocID="{1D7ED228-6891-4474-AA78-C1E043DB6E89}" presName="childNode2" presStyleLbl="bgAcc1" presStyleIdx="3" presStyleCnt="5">
        <dgm:presLayoutVars>
          <dgm:bulletEnabled val="1"/>
        </dgm:presLayoutVars>
      </dgm:prSet>
      <dgm:spPr/>
    </dgm:pt>
    <dgm:pt modelId="{F7BCAAA8-C818-4E25-BEFF-9E6E8BF2E179}" type="pres">
      <dgm:prSet presAssocID="{1D7ED228-6891-4474-AA78-C1E043DB6E89}" presName="childNode2tx" presStyleLbl="bgAcc1" presStyleIdx="3" presStyleCnt="5">
        <dgm:presLayoutVars>
          <dgm:bulletEnabled val="1"/>
        </dgm:presLayoutVars>
      </dgm:prSet>
      <dgm:spPr/>
    </dgm:pt>
    <dgm:pt modelId="{0133251E-1B2E-48A5-8D60-B1E3DD5AEE0E}" type="pres">
      <dgm:prSet presAssocID="{1D7ED228-6891-4474-AA78-C1E043DB6E89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2BCABC44-0A76-4D73-A845-0E7B34571CF1}" type="pres">
      <dgm:prSet presAssocID="{1D7ED228-6891-4474-AA78-C1E043DB6E89}" presName="connSite2" presStyleCnt="0"/>
      <dgm:spPr/>
    </dgm:pt>
    <dgm:pt modelId="{47E2C39D-34A8-4EFA-BE51-E47C9FF7B3F2}" type="pres">
      <dgm:prSet presAssocID="{C1EDD4BF-4F64-4DB3-882C-46C960A8789D}" presName="Name18" presStyleLbl="sibTrans2D1" presStyleIdx="3" presStyleCnt="4"/>
      <dgm:spPr/>
    </dgm:pt>
    <dgm:pt modelId="{9E33CDCF-AF3F-4CE6-8D85-29E0641ABFA0}" type="pres">
      <dgm:prSet presAssocID="{D772CE92-931D-4E54-ADBA-B7DEC321EB0C}" presName="composite1" presStyleCnt="0"/>
      <dgm:spPr/>
    </dgm:pt>
    <dgm:pt modelId="{4FAEE2FC-86E6-4076-B103-3E97BE096CDE}" type="pres">
      <dgm:prSet presAssocID="{D772CE92-931D-4E54-ADBA-B7DEC321EB0C}" presName="dummyNode1" presStyleLbl="node1" presStyleIdx="3" presStyleCnt="5"/>
      <dgm:spPr/>
    </dgm:pt>
    <dgm:pt modelId="{EF9B9323-1DEA-4FCB-AA57-C3E092449ADB}" type="pres">
      <dgm:prSet presAssocID="{D772CE92-931D-4E54-ADBA-B7DEC321EB0C}" presName="childNode1" presStyleLbl="bgAcc1" presStyleIdx="4" presStyleCnt="5">
        <dgm:presLayoutVars>
          <dgm:bulletEnabled val="1"/>
        </dgm:presLayoutVars>
      </dgm:prSet>
      <dgm:spPr/>
    </dgm:pt>
    <dgm:pt modelId="{0640297C-91F5-446E-87B4-B0D63CBF7B18}" type="pres">
      <dgm:prSet presAssocID="{D772CE92-931D-4E54-ADBA-B7DEC321EB0C}" presName="childNode1tx" presStyleLbl="bgAcc1" presStyleIdx="4" presStyleCnt="5">
        <dgm:presLayoutVars>
          <dgm:bulletEnabled val="1"/>
        </dgm:presLayoutVars>
      </dgm:prSet>
      <dgm:spPr/>
    </dgm:pt>
    <dgm:pt modelId="{9253CE60-9E92-4B41-90DC-A320F65C2402}" type="pres">
      <dgm:prSet presAssocID="{D772CE92-931D-4E54-ADBA-B7DEC321EB0C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F34A0FC5-0F83-45BE-9575-53F68197B47D}" type="pres">
      <dgm:prSet presAssocID="{D772CE92-931D-4E54-ADBA-B7DEC321EB0C}" presName="connSite1" presStyleCnt="0"/>
      <dgm:spPr/>
    </dgm:pt>
  </dgm:ptLst>
  <dgm:cxnLst>
    <dgm:cxn modelId="{B01CF807-464D-469C-B56C-030BA0058644}" srcId="{0F583D9C-BF4A-49E9-BDA8-0D796791CB9F}" destId="{8E4BB839-BDAE-4AA2-891E-A7050E44855D}" srcOrd="0" destOrd="0" parTransId="{3FB7A469-D07C-459A-9CBE-302DD8DE6E0E}" sibTransId="{D2683972-CE22-4CB4-B501-714D353DDB14}"/>
    <dgm:cxn modelId="{E88C9B09-D7DF-438B-B6D2-3BA30DEAFFC8}" srcId="{89E51EFB-36E0-4130-8744-BD216990AB1E}" destId="{D78A3816-F153-4ECE-B095-EF9A69482E22}" srcOrd="1" destOrd="0" parTransId="{7E018F32-BA27-43BF-8C01-7542E35F04DE}" sibTransId="{FBE52A4B-F24A-464D-8E3B-107DD0470911}"/>
    <dgm:cxn modelId="{CFD8D412-073B-4B26-AF67-14DFF8AC79E6}" type="presOf" srcId="{C2C32ABD-2B93-4875-B520-37556E849F72}" destId="{DC0B9A11-B4E0-4B73-ABD1-810AEB6B83E0}" srcOrd="0" destOrd="2" presId="urn:microsoft.com/office/officeart/2005/8/layout/hProcess4"/>
    <dgm:cxn modelId="{2DAA2214-2D82-48F4-A624-E54CF08576B3}" type="presOf" srcId="{C08FF08A-6713-4AF3-8BFE-E4221E86F735}" destId="{B9A6B3D4-FCAB-4C16-A414-2C3989FED84A}" srcOrd="0" destOrd="0" presId="urn:microsoft.com/office/officeart/2005/8/layout/hProcess4"/>
    <dgm:cxn modelId="{5D24021D-2CE2-4253-BBF6-89370AD4DBB6}" type="presOf" srcId="{5A5D230A-68E1-41E8-A478-192085045553}" destId="{DC0B9A11-B4E0-4B73-ABD1-810AEB6B83E0}" srcOrd="0" destOrd="0" presId="urn:microsoft.com/office/officeart/2005/8/layout/hProcess4"/>
    <dgm:cxn modelId="{87F35C1F-D240-465A-A899-E498DC929B60}" srcId="{8E4BB839-BDAE-4AA2-891E-A7050E44855D}" destId="{2EFD70C8-D922-4CA2-9434-9077F3FCCB3C}" srcOrd="1" destOrd="0" parTransId="{350A1577-7484-46A2-9E5E-5E59EE15A6CB}" sibTransId="{F103BF74-7365-4E2A-A372-ED285B8C991A}"/>
    <dgm:cxn modelId="{E5796A23-EE37-48F4-BECA-7933DAEDA730}" srcId="{0F583D9C-BF4A-49E9-BDA8-0D796791CB9F}" destId="{D772CE92-931D-4E54-ADBA-B7DEC321EB0C}" srcOrd="4" destOrd="0" parTransId="{CC299A7A-B1CA-43D5-A91F-E1F5062713F6}" sibTransId="{874EFFFB-DBC7-4FF2-A8B9-4767A14201AC}"/>
    <dgm:cxn modelId="{5192DE24-617A-4426-B8BE-53263386C3D1}" type="presOf" srcId="{3C06488F-DE2F-46B4-B10D-10798D41786F}" destId="{DC0B9A11-B4E0-4B73-ABD1-810AEB6B83E0}" srcOrd="0" destOrd="1" presId="urn:microsoft.com/office/officeart/2005/8/layout/hProcess4"/>
    <dgm:cxn modelId="{1CDBF825-D2FA-4423-8FBA-9FDCA89BAF6E}" type="presOf" srcId="{1D7ED228-6891-4474-AA78-C1E043DB6E89}" destId="{0133251E-1B2E-48A5-8D60-B1E3DD5AEE0E}" srcOrd="0" destOrd="0" presId="urn:microsoft.com/office/officeart/2005/8/layout/hProcess4"/>
    <dgm:cxn modelId="{25F28B26-B909-4189-B22E-3A6BD5B43055}" type="presOf" srcId="{CBE4AB80-191D-427F-8DD5-8F3D5235F376}" destId="{DE60A0CB-F1F0-4738-978B-6FF52CD022A5}" srcOrd="0" destOrd="0" presId="urn:microsoft.com/office/officeart/2005/8/layout/hProcess4"/>
    <dgm:cxn modelId="{97B64C27-3E70-45BF-AC1D-715BC9334D56}" type="presOf" srcId="{4004E2BB-2527-4353-B028-13FDA4B2FFC0}" destId="{F7BCAAA8-C818-4E25-BEFF-9E6E8BF2E179}" srcOrd="1" destOrd="3" presId="urn:microsoft.com/office/officeart/2005/8/layout/hProcess4"/>
    <dgm:cxn modelId="{50538229-4F4A-41BB-AE34-F3C18161B103}" type="presOf" srcId="{B5A9D524-1F84-4A9F-B786-6D3F66EC35F7}" destId="{B9A6B3D4-FCAB-4C16-A414-2C3989FED84A}" srcOrd="0" destOrd="1" presId="urn:microsoft.com/office/officeart/2005/8/layout/hProcess4"/>
    <dgm:cxn modelId="{D13FFC2A-50CC-4FD4-B74B-9C1E39318B09}" type="presOf" srcId="{9BF153F8-6E8B-4F1E-A1E1-01FF7C87CE26}" destId="{EF9B9323-1DEA-4FCB-AA57-C3E092449ADB}" srcOrd="0" destOrd="0" presId="urn:microsoft.com/office/officeart/2005/8/layout/hProcess4"/>
    <dgm:cxn modelId="{EB081F2C-696D-40F6-BF07-DEDD1F807DC7}" srcId="{D772CE92-931D-4E54-ADBA-B7DEC321EB0C}" destId="{9BF153F8-6E8B-4F1E-A1E1-01FF7C87CE26}" srcOrd="0" destOrd="0" parTransId="{22538102-8756-48A4-AEA3-23D3B6AB6B0C}" sibTransId="{E0334A2A-0037-4614-94D9-EAC0A7687861}"/>
    <dgm:cxn modelId="{B005552E-7A92-456E-917D-62FD038EC6CB}" srcId="{1D7ED228-6891-4474-AA78-C1E043DB6E89}" destId="{61625B96-0FC1-41A2-867F-98AAE542F277}" srcOrd="2" destOrd="0" parTransId="{92E14E32-3366-4D69-80DD-48006A723311}" sibTransId="{BC23D250-9CFC-4998-8B1E-8525FFF4F2BC}"/>
    <dgm:cxn modelId="{CED4C82E-6D25-4272-8C48-0E54C99A28E0}" srcId="{0F583D9C-BF4A-49E9-BDA8-0D796791CB9F}" destId="{1D7ED228-6891-4474-AA78-C1E043DB6E89}" srcOrd="3" destOrd="0" parTransId="{EF03C0AB-9F19-41EB-929A-2BAAFD5E83BF}" sibTransId="{C1EDD4BF-4F64-4DB3-882C-46C960A8789D}"/>
    <dgm:cxn modelId="{39ECA32F-52FA-4664-A0F2-AFEE6A90BF1E}" type="presOf" srcId="{BCD514D0-DCBB-48EE-9D6A-101B27669167}" destId="{7F0C02CE-B7C6-429F-BED0-423D4E0A6C9D}" srcOrd="0" destOrd="0" presId="urn:microsoft.com/office/officeart/2005/8/layout/hProcess4"/>
    <dgm:cxn modelId="{3077B134-8EF9-48CD-A793-A96ACFFF17FB}" type="presOf" srcId="{4004E2BB-2527-4353-B028-13FDA4B2FFC0}" destId="{B9A6B3D4-FCAB-4C16-A414-2C3989FED84A}" srcOrd="0" destOrd="3" presId="urn:microsoft.com/office/officeart/2005/8/layout/hProcess4"/>
    <dgm:cxn modelId="{5E0DAD39-FE34-46F3-BFDA-477287234BF4}" type="presOf" srcId="{5A5D230A-68E1-41E8-A478-192085045553}" destId="{F9026044-C4F7-4FA6-9657-1253FEE02E55}" srcOrd="1" destOrd="0" presId="urn:microsoft.com/office/officeart/2005/8/layout/hProcess4"/>
    <dgm:cxn modelId="{32323C5B-052D-4D4E-ACE3-651F11A8886C}" srcId="{8E4BB839-BDAE-4AA2-891E-A7050E44855D}" destId="{BCD514D0-DCBB-48EE-9D6A-101B27669167}" srcOrd="0" destOrd="0" parTransId="{8D5B6A33-C47C-4E6A-B9F0-9A51E584F021}" sibTransId="{0B22FF5A-8A0A-46F5-88B5-C3877F3BBE12}"/>
    <dgm:cxn modelId="{1FF8865B-2BE9-49EB-9255-BB8060147242}" type="presOf" srcId="{B5A9D524-1F84-4A9F-B786-6D3F66EC35F7}" destId="{F7BCAAA8-C818-4E25-BEFF-9E6E8BF2E179}" srcOrd="1" destOrd="1" presId="urn:microsoft.com/office/officeart/2005/8/layout/hProcess4"/>
    <dgm:cxn modelId="{07941041-B515-47F8-AF5C-345A2330FF76}" type="presOf" srcId="{D6A0E8A8-D159-4DEF-AEEC-AFC73BAD2BB3}" destId="{F332A116-6654-47D7-B7E0-26745A9E675B}" srcOrd="1" destOrd="0" presId="urn:microsoft.com/office/officeart/2005/8/layout/hProcess4"/>
    <dgm:cxn modelId="{094D7641-204F-44BB-8F58-9AD8386A232D}" type="presOf" srcId="{61625B96-0FC1-41A2-867F-98AAE542F277}" destId="{B9A6B3D4-FCAB-4C16-A414-2C3989FED84A}" srcOrd="0" destOrd="2" presId="urn:microsoft.com/office/officeart/2005/8/layout/hProcess4"/>
    <dgm:cxn modelId="{2EFCA968-4D2F-405C-B076-85DDBD8DF5D0}" type="presOf" srcId="{89E51EFB-36E0-4130-8744-BD216990AB1E}" destId="{22A78A4C-686B-446B-B3B0-CFA2F5B7D326}" srcOrd="0" destOrd="0" presId="urn:microsoft.com/office/officeart/2005/8/layout/hProcess4"/>
    <dgm:cxn modelId="{A539F04B-E2EE-4691-BAFA-9D5EBA4D12CC}" srcId="{0F583D9C-BF4A-49E9-BDA8-0D796791CB9F}" destId="{CBE4AB80-191D-427F-8DD5-8F3D5235F376}" srcOrd="1" destOrd="0" parTransId="{1CEC8372-238D-45FE-B67A-45E0EE9DA7D3}" sibTransId="{7FE62327-CD44-4637-A265-7370A4B41F87}"/>
    <dgm:cxn modelId="{D1F4756F-F8F9-4D01-8F99-F50667C8DF75}" type="presOf" srcId="{61625B96-0FC1-41A2-867F-98AAE542F277}" destId="{F7BCAAA8-C818-4E25-BEFF-9E6E8BF2E179}" srcOrd="1" destOrd="2" presId="urn:microsoft.com/office/officeart/2005/8/layout/hProcess4"/>
    <dgm:cxn modelId="{46DB4170-414F-44F5-8ADC-016732A098B8}" type="presOf" srcId="{C08FF08A-6713-4AF3-8BFE-E4221E86F735}" destId="{F7BCAAA8-C818-4E25-BEFF-9E6E8BF2E179}" srcOrd="1" destOrd="0" presId="urn:microsoft.com/office/officeart/2005/8/layout/hProcess4"/>
    <dgm:cxn modelId="{59679652-2A9B-4745-BB8E-97AE83E8CE28}" type="presOf" srcId="{ECC44A42-F69B-4C02-AEE3-C18B26EBBD77}" destId="{30657444-5055-48CE-B075-9EC816A30FFC}" srcOrd="0" destOrd="0" presId="urn:microsoft.com/office/officeart/2005/8/layout/hProcess4"/>
    <dgm:cxn modelId="{6F703674-3AFD-4689-9299-72DF9DE16C4E}" type="presOf" srcId="{7FE62327-CD44-4637-A265-7370A4B41F87}" destId="{FF004714-24BC-4DE4-98CD-3F2CCD04ADF5}" srcOrd="0" destOrd="0" presId="urn:microsoft.com/office/officeart/2005/8/layout/hProcess4"/>
    <dgm:cxn modelId="{F28C6075-7DBA-4A72-8CCA-A76A90C29584}" srcId="{CBE4AB80-191D-427F-8DD5-8F3D5235F376}" destId="{3C06488F-DE2F-46B4-B10D-10798D41786F}" srcOrd="1" destOrd="0" parTransId="{01A7EE8D-C3F0-47FB-9E41-A454399135B6}" sibTransId="{4106879A-E641-4A9B-863C-ABB6FE1FCA11}"/>
    <dgm:cxn modelId="{BD49A657-B8A6-482E-8265-7C744B2928F8}" type="presOf" srcId="{0F583D9C-BF4A-49E9-BDA8-0D796791CB9F}" destId="{BC3EA742-7EBD-4896-8CD1-C443DA0A089E}" srcOrd="0" destOrd="0" presId="urn:microsoft.com/office/officeart/2005/8/layout/hProcess4"/>
    <dgm:cxn modelId="{BE96CC7C-256D-499B-9634-FE42D4C28803}" srcId="{CBE4AB80-191D-427F-8DD5-8F3D5235F376}" destId="{5A5D230A-68E1-41E8-A478-192085045553}" srcOrd="0" destOrd="0" parTransId="{A611ABB6-3E17-41AC-83F2-F99DBC267E6A}" sibTransId="{1435D652-08E0-4931-A1E4-D83048C13F92}"/>
    <dgm:cxn modelId="{ACD3BA80-DAB1-4367-9A79-E0AEBC56EBE2}" srcId="{1D7ED228-6891-4474-AA78-C1E043DB6E89}" destId="{C08FF08A-6713-4AF3-8BFE-E4221E86F735}" srcOrd="0" destOrd="0" parTransId="{26E0E640-2806-4893-BB03-7B36356484EB}" sibTransId="{ED18FAF6-2646-4C67-9F85-5600A4DE6156}"/>
    <dgm:cxn modelId="{39C3A983-12AC-48BC-82FA-F54A13A92E5C}" type="presOf" srcId="{3C06488F-DE2F-46B4-B10D-10798D41786F}" destId="{F9026044-C4F7-4FA6-9657-1253FEE02E55}" srcOrd="1" destOrd="1" presId="urn:microsoft.com/office/officeart/2005/8/layout/hProcess4"/>
    <dgm:cxn modelId="{E2099F85-257B-4D22-A8AB-4CCDCFC43043}" type="presOf" srcId="{2EFD70C8-D922-4CA2-9434-9077F3FCCB3C}" destId="{CAD9CE8D-BAE6-4C13-BE18-3D1C4134BB2C}" srcOrd="1" destOrd="1" presId="urn:microsoft.com/office/officeart/2005/8/layout/hProcess4"/>
    <dgm:cxn modelId="{FB19E385-D10A-4844-9091-10D59D481FF9}" srcId="{1D7ED228-6891-4474-AA78-C1E043DB6E89}" destId="{4004E2BB-2527-4353-B028-13FDA4B2FFC0}" srcOrd="3" destOrd="0" parTransId="{58C5180D-EBE1-4E77-A660-989553D28C01}" sibTransId="{F823CDAD-26D1-408B-84FC-B7CAB39DCE85}"/>
    <dgm:cxn modelId="{AADDE48D-9779-4805-8D79-3920C9EBB65F}" srcId="{CBE4AB80-191D-427F-8DD5-8F3D5235F376}" destId="{BB612DC5-773C-4FE2-9864-CB1AA8D2A3CE}" srcOrd="3" destOrd="0" parTransId="{2CA253B4-BD0B-48F0-B014-D73909F44758}" sibTransId="{FF3B8E05-D0EF-4D3B-8824-AAE8F26C1D40}"/>
    <dgm:cxn modelId="{C0562396-7AA9-41F5-8A7E-DADCD04CD32C}" type="presOf" srcId="{D772CE92-931D-4E54-ADBA-B7DEC321EB0C}" destId="{9253CE60-9E92-4B41-90DC-A320F65C2402}" srcOrd="0" destOrd="0" presId="urn:microsoft.com/office/officeart/2005/8/layout/hProcess4"/>
    <dgm:cxn modelId="{04646B98-C6F0-43CC-8DF7-03D826057DE6}" type="presOf" srcId="{2EFD70C8-D922-4CA2-9434-9077F3FCCB3C}" destId="{7F0C02CE-B7C6-429F-BED0-423D4E0A6C9D}" srcOrd="0" destOrd="1" presId="urn:microsoft.com/office/officeart/2005/8/layout/hProcess4"/>
    <dgm:cxn modelId="{943A76A3-C8D5-4B5B-A0C9-21F541EE50D9}" type="presOf" srcId="{C2C32ABD-2B93-4875-B520-37556E849F72}" destId="{F9026044-C4F7-4FA6-9657-1253FEE02E55}" srcOrd="1" destOrd="2" presId="urn:microsoft.com/office/officeart/2005/8/layout/hProcess4"/>
    <dgm:cxn modelId="{1EB2C7A3-07DA-487A-943E-08E1A535D071}" type="presOf" srcId="{D78A3816-F153-4ECE-B095-EF9A69482E22}" destId="{F332A116-6654-47D7-B7E0-26745A9E675B}" srcOrd="1" destOrd="1" presId="urn:microsoft.com/office/officeart/2005/8/layout/hProcess4"/>
    <dgm:cxn modelId="{6420B3AB-B9B1-4ECF-B58F-554DE54D14D3}" type="presOf" srcId="{D2683972-CE22-4CB4-B501-714D353DDB14}" destId="{E5DC04BD-DBF8-4AC5-B646-AA8FC2676F64}" srcOrd="0" destOrd="0" presId="urn:microsoft.com/office/officeart/2005/8/layout/hProcess4"/>
    <dgm:cxn modelId="{F5FEE6B1-4A4A-47F9-B398-A3B99CA904B3}" type="presOf" srcId="{D6A0E8A8-D159-4DEF-AEEC-AFC73BAD2BB3}" destId="{81E29DDB-3A5B-4BAA-B889-689714034E84}" srcOrd="0" destOrd="0" presId="urn:microsoft.com/office/officeart/2005/8/layout/hProcess4"/>
    <dgm:cxn modelId="{4F9B32B7-A005-4A68-9EEE-C07E4E01778C}" type="presOf" srcId="{C1EDD4BF-4F64-4DB3-882C-46C960A8789D}" destId="{47E2C39D-34A8-4EFA-BE51-E47C9FF7B3F2}" srcOrd="0" destOrd="0" presId="urn:microsoft.com/office/officeart/2005/8/layout/hProcess4"/>
    <dgm:cxn modelId="{7FEFA5BC-C1B3-4BC4-ACE2-4FAC7842C7A9}" type="presOf" srcId="{9BF153F8-6E8B-4F1E-A1E1-01FF7C87CE26}" destId="{0640297C-91F5-446E-87B4-B0D63CBF7B18}" srcOrd="1" destOrd="0" presId="urn:microsoft.com/office/officeart/2005/8/layout/hProcess4"/>
    <dgm:cxn modelId="{EF1F78C2-5C27-44D3-AD7A-FE015AB7F244}" type="presOf" srcId="{BCD514D0-DCBB-48EE-9D6A-101B27669167}" destId="{CAD9CE8D-BAE6-4C13-BE18-3D1C4134BB2C}" srcOrd="1" destOrd="0" presId="urn:microsoft.com/office/officeart/2005/8/layout/hProcess4"/>
    <dgm:cxn modelId="{D06902C5-A4AF-478B-9B57-7F10434F12FA}" srcId="{0F583D9C-BF4A-49E9-BDA8-0D796791CB9F}" destId="{89E51EFB-36E0-4130-8744-BD216990AB1E}" srcOrd="2" destOrd="0" parTransId="{99A415A0-B5BA-4A48-9EB3-F0D10C43B021}" sibTransId="{ECC44A42-F69B-4C02-AEE3-C18B26EBBD77}"/>
    <dgm:cxn modelId="{4FE49FD1-9F79-485B-92F3-DCFA29C58A72}" type="presOf" srcId="{D78A3816-F153-4ECE-B095-EF9A69482E22}" destId="{81E29DDB-3A5B-4BAA-B889-689714034E84}" srcOrd="0" destOrd="1" presId="urn:microsoft.com/office/officeart/2005/8/layout/hProcess4"/>
    <dgm:cxn modelId="{07B66CDA-FFB4-4D2C-A87D-46923534B708}" type="presOf" srcId="{BB612DC5-773C-4FE2-9864-CB1AA8D2A3CE}" destId="{DC0B9A11-B4E0-4B73-ABD1-810AEB6B83E0}" srcOrd="0" destOrd="3" presId="urn:microsoft.com/office/officeart/2005/8/layout/hProcess4"/>
    <dgm:cxn modelId="{D9BEF0DA-7D27-4B45-8D46-772693ED37B7}" srcId="{CBE4AB80-191D-427F-8DD5-8F3D5235F376}" destId="{C2C32ABD-2B93-4875-B520-37556E849F72}" srcOrd="2" destOrd="0" parTransId="{89657A05-E779-4F21-BA4A-93347AA55D1D}" sibTransId="{3516F5A3-0C8C-4E3D-8863-E4D6550E9717}"/>
    <dgm:cxn modelId="{4CEA15F1-CCB2-4496-BFA8-9B8288D67650}" type="presOf" srcId="{BB612DC5-773C-4FE2-9864-CB1AA8D2A3CE}" destId="{F9026044-C4F7-4FA6-9657-1253FEE02E55}" srcOrd="1" destOrd="3" presId="urn:microsoft.com/office/officeart/2005/8/layout/hProcess4"/>
    <dgm:cxn modelId="{900A86F1-6177-4880-881D-DD010092360D}" srcId="{89E51EFB-36E0-4130-8744-BD216990AB1E}" destId="{D6A0E8A8-D159-4DEF-AEEC-AFC73BAD2BB3}" srcOrd="0" destOrd="0" parTransId="{B976E4A1-EBB4-41A0-BD6F-EDBF084E49F7}" sibTransId="{BCD98C79-2F2B-4610-BE4E-F7B2F6126F23}"/>
    <dgm:cxn modelId="{D43ED1F5-774C-42C2-B54B-17BF8AAED922}" type="presOf" srcId="{8E4BB839-BDAE-4AA2-891E-A7050E44855D}" destId="{911F7387-4E30-42BE-A72F-7471EC75D668}" srcOrd="0" destOrd="0" presId="urn:microsoft.com/office/officeart/2005/8/layout/hProcess4"/>
    <dgm:cxn modelId="{98E15BFE-0418-477A-8B40-55D01041C721}" srcId="{1D7ED228-6891-4474-AA78-C1E043DB6E89}" destId="{B5A9D524-1F84-4A9F-B786-6D3F66EC35F7}" srcOrd="1" destOrd="0" parTransId="{8C219D6A-6C7D-4944-B7A7-E82CF647CF74}" sibTransId="{36AB6774-1C64-4C49-AFD2-9BFED8054DD6}"/>
    <dgm:cxn modelId="{393550B2-8372-4709-BFBE-75FEC4A83E15}" type="presParOf" srcId="{BC3EA742-7EBD-4896-8CD1-C443DA0A089E}" destId="{6749E131-3C68-4524-9E75-165C17B6B284}" srcOrd="0" destOrd="0" presId="urn:microsoft.com/office/officeart/2005/8/layout/hProcess4"/>
    <dgm:cxn modelId="{2EF25B0D-D84E-4A66-A911-BDC81B354C9C}" type="presParOf" srcId="{BC3EA742-7EBD-4896-8CD1-C443DA0A089E}" destId="{07CF05DB-D46F-4F75-BC9D-BC43A8DAF810}" srcOrd="1" destOrd="0" presId="urn:microsoft.com/office/officeart/2005/8/layout/hProcess4"/>
    <dgm:cxn modelId="{E1759C58-CF5B-497A-8F7B-1470B1BEF537}" type="presParOf" srcId="{BC3EA742-7EBD-4896-8CD1-C443DA0A089E}" destId="{6E472C8A-BD26-4A45-BC56-9615F00F4638}" srcOrd="2" destOrd="0" presId="urn:microsoft.com/office/officeart/2005/8/layout/hProcess4"/>
    <dgm:cxn modelId="{DC181940-EEE9-420B-B0E1-27EC59409803}" type="presParOf" srcId="{6E472C8A-BD26-4A45-BC56-9615F00F4638}" destId="{8D83F8EE-39BA-4609-90BE-82F4210A1263}" srcOrd="0" destOrd="0" presId="urn:microsoft.com/office/officeart/2005/8/layout/hProcess4"/>
    <dgm:cxn modelId="{01040545-0F71-4886-A795-31F1E882B50C}" type="presParOf" srcId="{8D83F8EE-39BA-4609-90BE-82F4210A1263}" destId="{9A9861E8-2893-44F3-A954-6A64A3EB8628}" srcOrd="0" destOrd="0" presId="urn:microsoft.com/office/officeart/2005/8/layout/hProcess4"/>
    <dgm:cxn modelId="{2CAC09B0-8C45-476C-82C7-C26C6F8C94F2}" type="presParOf" srcId="{8D83F8EE-39BA-4609-90BE-82F4210A1263}" destId="{7F0C02CE-B7C6-429F-BED0-423D4E0A6C9D}" srcOrd="1" destOrd="0" presId="urn:microsoft.com/office/officeart/2005/8/layout/hProcess4"/>
    <dgm:cxn modelId="{345B98EC-66D1-44B0-8EB4-9840EEBA2656}" type="presParOf" srcId="{8D83F8EE-39BA-4609-90BE-82F4210A1263}" destId="{CAD9CE8D-BAE6-4C13-BE18-3D1C4134BB2C}" srcOrd="2" destOrd="0" presId="urn:microsoft.com/office/officeart/2005/8/layout/hProcess4"/>
    <dgm:cxn modelId="{9D2E382C-0FE4-4B34-96F2-5045C9B1B50F}" type="presParOf" srcId="{8D83F8EE-39BA-4609-90BE-82F4210A1263}" destId="{911F7387-4E30-42BE-A72F-7471EC75D668}" srcOrd="3" destOrd="0" presId="urn:microsoft.com/office/officeart/2005/8/layout/hProcess4"/>
    <dgm:cxn modelId="{81E36122-DE67-4840-AECD-E33DC3D57F88}" type="presParOf" srcId="{8D83F8EE-39BA-4609-90BE-82F4210A1263}" destId="{BF25C124-4CC5-4FBC-B5A2-5B1CB34671C5}" srcOrd="4" destOrd="0" presId="urn:microsoft.com/office/officeart/2005/8/layout/hProcess4"/>
    <dgm:cxn modelId="{4A557D3A-94F4-4618-9AD3-200BC2B413F6}" type="presParOf" srcId="{6E472C8A-BD26-4A45-BC56-9615F00F4638}" destId="{E5DC04BD-DBF8-4AC5-B646-AA8FC2676F64}" srcOrd="1" destOrd="0" presId="urn:microsoft.com/office/officeart/2005/8/layout/hProcess4"/>
    <dgm:cxn modelId="{31FADD64-B050-4BD1-ADEC-6CB270046F7C}" type="presParOf" srcId="{6E472C8A-BD26-4A45-BC56-9615F00F4638}" destId="{57682354-F705-4225-AFDC-3ABB1621AD4C}" srcOrd="2" destOrd="0" presId="urn:microsoft.com/office/officeart/2005/8/layout/hProcess4"/>
    <dgm:cxn modelId="{E4E77E80-FEF7-4141-AE93-4E29109F12C3}" type="presParOf" srcId="{57682354-F705-4225-AFDC-3ABB1621AD4C}" destId="{0BD5A2D8-7458-4CFE-A4A5-0C96AE1752E6}" srcOrd="0" destOrd="0" presId="urn:microsoft.com/office/officeart/2005/8/layout/hProcess4"/>
    <dgm:cxn modelId="{D9AC8F60-EB26-45C6-B18F-9DBC209C86CE}" type="presParOf" srcId="{57682354-F705-4225-AFDC-3ABB1621AD4C}" destId="{DC0B9A11-B4E0-4B73-ABD1-810AEB6B83E0}" srcOrd="1" destOrd="0" presId="urn:microsoft.com/office/officeart/2005/8/layout/hProcess4"/>
    <dgm:cxn modelId="{34C88373-0977-4C93-BF2C-1F63344C5BB6}" type="presParOf" srcId="{57682354-F705-4225-AFDC-3ABB1621AD4C}" destId="{F9026044-C4F7-4FA6-9657-1253FEE02E55}" srcOrd="2" destOrd="0" presId="urn:microsoft.com/office/officeart/2005/8/layout/hProcess4"/>
    <dgm:cxn modelId="{39FEF69C-1850-4A92-B94C-EE5B6D597AB2}" type="presParOf" srcId="{57682354-F705-4225-AFDC-3ABB1621AD4C}" destId="{DE60A0CB-F1F0-4738-978B-6FF52CD022A5}" srcOrd="3" destOrd="0" presId="urn:microsoft.com/office/officeart/2005/8/layout/hProcess4"/>
    <dgm:cxn modelId="{8F9B0F83-5679-47B3-BAA2-5564ABA4D7AE}" type="presParOf" srcId="{57682354-F705-4225-AFDC-3ABB1621AD4C}" destId="{52FBCD92-76DB-4BEE-8254-32DC0E572797}" srcOrd="4" destOrd="0" presId="urn:microsoft.com/office/officeart/2005/8/layout/hProcess4"/>
    <dgm:cxn modelId="{50D1D024-C819-487D-AD45-58F79A3BDB8F}" type="presParOf" srcId="{6E472C8A-BD26-4A45-BC56-9615F00F4638}" destId="{FF004714-24BC-4DE4-98CD-3F2CCD04ADF5}" srcOrd="3" destOrd="0" presId="urn:microsoft.com/office/officeart/2005/8/layout/hProcess4"/>
    <dgm:cxn modelId="{4DA8BFCA-5460-4D56-976A-CDE99030DF29}" type="presParOf" srcId="{6E472C8A-BD26-4A45-BC56-9615F00F4638}" destId="{7A87809D-0661-42B4-960C-A9880B4E5951}" srcOrd="4" destOrd="0" presId="urn:microsoft.com/office/officeart/2005/8/layout/hProcess4"/>
    <dgm:cxn modelId="{123E2607-5DA8-402D-A0A8-58AAF5136C34}" type="presParOf" srcId="{7A87809D-0661-42B4-960C-A9880B4E5951}" destId="{9C65D42E-853A-403E-A46F-45BCA73972EE}" srcOrd="0" destOrd="0" presId="urn:microsoft.com/office/officeart/2005/8/layout/hProcess4"/>
    <dgm:cxn modelId="{87CEE946-3DBB-4302-839D-76CC8532250E}" type="presParOf" srcId="{7A87809D-0661-42B4-960C-A9880B4E5951}" destId="{81E29DDB-3A5B-4BAA-B889-689714034E84}" srcOrd="1" destOrd="0" presId="urn:microsoft.com/office/officeart/2005/8/layout/hProcess4"/>
    <dgm:cxn modelId="{76E7FE9F-DD03-41AC-B96E-85915A636AE2}" type="presParOf" srcId="{7A87809D-0661-42B4-960C-A9880B4E5951}" destId="{F332A116-6654-47D7-B7E0-26745A9E675B}" srcOrd="2" destOrd="0" presId="urn:microsoft.com/office/officeart/2005/8/layout/hProcess4"/>
    <dgm:cxn modelId="{F7EC4375-C3C9-4065-A48C-1AD77101B7F3}" type="presParOf" srcId="{7A87809D-0661-42B4-960C-A9880B4E5951}" destId="{22A78A4C-686B-446B-B3B0-CFA2F5B7D326}" srcOrd="3" destOrd="0" presId="urn:microsoft.com/office/officeart/2005/8/layout/hProcess4"/>
    <dgm:cxn modelId="{62F0D5C3-B29D-468A-AB62-F8D4B0F21B4C}" type="presParOf" srcId="{7A87809D-0661-42B4-960C-A9880B4E5951}" destId="{F110FAA2-4097-4647-AB10-E3906CF0D8D3}" srcOrd="4" destOrd="0" presId="urn:microsoft.com/office/officeart/2005/8/layout/hProcess4"/>
    <dgm:cxn modelId="{C7EB2F11-E827-4E0E-817A-89F6FD068505}" type="presParOf" srcId="{6E472C8A-BD26-4A45-BC56-9615F00F4638}" destId="{30657444-5055-48CE-B075-9EC816A30FFC}" srcOrd="5" destOrd="0" presId="urn:microsoft.com/office/officeart/2005/8/layout/hProcess4"/>
    <dgm:cxn modelId="{96DF08EE-F50C-4C28-B6AE-CCB92639AA48}" type="presParOf" srcId="{6E472C8A-BD26-4A45-BC56-9615F00F4638}" destId="{3422B77E-FAEB-4AA6-A97C-9C0468B3B699}" srcOrd="6" destOrd="0" presId="urn:microsoft.com/office/officeart/2005/8/layout/hProcess4"/>
    <dgm:cxn modelId="{4403A289-04F6-44F7-8E74-36076300A20D}" type="presParOf" srcId="{3422B77E-FAEB-4AA6-A97C-9C0468B3B699}" destId="{38466FED-DE60-41B6-BA38-72E6C75510B4}" srcOrd="0" destOrd="0" presId="urn:microsoft.com/office/officeart/2005/8/layout/hProcess4"/>
    <dgm:cxn modelId="{127629BF-1091-4B7B-9A2E-4CF75C833062}" type="presParOf" srcId="{3422B77E-FAEB-4AA6-A97C-9C0468B3B699}" destId="{B9A6B3D4-FCAB-4C16-A414-2C3989FED84A}" srcOrd="1" destOrd="0" presId="urn:microsoft.com/office/officeart/2005/8/layout/hProcess4"/>
    <dgm:cxn modelId="{22EA072F-8F80-4BD6-8C1A-98F2E13EE668}" type="presParOf" srcId="{3422B77E-FAEB-4AA6-A97C-9C0468B3B699}" destId="{F7BCAAA8-C818-4E25-BEFF-9E6E8BF2E179}" srcOrd="2" destOrd="0" presId="urn:microsoft.com/office/officeart/2005/8/layout/hProcess4"/>
    <dgm:cxn modelId="{D1063FFF-524E-4F88-AF52-2D1AEFB9CF7A}" type="presParOf" srcId="{3422B77E-FAEB-4AA6-A97C-9C0468B3B699}" destId="{0133251E-1B2E-48A5-8D60-B1E3DD5AEE0E}" srcOrd="3" destOrd="0" presId="urn:microsoft.com/office/officeart/2005/8/layout/hProcess4"/>
    <dgm:cxn modelId="{0A2E7193-688A-464E-92F2-905298BF93F6}" type="presParOf" srcId="{3422B77E-FAEB-4AA6-A97C-9C0468B3B699}" destId="{2BCABC44-0A76-4D73-A845-0E7B34571CF1}" srcOrd="4" destOrd="0" presId="urn:microsoft.com/office/officeart/2005/8/layout/hProcess4"/>
    <dgm:cxn modelId="{BF2D9329-FDE9-40E6-BD81-1082B7E09470}" type="presParOf" srcId="{6E472C8A-BD26-4A45-BC56-9615F00F4638}" destId="{47E2C39D-34A8-4EFA-BE51-E47C9FF7B3F2}" srcOrd="7" destOrd="0" presId="urn:microsoft.com/office/officeart/2005/8/layout/hProcess4"/>
    <dgm:cxn modelId="{8415C2EA-918C-4E91-A9EC-F069B8015F0A}" type="presParOf" srcId="{6E472C8A-BD26-4A45-BC56-9615F00F4638}" destId="{9E33CDCF-AF3F-4CE6-8D85-29E0641ABFA0}" srcOrd="8" destOrd="0" presId="urn:microsoft.com/office/officeart/2005/8/layout/hProcess4"/>
    <dgm:cxn modelId="{8E5FF266-33D3-45C2-B71D-3A1ED031DD88}" type="presParOf" srcId="{9E33CDCF-AF3F-4CE6-8D85-29E0641ABFA0}" destId="{4FAEE2FC-86E6-4076-B103-3E97BE096CDE}" srcOrd="0" destOrd="0" presId="urn:microsoft.com/office/officeart/2005/8/layout/hProcess4"/>
    <dgm:cxn modelId="{B33B5698-5EBC-4C28-AF27-8A8F1C3FDA20}" type="presParOf" srcId="{9E33CDCF-AF3F-4CE6-8D85-29E0641ABFA0}" destId="{EF9B9323-1DEA-4FCB-AA57-C3E092449ADB}" srcOrd="1" destOrd="0" presId="urn:microsoft.com/office/officeart/2005/8/layout/hProcess4"/>
    <dgm:cxn modelId="{C47AD38A-44EB-48DB-BCC1-3F25D4A5400E}" type="presParOf" srcId="{9E33CDCF-AF3F-4CE6-8D85-29E0641ABFA0}" destId="{0640297C-91F5-446E-87B4-B0D63CBF7B18}" srcOrd="2" destOrd="0" presId="urn:microsoft.com/office/officeart/2005/8/layout/hProcess4"/>
    <dgm:cxn modelId="{91422CD2-7560-438B-8BEA-6FA0B6307AB8}" type="presParOf" srcId="{9E33CDCF-AF3F-4CE6-8D85-29E0641ABFA0}" destId="{9253CE60-9E92-4B41-90DC-A320F65C2402}" srcOrd="3" destOrd="0" presId="urn:microsoft.com/office/officeart/2005/8/layout/hProcess4"/>
    <dgm:cxn modelId="{57859A5C-2A4F-41AE-9C96-35860C244C18}" type="presParOf" srcId="{9E33CDCF-AF3F-4CE6-8D85-29E0641ABFA0}" destId="{F34A0FC5-0F83-45BE-9575-53F68197B47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C02CE-B7C6-429F-BED0-423D4E0A6C9D}">
      <dsp:nvSpPr>
        <dsp:cNvPr id="0" name=""/>
        <dsp:cNvSpPr/>
      </dsp:nvSpPr>
      <dsp:spPr>
        <a:xfrm>
          <a:off x="3426" y="2200626"/>
          <a:ext cx="1772163" cy="1461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Data Loading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Data Volume</a:t>
          </a:r>
        </a:p>
      </dsp:txBody>
      <dsp:txXfrm>
        <a:off x="37063" y="2234263"/>
        <a:ext cx="1704889" cy="1081176"/>
      </dsp:txXfrm>
    </dsp:sp>
    <dsp:sp modelId="{E5DC04BD-DBF8-4AC5-B646-AA8FC2676F64}">
      <dsp:nvSpPr>
        <dsp:cNvPr id="0" name=""/>
        <dsp:cNvSpPr/>
      </dsp:nvSpPr>
      <dsp:spPr>
        <a:xfrm>
          <a:off x="1003731" y="2564538"/>
          <a:ext cx="1931042" cy="1931042"/>
        </a:xfrm>
        <a:prstGeom prst="leftCircularArrow">
          <a:avLst>
            <a:gd name="adj1" fmla="val 3034"/>
            <a:gd name="adj2" fmla="val 372370"/>
            <a:gd name="adj3" fmla="val 2147881"/>
            <a:gd name="adj4" fmla="val 9024489"/>
            <a:gd name="adj5" fmla="val 35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F7387-4E30-42BE-A72F-7471EC75D668}">
      <dsp:nvSpPr>
        <dsp:cNvPr id="0" name=""/>
        <dsp:cNvSpPr/>
      </dsp:nvSpPr>
      <dsp:spPr>
        <a:xfrm>
          <a:off x="397240" y="3349077"/>
          <a:ext cx="1575256" cy="626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Overview</a:t>
          </a:r>
        </a:p>
      </dsp:txBody>
      <dsp:txXfrm>
        <a:off x="415587" y="3367424"/>
        <a:ext cx="1538562" cy="589733"/>
      </dsp:txXfrm>
    </dsp:sp>
    <dsp:sp modelId="{DC0B9A11-B4E0-4B73-ABD1-810AEB6B83E0}">
      <dsp:nvSpPr>
        <dsp:cNvPr id="0" name=""/>
        <dsp:cNvSpPr/>
      </dsp:nvSpPr>
      <dsp:spPr>
        <a:xfrm>
          <a:off x="2251524" y="2200626"/>
          <a:ext cx="1772163" cy="1461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Fix Rows and Columns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Missing Value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Standardise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Fix invalid values</a:t>
          </a:r>
        </a:p>
      </dsp:txBody>
      <dsp:txXfrm>
        <a:off x="2285161" y="2547477"/>
        <a:ext cx="1704889" cy="1081176"/>
      </dsp:txXfrm>
    </dsp:sp>
    <dsp:sp modelId="{FF004714-24BC-4DE4-98CD-3F2CCD04ADF5}">
      <dsp:nvSpPr>
        <dsp:cNvPr id="0" name=""/>
        <dsp:cNvSpPr/>
      </dsp:nvSpPr>
      <dsp:spPr>
        <a:xfrm>
          <a:off x="3237062" y="1310025"/>
          <a:ext cx="2157485" cy="2157485"/>
        </a:xfrm>
        <a:prstGeom prst="circularArrow">
          <a:avLst>
            <a:gd name="adj1" fmla="val 2716"/>
            <a:gd name="adj2" fmla="val 330810"/>
            <a:gd name="adj3" fmla="val 19493679"/>
            <a:gd name="adj4" fmla="val 12575511"/>
            <a:gd name="adj5" fmla="val 3169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0A0CB-F1F0-4738-978B-6FF52CD022A5}">
      <dsp:nvSpPr>
        <dsp:cNvPr id="0" name=""/>
        <dsp:cNvSpPr/>
      </dsp:nvSpPr>
      <dsp:spPr>
        <a:xfrm>
          <a:off x="2645339" y="1887413"/>
          <a:ext cx="1575256" cy="626427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Cleaning</a:t>
          </a:r>
        </a:p>
      </dsp:txBody>
      <dsp:txXfrm>
        <a:off x="2663686" y="1905760"/>
        <a:ext cx="1538562" cy="589733"/>
      </dsp:txXfrm>
    </dsp:sp>
    <dsp:sp modelId="{81E29DDB-3A5B-4BAA-B889-689714034E84}">
      <dsp:nvSpPr>
        <dsp:cNvPr id="0" name=""/>
        <dsp:cNvSpPr/>
      </dsp:nvSpPr>
      <dsp:spPr>
        <a:xfrm>
          <a:off x="4499623" y="2200626"/>
          <a:ext cx="1772163" cy="1461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Type Derived Metrics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Business Derived Metrics</a:t>
          </a:r>
        </a:p>
      </dsp:txBody>
      <dsp:txXfrm>
        <a:off x="4533260" y="2234263"/>
        <a:ext cx="1704889" cy="1081176"/>
      </dsp:txXfrm>
    </dsp:sp>
    <dsp:sp modelId="{30657444-5055-48CE-B075-9EC816A30FFC}">
      <dsp:nvSpPr>
        <dsp:cNvPr id="0" name=""/>
        <dsp:cNvSpPr/>
      </dsp:nvSpPr>
      <dsp:spPr>
        <a:xfrm>
          <a:off x="5499929" y="2564538"/>
          <a:ext cx="1931042" cy="1931042"/>
        </a:xfrm>
        <a:prstGeom prst="leftCircularArrow">
          <a:avLst>
            <a:gd name="adj1" fmla="val 3034"/>
            <a:gd name="adj2" fmla="val 372370"/>
            <a:gd name="adj3" fmla="val 2147881"/>
            <a:gd name="adj4" fmla="val 9024489"/>
            <a:gd name="adj5" fmla="val 354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78A4C-686B-446B-B3B0-CFA2F5B7D326}">
      <dsp:nvSpPr>
        <dsp:cNvPr id="0" name=""/>
        <dsp:cNvSpPr/>
      </dsp:nvSpPr>
      <dsp:spPr>
        <a:xfrm>
          <a:off x="4893437" y="3349077"/>
          <a:ext cx="1575256" cy="626427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Derived Metrics</a:t>
          </a:r>
        </a:p>
      </dsp:txBody>
      <dsp:txXfrm>
        <a:off x="4911784" y="3367424"/>
        <a:ext cx="1538562" cy="589733"/>
      </dsp:txXfrm>
    </dsp:sp>
    <dsp:sp modelId="{B9A6B3D4-FCAB-4C16-A414-2C3989FED84A}">
      <dsp:nvSpPr>
        <dsp:cNvPr id="0" name=""/>
        <dsp:cNvSpPr/>
      </dsp:nvSpPr>
      <dsp:spPr>
        <a:xfrm>
          <a:off x="6747722" y="2200626"/>
          <a:ext cx="1772163" cy="1461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 dirty="0">
              <a:solidFill>
                <a:srgbClr val="000000"/>
              </a:solidFill>
              <a:effectLst/>
              <a:latin typeface="Helvetica Neue"/>
            </a:rPr>
            <a:t>Univariate Analysis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 dirty="0">
              <a:solidFill>
                <a:srgbClr val="000000"/>
              </a:solidFill>
              <a:effectLst/>
              <a:latin typeface="Helvetica Neue"/>
            </a:rPr>
            <a:t>Segmented Analysis(Data Binning)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>
              <a:solidFill>
                <a:srgbClr val="000000"/>
              </a:solidFill>
              <a:effectLst/>
              <a:latin typeface="Helvetica Neue"/>
            </a:rPr>
            <a:t>Bivariate Analysis</a:t>
          </a:r>
          <a:endParaRPr lang="en-IN" sz="1100" b="0" i="0" kern="1200" dirty="0">
            <a:solidFill>
              <a:srgbClr val="000000"/>
            </a:solidFill>
            <a:effectLst/>
            <a:latin typeface="Helvetica Neue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 dirty="0">
              <a:solidFill>
                <a:srgbClr val="000000"/>
              </a:solidFill>
              <a:effectLst/>
              <a:latin typeface="Helvetica Neue"/>
            </a:rPr>
            <a:t>Correlation b/w features</a:t>
          </a:r>
        </a:p>
      </dsp:txBody>
      <dsp:txXfrm>
        <a:off x="6781359" y="2547477"/>
        <a:ext cx="1704889" cy="1081176"/>
      </dsp:txXfrm>
    </dsp:sp>
    <dsp:sp modelId="{47E2C39D-34A8-4EFA-BE51-E47C9FF7B3F2}">
      <dsp:nvSpPr>
        <dsp:cNvPr id="0" name=""/>
        <dsp:cNvSpPr/>
      </dsp:nvSpPr>
      <dsp:spPr>
        <a:xfrm>
          <a:off x="7733260" y="1310025"/>
          <a:ext cx="2157485" cy="2157485"/>
        </a:xfrm>
        <a:prstGeom prst="circularArrow">
          <a:avLst>
            <a:gd name="adj1" fmla="val 2716"/>
            <a:gd name="adj2" fmla="val 330810"/>
            <a:gd name="adj3" fmla="val 19493679"/>
            <a:gd name="adj4" fmla="val 12575511"/>
            <a:gd name="adj5" fmla="val 3169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3251E-1B2E-48A5-8D60-B1E3DD5AEE0E}">
      <dsp:nvSpPr>
        <dsp:cNvPr id="0" name=""/>
        <dsp:cNvSpPr/>
      </dsp:nvSpPr>
      <dsp:spPr>
        <a:xfrm>
          <a:off x="7141536" y="1887413"/>
          <a:ext cx="1575256" cy="626427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Content Analysis  </a:t>
          </a:r>
        </a:p>
      </dsp:txBody>
      <dsp:txXfrm>
        <a:off x="7159883" y="1905760"/>
        <a:ext cx="1538562" cy="589733"/>
      </dsp:txXfrm>
    </dsp:sp>
    <dsp:sp modelId="{EF9B9323-1DEA-4FCB-AA57-C3E092449ADB}">
      <dsp:nvSpPr>
        <dsp:cNvPr id="0" name=""/>
        <dsp:cNvSpPr/>
      </dsp:nvSpPr>
      <dsp:spPr>
        <a:xfrm>
          <a:off x="8995821" y="2200626"/>
          <a:ext cx="1772163" cy="1461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 err="1"/>
            <a:t>Recomendation</a:t>
          </a:r>
          <a:endParaRPr lang="en-IN" sz="1100" kern="1200" dirty="0"/>
        </a:p>
      </dsp:txBody>
      <dsp:txXfrm>
        <a:off x="9029458" y="2234263"/>
        <a:ext cx="1704889" cy="1081176"/>
      </dsp:txXfrm>
    </dsp:sp>
    <dsp:sp modelId="{9253CE60-9E92-4B41-90DC-A320F65C2402}">
      <dsp:nvSpPr>
        <dsp:cNvPr id="0" name=""/>
        <dsp:cNvSpPr/>
      </dsp:nvSpPr>
      <dsp:spPr>
        <a:xfrm>
          <a:off x="9389635" y="3349077"/>
          <a:ext cx="1575256" cy="62642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>
              <a:solidFill>
                <a:srgbClr val="000000"/>
              </a:solidFill>
              <a:effectLst/>
              <a:latin typeface="Helvetica Neue"/>
            </a:rPr>
            <a:t>Conclusion</a:t>
          </a:r>
        </a:p>
      </dsp:txBody>
      <dsp:txXfrm>
        <a:off x="9407982" y="3367424"/>
        <a:ext cx="1538562" cy="58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B22-1D5F-13AC-D365-F2D23CB44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7A16-D615-B5D9-9373-4D9628C7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6FCA-D0C9-29DA-F94E-CA641AA3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7F8F4-CC1A-EF3A-B123-AE953FFB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E576-1F50-A506-6374-8E03E416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7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D586-6A96-0F30-8DF5-905D2AB2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CE236-AC6E-9BED-E664-3230B041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3E23-2DFF-5F54-BA79-8DBBFF2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4DC9B-C133-4A90-A0B2-815BB0F1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27C4-D320-B660-B4A6-2E31EC6E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4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A65B0-4EDB-A836-DA46-93B85D87F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FC16-C261-7CF8-2AE9-8C6C084F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FEA9-9998-14E6-50E0-A664A6D2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A518-A1D6-4E64-E1BC-CF99F54C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39EF-23DA-189B-15F0-58AB11FE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6657-33CA-8B07-F0C0-95C3ECE4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0A99-334F-4CF4-C1AE-F4B2B01D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4958-421E-8CC3-7E90-F4CE589F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A916-DDAA-2CBD-9175-3CA22AE5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435F-0D11-A083-4EF9-A02415C0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711C-98E2-1E29-507B-EADCAB72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39E05-A445-0132-C3FB-D8D5DFC9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BC52-64A2-BF37-970D-66762B9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EC5C-8867-B01F-592A-7A215877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433F-F712-133F-7A66-C0D86F2E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9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D956-73E5-6D53-C4CF-7A76BD65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8281-9BD3-A830-6D02-7386D9F3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7F04-066E-D71B-D8A6-14F66B70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B9841-0C09-AA84-C164-A103447C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F0DE-5F3C-A1B1-D87A-9DF90D7C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7A172-DF44-2882-C67D-DC242F04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5825-623C-20AE-EF68-BD0BB3C3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E534-C0DE-F7BA-CE68-D78451951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73CA8-B6C5-6789-5889-F6DAB82CE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DD074-B52B-E9FD-5248-3104421E3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8E87E-5D25-621A-FFCE-873F624D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2F359-4E07-D738-8FEB-3329C137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A5FEE-E955-0205-113B-694C0409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9DD21-6B19-0B68-98E5-FB60BAA5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3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6BA8-A008-9A90-B9E7-8BD195D8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A0B04-3D5B-594E-BBB5-B881685E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BEF9F-3FCA-8394-A7CA-96CA951B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2FEB0-A487-F15D-B81D-7EE8EE2B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EC09-E806-39A3-E716-55F76F8A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E35E0-CD67-515E-0FB3-B7FDBBC9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F958-37C3-67AC-2006-1453E6E3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D46F-9B83-F726-5E06-0426E814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581F-A247-3D3C-E598-1279C97A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9A0FD-4FC7-3D2F-AD4E-99F6543D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6B255-A3F2-708B-2187-4510DA1F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30717-C592-A490-3978-3A369F37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356F4-73DF-CF79-6871-2077911A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6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ED65-3232-6C4D-FB2A-D29D8F69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27C3F-0DBB-73A5-58DF-B312879C7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8C156-9BAC-B0EB-B331-3AE17B01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6C293-AEB6-FCED-CEF5-D85E4F35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85BBB-A73B-CE88-8FC3-79D86069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B5064-0ECF-5C43-F751-C5A0C233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05F11-689A-F918-6BC2-CF39A03D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DB004-3811-A784-6132-A6D0B7A0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1B371-88BF-63AA-474E-13A04774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5940-4C4B-4C4A-81DA-025D2D69CD3B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AAB6-5F0A-3251-EB11-464D54BE5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EB43-0C90-3CD2-92A3-C7B0E3A12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189A-D45D-4CC4-9549-4C8C2CEF0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83B1-5FCD-33CE-31AD-DAC33C5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0DD76-9FF2-C687-3134-773DD47F460F}"/>
              </a:ext>
            </a:extLst>
          </p:cNvPr>
          <p:cNvSpPr txBox="1"/>
          <p:nvPr/>
        </p:nvSpPr>
        <p:spPr>
          <a:xfrm>
            <a:off x="8767483" y="5620871"/>
            <a:ext cx="2926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By</a:t>
            </a:r>
          </a:p>
          <a:p>
            <a:r>
              <a:rPr lang="en-IN" sz="3200" dirty="0"/>
              <a:t>Sheena Mathew</a:t>
            </a:r>
          </a:p>
        </p:txBody>
      </p:sp>
    </p:spTree>
    <p:extLst>
      <p:ext uri="{BB962C8B-B14F-4D97-AF65-F5344CB8AC3E}">
        <p14:creationId xmlns:p14="http://schemas.microsoft.com/office/powerpoint/2010/main" val="60863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A7EB3C-57C5-220C-0730-81A8CAA2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1619417"/>
            <a:ext cx="10919012" cy="2966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E2CC3-0FB1-A431-0B71-203F4D5BD15A}"/>
              </a:ext>
            </a:extLst>
          </p:cNvPr>
          <p:cNvSpPr txBox="1"/>
          <p:nvPr/>
        </p:nvSpPr>
        <p:spPr>
          <a:xfrm>
            <a:off x="1815353" y="658906"/>
            <a:ext cx="909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6.Loan Status vs open account category </a:t>
            </a:r>
          </a:p>
          <a:p>
            <a:r>
              <a:rPr lang="en-IN" b="1" dirty="0"/>
              <a:t>7.Loan Status vs Credit utilization Ratio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36A6C-AC51-75D1-48E2-263B577D08A7}"/>
              </a:ext>
            </a:extLst>
          </p:cNvPr>
          <p:cNvSpPr txBox="1"/>
          <p:nvPr/>
        </p:nvSpPr>
        <p:spPr>
          <a:xfrm>
            <a:off x="981635" y="5238583"/>
            <a:ext cx="992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</a:t>
            </a:r>
            <a:r>
              <a:rPr lang="en-US" b="1" dirty="0"/>
              <a:t>Higher</a:t>
            </a:r>
            <a:r>
              <a:rPr lang="en-US" dirty="0"/>
              <a:t> the </a:t>
            </a:r>
            <a:r>
              <a:rPr lang="en-US" b="1" dirty="0"/>
              <a:t>credit utilization rate </a:t>
            </a:r>
            <a:r>
              <a:rPr lang="en-US" dirty="0"/>
              <a:t>, higher the default rate</a:t>
            </a:r>
          </a:p>
          <a:p>
            <a:r>
              <a:rPr lang="en-US" dirty="0"/>
              <a:t>-   Applicants who have </a:t>
            </a:r>
            <a:r>
              <a:rPr lang="en-US" b="1" dirty="0"/>
              <a:t>5-10 </a:t>
            </a:r>
            <a:r>
              <a:rPr lang="en-US" b="1" dirty="0" err="1"/>
              <a:t>open_acc</a:t>
            </a:r>
            <a:r>
              <a:rPr lang="en-US" b="1" dirty="0"/>
              <a:t> , </a:t>
            </a:r>
            <a:r>
              <a:rPr lang="en-US" dirty="0"/>
              <a:t>have defaulted the most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077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35177-2691-B63D-474F-97EBFD843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95" y="1189076"/>
            <a:ext cx="10529047" cy="3382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8C287-AE76-1E7B-C560-D8BF20601170}"/>
              </a:ext>
            </a:extLst>
          </p:cNvPr>
          <p:cNvSpPr txBox="1"/>
          <p:nvPr/>
        </p:nvSpPr>
        <p:spPr>
          <a:xfrm>
            <a:off x="1600200" y="421286"/>
            <a:ext cx="4246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8. Loan status vs Term </a:t>
            </a:r>
          </a:p>
          <a:p>
            <a:r>
              <a:rPr lang="en-IN" b="1" dirty="0"/>
              <a:t>9.Loan Status(Charged off) vs DTI Category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49E93-FA05-84E5-3BD2-6009CE9BBFBE}"/>
              </a:ext>
            </a:extLst>
          </p:cNvPr>
          <p:cNvSpPr txBox="1"/>
          <p:nvPr/>
        </p:nvSpPr>
        <p:spPr>
          <a:xfrm flipH="1">
            <a:off x="1054249" y="4827494"/>
            <a:ext cx="8654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Most of the Applicants have taken </a:t>
            </a:r>
            <a:r>
              <a:rPr lang="en-US" b="1" dirty="0"/>
              <a:t>36 month  </a:t>
            </a:r>
            <a:r>
              <a:rPr lang="en-US" dirty="0"/>
              <a:t>term to pay the loan off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Majority defaulters </a:t>
            </a:r>
            <a:r>
              <a:rPr lang="en-US" dirty="0"/>
              <a:t>are those who have taken  </a:t>
            </a:r>
            <a:r>
              <a:rPr lang="en-US" b="1" dirty="0"/>
              <a:t>60 month</a:t>
            </a:r>
            <a:r>
              <a:rPr lang="en-US" dirty="0"/>
              <a:t>s term ,As there is </a:t>
            </a:r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b="1" dirty="0"/>
              <a:t>11%</a:t>
            </a:r>
            <a:r>
              <a:rPr lang="en-US" dirty="0"/>
              <a:t> default case in </a:t>
            </a:r>
            <a:r>
              <a:rPr lang="en-US" b="1" dirty="0"/>
              <a:t>36 month </a:t>
            </a:r>
            <a:r>
              <a:rPr lang="en-US" dirty="0"/>
              <a:t>as compared to the ones who have taken loan for 60 months period.</a:t>
            </a:r>
          </a:p>
          <a:p>
            <a:r>
              <a:rPr lang="en-IN" dirty="0"/>
              <a:t>-  Maximum defaulters have</a:t>
            </a:r>
            <a:r>
              <a:rPr lang="en-US" dirty="0"/>
              <a:t> DTI is in the range of 10-15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10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573202-8599-7B7D-BB78-D824A6FD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" y="1276091"/>
            <a:ext cx="6562165" cy="3467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40A29-FCEA-5A90-88E0-31EF2759A670}"/>
              </a:ext>
            </a:extLst>
          </p:cNvPr>
          <p:cNvSpPr txBox="1"/>
          <p:nvPr/>
        </p:nvSpPr>
        <p:spPr>
          <a:xfrm flipH="1">
            <a:off x="843659" y="403411"/>
            <a:ext cx="822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10.Loan Status(Charged off) vs Verification status</a:t>
            </a:r>
          </a:p>
          <a:p>
            <a:r>
              <a:rPr lang="en-IN" b="1" dirty="0"/>
              <a:t>11. Loan Status(Charged off) vs Home Ownership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4D0241-9449-9FAF-B457-6AB7DC15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2" y="1162916"/>
            <a:ext cx="5172797" cy="3693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FCFE83-5607-B1BC-4B7D-0A46ADE7317D}"/>
              </a:ext>
            </a:extLst>
          </p:cNvPr>
          <p:cNvSpPr txBox="1"/>
          <p:nvPr/>
        </p:nvSpPr>
        <p:spPr>
          <a:xfrm flipH="1">
            <a:off x="1277470" y="5298141"/>
            <a:ext cx="89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-Annual Income  and other document were  </a:t>
            </a:r>
            <a:r>
              <a:rPr lang="en-IN" b="1" dirty="0"/>
              <a:t>not verified </a:t>
            </a:r>
            <a:r>
              <a:rPr lang="en-IN" dirty="0"/>
              <a:t>for the vast majority of the defaulters</a:t>
            </a:r>
          </a:p>
          <a:p>
            <a:r>
              <a:rPr lang="en-IN" dirty="0"/>
              <a:t>- </a:t>
            </a:r>
            <a:r>
              <a:rPr lang="en-US" dirty="0"/>
              <a:t>Applicants having </a:t>
            </a:r>
            <a:r>
              <a:rPr lang="en-US" dirty="0" err="1"/>
              <a:t>house_ownership</a:t>
            </a:r>
            <a:r>
              <a:rPr lang="en-US" dirty="0"/>
              <a:t> as </a:t>
            </a:r>
            <a:r>
              <a:rPr lang="en-US" b="1" dirty="0"/>
              <a:t>'RENT’</a:t>
            </a:r>
            <a:r>
              <a:rPr lang="en-IN" dirty="0"/>
              <a:t>  have defaulted the most</a:t>
            </a:r>
          </a:p>
        </p:txBody>
      </p:sp>
    </p:spTree>
    <p:extLst>
      <p:ext uri="{BB962C8B-B14F-4D97-AF65-F5344CB8AC3E}">
        <p14:creationId xmlns:p14="http://schemas.microsoft.com/office/powerpoint/2010/main" val="301902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440A29-FCEA-5A90-88E0-31EF2759A670}"/>
              </a:ext>
            </a:extLst>
          </p:cNvPr>
          <p:cNvSpPr txBox="1"/>
          <p:nvPr/>
        </p:nvSpPr>
        <p:spPr>
          <a:xfrm flipH="1">
            <a:off x="843659" y="403411"/>
            <a:ext cx="822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12.Loan Status(Charged off) vs Purpose</a:t>
            </a:r>
          </a:p>
          <a:p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CFE83-5607-B1BC-4B7D-0A46ADE7317D}"/>
              </a:ext>
            </a:extLst>
          </p:cNvPr>
          <p:cNvSpPr txBox="1"/>
          <p:nvPr/>
        </p:nvSpPr>
        <p:spPr>
          <a:xfrm flipH="1">
            <a:off x="1277470" y="5808258"/>
            <a:ext cx="89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US" dirty="0"/>
              <a:t>  Maximum Defaulters  have taken loans based on  following purpose</a:t>
            </a:r>
            <a:r>
              <a:rPr lang="en-US" b="1" dirty="0"/>
              <a:t>: </a:t>
            </a:r>
            <a:r>
              <a:rPr lang="en-US" b="1" dirty="0" err="1"/>
              <a:t>debt_consolidation</a:t>
            </a:r>
            <a:r>
              <a:rPr lang="en-US" b="1" dirty="0"/>
              <a:t>, credit card, home improvement and small </a:t>
            </a:r>
            <a:r>
              <a:rPr lang="en-US" b="1" dirty="0" err="1"/>
              <a:t>buisness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9C538-6256-1CE9-67C3-D1B33BF8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1162984"/>
            <a:ext cx="962809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440A29-FCEA-5A90-88E0-31EF2759A670}"/>
              </a:ext>
            </a:extLst>
          </p:cNvPr>
          <p:cNvSpPr txBox="1"/>
          <p:nvPr/>
        </p:nvSpPr>
        <p:spPr>
          <a:xfrm flipH="1">
            <a:off x="843659" y="403411"/>
            <a:ext cx="8224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DTI  as Target Variable</a:t>
            </a:r>
          </a:p>
          <a:p>
            <a:r>
              <a:rPr lang="en-IN" b="1" dirty="0"/>
              <a:t>1.DTI vs Home Ownership</a:t>
            </a:r>
          </a:p>
          <a:p>
            <a:r>
              <a:rPr lang="en-IN" b="1" dirty="0"/>
              <a:t>2. DTI vs emp 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CFE83-5607-B1BC-4B7D-0A46ADE7317D}"/>
              </a:ext>
            </a:extLst>
          </p:cNvPr>
          <p:cNvSpPr txBox="1"/>
          <p:nvPr/>
        </p:nvSpPr>
        <p:spPr>
          <a:xfrm flipH="1">
            <a:off x="1277470" y="5298141"/>
            <a:ext cx="89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US" dirty="0"/>
              <a:t> -Applicants having high DTI</a:t>
            </a:r>
          </a:p>
          <a:p>
            <a:r>
              <a:rPr lang="en-US" dirty="0"/>
              <a:t>-  </a:t>
            </a:r>
            <a:r>
              <a:rPr lang="en-US" dirty="0" err="1"/>
              <a:t>Dti</a:t>
            </a:r>
            <a:r>
              <a:rPr lang="en-US" dirty="0"/>
              <a:t> is almost same for the loan applicants across all the experience category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C623C-B8AD-B937-979C-75A96965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3" y="1326741"/>
            <a:ext cx="5553850" cy="345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E48D4-EE80-87FA-8BB4-FC370A03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37" y="1463566"/>
            <a:ext cx="744656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3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5F0E-C716-8FD7-A705-0842FD5C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E8F5-8026-ED74-FB83-030BB31B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060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Lending club ought to reduce the term from 60 months to 36 months. </a:t>
            </a:r>
          </a:p>
          <a:p>
            <a:pPr marL="0" indent="0">
              <a:buNone/>
            </a:pPr>
            <a:r>
              <a:rPr lang="en-US" dirty="0"/>
              <a:t>They should have close watch on the burrowers who fall in below categories</a:t>
            </a:r>
          </a:p>
          <a:p>
            <a:pPr marL="0" indent="0">
              <a:buNone/>
            </a:pPr>
            <a:r>
              <a:rPr lang="en-US" dirty="0"/>
              <a:t>   * Applicants who fall under </a:t>
            </a:r>
            <a:r>
              <a:rPr lang="en-US" b="1" dirty="0"/>
              <a:t>A and B grades</a:t>
            </a:r>
          </a:p>
          <a:p>
            <a:pPr marL="0" indent="0">
              <a:buNone/>
            </a:pPr>
            <a:r>
              <a:rPr lang="en-US" dirty="0"/>
              <a:t>    * Applicants who has more than </a:t>
            </a:r>
            <a:r>
              <a:rPr lang="en-US" b="1" dirty="0"/>
              <a:t>7 years experience</a:t>
            </a:r>
          </a:p>
          <a:p>
            <a:pPr marL="0" indent="0">
              <a:buNone/>
            </a:pPr>
            <a:r>
              <a:rPr lang="en-US" dirty="0"/>
              <a:t>    * Borrowers with </a:t>
            </a:r>
            <a:r>
              <a:rPr lang="en-US" b="1" dirty="0"/>
              <a:t>mortgage home ownership 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* People with more derogatory records and the one who have </a:t>
            </a:r>
            <a:r>
              <a:rPr lang="en-US" b="1" dirty="0"/>
              <a:t>high credit utilization rate.</a:t>
            </a:r>
          </a:p>
          <a:p>
            <a:pPr marL="0" indent="0">
              <a:buNone/>
            </a:pPr>
            <a:r>
              <a:rPr lang="en-US" dirty="0"/>
              <a:t>    *Borrowers who take loan for the following purposes:- </a:t>
            </a:r>
            <a:r>
              <a:rPr lang="en-US" b="1" dirty="0" err="1"/>
              <a:t>debt_consolidation</a:t>
            </a:r>
            <a:r>
              <a:rPr lang="en-US" b="1" dirty="0"/>
              <a:t>, credit card, home improvement and small </a:t>
            </a:r>
            <a:r>
              <a:rPr lang="en-US" b="1" dirty="0" err="1"/>
              <a:t>buisness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8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9C66-2E11-6BDF-03FD-AEF1F08D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D3BA-B9C9-9EBB-5128-E5ED42CD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The aim is to identify patterns which indicate if a person is likely to default, which may be used for taking actions such as denying the loan, reducing the amount of loan, lending (to risky applicants) at a higher interest rate, etc. and With</a:t>
            </a:r>
            <a:r>
              <a:rPr lang="en-US" sz="2800" b="1" dirty="0"/>
              <a:t> </a:t>
            </a:r>
            <a:r>
              <a:rPr lang="en-US" sz="2800" dirty="0"/>
              <a:t>the</a:t>
            </a:r>
            <a:r>
              <a:rPr lang="en-US" sz="2800" b="1" dirty="0"/>
              <a:t> </a:t>
            </a:r>
            <a:r>
              <a:rPr lang="en-US" sz="2800" dirty="0"/>
              <a:t>help</a:t>
            </a:r>
            <a:r>
              <a:rPr lang="en-US" sz="2800" b="1" dirty="0"/>
              <a:t> </a:t>
            </a:r>
            <a:r>
              <a:rPr lang="en-US" sz="2800" dirty="0"/>
              <a:t>of</a:t>
            </a:r>
            <a:r>
              <a:rPr lang="en-US" sz="2800" b="1" dirty="0"/>
              <a:t> loan, consumer attributes</a:t>
            </a:r>
            <a:r>
              <a:rPr lang="en-US" sz="2800" dirty="0"/>
              <a:t> and </a:t>
            </a:r>
            <a:r>
              <a:rPr lang="en-US" sz="2800" b="1" dirty="0"/>
              <a:t>loan attributes </a:t>
            </a:r>
            <a:r>
              <a:rPr lang="en-US" sz="2800" dirty="0"/>
              <a:t>influence the tendency of default.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The lending club company can clearly understand the </a:t>
            </a:r>
            <a:r>
              <a:rPr lang="en-US" sz="2800" b="1" dirty="0"/>
              <a:t>driving factors (or driver variables) </a:t>
            </a:r>
            <a:r>
              <a:rPr lang="en-US" sz="2800" dirty="0"/>
              <a:t>behind loan default, i.e. the variables which are strong indicators of default. Lending company can utilize this knowledge for its portfolio and risk assessment.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71B0-5FED-EE81-F2A9-64E55A3E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71"/>
            <a:ext cx="10515600" cy="1116105"/>
          </a:xfrm>
        </p:spPr>
        <p:txBody>
          <a:bodyPr/>
          <a:lstStyle/>
          <a:p>
            <a:r>
              <a:rPr lang="en-US" dirty="0"/>
              <a:t>             Problem solving methodology</a:t>
            </a: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831CD5-12DC-3130-73FE-CFF9020D9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86235"/>
              </p:ext>
            </p:extLst>
          </p:nvPr>
        </p:nvGraphicFramePr>
        <p:xfrm>
          <a:off x="838200" y="860611"/>
          <a:ext cx="10968318" cy="586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51DCB1-16D7-6BF4-D56C-D5356B93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1842247"/>
            <a:ext cx="11040036" cy="433471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20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1B4E-A8AA-4A78-4F8F-E310CED5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on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D0E0-9284-493E-397A-636FBB50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sz="3300" b="1" dirty="0"/>
              <a:t>Dropping</a:t>
            </a:r>
            <a:r>
              <a:rPr lang="en-US" dirty="0"/>
              <a:t> below list of columns , since the below features do not add any value to the analysis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Columns which have full null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Columns which have only one unique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Checking for duplicate records taking id as subset, no duplicate rows found.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Columns where all values are unique. for instance </a:t>
            </a:r>
            <a:r>
              <a:rPr lang="en-US" dirty="0" err="1"/>
              <a:t>id,member_id,url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.Columns that do not contribute to check the analysis of defaulters list , it is mostly for post loan approval stage</a:t>
            </a:r>
          </a:p>
          <a:p>
            <a:pPr marL="0" indent="0">
              <a:buNone/>
            </a:pPr>
            <a:r>
              <a:rPr lang="en-US" dirty="0"/>
              <a:t>    [title, ip_code,addr_state,desc,last_credit_pull_d,out_prncp_inv,,total_pymnt,total_pymnt_inv,revol_bal,total_rec_prncp      total_rec_int,total_rec_late_fee,recoveries,collection_recovery_fee,last_pymnt_d,last_pymnt_amnt,next_pymnt_d,delinq_2yrs,pub_rec_bankruptcies’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funded_amnt</a:t>
            </a:r>
            <a:r>
              <a:rPr lang="en-US" dirty="0"/>
              <a:t> is removed as it is amount that is approved by the lending club and not by the investors.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Columns which has more 50% null values are dropped. for instance::</a:t>
            </a:r>
            <a:r>
              <a:rPr lang="en-US" dirty="0" err="1"/>
              <a:t>mths_since_last_record</a:t>
            </a:r>
            <a:r>
              <a:rPr lang="en-US" dirty="0"/>
              <a:t> and </a:t>
            </a:r>
            <a:r>
              <a:rPr lang="en-US" dirty="0" err="1"/>
              <a:t>mths_since_last_delin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Records pertaining to Current are removed, as it is ambiguous whether they would repay the amount or not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emp_title</a:t>
            </a:r>
            <a:r>
              <a:rPr lang="en-US" dirty="0"/>
              <a:t> is dropped as it has lot of unique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27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6EF5-0CBE-CDEB-671E-D962B043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2. Missing values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Based on the </a:t>
            </a:r>
            <a:r>
              <a:rPr lang="en-US" dirty="0" err="1"/>
              <a:t>missingno</a:t>
            </a:r>
            <a:r>
              <a:rPr lang="en-US" dirty="0"/>
              <a:t> analysis , 2 columns were found with more than 0% null values</a:t>
            </a:r>
          </a:p>
          <a:p>
            <a:pPr marL="0" indent="0">
              <a:buNone/>
            </a:pPr>
            <a:r>
              <a:rPr lang="en-US" dirty="0"/>
              <a:t>       [</a:t>
            </a:r>
            <a:r>
              <a:rPr lang="en-US" dirty="0" err="1"/>
              <a:t>emp_length,revol_util</a:t>
            </a:r>
            <a:r>
              <a:rPr lang="en-US" dirty="0"/>
              <a:t>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emp_length</a:t>
            </a:r>
            <a:r>
              <a:rPr lang="en-US" dirty="0"/>
              <a:t> was imputed with mode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revol_util</a:t>
            </a:r>
            <a:r>
              <a:rPr lang="en-US" dirty="0"/>
              <a:t> were filled with median since it had skewness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 . Standardize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Incorrect data types are replaced with proper data type for the below columns</a:t>
            </a:r>
          </a:p>
          <a:p>
            <a:pPr marL="0" indent="0">
              <a:buNone/>
            </a:pPr>
            <a:r>
              <a:rPr lang="en-US" dirty="0"/>
              <a:t>	 - </a:t>
            </a:r>
            <a:r>
              <a:rPr lang="en-US" dirty="0" err="1"/>
              <a:t>int_rate</a:t>
            </a:r>
            <a:r>
              <a:rPr lang="en-US" dirty="0"/>
              <a:t> is converted to float object from string object</a:t>
            </a:r>
          </a:p>
          <a:p>
            <a:pPr marL="0" indent="0">
              <a:buNone/>
            </a:pPr>
            <a:r>
              <a:rPr lang="en-US" dirty="0"/>
              <a:t>	 - </a:t>
            </a:r>
            <a:r>
              <a:rPr lang="en-US" dirty="0" err="1"/>
              <a:t>issue_d</a:t>
            </a:r>
            <a:r>
              <a:rPr lang="en-US" dirty="0"/>
              <a:t> and </a:t>
            </a:r>
            <a:r>
              <a:rPr lang="en-US" dirty="0" err="1"/>
              <a:t>earliest_cr_line</a:t>
            </a:r>
            <a:r>
              <a:rPr lang="en-US" dirty="0"/>
              <a:t> is converted to datetime object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Detecting and Removing Outliers.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is categorized into numerical variable and categorical variable.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outliers found in ['annual_inc','inq_last_6mths','open_acc'] were capped with min and max value.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After Data cleaning , Size of the </a:t>
            </a:r>
            <a:r>
              <a:rPr lang="en-US" b="1" dirty="0"/>
              <a:t>Data Frame is (38577, 21)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238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5339-AAA4-3B56-F405-07F35AC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C5E5B-BAE2-1487-3DA3-AFF5270A7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16" y="1690688"/>
            <a:ext cx="3746172" cy="32389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EF7A5-28EE-AD7B-B6CA-473BE450C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38" y="1690688"/>
            <a:ext cx="3586956" cy="3238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9501D-5F6B-60CB-CC19-29F79D664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843" y="1615028"/>
            <a:ext cx="3851415" cy="3238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09B383-B0D5-6688-9CE4-2DF5ACBD7A2D}"/>
              </a:ext>
            </a:extLst>
          </p:cNvPr>
          <p:cNvSpPr txBox="1"/>
          <p:nvPr/>
        </p:nvSpPr>
        <p:spPr>
          <a:xfrm flipH="1">
            <a:off x="422415" y="5167313"/>
            <a:ext cx="1165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only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13%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loan applicants have defaulted the loan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90%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of the applicants loan was approved by the investor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Annual Income is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left skewed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normal distribution ,therefore majority burrowers have relatively low income than others</a:t>
            </a:r>
          </a:p>
        </p:txBody>
      </p:sp>
    </p:spTree>
    <p:extLst>
      <p:ext uri="{BB962C8B-B14F-4D97-AF65-F5344CB8AC3E}">
        <p14:creationId xmlns:p14="http://schemas.microsoft.com/office/powerpoint/2010/main" val="239771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53AB-99A3-5C4D-0A75-08DA532B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13" y="121025"/>
            <a:ext cx="10766587" cy="1569664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24560-4BC2-FCF6-DF56-4E36DB14A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13" y="2017059"/>
            <a:ext cx="11286539" cy="35876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C4EBD-1278-3FFF-F698-E845478C560D}"/>
              </a:ext>
            </a:extLst>
          </p:cNvPr>
          <p:cNvSpPr txBox="1"/>
          <p:nvPr/>
        </p:nvSpPr>
        <p:spPr>
          <a:xfrm flipH="1">
            <a:off x="1223681" y="5604669"/>
            <a:ext cx="9749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Majority of the loan defaulters  belongs to </a:t>
            </a:r>
            <a:r>
              <a:rPr lang="en-US" b="1" i="1" dirty="0"/>
              <a:t>A and B grades</a:t>
            </a:r>
          </a:p>
          <a:p>
            <a:r>
              <a:rPr lang="en-US" dirty="0"/>
              <a:t>- for Grade C,E, F and G. sub grade 1 has defaulted the most compared to other subgrades but for A and B subgrade 1 has defaulted the least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14412-F80D-E0B5-4E82-74CCB59B4723}"/>
              </a:ext>
            </a:extLst>
          </p:cNvPr>
          <p:cNvSpPr txBox="1"/>
          <p:nvPr/>
        </p:nvSpPr>
        <p:spPr>
          <a:xfrm flipH="1">
            <a:off x="1511448" y="1438835"/>
            <a:ext cx="803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Loan status( charged off)  is taken as target variable </a:t>
            </a:r>
          </a:p>
          <a:p>
            <a:r>
              <a:rPr lang="en-IN" b="1" dirty="0"/>
              <a:t>1.Grades vs Loan Status</a:t>
            </a:r>
          </a:p>
        </p:txBody>
      </p:sp>
    </p:spTree>
    <p:extLst>
      <p:ext uri="{BB962C8B-B14F-4D97-AF65-F5344CB8AC3E}">
        <p14:creationId xmlns:p14="http://schemas.microsoft.com/office/powerpoint/2010/main" val="419299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B5016-DD0C-495C-BCF4-C2C9B1B0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7" y="1462087"/>
            <a:ext cx="4542951" cy="3553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6ACD8-97DA-869E-C633-2A6510779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518" y="1462087"/>
            <a:ext cx="7511915" cy="3230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E5E0B1-6A90-3447-672F-6065B9B6E473}"/>
              </a:ext>
            </a:extLst>
          </p:cNvPr>
          <p:cNvSpPr txBox="1"/>
          <p:nvPr/>
        </p:nvSpPr>
        <p:spPr>
          <a:xfrm flipH="1">
            <a:off x="933225" y="443753"/>
            <a:ext cx="1060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2.Employee length vs Loan Status</a:t>
            </a:r>
          </a:p>
          <a:p>
            <a:r>
              <a:rPr lang="en-IN" b="1" dirty="0"/>
              <a:t>3.Loan Amount Category vs Loan Status</a:t>
            </a:r>
          </a:p>
          <a:p>
            <a:r>
              <a:rPr lang="en-IN" b="1" dirty="0"/>
              <a:t>4.Funded Amount </a:t>
            </a:r>
            <a:r>
              <a:rPr lang="en-IN" b="1" dirty="0" err="1"/>
              <a:t>inv</a:t>
            </a:r>
            <a:r>
              <a:rPr lang="en-IN" b="1" dirty="0"/>
              <a:t> category vs Loan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24BC7-9AB5-1E5C-7DCC-B7CCCB46438B}"/>
              </a:ext>
            </a:extLst>
          </p:cNvPr>
          <p:cNvSpPr txBox="1"/>
          <p:nvPr/>
        </p:nvSpPr>
        <p:spPr>
          <a:xfrm>
            <a:off x="524435" y="5540188"/>
            <a:ext cx="1174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Applicants who are charged off  belongs to </a:t>
            </a:r>
            <a:r>
              <a:rPr lang="en-US" b="1" dirty="0"/>
              <a:t>Expert Category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they have experience more than 7 years)</a:t>
            </a:r>
          </a:p>
          <a:p>
            <a:r>
              <a:rPr lang="en-US" dirty="0"/>
              <a:t>- funded amount is in the range of  </a:t>
            </a:r>
            <a:r>
              <a:rPr lang="en-US" b="1" dirty="0"/>
              <a:t>3500-7000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771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AF-3D3F-A9B2-1E0F-09EEB5E2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040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5.Loan status vs Loan Issued Month and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B6D4F-A98E-DEDF-B7C0-C5FD2B9E4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36" y="1206594"/>
            <a:ext cx="10146905" cy="37150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FDD68-1375-0816-D0F9-158022A29808}"/>
              </a:ext>
            </a:extLst>
          </p:cNvPr>
          <p:cNvSpPr txBox="1"/>
          <p:nvPr/>
        </p:nvSpPr>
        <p:spPr>
          <a:xfrm>
            <a:off x="1358153" y="54667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Applicant whose loan was issued  in the year </a:t>
            </a:r>
            <a:r>
              <a:rPr lang="en-US" b="1" dirty="0"/>
              <a:t>2011</a:t>
            </a:r>
            <a:r>
              <a:rPr lang="en-US" dirty="0"/>
              <a:t> and in the month of  </a:t>
            </a:r>
            <a:r>
              <a:rPr lang="en-US" b="1" dirty="0"/>
              <a:t>December </a:t>
            </a:r>
            <a:r>
              <a:rPr lang="en-US" dirty="0"/>
              <a:t>have defaulted the most.</a:t>
            </a:r>
            <a:endParaRPr lang="en-IN" dirty="0"/>
          </a:p>
          <a:p>
            <a:r>
              <a:rPr lang="en-IN" dirty="0"/>
              <a:t>It might be because of the 2011 financial Crisis that took place in US</a:t>
            </a:r>
          </a:p>
        </p:txBody>
      </p:sp>
    </p:spTree>
    <p:extLst>
      <p:ext uri="{BB962C8B-B14F-4D97-AF65-F5344CB8AC3E}">
        <p14:creationId xmlns:p14="http://schemas.microsoft.com/office/powerpoint/2010/main" val="1477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1139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Wingdings</vt:lpstr>
      <vt:lpstr>Office Theme</vt:lpstr>
      <vt:lpstr>Lending Club Case Study</vt:lpstr>
      <vt:lpstr>Business Objectives</vt:lpstr>
      <vt:lpstr>             Problem solving methodology</vt:lpstr>
      <vt:lpstr>Insights on Data Cleaning</vt:lpstr>
      <vt:lpstr>PowerPoint Presentation</vt:lpstr>
      <vt:lpstr>Data Analysis</vt:lpstr>
      <vt:lpstr>Data Analysis</vt:lpstr>
      <vt:lpstr>PowerPoint Presentation</vt:lpstr>
      <vt:lpstr>5.Loan status vs Loan Issued Month and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Sheena Abhishek</dc:creator>
  <cp:lastModifiedBy>Sheena Abhishek</cp:lastModifiedBy>
  <cp:revision>5</cp:revision>
  <dcterms:created xsi:type="dcterms:W3CDTF">2023-05-15T04:17:34Z</dcterms:created>
  <dcterms:modified xsi:type="dcterms:W3CDTF">2023-05-15T08:04:30Z</dcterms:modified>
</cp:coreProperties>
</file>