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55"/>
  </p:notesMasterIdLst>
  <p:sldIdLst>
    <p:sldId id="256" r:id="rId3"/>
    <p:sldId id="334" r:id="rId4"/>
    <p:sldId id="501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507" r:id="rId22"/>
    <p:sldId id="499" r:id="rId23"/>
    <p:sldId id="472" r:id="rId24"/>
    <p:sldId id="473" r:id="rId25"/>
    <p:sldId id="502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508" r:id="rId36"/>
    <p:sldId id="503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496" r:id="rId50"/>
    <p:sldId id="505" r:id="rId51"/>
    <p:sldId id="497" r:id="rId52"/>
    <p:sldId id="498" r:id="rId53"/>
    <p:sldId id="506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71634" autoAdjust="0"/>
  </p:normalViewPr>
  <p:slideViewPr>
    <p:cSldViewPr>
      <p:cViewPr varScale="1">
        <p:scale>
          <a:sx n="121" d="100"/>
          <a:sy n="121" d="100"/>
        </p:scale>
        <p:origin x="92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38"/>
    </p:cViewPr>
  </p:sorterViewPr>
  <p:notesViewPr>
    <p:cSldViewPr>
      <p:cViewPr varScale="1">
        <p:scale>
          <a:sx n="52" d="100"/>
          <a:sy n="52" d="100"/>
        </p:scale>
        <p:origin x="-25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slides are intended to help a teacher develop a presentation.</a:t>
            </a:r>
            <a:r>
              <a:rPr lang="en-US" baseline="0" dirty="0"/>
              <a:t> This PowerPoint covers the entire chapter and includes too many slides for a single delivery. Professors are encouraged to adapt this presentation in ways which are best suited for their students and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slides are intended to help a teacher develop a presentation.</a:t>
            </a:r>
            <a:r>
              <a:rPr lang="en-US" baseline="0" dirty="0"/>
              <a:t> This PowerPoint covers the entire chapter and includes too many slides for a single delivery. Professors are encouraged to adapt this presentation in ways which are best suited for their students and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676F892B-014B-410F-8A47-CC14FEB83826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2023-09-28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6347919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2" descr="심볼마크">
            <a:extLst>
              <a:ext uri="{FF2B5EF4-FFF2-40B4-BE49-F238E27FC236}">
                <a16:creationId xmlns:a16="http://schemas.microsoft.com/office/drawing/2014/main" id="{307552C9-DAE5-1A2C-3A63-D32229CC34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943"/>
            <a:ext cx="609600" cy="6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42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3800" dirty="0"/>
              <a:t>운영 체제</a:t>
            </a:r>
            <a:endParaRPr lang="en-US" sz="13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62300" y="4953000"/>
            <a:ext cx="2819400" cy="1143000"/>
          </a:xfrm>
        </p:spPr>
        <p:txBody>
          <a:bodyPr/>
          <a:lstStyle/>
          <a:p>
            <a:r>
              <a:rPr lang="en-US" sz="1800">
                <a:solidFill>
                  <a:srgbClr val="002060"/>
                </a:solidFill>
              </a:rPr>
              <a:t>2023</a:t>
            </a:r>
            <a:r>
              <a:rPr lang="ko-KR" altLang="en-US" sz="1800">
                <a:solidFill>
                  <a:srgbClr val="002060"/>
                </a:solidFill>
              </a:rPr>
              <a:t>년 </a:t>
            </a:r>
            <a:r>
              <a:rPr lang="ko-KR" altLang="en-US" sz="1800" dirty="0">
                <a:solidFill>
                  <a:srgbClr val="002060"/>
                </a:solidFill>
              </a:rPr>
              <a:t>가을학기</a:t>
            </a:r>
            <a:endParaRPr lang="en-US" altLang="ko-KR" sz="1800" dirty="0">
              <a:solidFill>
                <a:srgbClr val="002060"/>
              </a:solidFill>
            </a:endParaRPr>
          </a:p>
          <a:p>
            <a:r>
              <a:rPr lang="ko-KR" altLang="en-US" sz="1800" dirty="0">
                <a:solidFill>
                  <a:srgbClr val="002060"/>
                </a:solidFill>
              </a:rPr>
              <a:t>게임공학과</a:t>
            </a:r>
            <a:endParaRPr lang="en-US" altLang="ko-KR" sz="1800" dirty="0">
              <a:solidFill>
                <a:srgbClr val="002060"/>
              </a:solidFill>
            </a:endParaRPr>
          </a:p>
          <a:p>
            <a:r>
              <a:rPr lang="ko-KR" altLang="en-US" sz="1800" dirty="0">
                <a:solidFill>
                  <a:srgbClr val="002060"/>
                </a:solidFill>
              </a:rPr>
              <a:t>한국공학대학교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41910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정내훈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3800" y="838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Chapter-10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동기화를 잊지 마시오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3130" y="2362200"/>
            <a:ext cx="7992888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class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list_lock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list_lock.lock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list_lock.unlock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delete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360" y="5215810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 with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5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캐시 친화성</a:t>
            </a:r>
            <a:r>
              <a:rPr lang="en-US" altLang="ko-KR" dirty="0"/>
              <a:t>(Affinity)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프로세스는 가능하면 </a:t>
            </a:r>
            <a:r>
              <a:rPr lang="ko-KR" altLang="en-US" dirty="0">
                <a:solidFill>
                  <a:srgbClr val="FFC000"/>
                </a:solidFill>
              </a:rPr>
              <a:t>같은 </a:t>
            </a:r>
            <a:r>
              <a:rPr lang="en-US" altLang="ko-KR" dirty="0">
                <a:solidFill>
                  <a:srgbClr val="FFC000"/>
                </a:solidFill>
              </a:rPr>
              <a:t>CPU</a:t>
            </a:r>
            <a:r>
              <a:rPr lang="ko-KR" altLang="en-US" dirty="0"/>
              <a:t>에서 계속 실행시키자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프로세스는 실행하면 </a:t>
            </a:r>
            <a:r>
              <a:rPr lang="en-US" altLang="ko-KR" u="sng" dirty="0"/>
              <a:t>cache</a:t>
            </a:r>
            <a:r>
              <a:rPr lang="ko-KR" altLang="en-US" u="sng" dirty="0"/>
              <a:t>에</a:t>
            </a:r>
            <a:r>
              <a:rPr lang="ko-KR" altLang="en-US" dirty="0"/>
              <a:t> 상당한 데이터를 올려 놓는다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프로세스가 다시 실행될 때 캐시에 전에 사용하던 데이터가 </a:t>
            </a:r>
            <a:r>
              <a:rPr lang="ko-KR" altLang="en-US" u="sng" dirty="0"/>
              <a:t>남아 있다면</a:t>
            </a:r>
            <a:r>
              <a:rPr lang="ko-KR" altLang="en-US" dirty="0"/>
              <a:t> 실행 시간이 단축된다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371600" y="4953000"/>
            <a:ext cx="698477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multiprocessor scheduler should consider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making its scheduling decision.</a:t>
            </a:r>
          </a:p>
        </p:txBody>
      </p:sp>
    </p:spTree>
    <p:extLst>
      <p:ext uri="{BB962C8B-B14F-4D97-AF65-F5344CB8AC3E}">
        <p14:creationId xmlns:p14="http://schemas.microsoft.com/office/powerpoint/2010/main" val="139833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큐 스케줄링</a:t>
            </a:r>
            <a:r>
              <a:rPr lang="en-US" altLang="ko-KR" dirty="0"/>
              <a:t>(SQMS)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모든 작업을 하나의 큐에 넣는다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/>
              <a:t>각각의 </a:t>
            </a:r>
            <a:r>
              <a:rPr lang="en-US" altLang="ko-KR" sz="1600" dirty="0"/>
              <a:t>CPU</a:t>
            </a:r>
            <a:r>
              <a:rPr lang="ko-KR" altLang="en-US" sz="1600" dirty="0"/>
              <a:t>는 모두 공유하는 큐에서 다음 작업을 선택한다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단점</a:t>
            </a:r>
            <a:r>
              <a:rPr lang="en-US" altLang="ko-KR" sz="1600" dirty="0"/>
              <a:t>:</a:t>
            </a:r>
          </a:p>
          <a:p>
            <a:pPr lvl="2"/>
            <a:r>
              <a:rPr lang="ko-KR" altLang="en-US" sz="1400" b="1" dirty="0" err="1"/>
              <a:t>락</a:t>
            </a:r>
            <a:r>
              <a:rPr lang="ko-KR" altLang="en-US" sz="1400" dirty="0" err="1"/>
              <a:t>이</a:t>
            </a:r>
            <a:r>
              <a:rPr lang="ko-KR" altLang="en-US" sz="1400" dirty="0"/>
              <a:t> 필요하다</a:t>
            </a:r>
            <a:r>
              <a:rPr lang="en-US" altLang="ko-KR" sz="1400" dirty="0"/>
              <a:t>. </a:t>
            </a:r>
            <a:r>
              <a:rPr lang="en-US" altLang="ko-KR" sz="1400" dirty="0">
                <a:sym typeface="Wingdings" pitchFamily="2" charset="2"/>
              </a:rPr>
              <a:t> </a:t>
            </a:r>
            <a:r>
              <a:rPr lang="ko-KR" altLang="en-US" sz="1400" dirty="0">
                <a:sym typeface="Wingdings" pitchFamily="2" charset="2"/>
              </a:rPr>
              <a:t>확장성 결여</a:t>
            </a:r>
            <a:r>
              <a:rPr lang="en-US" altLang="ko-KR" sz="1400" dirty="0">
                <a:sym typeface="Wingdings" pitchFamily="2" charset="2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Lack of scalability)</a:t>
            </a:r>
          </a:p>
          <a:p>
            <a:pPr lvl="2"/>
            <a:r>
              <a:rPr lang="ko-KR" altLang="en-US" sz="1400" dirty="0">
                <a:solidFill>
                  <a:srgbClr val="FF0000"/>
                </a:solidFill>
              </a:rPr>
              <a:t>캐시 친화성</a:t>
            </a:r>
            <a:r>
              <a:rPr lang="en-US" altLang="ko-KR" sz="1400" dirty="0">
                <a:solidFill>
                  <a:srgbClr val="FF0000"/>
                </a:solidFill>
              </a:rPr>
              <a:t>(Cache affinity) </a:t>
            </a:r>
            <a:r>
              <a:rPr lang="ko-KR" altLang="en-US" sz="1400" dirty="0">
                <a:solidFill>
                  <a:srgbClr val="FF0000"/>
                </a:solidFill>
              </a:rPr>
              <a:t>결여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/>
            <a:r>
              <a:rPr lang="ko-KR" altLang="en-US" sz="1400" dirty="0"/>
              <a:t>예</a:t>
            </a:r>
            <a:r>
              <a:rPr lang="en-US" altLang="ko-KR" sz="1400" dirty="0"/>
              <a:t>:</a:t>
            </a:r>
          </a:p>
          <a:p>
            <a:pPr lvl="3"/>
            <a:r>
              <a:rPr lang="en-US" altLang="ko-KR" sz="1400" dirty="0"/>
              <a:t>Possible job scheduler across CPUs:</a:t>
            </a:r>
          </a:p>
          <a:p>
            <a:pPr lvl="2"/>
            <a:endParaRPr lang="en-US" altLang="ko-KR" sz="14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835696" y="3629394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40758" y="4512599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101119" y="4501305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40758" y="4944647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101119" y="4933353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339752" y="5376695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100113" y="5365401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340758" y="58057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3101119" y="5794464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27887" y="4509120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725" y="4941168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8355" y="537321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8355" y="5826750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26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캐시 친화성 고려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가능하면 </a:t>
            </a:r>
            <a:r>
              <a:rPr lang="ko-KR" altLang="en-US" u="sng" dirty="0"/>
              <a:t>친화성 보존</a:t>
            </a:r>
            <a:endParaRPr lang="ko-KR" altLang="en-US" dirty="0"/>
          </a:p>
          <a:p>
            <a:pPr lvl="2"/>
            <a:r>
              <a:rPr lang="en-US" altLang="ko-KR" dirty="0"/>
              <a:t>A, B, C, D</a:t>
            </a:r>
            <a:r>
              <a:rPr lang="ko-KR" altLang="en-US" dirty="0"/>
              <a:t>는 </a:t>
            </a:r>
            <a:r>
              <a:rPr lang="en-US" altLang="ko-KR" dirty="0"/>
              <a:t>CPU</a:t>
            </a:r>
            <a:r>
              <a:rPr lang="ko-KR" altLang="en-US" dirty="0"/>
              <a:t>를 옮겨 다니지 않는다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</a:t>
            </a:r>
            <a:r>
              <a:rPr lang="ko-KR" altLang="en-US" dirty="0"/>
              <a:t>만 </a:t>
            </a:r>
            <a:r>
              <a:rPr lang="en-US" altLang="ko-KR" dirty="0"/>
              <a:t>CPU</a:t>
            </a:r>
            <a:r>
              <a:rPr lang="ko-KR" altLang="en-US" dirty="0"/>
              <a:t>를 이동한다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형평성의 구현은 </a:t>
            </a:r>
            <a:r>
              <a:rPr lang="ko-KR" altLang="en-US" b="1" dirty="0"/>
              <a:t>간단하지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835696" y="1253130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48967" y="200013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309328" y="198884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48967" y="243218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309328" y="2420888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47961" y="286423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308322" y="2852936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548967" y="329329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309328" y="328199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36096" y="199665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0934" y="2428703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6564" y="2860751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6564" y="331428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큐 스케줄링 </a:t>
            </a:r>
            <a:r>
              <a:rPr lang="en-US" altLang="ko-KR" dirty="0"/>
              <a:t>(MQMS)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마다 큐를 가짐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각각의 큐는 각자의 </a:t>
            </a:r>
            <a:r>
              <a:rPr lang="ko-KR" altLang="en-US" dirty="0" err="1"/>
              <a:t>스케쥴링</a:t>
            </a:r>
            <a:r>
              <a:rPr lang="ko-KR" altLang="en-US" dirty="0"/>
              <a:t> 규칙을 따른다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작업이 도착하면 여러 개의 큐 중 </a:t>
            </a:r>
            <a:r>
              <a:rPr lang="ko-KR" altLang="en-US" b="1" dirty="0"/>
              <a:t>반드시 하나를 선택</a:t>
            </a:r>
            <a:r>
              <a:rPr lang="ko-KR" altLang="en-US" dirty="0"/>
              <a:t>해서 배치한다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큐의 공유로 인한 동기화 문제를 피할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7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MQMS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라운드 로빈을 사용하는 경우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9712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6871" y="2521181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992935" y="2325820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412715" y="2516246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975418" y="2325435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346073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695498" y="2325531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31522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370140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920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1907708" y="314096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907704" y="370623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1242151" y="5085184"/>
            <a:ext cx="6582780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MQMS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확장성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캐시 친화성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제공한다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6296" y="30904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6296" y="36665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355679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705104" y="2325531"/>
            <a:ext cx="359944" cy="35994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MQMS</a:t>
            </a:r>
            <a:r>
              <a:rPr lang="ko-KR" altLang="en-US" dirty="0"/>
              <a:t>의 부하 불균형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부하 불균형</a:t>
            </a:r>
            <a:r>
              <a:rPr lang="en-US" altLang="ko-KR" sz="2800" dirty="0"/>
              <a:t>(load imbalance)</a:t>
            </a:r>
          </a:p>
          <a:p>
            <a:r>
              <a:rPr lang="en-US" altLang="ko-KR" sz="2800" dirty="0"/>
              <a:t>Q0</a:t>
            </a:r>
            <a:r>
              <a:rPr lang="ko-KR" altLang="en-US" sz="2800" dirty="0"/>
              <a:t>의 작업 </a:t>
            </a:r>
            <a:r>
              <a:rPr lang="en-US" altLang="ko-KR" sz="2800" dirty="0"/>
              <a:t>C</a:t>
            </a:r>
            <a:r>
              <a:rPr lang="ko-KR" altLang="en-US" sz="2800" dirty="0"/>
              <a:t>가 종료하면</a:t>
            </a:r>
            <a:r>
              <a:rPr lang="en-US" altLang="ko-KR" sz="2800" dirty="0"/>
              <a:t>: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Q0</a:t>
            </a:r>
            <a:r>
              <a:rPr lang="ko-KR" altLang="en-US" sz="2800" dirty="0"/>
              <a:t>의 작업 </a:t>
            </a:r>
            <a:r>
              <a:rPr lang="en-US" altLang="ko-KR" sz="2800" dirty="0"/>
              <a:t>A</a:t>
            </a:r>
            <a:r>
              <a:rPr lang="ko-KR" altLang="en-US" sz="2800" dirty="0"/>
              <a:t>가 종료하면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6451" y="242373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503610" y="260385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079674" y="2408491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499454" y="2598917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062157" y="2408106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432812" y="259882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782237" y="2408202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2355" y="297397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2355" y="340058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5659" y="242373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50348"/>
              </p:ext>
            </p:extLst>
          </p:nvPr>
        </p:nvGraphicFramePr>
        <p:xfrm>
          <a:off x="1994447" y="2962684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46094"/>
              </p:ext>
            </p:extLst>
          </p:nvPr>
        </p:nvGraphicFramePr>
        <p:xfrm>
          <a:off x="1994443" y="340541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323035" y="2912162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23035" y="336569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54483" y="379774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gets twice as much CPU as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3208" y="4961918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90367" y="5142034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486211" y="5137099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6048914" y="4946288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419569" y="5137003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768994" y="4946384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9112" y="551216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89112" y="593877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52416" y="4961918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2319"/>
              </p:ext>
            </p:extLst>
          </p:nvPr>
        </p:nvGraphicFramePr>
        <p:xfrm>
          <a:off x="1981200" y="5943600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309792" y="545034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09792" y="590387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41240" y="6335926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 will be left idle!</a:t>
            </a:r>
          </a:p>
        </p:txBody>
      </p:sp>
    </p:spTree>
    <p:extLst>
      <p:ext uri="{BB962C8B-B14F-4D97-AF65-F5344CB8AC3E}">
        <p14:creationId xmlns:p14="http://schemas.microsoft.com/office/powerpoint/2010/main" val="308523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부하 불균형 대처방안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해결책은 작업의 </a:t>
            </a:r>
            <a:r>
              <a:rPr lang="ko-KR" altLang="en-US" b="1" dirty="0"/>
              <a:t>이주</a:t>
            </a:r>
            <a:r>
              <a:rPr lang="en-US" altLang="ko-KR" b="1" dirty="0"/>
              <a:t> (Migration).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4432" y="268188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01591" y="286200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206539" y="2857067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769242" y="2666256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139897" y="285697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489322" y="2666352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2744" y="268188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6142" y="41220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413301" y="430216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218249" y="4297227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780952" y="4106416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72544" y="4106512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4454" y="41220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64432" y="527417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401591" y="545429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06539" y="544935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01561" y="5263479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75004" y="5274318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2744" y="527417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676400" y="2522240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76400" y="3962400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676400" y="511452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6640" y="46824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4142722" y="3314328"/>
            <a:ext cx="269982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30754" y="3345691"/>
            <a:ext cx="466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ko-KR" altLang="en-US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중 하나를 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CPU 0</a:t>
            </a:r>
            <a:r>
              <a:rPr lang="ko-KR" altLang="en-US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0981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부하 불균형 대처 방안</a:t>
            </a:r>
            <a:r>
              <a:rPr lang="en-US" altLang="ko-KR" dirty="0"/>
              <a:t>?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좀 까다로운 경우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가능한 이주 패턴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지속 적인 이주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1147" y="212359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68306" y="230370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73254" y="2298773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635957" y="2107962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006612" y="2298677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356037" y="2108058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9459" y="212359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3115" y="1963946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847074" y="2131407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3077" y="438388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3077" y="488250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48414"/>
              </p:ext>
            </p:extLst>
          </p:nvPr>
        </p:nvGraphicFramePr>
        <p:xfrm>
          <a:off x="1975169" y="4372590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2354"/>
              </p:ext>
            </p:extLst>
          </p:nvPr>
        </p:nvGraphicFramePr>
        <p:xfrm>
          <a:off x="1975165" y="488733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03757" y="432206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03757" y="48476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310384" y="5291105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63197" y="5618212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CPU0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5522063" y="528699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4876" y="5614097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CPU1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1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훔치기</a:t>
            </a:r>
            <a:r>
              <a:rPr lang="en-US" altLang="ko-KR" dirty="0"/>
              <a:t>(Work Stealing)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큐사이의</a:t>
            </a:r>
            <a:r>
              <a:rPr lang="ko-KR" altLang="en-US" dirty="0"/>
              <a:t> 작업 이동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b="1" dirty="0"/>
              <a:t>작업이 적은</a:t>
            </a:r>
            <a:r>
              <a:rPr lang="ko-KR" altLang="en-US" dirty="0"/>
              <a:t> 큐를 선택한다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선택된 큐는 가끔 다른 큐를 살펴본다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살펴본 큐가 선택 큐보다 작업이 </a:t>
            </a:r>
            <a:r>
              <a:rPr lang="ko-KR" altLang="en-US" u="sng" dirty="0"/>
              <a:t>많으면</a:t>
            </a:r>
            <a:r>
              <a:rPr lang="ko-KR" altLang="en-US" dirty="0"/>
              <a:t> 몇 개의 작업을 </a:t>
            </a:r>
            <a:r>
              <a:rPr lang="ko-KR" altLang="en-US" b="1" dirty="0"/>
              <a:t>훔쳐</a:t>
            </a:r>
            <a:r>
              <a:rPr lang="ko-KR" altLang="en-US" dirty="0"/>
              <a:t> 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i="1" dirty="0"/>
              <a:t>높은 부하</a:t>
            </a:r>
            <a:r>
              <a:rPr lang="ko-KR" altLang="en-US" dirty="0"/>
              <a:t>와 </a:t>
            </a:r>
            <a:r>
              <a:rPr lang="ko-KR" altLang="en-US" i="1" dirty="0"/>
              <a:t>확장성 </a:t>
            </a:r>
            <a:r>
              <a:rPr lang="ko-KR" altLang="en-US" dirty="0"/>
              <a:t>저하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35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10</a:t>
            </a:r>
            <a:br>
              <a:rPr lang="en-US" dirty="0"/>
            </a:br>
            <a:r>
              <a:rPr lang="ko-KR" altLang="en-US" dirty="0"/>
              <a:t>멀티 프로세서 </a:t>
            </a:r>
            <a:r>
              <a:rPr lang="ko-KR" altLang="en-US" dirty="0" err="1"/>
              <a:t>스케쥴링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고급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쓰레드 스케줄링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멀티쓰레드</a:t>
            </a:r>
            <a:r>
              <a:rPr lang="ko-KR" altLang="en-US" dirty="0"/>
              <a:t> 운영체제의 스케줄링</a:t>
            </a:r>
            <a:endParaRPr lang="en-US" altLang="ko-KR" dirty="0"/>
          </a:p>
          <a:p>
            <a:r>
              <a:rPr lang="ko-KR" altLang="en-US" dirty="0"/>
              <a:t>스케줄링 단위가 프로세스가 아니라 쓰레드임</a:t>
            </a:r>
            <a:endParaRPr lang="en-US" altLang="ko-KR" dirty="0"/>
          </a:p>
          <a:p>
            <a:r>
              <a:rPr lang="ko-KR" altLang="en-US" dirty="0"/>
              <a:t>하나의 프로세스에 여러 개의 쓰레드가 있고</a:t>
            </a:r>
            <a:r>
              <a:rPr lang="en-US" altLang="ko-KR" dirty="0"/>
              <a:t>, </a:t>
            </a:r>
            <a:r>
              <a:rPr lang="ko-KR" altLang="en-US" dirty="0"/>
              <a:t>같은 프로세스에 존재하는 쓰레드들은 메모리를 공유함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공유하는 성질이 성능에 영향을 미침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04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여러 개의 쓰레드를 갖는 프로세스가 여러 개 실행될 경우</a:t>
            </a:r>
            <a:r>
              <a:rPr lang="en-US" altLang="ko-KR" sz="2400" dirty="0"/>
              <a:t>(4</a:t>
            </a:r>
            <a:r>
              <a:rPr lang="ko-KR" altLang="en-US" sz="2400" dirty="0"/>
              <a:t>개의 프로세스</a:t>
            </a:r>
            <a:r>
              <a:rPr lang="en-US" altLang="ko-KR" sz="2400" dirty="0"/>
              <a:t>(A, B, C, D), </a:t>
            </a:r>
            <a:r>
              <a:rPr lang="ko-KR" altLang="en-US" sz="2400" dirty="0"/>
              <a:t>프로세스당 </a:t>
            </a:r>
            <a:r>
              <a:rPr lang="en-US" altLang="ko-KR" sz="2400" dirty="0"/>
              <a:t>4</a:t>
            </a:r>
            <a:r>
              <a:rPr lang="ko-KR" altLang="en-US" sz="2400" dirty="0"/>
              <a:t>개의 스레드</a:t>
            </a:r>
            <a:r>
              <a:rPr lang="en-US" altLang="ko-KR" sz="2400" dirty="0"/>
              <a:t>(0,1,2,3))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Gang </a:t>
            </a:r>
            <a:r>
              <a:rPr lang="ko-KR" altLang="en-US" sz="2400" dirty="0"/>
              <a:t>스케줄링</a:t>
            </a:r>
            <a:endParaRPr lang="en-US" altLang="ko-KR" sz="2400" dirty="0"/>
          </a:p>
          <a:p>
            <a:pPr lvl="1"/>
            <a:r>
              <a:rPr lang="ko-KR" altLang="en-US" sz="2000" dirty="0"/>
              <a:t>단점 </a:t>
            </a:r>
            <a:r>
              <a:rPr lang="en-US" altLang="ko-KR" sz="2000" dirty="0"/>
              <a:t>: </a:t>
            </a:r>
            <a:r>
              <a:rPr lang="ko-KR" altLang="en-US" sz="2000" dirty="0"/>
              <a:t>약한 캐시 친화성</a:t>
            </a:r>
            <a:endParaRPr lang="en-US" altLang="ko-KR" sz="2000" dirty="0"/>
          </a:p>
          <a:p>
            <a:pPr lvl="1"/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  <a:r>
              <a:rPr lang="ko-KR" altLang="en-US" sz="2000" dirty="0"/>
              <a:t>빠른 동기화</a:t>
            </a:r>
            <a:r>
              <a:rPr lang="en-US" altLang="ko-KR" sz="2000" dirty="0"/>
              <a:t> </a:t>
            </a:r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생산자</a:t>
            </a:r>
            <a:r>
              <a:rPr lang="en-US" altLang="ko-KR" sz="1600" dirty="0"/>
              <a:t>-</a:t>
            </a:r>
            <a:r>
              <a:rPr lang="ko-KR" altLang="en-US" sz="1600" dirty="0"/>
              <a:t>소비자 패턴</a:t>
            </a:r>
            <a:endParaRPr lang="en-US" altLang="ko-KR" sz="16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06885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A0</a:t>
            </a:r>
            <a:endParaRPr lang="ko-KR" altLang="en-US" sz="700" dirty="0"/>
          </a:p>
        </p:txBody>
      </p:sp>
      <p:sp>
        <p:nvSpPr>
          <p:cNvPr id="7" name="직사각형 6"/>
          <p:cNvSpPr/>
          <p:nvPr/>
        </p:nvSpPr>
        <p:spPr>
          <a:xfrm>
            <a:off x="2319998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A1</a:t>
            </a:r>
            <a:endParaRPr lang="ko-KR" altLang="en-US" sz="700" dirty="0"/>
          </a:p>
        </p:txBody>
      </p:sp>
      <p:sp>
        <p:nvSpPr>
          <p:cNvPr id="8" name="직사각형 7"/>
          <p:cNvSpPr/>
          <p:nvPr/>
        </p:nvSpPr>
        <p:spPr>
          <a:xfrm>
            <a:off x="2633111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A2</a:t>
            </a:r>
            <a:endParaRPr lang="ko-KR" altLang="en-US" sz="700" dirty="0"/>
          </a:p>
        </p:txBody>
      </p:sp>
      <p:sp>
        <p:nvSpPr>
          <p:cNvPr id="9" name="직사각형 8"/>
          <p:cNvSpPr/>
          <p:nvPr/>
        </p:nvSpPr>
        <p:spPr>
          <a:xfrm>
            <a:off x="2946224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A3</a:t>
            </a:r>
            <a:endParaRPr lang="ko-KR" altLang="en-US" sz="700" dirty="0"/>
          </a:p>
        </p:txBody>
      </p:sp>
      <p:sp>
        <p:nvSpPr>
          <p:cNvPr id="14" name="직사각형 13"/>
          <p:cNvSpPr/>
          <p:nvPr/>
        </p:nvSpPr>
        <p:spPr>
          <a:xfrm>
            <a:off x="3237170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A0</a:t>
            </a:r>
            <a:endParaRPr lang="ko-KR" altLang="en-US" sz="700" dirty="0"/>
          </a:p>
        </p:txBody>
      </p:sp>
      <p:sp>
        <p:nvSpPr>
          <p:cNvPr id="15" name="직사각형 14"/>
          <p:cNvSpPr/>
          <p:nvPr/>
        </p:nvSpPr>
        <p:spPr>
          <a:xfrm>
            <a:off x="3550283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A1</a:t>
            </a:r>
            <a:endParaRPr lang="ko-KR" altLang="en-US" sz="700" dirty="0"/>
          </a:p>
        </p:txBody>
      </p:sp>
      <p:sp>
        <p:nvSpPr>
          <p:cNvPr id="16" name="직사각형 15"/>
          <p:cNvSpPr/>
          <p:nvPr/>
        </p:nvSpPr>
        <p:spPr>
          <a:xfrm>
            <a:off x="3863396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A2</a:t>
            </a:r>
            <a:endParaRPr lang="ko-KR" altLang="en-US" sz="700" dirty="0"/>
          </a:p>
        </p:txBody>
      </p:sp>
      <p:sp>
        <p:nvSpPr>
          <p:cNvPr id="17" name="직사각형 16"/>
          <p:cNvSpPr/>
          <p:nvPr/>
        </p:nvSpPr>
        <p:spPr>
          <a:xfrm>
            <a:off x="4176509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A3</a:t>
            </a:r>
            <a:endParaRPr lang="ko-KR" altLang="en-US" sz="700" dirty="0"/>
          </a:p>
        </p:txBody>
      </p:sp>
      <p:sp>
        <p:nvSpPr>
          <p:cNvPr id="18" name="직사각형 17"/>
          <p:cNvSpPr/>
          <p:nvPr/>
        </p:nvSpPr>
        <p:spPr>
          <a:xfrm>
            <a:off x="2006885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B0</a:t>
            </a:r>
            <a:endParaRPr lang="ko-KR" altLang="en-US" sz="700" dirty="0"/>
          </a:p>
        </p:txBody>
      </p:sp>
      <p:sp>
        <p:nvSpPr>
          <p:cNvPr id="19" name="직사각형 18"/>
          <p:cNvSpPr/>
          <p:nvPr/>
        </p:nvSpPr>
        <p:spPr>
          <a:xfrm>
            <a:off x="2319998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B1</a:t>
            </a:r>
            <a:endParaRPr lang="ko-KR" altLang="en-US" sz="700" dirty="0"/>
          </a:p>
        </p:txBody>
      </p:sp>
      <p:sp>
        <p:nvSpPr>
          <p:cNvPr id="20" name="직사각형 19"/>
          <p:cNvSpPr/>
          <p:nvPr/>
        </p:nvSpPr>
        <p:spPr>
          <a:xfrm>
            <a:off x="2633111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B2</a:t>
            </a:r>
            <a:endParaRPr lang="ko-KR" altLang="en-US" sz="700" dirty="0"/>
          </a:p>
        </p:txBody>
      </p:sp>
      <p:sp>
        <p:nvSpPr>
          <p:cNvPr id="21" name="직사각형 20"/>
          <p:cNvSpPr/>
          <p:nvPr/>
        </p:nvSpPr>
        <p:spPr>
          <a:xfrm>
            <a:off x="2946224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B3</a:t>
            </a:r>
            <a:endParaRPr lang="ko-KR" altLang="en-US" sz="700" dirty="0"/>
          </a:p>
        </p:txBody>
      </p:sp>
      <p:sp>
        <p:nvSpPr>
          <p:cNvPr id="22" name="직사각형 21"/>
          <p:cNvSpPr/>
          <p:nvPr/>
        </p:nvSpPr>
        <p:spPr>
          <a:xfrm>
            <a:off x="3237170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B0</a:t>
            </a:r>
            <a:endParaRPr lang="ko-KR" altLang="en-US" sz="700" dirty="0"/>
          </a:p>
        </p:txBody>
      </p:sp>
      <p:sp>
        <p:nvSpPr>
          <p:cNvPr id="23" name="직사각형 22"/>
          <p:cNvSpPr/>
          <p:nvPr/>
        </p:nvSpPr>
        <p:spPr>
          <a:xfrm>
            <a:off x="3550283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B1</a:t>
            </a:r>
            <a:endParaRPr lang="ko-KR" altLang="en-US" sz="700" dirty="0"/>
          </a:p>
        </p:txBody>
      </p:sp>
      <p:sp>
        <p:nvSpPr>
          <p:cNvPr id="24" name="직사각형 23"/>
          <p:cNvSpPr/>
          <p:nvPr/>
        </p:nvSpPr>
        <p:spPr>
          <a:xfrm>
            <a:off x="3863396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B2</a:t>
            </a:r>
            <a:endParaRPr lang="ko-KR" altLang="en-US" sz="700" dirty="0"/>
          </a:p>
        </p:txBody>
      </p:sp>
      <p:sp>
        <p:nvSpPr>
          <p:cNvPr id="25" name="직사각형 24"/>
          <p:cNvSpPr/>
          <p:nvPr/>
        </p:nvSpPr>
        <p:spPr>
          <a:xfrm>
            <a:off x="4176509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B3</a:t>
            </a:r>
            <a:endParaRPr lang="ko-KR" altLang="en-US" sz="700" dirty="0"/>
          </a:p>
        </p:txBody>
      </p:sp>
      <p:sp>
        <p:nvSpPr>
          <p:cNvPr id="26" name="직사각형 25"/>
          <p:cNvSpPr/>
          <p:nvPr/>
        </p:nvSpPr>
        <p:spPr>
          <a:xfrm>
            <a:off x="2006885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C0</a:t>
            </a:r>
            <a:endParaRPr lang="ko-KR" altLang="en-US" sz="700" dirty="0"/>
          </a:p>
        </p:txBody>
      </p:sp>
      <p:sp>
        <p:nvSpPr>
          <p:cNvPr id="27" name="직사각형 26"/>
          <p:cNvSpPr/>
          <p:nvPr/>
        </p:nvSpPr>
        <p:spPr>
          <a:xfrm>
            <a:off x="2319998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C1</a:t>
            </a:r>
            <a:endParaRPr lang="ko-KR" altLang="en-US" sz="700" dirty="0"/>
          </a:p>
        </p:txBody>
      </p:sp>
      <p:sp>
        <p:nvSpPr>
          <p:cNvPr id="28" name="직사각형 27"/>
          <p:cNvSpPr/>
          <p:nvPr/>
        </p:nvSpPr>
        <p:spPr>
          <a:xfrm>
            <a:off x="2633111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C2</a:t>
            </a:r>
            <a:endParaRPr lang="ko-KR" altLang="en-US" sz="700" dirty="0"/>
          </a:p>
        </p:txBody>
      </p:sp>
      <p:sp>
        <p:nvSpPr>
          <p:cNvPr id="29" name="직사각형 28"/>
          <p:cNvSpPr/>
          <p:nvPr/>
        </p:nvSpPr>
        <p:spPr>
          <a:xfrm>
            <a:off x="2946224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C3</a:t>
            </a:r>
            <a:endParaRPr lang="ko-KR" altLang="en-US" sz="700" dirty="0"/>
          </a:p>
        </p:txBody>
      </p:sp>
      <p:sp>
        <p:nvSpPr>
          <p:cNvPr id="30" name="직사각형 29"/>
          <p:cNvSpPr/>
          <p:nvPr/>
        </p:nvSpPr>
        <p:spPr>
          <a:xfrm>
            <a:off x="3237170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C0</a:t>
            </a:r>
            <a:endParaRPr lang="ko-KR" altLang="en-US" sz="700" dirty="0"/>
          </a:p>
        </p:txBody>
      </p:sp>
      <p:sp>
        <p:nvSpPr>
          <p:cNvPr id="31" name="직사각형 30"/>
          <p:cNvSpPr/>
          <p:nvPr/>
        </p:nvSpPr>
        <p:spPr>
          <a:xfrm>
            <a:off x="3550283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C1</a:t>
            </a:r>
            <a:endParaRPr lang="ko-KR" altLang="en-US" sz="700" dirty="0"/>
          </a:p>
        </p:txBody>
      </p:sp>
      <p:sp>
        <p:nvSpPr>
          <p:cNvPr id="32" name="직사각형 31"/>
          <p:cNvSpPr/>
          <p:nvPr/>
        </p:nvSpPr>
        <p:spPr>
          <a:xfrm>
            <a:off x="3863396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C2</a:t>
            </a:r>
            <a:endParaRPr lang="ko-KR" altLang="en-US" sz="700" dirty="0"/>
          </a:p>
        </p:txBody>
      </p:sp>
      <p:sp>
        <p:nvSpPr>
          <p:cNvPr id="33" name="직사각형 32"/>
          <p:cNvSpPr/>
          <p:nvPr/>
        </p:nvSpPr>
        <p:spPr>
          <a:xfrm>
            <a:off x="4176509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C3</a:t>
            </a:r>
            <a:endParaRPr lang="ko-KR" altLang="en-US" sz="700" dirty="0"/>
          </a:p>
        </p:txBody>
      </p:sp>
      <p:sp>
        <p:nvSpPr>
          <p:cNvPr id="34" name="직사각형 33"/>
          <p:cNvSpPr/>
          <p:nvPr/>
        </p:nvSpPr>
        <p:spPr>
          <a:xfrm>
            <a:off x="2006885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D0</a:t>
            </a:r>
            <a:endParaRPr lang="ko-KR" altLang="en-US" sz="700" dirty="0"/>
          </a:p>
        </p:txBody>
      </p:sp>
      <p:sp>
        <p:nvSpPr>
          <p:cNvPr id="35" name="직사각형 34"/>
          <p:cNvSpPr/>
          <p:nvPr/>
        </p:nvSpPr>
        <p:spPr>
          <a:xfrm>
            <a:off x="2319998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D1</a:t>
            </a:r>
            <a:endParaRPr lang="ko-KR" altLang="en-US" sz="700" dirty="0"/>
          </a:p>
        </p:txBody>
      </p:sp>
      <p:sp>
        <p:nvSpPr>
          <p:cNvPr id="36" name="직사각형 35"/>
          <p:cNvSpPr/>
          <p:nvPr/>
        </p:nvSpPr>
        <p:spPr>
          <a:xfrm>
            <a:off x="2633111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D2</a:t>
            </a:r>
            <a:endParaRPr lang="ko-KR" altLang="en-US" sz="700" dirty="0"/>
          </a:p>
        </p:txBody>
      </p:sp>
      <p:sp>
        <p:nvSpPr>
          <p:cNvPr id="37" name="직사각형 36"/>
          <p:cNvSpPr/>
          <p:nvPr/>
        </p:nvSpPr>
        <p:spPr>
          <a:xfrm>
            <a:off x="2946224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D3</a:t>
            </a:r>
            <a:endParaRPr lang="ko-KR" altLang="en-US" sz="700" dirty="0"/>
          </a:p>
        </p:txBody>
      </p:sp>
      <p:sp>
        <p:nvSpPr>
          <p:cNvPr id="38" name="직사각형 37"/>
          <p:cNvSpPr/>
          <p:nvPr/>
        </p:nvSpPr>
        <p:spPr>
          <a:xfrm>
            <a:off x="3237170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D0</a:t>
            </a:r>
            <a:endParaRPr lang="ko-KR" altLang="en-US" sz="700" dirty="0"/>
          </a:p>
        </p:txBody>
      </p:sp>
      <p:sp>
        <p:nvSpPr>
          <p:cNvPr id="39" name="직사각형 38"/>
          <p:cNvSpPr/>
          <p:nvPr/>
        </p:nvSpPr>
        <p:spPr>
          <a:xfrm>
            <a:off x="3550283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D1</a:t>
            </a:r>
            <a:endParaRPr lang="ko-KR" altLang="en-US" sz="700" dirty="0"/>
          </a:p>
        </p:txBody>
      </p:sp>
      <p:sp>
        <p:nvSpPr>
          <p:cNvPr id="40" name="직사각형 39"/>
          <p:cNvSpPr/>
          <p:nvPr/>
        </p:nvSpPr>
        <p:spPr>
          <a:xfrm>
            <a:off x="3863396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D2</a:t>
            </a:r>
            <a:endParaRPr lang="ko-KR" altLang="en-US" sz="700" dirty="0"/>
          </a:p>
        </p:txBody>
      </p:sp>
      <p:sp>
        <p:nvSpPr>
          <p:cNvPr id="41" name="직사각형 40"/>
          <p:cNvSpPr/>
          <p:nvPr/>
        </p:nvSpPr>
        <p:spPr>
          <a:xfrm>
            <a:off x="4176509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D3</a:t>
            </a:r>
            <a:endParaRPr lang="ko-KR" altLang="en-US" sz="700" dirty="0"/>
          </a:p>
        </p:txBody>
      </p:sp>
      <p:sp>
        <p:nvSpPr>
          <p:cNvPr id="42" name="직사각형 41"/>
          <p:cNvSpPr/>
          <p:nvPr/>
        </p:nvSpPr>
        <p:spPr>
          <a:xfrm>
            <a:off x="5586787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A0</a:t>
            </a:r>
            <a:endParaRPr lang="ko-KR" altLang="en-US" sz="700" dirty="0"/>
          </a:p>
        </p:txBody>
      </p:sp>
      <p:sp>
        <p:nvSpPr>
          <p:cNvPr id="43" name="직사각형 42"/>
          <p:cNvSpPr/>
          <p:nvPr/>
        </p:nvSpPr>
        <p:spPr>
          <a:xfrm>
            <a:off x="5899900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B0</a:t>
            </a:r>
            <a:endParaRPr lang="ko-KR" altLang="en-US" sz="700" dirty="0"/>
          </a:p>
        </p:txBody>
      </p:sp>
      <p:sp>
        <p:nvSpPr>
          <p:cNvPr id="44" name="직사각형 43"/>
          <p:cNvSpPr/>
          <p:nvPr/>
        </p:nvSpPr>
        <p:spPr>
          <a:xfrm>
            <a:off x="6213013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C0</a:t>
            </a:r>
            <a:endParaRPr lang="ko-KR" altLang="en-US" sz="700" dirty="0"/>
          </a:p>
        </p:txBody>
      </p:sp>
      <p:sp>
        <p:nvSpPr>
          <p:cNvPr id="45" name="직사각형 44"/>
          <p:cNvSpPr/>
          <p:nvPr/>
        </p:nvSpPr>
        <p:spPr>
          <a:xfrm>
            <a:off x="6526126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D0</a:t>
            </a:r>
            <a:endParaRPr lang="ko-KR" altLang="en-US" sz="700" dirty="0"/>
          </a:p>
        </p:txBody>
      </p:sp>
      <p:sp>
        <p:nvSpPr>
          <p:cNvPr id="50" name="직사각형 49"/>
          <p:cNvSpPr/>
          <p:nvPr/>
        </p:nvSpPr>
        <p:spPr>
          <a:xfrm>
            <a:off x="5586787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A1</a:t>
            </a:r>
            <a:endParaRPr lang="ko-KR" altLang="en-US" sz="700" dirty="0"/>
          </a:p>
        </p:txBody>
      </p:sp>
      <p:sp>
        <p:nvSpPr>
          <p:cNvPr id="51" name="직사각형 50"/>
          <p:cNvSpPr/>
          <p:nvPr/>
        </p:nvSpPr>
        <p:spPr>
          <a:xfrm>
            <a:off x="5899900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B1</a:t>
            </a:r>
            <a:endParaRPr lang="ko-KR" altLang="en-US" sz="700" dirty="0"/>
          </a:p>
        </p:txBody>
      </p:sp>
      <p:sp>
        <p:nvSpPr>
          <p:cNvPr id="52" name="직사각형 51"/>
          <p:cNvSpPr/>
          <p:nvPr/>
        </p:nvSpPr>
        <p:spPr>
          <a:xfrm>
            <a:off x="6213013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C1</a:t>
            </a:r>
            <a:endParaRPr lang="ko-KR" altLang="en-US" sz="700" dirty="0"/>
          </a:p>
        </p:txBody>
      </p:sp>
      <p:sp>
        <p:nvSpPr>
          <p:cNvPr id="53" name="직사각형 52"/>
          <p:cNvSpPr/>
          <p:nvPr/>
        </p:nvSpPr>
        <p:spPr>
          <a:xfrm>
            <a:off x="6526126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D1</a:t>
            </a:r>
            <a:endParaRPr lang="ko-KR" altLang="en-US" sz="700" dirty="0"/>
          </a:p>
        </p:txBody>
      </p:sp>
      <p:sp>
        <p:nvSpPr>
          <p:cNvPr id="58" name="직사각형 57"/>
          <p:cNvSpPr/>
          <p:nvPr/>
        </p:nvSpPr>
        <p:spPr>
          <a:xfrm>
            <a:off x="5586787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A2</a:t>
            </a:r>
            <a:endParaRPr lang="ko-KR" altLang="en-US" sz="700" dirty="0"/>
          </a:p>
        </p:txBody>
      </p:sp>
      <p:sp>
        <p:nvSpPr>
          <p:cNvPr id="59" name="직사각형 58"/>
          <p:cNvSpPr/>
          <p:nvPr/>
        </p:nvSpPr>
        <p:spPr>
          <a:xfrm>
            <a:off x="5899900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B2</a:t>
            </a:r>
            <a:endParaRPr lang="ko-KR" altLang="en-US" sz="700" dirty="0"/>
          </a:p>
        </p:txBody>
      </p:sp>
      <p:sp>
        <p:nvSpPr>
          <p:cNvPr id="60" name="직사각형 59"/>
          <p:cNvSpPr/>
          <p:nvPr/>
        </p:nvSpPr>
        <p:spPr>
          <a:xfrm>
            <a:off x="6213013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C2</a:t>
            </a:r>
            <a:endParaRPr lang="ko-KR" altLang="en-US" sz="700" dirty="0"/>
          </a:p>
        </p:txBody>
      </p:sp>
      <p:sp>
        <p:nvSpPr>
          <p:cNvPr id="61" name="직사각형 60"/>
          <p:cNvSpPr/>
          <p:nvPr/>
        </p:nvSpPr>
        <p:spPr>
          <a:xfrm>
            <a:off x="6526126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D2</a:t>
            </a:r>
            <a:endParaRPr lang="ko-KR" altLang="en-US" sz="700" dirty="0"/>
          </a:p>
        </p:txBody>
      </p:sp>
      <p:sp>
        <p:nvSpPr>
          <p:cNvPr id="66" name="직사각형 65"/>
          <p:cNvSpPr/>
          <p:nvPr/>
        </p:nvSpPr>
        <p:spPr>
          <a:xfrm>
            <a:off x="5586787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A3</a:t>
            </a:r>
            <a:endParaRPr lang="ko-KR" altLang="en-US" sz="700" dirty="0"/>
          </a:p>
        </p:txBody>
      </p:sp>
      <p:sp>
        <p:nvSpPr>
          <p:cNvPr id="67" name="직사각형 66"/>
          <p:cNvSpPr/>
          <p:nvPr/>
        </p:nvSpPr>
        <p:spPr>
          <a:xfrm>
            <a:off x="5899900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B3</a:t>
            </a:r>
            <a:endParaRPr lang="ko-KR" altLang="en-US" sz="700" dirty="0"/>
          </a:p>
        </p:txBody>
      </p:sp>
      <p:sp>
        <p:nvSpPr>
          <p:cNvPr id="68" name="직사각형 67"/>
          <p:cNvSpPr/>
          <p:nvPr/>
        </p:nvSpPr>
        <p:spPr>
          <a:xfrm>
            <a:off x="6213013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C3</a:t>
            </a:r>
            <a:endParaRPr lang="ko-KR" altLang="en-US" sz="700" dirty="0"/>
          </a:p>
        </p:txBody>
      </p:sp>
      <p:sp>
        <p:nvSpPr>
          <p:cNvPr id="69" name="직사각형 68"/>
          <p:cNvSpPr/>
          <p:nvPr/>
        </p:nvSpPr>
        <p:spPr>
          <a:xfrm>
            <a:off x="6526126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D3</a:t>
            </a:r>
            <a:endParaRPr lang="ko-KR" altLang="en-US" sz="700" dirty="0"/>
          </a:p>
        </p:txBody>
      </p:sp>
      <p:sp>
        <p:nvSpPr>
          <p:cNvPr id="74" name="직사각형 73"/>
          <p:cNvSpPr/>
          <p:nvPr/>
        </p:nvSpPr>
        <p:spPr>
          <a:xfrm>
            <a:off x="6839239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A0</a:t>
            </a:r>
            <a:endParaRPr lang="ko-KR" altLang="en-US" sz="700" dirty="0"/>
          </a:p>
        </p:txBody>
      </p:sp>
      <p:sp>
        <p:nvSpPr>
          <p:cNvPr id="75" name="직사각형 74"/>
          <p:cNvSpPr/>
          <p:nvPr/>
        </p:nvSpPr>
        <p:spPr>
          <a:xfrm>
            <a:off x="7152352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B0</a:t>
            </a:r>
            <a:endParaRPr lang="ko-KR" altLang="en-US" sz="700" dirty="0"/>
          </a:p>
        </p:txBody>
      </p:sp>
      <p:sp>
        <p:nvSpPr>
          <p:cNvPr id="76" name="직사각형 75"/>
          <p:cNvSpPr/>
          <p:nvPr/>
        </p:nvSpPr>
        <p:spPr>
          <a:xfrm>
            <a:off x="7465465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C0</a:t>
            </a:r>
            <a:endParaRPr lang="ko-KR" altLang="en-US" sz="700" dirty="0"/>
          </a:p>
        </p:txBody>
      </p:sp>
      <p:sp>
        <p:nvSpPr>
          <p:cNvPr id="77" name="직사각형 76"/>
          <p:cNvSpPr/>
          <p:nvPr/>
        </p:nvSpPr>
        <p:spPr>
          <a:xfrm>
            <a:off x="7778578" y="27956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D0</a:t>
            </a:r>
            <a:endParaRPr lang="ko-KR" altLang="en-US" sz="700" dirty="0"/>
          </a:p>
        </p:txBody>
      </p:sp>
      <p:sp>
        <p:nvSpPr>
          <p:cNvPr id="78" name="직사각형 77"/>
          <p:cNvSpPr/>
          <p:nvPr/>
        </p:nvSpPr>
        <p:spPr>
          <a:xfrm>
            <a:off x="6839239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A1</a:t>
            </a:r>
            <a:endParaRPr lang="ko-KR" altLang="en-US" sz="700" dirty="0"/>
          </a:p>
        </p:txBody>
      </p:sp>
      <p:sp>
        <p:nvSpPr>
          <p:cNvPr id="79" name="직사각형 78"/>
          <p:cNvSpPr/>
          <p:nvPr/>
        </p:nvSpPr>
        <p:spPr>
          <a:xfrm>
            <a:off x="7152352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B1</a:t>
            </a:r>
            <a:endParaRPr lang="ko-KR" altLang="en-US" sz="700" dirty="0"/>
          </a:p>
        </p:txBody>
      </p:sp>
      <p:sp>
        <p:nvSpPr>
          <p:cNvPr id="80" name="직사각형 79"/>
          <p:cNvSpPr/>
          <p:nvPr/>
        </p:nvSpPr>
        <p:spPr>
          <a:xfrm>
            <a:off x="7465465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C1</a:t>
            </a:r>
            <a:endParaRPr lang="ko-KR" altLang="en-US" sz="700" dirty="0"/>
          </a:p>
        </p:txBody>
      </p:sp>
      <p:sp>
        <p:nvSpPr>
          <p:cNvPr id="81" name="직사각형 80"/>
          <p:cNvSpPr/>
          <p:nvPr/>
        </p:nvSpPr>
        <p:spPr>
          <a:xfrm>
            <a:off x="7778578" y="33290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D1</a:t>
            </a:r>
            <a:endParaRPr lang="ko-KR" altLang="en-US" sz="700" dirty="0"/>
          </a:p>
        </p:txBody>
      </p:sp>
      <p:sp>
        <p:nvSpPr>
          <p:cNvPr id="82" name="직사각형 81"/>
          <p:cNvSpPr/>
          <p:nvPr/>
        </p:nvSpPr>
        <p:spPr>
          <a:xfrm>
            <a:off x="6839239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A2</a:t>
            </a:r>
            <a:endParaRPr lang="ko-KR" altLang="en-US" sz="700" dirty="0"/>
          </a:p>
        </p:txBody>
      </p:sp>
      <p:sp>
        <p:nvSpPr>
          <p:cNvPr id="83" name="직사각형 82"/>
          <p:cNvSpPr/>
          <p:nvPr/>
        </p:nvSpPr>
        <p:spPr>
          <a:xfrm>
            <a:off x="7152352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B2</a:t>
            </a:r>
            <a:endParaRPr lang="ko-KR" altLang="en-US" sz="700" dirty="0"/>
          </a:p>
        </p:txBody>
      </p:sp>
      <p:sp>
        <p:nvSpPr>
          <p:cNvPr id="84" name="직사각형 83"/>
          <p:cNvSpPr/>
          <p:nvPr/>
        </p:nvSpPr>
        <p:spPr>
          <a:xfrm>
            <a:off x="7465465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C2</a:t>
            </a:r>
            <a:endParaRPr lang="ko-KR" altLang="en-US" sz="700" dirty="0"/>
          </a:p>
        </p:txBody>
      </p:sp>
      <p:sp>
        <p:nvSpPr>
          <p:cNvPr id="85" name="직사각형 84"/>
          <p:cNvSpPr/>
          <p:nvPr/>
        </p:nvSpPr>
        <p:spPr>
          <a:xfrm>
            <a:off x="7778578" y="38624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D2</a:t>
            </a:r>
            <a:endParaRPr lang="ko-KR" altLang="en-US" sz="700" dirty="0"/>
          </a:p>
        </p:txBody>
      </p:sp>
      <p:sp>
        <p:nvSpPr>
          <p:cNvPr id="86" name="직사각형 85"/>
          <p:cNvSpPr/>
          <p:nvPr/>
        </p:nvSpPr>
        <p:spPr>
          <a:xfrm>
            <a:off x="6839239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A3</a:t>
            </a:r>
            <a:endParaRPr lang="ko-KR" altLang="en-US" sz="700" dirty="0"/>
          </a:p>
        </p:txBody>
      </p:sp>
      <p:sp>
        <p:nvSpPr>
          <p:cNvPr id="87" name="직사각형 86"/>
          <p:cNvSpPr/>
          <p:nvPr/>
        </p:nvSpPr>
        <p:spPr>
          <a:xfrm>
            <a:off x="7152352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B3</a:t>
            </a:r>
            <a:endParaRPr lang="ko-KR" altLang="en-US" sz="700" dirty="0"/>
          </a:p>
        </p:txBody>
      </p:sp>
      <p:sp>
        <p:nvSpPr>
          <p:cNvPr id="88" name="직사각형 87"/>
          <p:cNvSpPr/>
          <p:nvPr/>
        </p:nvSpPr>
        <p:spPr>
          <a:xfrm>
            <a:off x="7465465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C3</a:t>
            </a:r>
            <a:endParaRPr lang="ko-KR" altLang="en-US" sz="700" dirty="0"/>
          </a:p>
        </p:txBody>
      </p:sp>
      <p:sp>
        <p:nvSpPr>
          <p:cNvPr id="89" name="직사각형 88"/>
          <p:cNvSpPr/>
          <p:nvPr/>
        </p:nvSpPr>
        <p:spPr>
          <a:xfrm>
            <a:off x="7778578" y="43958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D3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1147755" y="2816282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CPU 0</a:t>
            </a:r>
            <a:endParaRPr lang="ko-KR" alt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141331" y="332908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CPU 1</a:t>
            </a:r>
            <a:endParaRPr lang="ko-KR" alt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133069" y="3874843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CPU 2</a:t>
            </a:r>
            <a:endParaRPr lang="ko-KR" alt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127089" y="439588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CPU 3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0636" y="350619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033892" y="479962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Gang </a:t>
            </a:r>
            <a:r>
              <a:rPr lang="ko-KR" altLang="en-US" dirty="0"/>
              <a:t>스케줄링</a:t>
            </a:r>
          </a:p>
        </p:txBody>
      </p:sp>
    </p:spTree>
    <p:extLst>
      <p:ext uri="{BB962C8B-B14F-4D97-AF65-F5344CB8AC3E}">
        <p14:creationId xmlns:p14="http://schemas.microsoft.com/office/powerpoint/2010/main" val="266497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멀티프로세서 스케줄러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O(1)</a:t>
            </a:r>
          </a:p>
          <a:p>
            <a:pPr lvl="1"/>
            <a:r>
              <a:rPr lang="ko-KR" altLang="en-US" dirty="0"/>
              <a:t>우선 순위 기반 스케줄러</a:t>
            </a:r>
            <a:endParaRPr lang="en-US" altLang="ko-KR" dirty="0"/>
          </a:p>
          <a:p>
            <a:pPr lvl="1"/>
            <a:r>
              <a:rPr lang="ko-KR" altLang="en-US" dirty="0"/>
              <a:t>여러 개의 큐를 가짐</a:t>
            </a:r>
            <a:endParaRPr lang="en-US" altLang="ko-KR" dirty="0"/>
          </a:p>
          <a:p>
            <a:pPr lvl="1"/>
            <a:r>
              <a:rPr lang="ko-KR" altLang="en-US" dirty="0"/>
              <a:t>일정 주기로 프로세스의 우선순위 변경</a:t>
            </a:r>
            <a:endParaRPr lang="en-US" altLang="ko-KR" dirty="0"/>
          </a:p>
          <a:p>
            <a:pPr lvl="1"/>
            <a:r>
              <a:rPr lang="ko-KR" altLang="en-US" dirty="0"/>
              <a:t>높은 우선순위 작업 우선 수행</a:t>
            </a:r>
            <a:endParaRPr lang="en-US" altLang="ko-KR" dirty="0"/>
          </a:p>
          <a:p>
            <a:pPr lvl="1"/>
            <a:r>
              <a:rPr lang="ko-KR" altLang="en-US" dirty="0"/>
              <a:t>대화형 작업에 집중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Completely Fair Scheduler (CFS)</a:t>
            </a:r>
          </a:p>
          <a:p>
            <a:pPr lvl="1"/>
            <a:r>
              <a:rPr lang="ko-KR" altLang="en-US" dirty="0"/>
              <a:t>결정론적 비례 배분 </a:t>
            </a:r>
            <a:r>
              <a:rPr lang="ko-KR" altLang="en-US" dirty="0" err="1"/>
              <a:t>스케쥴링</a:t>
            </a:r>
            <a:endParaRPr lang="en-US" altLang="ko-KR" dirty="0"/>
          </a:p>
          <a:p>
            <a:pPr lvl="1"/>
            <a:r>
              <a:rPr lang="ko-KR" altLang="en-US" dirty="0"/>
              <a:t>여러 개의 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06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 </a:t>
            </a:r>
            <a:r>
              <a:rPr lang="ko-KR" altLang="en-US" dirty="0"/>
              <a:t>스케줄러</a:t>
            </a:r>
            <a:r>
              <a:rPr lang="en-US" altLang="ko-KR" dirty="0"/>
              <a:t> (BFS)</a:t>
            </a:r>
          </a:p>
          <a:p>
            <a:pPr lvl="1"/>
            <a:r>
              <a:rPr lang="ko-KR" altLang="en-US" dirty="0"/>
              <a:t>단일 큐 방식</a:t>
            </a:r>
            <a:endParaRPr lang="en-US" altLang="ko-KR" dirty="0"/>
          </a:p>
          <a:p>
            <a:pPr lvl="1"/>
            <a:r>
              <a:rPr lang="ko-KR" altLang="en-US" dirty="0" err="1"/>
              <a:t>비례배분</a:t>
            </a:r>
            <a:endParaRPr lang="en-US" altLang="ko-KR" dirty="0"/>
          </a:p>
          <a:p>
            <a:pPr lvl="1"/>
            <a:r>
              <a:rPr lang="en-US" altLang="ko-KR" dirty="0"/>
              <a:t>Earliest Eligible Virtual Deadline First(EEVDF)</a:t>
            </a:r>
            <a:r>
              <a:rPr lang="ko-KR" altLang="en-US" dirty="0"/>
              <a:t>방식을 기반으로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4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ko-KR" altLang="en-US" dirty="0"/>
              <a:t>숙제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ko-KR" sz="1800" dirty="0"/>
              <a:t>[</a:t>
            </a:r>
            <a:r>
              <a:rPr lang="ko-KR" altLang="en-US" sz="1800" dirty="0"/>
              <a:t>숙제 </a:t>
            </a:r>
            <a:r>
              <a:rPr lang="en-US" altLang="ko-KR" sz="1800" dirty="0"/>
              <a:t>4] </a:t>
            </a:r>
            <a:r>
              <a:rPr lang="ko-KR" altLang="en-US" sz="1800" dirty="0"/>
              <a:t>프로세스 </a:t>
            </a:r>
            <a:r>
              <a:rPr lang="ko-KR" altLang="en-US" sz="1800" dirty="0" err="1"/>
              <a:t>스케쥴링을</a:t>
            </a:r>
            <a:r>
              <a:rPr lang="ko-KR" altLang="en-US" sz="1800" dirty="0"/>
              <a:t> 구현하여 결과를 제출하라</a:t>
            </a:r>
            <a:endParaRPr lang="en-US" altLang="ko-KR" sz="1800" dirty="0"/>
          </a:p>
          <a:p>
            <a:pPr lvl="1"/>
            <a:r>
              <a:rPr lang="en-US" altLang="ko-KR" sz="1600" dirty="0"/>
              <a:t>schedule.cpp </a:t>
            </a:r>
            <a:r>
              <a:rPr lang="ko-KR" altLang="en-US" sz="1600" dirty="0"/>
              <a:t>파일에 </a:t>
            </a:r>
            <a:r>
              <a:rPr lang="en-US" altLang="ko-KR" sz="1600" dirty="0"/>
              <a:t>FIFO</a:t>
            </a:r>
            <a:r>
              <a:rPr lang="ko-KR" altLang="en-US" sz="1600" dirty="0"/>
              <a:t> 스케줄링이 구현되어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참고하여 다음 스케줄링 프로그램을 작성하라</a:t>
            </a:r>
            <a:endParaRPr lang="en-US" altLang="ko-KR" sz="1600" dirty="0"/>
          </a:p>
          <a:p>
            <a:pPr lvl="1"/>
            <a:r>
              <a:rPr lang="ko-KR" altLang="en-US" sz="1600" dirty="0"/>
              <a:t>입력 </a:t>
            </a:r>
            <a:r>
              <a:rPr lang="en-US" altLang="ko-KR" sz="1600" dirty="0"/>
              <a:t>: data.txt</a:t>
            </a:r>
            <a:r>
              <a:rPr lang="ko-KR" altLang="en-US" sz="1600" dirty="0"/>
              <a:t>에 있는 프로세스 리스트를 수행</a:t>
            </a:r>
            <a:endParaRPr lang="en-US" altLang="ko-KR" sz="1600" dirty="0"/>
          </a:p>
          <a:p>
            <a:pPr lvl="2"/>
            <a:r>
              <a:rPr lang="ko-KR" altLang="en-US" sz="1400" dirty="0"/>
              <a:t>자동으로 </a:t>
            </a:r>
            <a:r>
              <a:rPr lang="en-US" altLang="ko-KR" sz="1400" dirty="0"/>
              <a:t>data.txt</a:t>
            </a:r>
            <a:r>
              <a:rPr lang="ko-KR" altLang="en-US" sz="1400" dirty="0"/>
              <a:t>를 읽도록 되어 있음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프로세스의 리스트 </a:t>
            </a:r>
            <a:r>
              <a:rPr lang="en-US" altLang="ko-KR" sz="1400" dirty="0"/>
              <a:t>: </a:t>
            </a:r>
            <a:r>
              <a:rPr lang="ko-KR" altLang="en-US" sz="1400" dirty="0"/>
              <a:t>한 줄 당 하나의 프로세스 </a:t>
            </a:r>
            <a:r>
              <a:rPr lang="en-US" altLang="ko-KR" sz="1400" dirty="0"/>
              <a:t>“</a:t>
            </a:r>
            <a:r>
              <a:rPr lang="ko-KR" altLang="en-US" sz="1400" dirty="0"/>
              <a:t>도착시간</a:t>
            </a:r>
            <a:r>
              <a:rPr lang="en-US" altLang="ko-KR" sz="1400" dirty="0"/>
              <a:t>  </a:t>
            </a:r>
            <a:r>
              <a:rPr lang="ko-KR" altLang="en-US" sz="1400" dirty="0"/>
              <a:t>길이</a:t>
            </a:r>
            <a:r>
              <a:rPr lang="en-US" altLang="ko-KR" sz="1400" dirty="0"/>
              <a:t>” </a:t>
            </a:r>
            <a:r>
              <a:rPr lang="ko-KR" altLang="en-US" sz="1400" dirty="0"/>
              <a:t>로 구성</a:t>
            </a:r>
            <a:endParaRPr lang="en-US" altLang="ko-KR" sz="1400" dirty="0"/>
          </a:p>
          <a:p>
            <a:pPr lvl="2"/>
            <a:r>
              <a:rPr lang="ko-KR" altLang="en-US" sz="1400" dirty="0"/>
              <a:t>프로세스의 끝은 </a:t>
            </a:r>
            <a:r>
              <a:rPr lang="en-US" altLang="ko-KR" sz="1400" dirty="0"/>
              <a:t>“-1 -1”</a:t>
            </a:r>
            <a:r>
              <a:rPr lang="ko-KR" altLang="en-US" sz="1400" dirty="0"/>
              <a:t>로 표시</a:t>
            </a:r>
            <a:endParaRPr lang="en-US" altLang="ko-KR" sz="1400" dirty="0"/>
          </a:p>
          <a:p>
            <a:pPr lvl="1"/>
            <a:r>
              <a:rPr lang="ko-KR" altLang="en-US" sz="1600" dirty="0"/>
              <a:t>출력</a:t>
            </a:r>
            <a:endParaRPr lang="en-US" altLang="ko-KR" sz="1600" dirty="0"/>
          </a:p>
          <a:p>
            <a:pPr lvl="2"/>
            <a:r>
              <a:rPr lang="ko-KR" altLang="en-US" sz="1400" dirty="0"/>
              <a:t>평균 반환시간</a:t>
            </a:r>
            <a:r>
              <a:rPr lang="en-US" altLang="ko-KR" sz="1400" dirty="0"/>
              <a:t>, </a:t>
            </a:r>
            <a:r>
              <a:rPr lang="ko-KR" altLang="en-US" sz="1400" dirty="0"/>
              <a:t>평균 응답시간</a:t>
            </a:r>
            <a:endParaRPr lang="en-US" altLang="ko-KR" sz="1400" dirty="0"/>
          </a:p>
          <a:p>
            <a:pPr lvl="1"/>
            <a:r>
              <a:rPr lang="ko-KR" altLang="en-US" sz="1600" dirty="0"/>
              <a:t>구현 할 것</a:t>
            </a:r>
            <a:endParaRPr lang="en-US" altLang="ko-KR" sz="1600" dirty="0"/>
          </a:p>
          <a:p>
            <a:pPr lvl="2"/>
            <a:r>
              <a:rPr lang="en-US" altLang="ko-KR" sz="1400" dirty="0"/>
              <a:t>SJF</a:t>
            </a:r>
          </a:p>
          <a:p>
            <a:pPr lvl="2"/>
            <a:r>
              <a:rPr lang="en-US" altLang="ko-KR" sz="1400" dirty="0"/>
              <a:t>SCTF</a:t>
            </a:r>
          </a:p>
          <a:p>
            <a:pPr lvl="2"/>
            <a:r>
              <a:rPr lang="ko-KR" altLang="en-US" sz="1400" dirty="0"/>
              <a:t>라운드로빈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timeslice</a:t>
            </a:r>
            <a:r>
              <a:rPr lang="en-US" altLang="ko-KR" sz="1400" dirty="0"/>
              <a:t> = 2</a:t>
            </a:r>
          </a:p>
          <a:p>
            <a:pPr lvl="1"/>
            <a:r>
              <a:rPr lang="ko-KR" altLang="en-US" sz="1600" dirty="0"/>
              <a:t>제출물 </a:t>
            </a:r>
            <a:r>
              <a:rPr lang="en-US" altLang="ko-KR" sz="1600" dirty="0"/>
              <a:t>: </a:t>
            </a:r>
            <a:r>
              <a:rPr lang="ko-KR" altLang="en-US" sz="1600" dirty="0"/>
              <a:t>실행 결과</a:t>
            </a:r>
            <a:r>
              <a:rPr lang="en-US" altLang="ko-KR" sz="1600" dirty="0"/>
              <a:t>, </a:t>
            </a:r>
            <a:r>
              <a:rPr lang="ko-KR" altLang="en-US" sz="1600" dirty="0"/>
              <a:t>소스코드 </a:t>
            </a:r>
            <a:r>
              <a:rPr lang="en-US" altLang="ko-KR" sz="1600" dirty="0"/>
              <a:t>(.</a:t>
            </a:r>
            <a:r>
              <a:rPr lang="en-US" altLang="ko-KR" sz="1600" dirty="0" err="1"/>
              <a:t>cpp</a:t>
            </a:r>
            <a:r>
              <a:rPr lang="en-US" altLang="ko-KR" sz="1600" dirty="0"/>
              <a:t> </a:t>
            </a:r>
            <a:r>
              <a:rPr lang="ko-KR" altLang="en-US" sz="1600" dirty="0"/>
              <a:t>파일</a:t>
            </a:r>
            <a:r>
              <a:rPr lang="en-US" altLang="ko-KR" sz="1600" dirty="0"/>
              <a:t>)</a:t>
            </a:r>
          </a:p>
          <a:p>
            <a:pPr lvl="2"/>
            <a:endParaRPr lang="en-US" altLang="ko-KR" sz="1400" dirty="0"/>
          </a:p>
          <a:p>
            <a:r>
              <a:rPr lang="en-US" altLang="ko-KR" sz="1800" dirty="0"/>
              <a:t>[ </a:t>
            </a:r>
            <a:r>
              <a:rPr lang="ko-KR" altLang="en-US" sz="1800" dirty="0"/>
              <a:t>숙제 </a:t>
            </a:r>
            <a:r>
              <a:rPr lang="en-US" altLang="ko-KR" sz="1800" dirty="0"/>
              <a:t>5] </a:t>
            </a:r>
            <a:r>
              <a:rPr lang="ko-KR" altLang="en-US" sz="1800" dirty="0"/>
              <a:t>위의 과제를 </a:t>
            </a:r>
            <a:r>
              <a:rPr lang="en-US" altLang="ko-KR" sz="1800" dirty="0" err="1"/>
              <a:t>cpu</a:t>
            </a:r>
            <a:r>
              <a:rPr lang="ko-KR" altLang="en-US" sz="1800" dirty="0"/>
              <a:t>가 </a:t>
            </a:r>
            <a:r>
              <a:rPr lang="en-US" altLang="ko-KR" sz="1800" dirty="0"/>
              <a:t>4</a:t>
            </a:r>
            <a:r>
              <a:rPr lang="ko-KR" altLang="en-US" sz="1800" dirty="0"/>
              <a:t>개 있다고 가정하고 스케줄링하라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600" dirty="0" err="1"/>
              <a:t>eclass</a:t>
            </a:r>
            <a:r>
              <a:rPr lang="ko-KR" altLang="en-US" sz="1600" dirty="0"/>
              <a:t>로 제출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실행화일</a:t>
            </a:r>
            <a:r>
              <a:rPr lang="ko-KR" altLang="en-US" sz="1600" dirty="0"/>
              <a:t> </a:t>
            </a:r>
            <a:r>
              <a:rPr lang="en-US" altLang="ko-KR" sz="1600" dirty="0"/>
              <a:t>X, .</a:t>
            </a:r>
            <a:r>
              <a:rPr lang="en-US" altLang="ko-KR" sz="1600" dirty="0" err="1"/>
              <a:t>cpp</a:t>
            </a:r>
            <a:r>
              <a:rPr lang="ko-KR" altLang="en-US" sz="1600" dirty="0"/>
              <a:t>화일</a:t>
            </a:r>
            <a:r>
              <a:rPr lang="en-US" altLang="ko-KR" sz="1600" dirty="0"/>
              <a:t>, dara4 </a:t>
            </a:r>
            <a:r>
              <a:rPr lang="ko-KR" altLang="en-US" sz="1600" dirty="0"/>
              <a:t>실행결과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400" dirty="0"/>
              <a:t>data4.txt</a:t>
            </a:r>
            <a:r>
              <a:rPr lang="ko-KR" altLang="en-US" sz="1400" dirty="0"/>
              <a:t>를 </a:t>
            </a:r>
            <a:r>
              <a:rPr lang="en-US" altLang="ko-KR" sz="1400" dirty="0"/>
              <a:t>data.txt</a:t>
            </a:r>
            <a:r>
              <a:rPr lang="ko-KR" altLang="en-US" sz="1400" dirty="0"/>
              <a:t>로 이름을 바꾸어 실행</a:t>
            </a:r>
            <a:endParaRPr lang="en-US" altLang="ko-KR" sz="1400" dirty="0"/>
          </a:p>
          <a:p>
            <a:pPr lvl="1"/>
            <a:r>
              <a:rPr lang="ko-KR" altLang="en-US" sz="1600" dirty="0"/>
              <a:t>단일 큐 스케줄링을 사용하라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228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ko-KR" altLang="en-US" dirty="0"/>
              <a:t>가상화</a:t>
            </a:r>
            <a:r>
              <a:rPr lang="en-US" altLang="ko-KR" dirty="0"/>
              <a:t>: </a:t>
            </a:r>
            <a:r>
              <a:rPr lang="ko-KR" altLang="en-US" dirty="0"/>
              <a:t>주소 공간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7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가상화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4" y="1295400"/>
            <a:ext cx="8786812" cy="4205114"/>
          </a:xfrm>
        </p:spPr>
        <p:txBody>
          <a:bodyPr/>
          <a:lstStyle/>
          <a:p>
            <a:r>
              <a:rPr lang="ko-KR" altLang="en-US" dirty="0"/>
              <a:t>메모리 가상화는 무엇인가</a:t>
            </a:r>
            <a:r>
              <a:rPr lang="en-US" altLang="ko-KR" dirty="0"/>
              <a:t>?</a:t>
            </a:r>
            <a:endParaRPr lang="en-US" altLang="ko-KR" b="0" dirty="0"/>
          </a:p>
          <a:p>
            <a:pPr lvl="1"/>
            <a:r>
              <a:rPr lang="en-US" altLang="ko-KR" dirty="0"/>
              <a:t>OS</a:t>
            </a:r>
            <a:r>
              <a:rPr lang="ko-KR" altLang="en-US" dirty="0"/>
              <a:t>는 물리 메모리를 가상화 한다</a:t>
            </a:r>
            <a:r>
              <a:rPr lang="en-US" altLang="ko-KR" dirty="0"/>
              <a:t>.</a:t>
            </a:r>
            <a:endParaRPr lang="en-US" altLang="ko-KR" b="0" dirty="0"/>
          </a:p>
          <a:p>
            <a:pPr lvl="1"/>
            <a:r>
              <a:rPr lang="en-US" altLang="ko-KR" dirty="0"/>
              <a:t>OS</a:t>
            </a:r>
            <a:r>
              <a:rPr lang="ko-KR" altLang="en-US" dirty="0"/>
              <a:t>는 모든 프로세스들에게 별도의 </a:t>
            </a:r>
            <a:r>
              <a:rPr lang="ko-KR" altLang="en-US" dirty="0">
                <a:solidFill>
                  <a:srgbClr val="0070C0"/>
                </a:solidFill>
              </a:rPr>
              <a:t>가상의 주소공간</a:t>
            </a:r>
            <a:r>
              <a:rPr lang="ko-KR" altLang="en-US" dirty="0"/>
              <a:t>을 제공한다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각각의 프로세스들은 </a:t>
            </a:r>
            <a:r>
              <a:rPr lang="ko-KR" altLang="en-US" dirty="0">
                <a:solidFill>
                  <a:srgbClr val="0070C0"/>
                </a:solidFill>
              </a:rPr>
              <a:t>자기가 전체 메모리를 다 사용</a:t>
            </a:r>
            <a:r>
              <a:rPr lang="ko-KR" altLang="en-US" dirty="0"/>
              <a:t>하고 있는 것처럼 보인다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물리 메모리 만큼의 용량 사용</a:t>
            </a:r>
            <a:endParaRPr lang="en-US" altLang="ko-KR" dirty="0"/>
          </a:p>
          <a:p>
            <a:pPr lvl="2"/>
            <a:r>
              <a:rPr lang="ko-KR" altLang="en-US" dirty="0"/>
              <a:t>다른 프로세스가 사용하는 공간이 존재하지 않음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7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가상화의 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프로그래밍이 간단해 진다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시간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0070C0"/>
                </a:solidFill>
              </a:rPr>
              <a:t>공간</a:t>
            </a:r>
            <a:r>
              <a:rPr lang="ko-KR" altLang="en-US" dirty="0"/>
              <a:t>측면에서의 메모리 효율성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/>
              <a:t>OS</a:t>
            </a:r>
            <a:r>
              <a:rPr lang="ko-KR" altLang="en-US" dirty="0"/>
              <a:t>뿐만 아니라 다른 프로세스도 분리</a:t>
            </a:r>
            <a:endParaRPr lang="en-US" altLang="ko-KR" dirty="0"/>
          </a:p>
          <a:p>
            <a:pPr lvl="1"/>
            <a:r>
              <a:rPr lang="ko-KR" altLang="en-US" dirty="0"/>
              <a:t>다른 프로세서의 </a:t>
            </a:r>
            <a:r>
              <a:rPr lang="ko-KR" altLang="en-US" dirty="0">
                <a:solidFill>
                  <a:srgbClr val="FFC000"/>
                </a:solidFill>
              </a:rPr>
              <a:t>잘못된 접근</a:t>
            </a:r>
            <a:r>
              <a:rPr lang="ko-KR" altLang="en-US" dirty="0"/>
              <a:t>으로 </a:t>
            </a:r>
            <a:r>
              <a:rPr lang="ko-KR" altLang="en-US" dirty="0" err="1"/>
              <a:t>부터의</a:t>
            </a:r>
            <a:r>
              <a:rPr lang="ko-KR" altLang="en-US" dirty="0"/>
              <a:t> 보호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초기 운영체제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4" y="1037654"/>
            <a:ext cx="8786812" cy="5501258"/>
          </a:xfrm>
        </p:spPr>
        <p:txBody>
          <a:bodyPr/>
          <a:lstStyle/>
          <a:p>
            <a:r>
              <a:rPr lang="ko-KR" altLang="en-US" sz="2800" dirty="0"/>
              <a:t>메모리에서 프로세스 하나만 실행</a:t>
            </a:r>
            <a:r>
              <a:rPr lang="en-US" altLang="ko-KR" sz="2800" dirty="0"/>
              <a:t>.</a:t>
            </a:r>
          </a:p>
          <a:p>
            <a:pPr lvl="1"/>
            <a:r>
              <a:rPr lang="ko-KR" altLang="en-US" sz="2400" dirty="0"/>
              <a:t>효율성이 </a:t>
            </a:r>
            <a:r>
              <a:rPr lang="ko-KR" altLang="en-US" sz="2400" dirty="0" err="1"/>
              <a:t>별로임</a:t>
            </a:r>
            <a:endParaRPr lang="en-US" altLang="ko-KR" sz="2400" dirty="0"/>
          </a:p>
          <a:p>
            <a:pPr lvl="1"/>
            <a:r>
              <a:rPr lang="ko-KR" altLang="en-US" sz="1400" dirty="0"/>
              <a:t>예</a:t>
            </a:r>
            <a:r>
              <a:rPr lang="en-US" altLang="ko-KR" sz="1400" dirty="0"/>
              <a:t>) MS-DOS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2987824" y="1988840"/>
            <a:ext cx="2376264" cy="4176464"/>
            <a:chOff x="581763" y="1412776"/>
            <a:chExt cx="1974013" cy="4176464"/>
          </a:xfrm>
        </p:grpSpPr>
        <p:sp>
          <p:nvSpPr>
            <p:cNvPr id="52" name="TextBox 51"/>
            <p:cNvSpPr txBox="1"/>
            <p:nvPr/>
          </p:nvSpPr>
          <p:spPr>
            <a:xfrm>
              <a:off x="647563" y="1412776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1763" y="2266999"/>
              <a:ext cx="612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1763" y="5281463"/>
              <a:ext cx="571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max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23628" y="1558946"/>
              <a:ext cx="1332148" cy="8619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Operating System</a:t>
              </a:r>
            </a:p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223628" y="2420888"/>
              <a:ext cx="1332148" cy="3066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Current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</a:t>
              </a:r>
            </a:p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73585" y="607355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92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멀티프로그래밍과 시분할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2581" y="1709948"/>
            <a:ext cx="5669873" cy="4572000"/>
          </a:xfrm>
        </p:spPr>
        <p:txBody>
          <a:bodyPr/>
          <a:lstStyle/>
          <a:p>
            <a:r>
              <a:rPr lang="ko-KR" altLang="en-US" sz="2400" dirty="0"/>
              <a:t>메모리에</a:t>
            </a:r>
            <a:r>
              <a:rPr lang="en-US" altLang="ko-KR" sz="2400" dirty="0"/>
              <a:t> </a:t>
            </a:r>
            <a:r>
              <a:rPr lang="ko-KR" altLang="en-US" sz="2400" b="1" dirty="0">
                <a:solidFill>
                  <a:schemeClr val="accent1"/>
                </a:solidFill>
              </a:rPr>
              <a:t>여러 개의 프로세스를 로딩</a:t>
            </a:r>
            <a:endParaRPr lang="en-US" altLang="ko-KR" sz="2400" dirty="0"/>
          </a:p>
          <a:p>
            <a:pPr lvl="1"/>
            <a:r>
              <a:rPr lang="ko-KR" altLang="en-US" sz="2000" dirty="0"/>
              <a:t>하나를 계속 실행하다가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운영체제가 호출되면 메모리에 있는 다른 프로세스로 교환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CPU </a:t>
            </a:r>
            <a:r>
              <a:rPr lang="ko-KR" altLang="en-US" sz="2000" dirty="0"/>
              <a:t>효율증대</a:t>
            </a:r>
            <a:endParaRPr lang="en-US" altLang="ko-KR" sz="2000" dirty="0"/>
          </a:p>
          <a:p>
            <a:pPr lvl="2"/>
            <a:r>
              <a:rPr lang="en-US" altLang="ko-KR" sz="1600" dirty="0"/>
              <a:t>OS</a:t>
            </a:r>
            <a:r>
              <a:rPr lang="ko-KR" altLang="en-US" sz="1600" dirty="0"/>
              <a:t>에 </a:t>
            </a:r>
            <a:r>
              <a:rPr lang="en-US" altLang="ko-KR" sz="1600" dirty="0"/>
              <a:t>I/O</a:t>
            </a:r>
            <a:r>
              <a:rPr lang="ko-KR" altLang="en-US" sz="1600" dirty="0"/>
              <a:t>요청하고 기다려야 될 때 다른 프로세스 실행</a:t>
            </a:r>
            <a:endParaRPr lang="en-US" altLang="ko-KR" sz="2000" dirty="0"/>
          </a:p>
          <a:p>
            <a:r>
              <a:rPr lang="ko-KR" altLang="en-US" sz="2400" b="1" dirty="0"/>
              <a:t>보호 문제 발생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다른 프로세스에 의한 잘못된 메모리 접근</a:t>
            </a:r>
            <a:endParaRPr lang="en-US" altLang="ko-KR" sz="20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Windows 95, Windows 98</a:t>
            </a:r>
            <a:r>
              <a:rPr lang="ko-KR" altLang="en-US" sz="1600" dirty="0"/>
              <a:t>의 </a:t>
            </a:r>
            <a:r>
              <a:rPr lang="en-US" altLang="ko-KR" sz="1600" dirty="0"/>
              <a:t>Blue Screen</a:t>
            </a:r>
          </a:p>
          <a:p>
            <a:pPr lvl="2"/>
            <a:endParaRPr lang="en-US" altLang="ko-KR" sz="11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9642" y="1198332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7" y="168264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4612" y="1352706"/>
            <a:ext cx="1533812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54612" y="2355639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C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54612" y="1851583"/>
            <a:ext cx="1533812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54612" y="2854516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54612" y="3353393"/>
            <a:ext cx="1533812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54612" y="3857449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2240" y="5466549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54611" y="4356326"/>
            <a:ext cx="1532978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54611" y="4860382"/>
            <a:ext cx="1533811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6177" y="2185119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8" y="2716016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192KB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6176" y="321489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6180" y="3718949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56180" y="4217826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384KB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56177" y="472514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176" y="518955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512KB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64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멀티프로그래밍 </a:t>
            </a:r>
            <a:r>
              <a:rPr lang="en-US" altLang="ko-KR" sz="1800" dirty="0"/>
              <a:t>: multi programming</a:t>
            </a:r>
          </a:p>
          <a:p>
            <a:pPr lvl="1"/>
            <a:r>
              <a:rPr lang="ko-KR" altLang="en-US" sz="1600" dirty="0"/>
              <a:t>프로세스가 대기상태가 되었을 때 </a:t>
            </a:r>
            <a:r>
              <a:rPr lang="en-US" altLang="ko-KR" sz="1600" dirty="0"/>
              <a:t>CPU</a:t>
            </a:r>
            <a:r>
              <a:rPr lang="ko-KR" altLang="en-US" sz="1600" dirty="0"/>
              <a:t>를 놀리지 않으려고 여러 개의 프로세스를 메모리에 미리 </a:t>
            </a:r>
            <a:r>
              <a:rPr lang="ko-KR" altLang="en-US" sz="1600" dirty="0" err="1"/>
              <a:t>로딩해</a:t>
            </a:r>
            <a:r>
              <a:rPr lang="ko-KR" altLang="en-US" sz="1600" dirty="0"/>
              <a:t> 놓고 실행하는 방식</a:t>
            </a:r>
            <a:r>
              <a:rPr lang="en-US" altLang="ko-KR" sz="1600" dirty="0"/>
              <a:t>. </a:t>
            </a:r>
            <a:r>
              <a:rPr lang="ko-KR" altLang="en-US" sz="1600" dirty="0"/>
              <a:t>프로세스가 대기상태가 되면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준비 상태의 프로세스를 즉시 실행 함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멀티프로세서 </a:t>
            </a:r>
            <a:r>
              <a:rPr lang="en-US" altLang="ko-KR" sz="1800" dirty="0"/>
              <a:t>: multi processor</a:t>
            </a:r>
          </a:p>
          <a:p>
            <a:pPr lvl="1"/>
            <a:r>
              <a:rPr lang="ko-KR" altLang="en-US" sz="1600" dirty="0"/>
              <a:t>하나의 컴퓨터에 여러 개의 </a:t>
            </a:r>
            <a:r>
              <a:rPr lang="en-US" altLang="ko-KR" sz="1600" dirty="0"/>
              <a:t>CPU</a:t>
            </a:r>
            <a:r>
              <a:rPr lang="ko-KR" altLang="en-US" sz="1600" dirty="0"/>
              <a:t>가 있는 컴퓨터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운영체제가 여러 개의 </a:t>
            </a:r>
            <a:r>
              <a:rPr lang="en-US" altLang="ko-KR" sz="1600" dirty="0"/>
              <a:t>CPU</a:t>
            </a:r>
            <a:r>
              <a:rPr lang="ko-KR" altLang="en-US" sz="1600" dirty="0"/>
              <a:t>를 동시의 관리함</a:t>
            </a:r>
            <a:r>
              <a:rPr lang="en-US" altLang="ko-KR" sz="1600" dirty="0"/>
              <a:t>. CPU</a:t>
            </a:r>
            <a:r>
              <a:rPr lang="ko-KR" altLang="en-US" sz="1600" dirty="0"/>
              <a:t>개수 만큼의 프로세스가 동시에 실행 상태에 있을 수 있음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현재 대부분의 멀티프로세서 컴퓨터는 </a:t>
            </a:r>
            <a:r>
              <a:rPr lang="en-US" altLang="ko-KR" sz="1600" dirty="0"/>
              <a:t>SMP(Symmetric Multi Processor)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r>
              <a:rPr lang="ko-KR" altLang="en-US" sz="1800" dirty="0"/>
              <a:t>멀티프로세싱 </a:t>
            </a:r>
            <a:r>
              <a:rPr lang="en-US" altLang="ko-KR" sz="1800" dirty="0"/>
              <a:t>: multi processing</a:t>
            </a:r>
          </a:p>
          <a:p>
            <a:pPr lvl="1"/>
            <a:r>
              <a:rPr lang="ko-KR" altLang="en-US" sz="1600" dirty="0"/>
              <a:t>하나의 작업을 여러 개의 프로세스로 구현해서 서로 </a:t>
            </a:r>
            <a:r>
              <a:rPr lang="en-US" altLang="ko-KR" sz="1600" dirty="0"/>
              <a:t>IPC(</a:t>
            </a:r>
            <a:r>
              <a:rPr lang="en-US" altLang="ko-KR" sz="1600" dirty="0" err="1"/>
              <a:t>InterProcess</a:t>
            </a:r>
            <a:r>
              <a:rPr lang="en-US" altLang="ko-KR" sz="1600" dirty="0"/>
              <a:t> Communication)</a:t>
            </a:r>
            <a:r>
              <a:rPr lang="ko-KR" altLang="en-US" sz="1600" dirty="0"/>
              <a:t>을 통해 협업하는 방식</a:t>
            </a:r>
            <a:endParaRPr lang="en-US" altLang="ko-KR" sz="1600" dirty="0"/>
          </a:p>
          <a:p>
            <a:r>
              <a:rPr lang="ko-KR" altLang="en-US" sz="1800" dirty="0"/>
              <a:t>멀티코어</a:t>
            </a:r>
            <a:endParaRPr lang="en-US" altLang="ko-KR" sz="1800" dirty="0"/>
          </a:p>
          <a:p>
            <a:pPr lvl="1"/>
            <a:r>
              <a:rPr lang="en-US" altLang="ko-KR" sz="1600" dirty="0"/>
              <a:t>CPU</a:t>
            </a:r>
            <a:r>
              <a:rPr lang="ko-KR" altLang="en-US" sz="1600" dirty="0"/>
              <a:t>안에 여러 개의 </a:t>
            </a:r>
            <a:r>
              <a:rPr lang="en-US" altLang="ko-KR" sz="1600" dirty="0"/>
              <a:t>core</a:t>
            </a:r>
            <a:r>
              <a:rPr lang="ko-KR" altLang="en-US" sz="1600" dirty="0"/>
              <a:t>가 있음</a:t>
            </a:r>
            <a:endParaRPr lang="en-US" altLang="ko-KR" sz="1600" dirty="0"/>
          </a:p>
          <a:p>
            <a:pPr lvl="1"/>
            <a:r>
              <a:rPr lang="en-US" altLang="ko-KR" sz="1600" dirty="0"/>
              <a:t>SW</a:t>
            </a:r>
            <a:r>
              <a:rPr lang="ko-KR" altLang="en-US" sz="1600" dirty="0"/>
              <a:t>의 입장에서는 멀티프로세서와 똑 같음</a:t>
            </a:r>
            <a:endParaRPr lang="en-US" altLang="ko-KR" sz="1600" dirty="0"/>
          </a:p>
          <a:p>
            <a:r>
              <a:rPr lang="ko-KR" altLang="en-US" sz="1800" dirty="0"/>
              <a:t>멀티코어프로그래밍 </a:t>
            </a:r>
            <a:r>
              <a:rPr lang="en-US" altLang="ko-KR" sz="1800" dirty="0"/>
              <a:t>== </a:t>
            </a:r>
            <a:r>
              <a:rPr lang="ko-KR" altLang="en-US" sz="1800" dirty="0" err="1"/>
              <a:t>멀티스레드</a:t>
            </a:r>
            <a:r>
              <a:rPr lang="ko-KR" altLang="en-US" sz="1800" dirty="0"/>
              <a:t> 프로그래밍</a:t>
            </a:r>
            <a:endParaRPr lang="en-US" altLang="ko-KR" sz="18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0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 공간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3" y="1356742"/>
            <a:ext cx="4954917" cy="4586858"/>
          </a:xfrm>
        </p:spPr>
        <p:txBody>
          <a:bodyPr/>
          <a:lstStyle/>
          <a:p>
            <a:r>
              <a:rPr lang="en-US" altLang="ko-KR" sz="2800" dirty="0"/>
              <a:t>OS</a:t>
            </a:r>
            <a:r>
              <a:rPr lang="ko-KR" altLang="en-US" sz="2800" dirty="0"/>
              <a:t>가</a:t>
            </a:r>
            <a:r>
              <a:rPr lang="en-US" altLang="ko-KR" sz="2800" dirty="0"/>
              <a:t> </a:t>
            </a:r>
            <a:r>
              <a:rPr lang="ko-KR" altLang="en-US" sz="2800" dirty="0"/>
              <a:t>물리메모리를 </a:t>
            </a:r>
            <a:r>
              <a:rPr lang="ko-KR" altLang="en-US" sz="2800" b="1" dirty="0"/>
              <a:t>추상화</a:t>
            </a:r>
            <a:r>
              <a:rPr lang="en-US" altLang="ko-KR" sz="2800" dirty="0"/>
              <a:t>.</a:t>
            </a:r>
          </a:p>
          <a:p>
            <a:pPr lvl="1"/>
            <a:r>
              <a:rPr lang="ko-KR" altLang="en-US" sz="2400" dirty="0"/>
              <a:t>주소 공간 전부를 실행 중인 프로세스가 차지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주소 공간은 프로그램 코드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힙</a:t>
            </a:r>
            <a:r>
              <a:rPr lang="en-US" altLang="ko-KR" sz="2400" dirty="0"/>
              <a:t>, </a:t>
            </a:r>
            <a:r>
              <a:rPr lang="ko-KR" altLang="en-US" sz="2400" dirty="0"/>
              <a:t>스택 등으로 이루어짐</a:t>
            </a:r>
            <a:r>
              <a:rPr lang="en-US" altLang="ko-KR" sz="2400" dirty="0"/>
              <a:t>.</a:t>
            </a:r>
            <a:endParaRPr lang="en-US" altLang="ko-KR" sz="1400" dirty="0"/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2937" y="1981200"/>
            <a:ext cx="55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58999" y="2083310"/>
            <a:ext cx="1332148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58999" y="3081063"/>
            <a:ext cx="1332148" cy="20109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</a:p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525073" y="4449217"/>
            <a:ext cx="0" cy="64283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7" idx="0"/>
          </p:cNvCxnSpPr>
          <p:nvPr/>
        </p:nvCxnSpPr>
        <p:spPr>
          <a:xfrm>
            <a:off x="6525073" y="3081063"/>
            <a:ext cx="0" cy="49887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12937" y="2438165"/>
            <a:ext cx="55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0469" y="2927174"/>
            <a:ext cx="55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7800" y="4961839"/>
            <a:ext cx="61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5399832"/>
            <a:ext cx="61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58999" y="2582186"/>
            <a:ext cx="1332148" cy="4988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58999" y="5092056"/>
            <a:ext cx="1332148" cy="4988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9584" y="5727256"/>
            <a:ext cx="143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36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 공간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189" y="1517735"/>
            <a:ext cx="5826211" cy="4121065"/>
          </a:xfrm>
        </p:spPr>
        <p:txBody>
          <a:bodyPr/>
          <a:lstStyle/>
          <a:p>
            <a:r>
              <a:rPr lang="en-US" altLang="ko-KR" sz="2400" dirty="0"/>
              <a:t>Code</a:t>
            </a:r>
          </a:p>
          <a:p>
            <a:pPr lvl="1"/>
            <a:r>
              <a:rPr lang="ko-KR" altLang="en-US" sz="2000" dirty="0"/>
              <a:t>명령어가 있는 곳</a:t>
            </a:r>
            <a:endParaRPr lang="en-US" altLang="ko-KR" sz="2000" dirty="0"/>
          </a:p>
          <a:p>
            <a:r>
              <a:rPr lang="en-US" altLang="ko-KR" sz="2800" dirty="0"/>
              <a:t>Heap</a:t>
            </a:r>
          </a:p>
          <a:p>
            <a:pPr lvl="1"/>
            <a:r>
              <a:rPr lang="ko-KR" altLang="en-US" sz="2000" dirty="0"/>
              <a:t>동적 할당 메모리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1800" dirty="0"/>
              <a:t>C</a:t>
            </a:r>
            <a:r>
              <a:rPr lang="ko-KR" altLang="en-US" sz="1800" dirty="0"/>
              <a:t>언어의 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ko-KR" altLang="en-US" sz="1800" dirty="0"/>
              <a:t>으로 할당</a:t>
            </a:r>
            <a:endParaRPr lang="en-US" altLang="ko-KR" sz="1800" dirty="0"/>
          </a:p>
          <a:p>
            <a:pPr lvl="2"/>
            <a:r>
              <a:rPr lang="ko-KR" altLang="en-US" sz="1800" dirty="0"/>
              <a:t>객체 지향 언어 에서는 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new</a:t>
            </a:r>
            <a:endParaRPr lang="en-US" altLang="ko-KR" sz="1800" dirty="0"/>
          </a:p>
          <a:p>
            <a:r>
              <a:rPr lang="en-US" altLang="ko-KR" sz="2400" dirty="0"/>
              <a:t>Stack</a:t>
            </a:r>
          </a:p>
          <a:p>
            <a:pPr lvl="1"/>
            <a:r>
              <a:rPr lang="ko-KR" altLang="en-US" sz="2000" dirty="0"/>
              <a:t>복귀 주소와 매개 변수</a:t>
            </a:r>
            <a:r>
              <a:rPr lang="en-US" altLang="ko-KR" sz="2000" dirty="0"/>
              <a:t>, </a:t>
            </a:r>
            <a:r>
              <a:rPr lang="ko-KR" altLang="en-US" sz="2000" dirty="0"/>
              <a:t>리턴 값 저장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실행 중인 함수의 지역변수 포함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6456142" y="1484784"/>
            <a:ext cx="3156418" cy="3507623"/>
            <a:chOff x="3661031" y="2627524"/>
            <a:chExt cx="3156418" cy="3507623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6817449" y="5656015"/>
              <a:ext cx="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661031" y="2627524"/>
              <a:ext cx="1332148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61031" y="3625277"/>
              <a:ext cx="1332148" cy="201099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</a:p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V="1">
              <a:off x="4327105" y="4993431"/>
              <a:ext cx="0" cy="642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31" idx="0"/>
            </p:cNvCxnSpPr>
            <p:nvPr/>
          </p:nvCxnSpPr>
          <p:spPr>
            <a:xfrm>
              <a:off x="4327105" y="3625277"/>
              <a:ext cx="0" cy="498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3661031" y="312640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61031" y="563627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05702" y="5085184"/>
            <a:ext cx="143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22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주소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중인 프로그램의 </a:t>
            </a:r>
            <a:r>
              <a:rPr lang="ko-KR" altLang="en-US" b="1" dirty="0"/>
              <a:t>모든 주소</a:t>
            </a:r>
            <a:r>
              <a:rPr lang="ko-KR" altLang="en-US" dirty="0"/>
              <a:t>는 가상주소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OS translates the virtual address to physical address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5674" y="2407528"/>
            <a:ext cx="7546726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code 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main);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heap 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stack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&amp;x);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srgbClr val="CCCC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3728" y="5158933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simple program that prints out addresses</a:t>
            </a:r>
          </a:p>
        </p:txBody>
      </p:sp>
    </p:spTree>
    <p:extLst>
      <p:ext uri="{BB962C8B-B14F-4D97-AF65-F5344CB8AC3E}">
        <p14:creationId xmlns:p14="http://schemas.microsoft.com/office/powerpoint/2010/main" val="12937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주소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95400"/>
            <a:ext cx="4661608" cy="5257800"/>
          </a:xfrm>
        </p:spPr>
        <p:txBody>
          <a:bodyPr/>
          <a:lstStyle/>
          <a:p>
            <a:r>
              <a:rPr lang="en-US" altLang="ko-KR" dirty="0"/>
              <a:t>The output in 64-bit Linux machine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5545" y="3186732"/>
            <a:ext cx="410445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code  : 0x40057d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heap  : 0xcf2010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stack : 0x7fff9ca45fcc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94860" y="2930311"/>
            <a:ext cx="1681939" cy="281572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94863" y="1603177"/>
            <a:ext cx="1681939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(Text)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94859" y="5746033"/>
            <a:ext cx="168193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9" name="직선 화살표 연결선 28"/>
          <p:cNvCxnSpPr>
            <a:stCxn id="28" idx="0"/>
          </p:cNvCxnSpPr>
          <p:nvPr/>
        </p:nvCxnSpPr>
        <p:spPr>
          <a:xfrm flipH="1" flipV="1">
            <a:off x="7135827" y="5124526"/>
            <a:ext cx="2" cy="62150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5" idx="0"/>
          </p:cNvCxnSpPr>
          <p:nvPr/>
        </p:nvCxnSpPr>
        <p:spPr>
          <a:xfrm flipH="1">
            <a:off x="7135827" y="2930311"/>
            <a:ext cx="3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76042" y="4816749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4647" y="3468342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20986" y="129540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94862" y="2123868"/>
            <a:ext cx="1681939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Data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94861" y="2644559"/>
            <a:ext cx="168193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294858" y="6031784"/>
            <a:ext cx="1681939" cy="3959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036" y="1464677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0x400000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48607" y="2510436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0xcf2000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6455" y="5888909"/>
            <a:ext cx="1260415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0x7fff9ca49000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94487" y="1967207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0x401000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8560" y="2817997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0xd13000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6451" y="5639615"/>
            <a:ext cx="1260415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0x7fff9ca28000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1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908F5A7-696A-F60D-AABF-B48DAD0BF0AB}"/>
              </a:ext>
            </a:extLst>
          </p:cNvPr>
          <p:cNvSpPr/>
          <p:nvPr/>
        </p:nvSpPr>
        <p:spPr>
          <a:xfrm>
            <a:off x="6393913" y="1673699"/>
            <a:ext cx="1681939" cy="6958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</a:p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주소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95400"/>
            <a:ext cx="4661608" cy="5257800"/>
          </a:xfrm>
        </p:spPr>
        <p:txBody>
          <a:bodyPr/>
          <a:lstStyle/>
          <a:p>
            <a:r>
              <a:rPr lang="en-US" altLang="ko-KR" dirty="0"/>
              <a:t>The output in 64-bit Windows machine</a:t>
            </a:r>
          </a:p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393913" y="3879512"/>
            <a:ext cx="1681939" cy="17744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96223" y="2369518"/>
            <a:ext cx="1681939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396223" y="5639614"/>
            <a:ext cx="1681939" cy="4922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(Text)</a:t>
            </a:r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 flipV="1">
            <a:off x="7237192" y="2057400"/>
            <a:ext cx="0" cy="3196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</p:cNvCxnSpPr>
          <p:nvPr/>
        </p:nvCxnSpPr>
        <p:spPr>
          <a:xfrm flipH="1">
            <a:off x="7234882" y="3831254"/>
            <a:ext cx="3" cy="53803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20986" y="129540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93914" y="3358821"/>
            <a:ext cx="1681939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396222" y="2890848"/>
            <a:ext cx="1681939" cy="4717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96223" y="6127254"/>
            <a:ext cx="1681939" cy="189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94103" y="2227811"/>
            <a:ext cx="1248058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0xD6170FFB84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16499" y="3754913"/>
            <a:ext cx="1424433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0x2C2D176A770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1784" y="5520944"/>
            <a:ext cx="1413861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0x7ff6B0A61267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3EAB26-ECD0-5DCB-42BD-E0E618C8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33" y="2402686"/>
            <a:ext cx="374384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메모리 가상화의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투명성</a:t>
            </a:r>
            <a:endParaRPr lang="en-US" altLang="ko-KR" sz="2800" dirty="0"/>
          </a:p>
          <a:p>
            <a:pPr lvl="1"/>
            <a:r>
              <a:rPr lang="ko-KR" altLang="en-US" sz="2400" dirty="0"/>
              <a:t>프로그램 작성 시 가상 메모리를 </a:t>
            </a:r>
            <a:r>
              <a:rPr lang="ko-KR" altLang="en-US" sz="2400" dirty="0" err="1"/>
              <a:t>신경쓰지</a:t>
            </a:r>
            <a:r>
              <a:rPr lang="ko-KR" altLang="en-US" sz="2400" dirty="0"/>
              <a:t> 않고 자유롭게 작성 가능</a:t>
            </a:r>
            <a:endParaRPr lang="en-US" altLang="ko-KR" sz="2400" dirty="0"/>
          </a:p>
          <a:p>
            <a:r>
              <a:rPr lang="ko-KR" altLang="en-US" sz="2800" dirty="0"/>
              <a:t>효율성</a:t>
            </a:r>
            <a:endParaRPr lang="en-US" altLang="ko-KR" sz="2800" dirty="0"/>
          </a:p>
          <a:p>
            <a:pPr lvl="1"/>
            <a:r>
              <a:rPr lang="ko-KR" altLang="en-US" sz="2400" dirty="0"/>
              <a:t>시간 </a:t>
            </a:r>
            <a:r>
              <a:rPr lang="en-US" altLang="ko-KR" sz="2400" dirty="0"/>
              <a:t>: </a:t>
            </a:r>
            <a:r>
              <a:rPr lang="ko-KR" altLang="en-US" sz="2400" dirty="0"/>
              <a:t>빠른 할당과 해제</a:t>
            </a:r>
            <a:r>
              <a:rPr lang="en-US" altLang="ko-KR" sz="2400" dirty="0"/>
              <a:t>, </a:t>
            </a:r>
            <a:r>
              <a:rPr lang="ko-KR" altLang="en-US" sz="2400" dirty="0"/>
              <a:t>빠른 </a:t>
            </a:r>
            <a:r>
              <a:rPr lang="ko-KR" altLang="en-US" sz="2400" dirty="0" err="1"/>
              <a:t>가상주소</a:t>
            </a:r>
            <a:r>
              <a:rPr lang="ko-KR" altLang="en-US" sz="2400" dirty="0"/>
              <a:t> 변환</a:t>
            </a:r>
            <a:endParaRPr lang="en-US" altLang="ko-KR" sz="2400" dirty="0"/>
          </a:p>
          <a:p>
            <a:pPr lvl="1"/>
            <a:r>
              <a:rPr lang="ko-KR" altLang="en-US" sz="2400" dirty="0"/>
              <a:t>공간 </a:t>
            </a:r>
            <a:r>
              <a:rPr lang="en-US" altLang="ko-KR" sz="2400" dirty="0"/>
              <a:t>: </a:t>
            </a:r>
            <a:r>
              <a:rPr lang="ko-KR" altLang="en-US" sz="2400" dirty="0"/>
              <a:t>메모리 공간의 낭비 </a:t>
            </a:r>
            <a:r>
              <a:rPr lang="en-US" altLang="ko-KR" sz="2400" dirty="0"/>
              <a:t>(fragmentation) </a:t>
            </a:r>
            <a:r>
              <a:rPr lang="ko-KR" altLang="en-US" sz="2400" dirty="0"/>
              <a:t>방지</a:t>
            </a:r>
            <a:endParaRPr lang="en-US" altLang="ko-KR" sz="2400" dirty="0"/>
          </a:p>
          <a:p>
            <a:pPr lvl="1"/>
            <a:r>
              <a:rPr lang="en-US" altLang="ko-KR" sz="2400" dirty="0"/>
              <a:t>HW </a:t>
            </a:r>
            <a:r>
              <a:rPr lang="ko-KR" altLang="en-US" sz="2400" dirty="0"/>
              <a:t>도움 필요 </a:t>
            </a:r>
            <a:r>
              <a:rPr lang="en-US" altLang="ko-KR" sz="2400" dirty="0"/>
              <a:t>: TLB, </a:t>
            </a:r>
            <a:r>
              <a:rPr lang="ko-KR" altLang="en-US" sz="2400" dirty="0"/>
              <a:t>가상 메모리 테이블</a:t>
            </a:r>
            <a:endParaRPr lang="en-US" altLang="ko-KR" sz="2400" dirty="0"/>
          </a:p>
          <a:p>
            <a:r>
              <a:rPr lang="ko-KR" altLang="en-US" sz="2800" dirty="0"/>
              <a:t>보호</a:t>
            </a:r>
            <a:endParaRPr lang="en-US" altLang="ko-KR" sz="2800" dirty="0"/>
          </a:p>
          <a:p>
            <a:pPr lvl="1"/>
            <a:r>
              <a:rPr lang="en-US" altLang="ko-KR" sz="2400" dirty="0"/>
              <a:t>vs </a:t>
            </a:r>
            <a:r>
              <a:rPr lang="ko-KR" altLang="en-US" sz="2400" dirty="0"/>
              <a:t>다른 프로세스</a:t>
            </a:r>
            <a:r>
              <a:rPr lang="en-US" altLang="ko-KR" sz="2400" dirty="0"/>
              <a:t>, vs OS</a:t>
            </a:r>
          </a:p>
          <a:p>
            <a:pPr lvl="1"/>
            <a:r>
              <a:rPr lang="ko-KR" altLang="en-US" sz="2400" dirty="0"/>
              <a:t>고립 </a:t>
            </a:r>
            <a:r>
              <a:rPr lang="en-US" altLang="ko-KR" sz="2400" dirty="0"/>
              <a:t>(isolation)</a:t>
            </a:r>
            <a:r>
              <a:rPr lang="ko-KR" altLang="en-US" sz="2400" dirty="0"/>
              <a:t>을 사용</a:t>
            </a:r>
          </a:p>
        </p:txBody>
      </p:sp>
    </p:spTree>
    <p:extLst>
      <p:ext uri="{BB962C8B-B14F-4D97-AF65-F5344CB8AC3E}">
        <p14:creationId xmlns:p14="http://schemas.microsoft.com/office/powerpoint/2010/main" val="166701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14. </a:t>
            </a:r>
            <a:r>
              <a:rPr lang="ko-KR" altLang="en-US" dirty="0"/>
              <a:t>메모리 관리</a:t>
            </a:r>
            <a:r>
              <a:rPr lang="en-US" altLang="ko-KR" dirty="0"/>
              <a:t> API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7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API: malloc()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r>
              <a:rPr lang="en-US" altLang="ko-KR" sz="2800" dirty="0"/>
              <a:t>Heap</a:t>
            </a:r>
            <a:r>
              <a:rPr lang="ko-KR" altLang="en-US" sz="2800" dirty="0"/>
              <a:t>에 메모리를 할당</a:t>
            </a:r>
            <a:endParaRPr lang="en-US" altLang="ko-KR" sz="2800" dirty="0"/>
          </a:p>
          <a:p>
            <a:pPr lvl="1"/>
            <a:r>
              <a:rPr lang="ko-KR" altLang="en-US" sz="2400" dirty="0"/>
              <a:t>인풋</a:t>
            </a:r>
            <a:endParaRPr lang="en-US" altLang="ko-KR" sz="2400" dirty="0"/>
          </a:p>
          <a:p>
            <a:pPr lvl="2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size_t size</a:t>
            </a:r>
            <a:r>
              <a:rPr lang="en-US" altLang="ko-KR" sz="2000" dirty="0"/>
              <a:t> : size of the memory block(in bytes)</a:t>
            </a:r>
          </a:p>
          <a:p>
            <a:pPr lvl="2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sz="2000" dirty="0"/>
              <a:t> is an unsigned integer type. (32bit)</a:t>
            </a:r>
          </a:p>
          <a:p>
            <a:pPr lvl="3"/>
            <a:r>
              <a:rPr lang="en-US" altLang="ko-KR" sz="2000" dirty="0"/>
              <a:t>unsigned long </a:t>
            </a:r>
            <a:r>
              <a:rPr lang="en-US" altLang="ko-KR" sz="2000" dirty="0" err="1"/>
              <a:t>long</a:t>
            </a:r>
            <a:r>
              <a:rPr lang="en-US" altLang="ko-KR" sz="2000" dirty="0"/>
              <a:t> </a:t>
            </a:r>
            <a:r>
              <a:rPr lang="en-US" altLang="ko-KR" sz="2000"/>
              <a:t>(64bit)</a:t>
            </a:r>
            <a:endParaRPr lang="en-US" altLang="ko-KR" sz="2000" dirty="0"/>
          </a:p>
          <a:p>
            <a:pPr lvl="1"/>
            <a:r>
              <a:rPr lang="ko-KR" altLang="en-US" sz="2400" dirty="0"/>
              <a:t>리턴</a:t>
            </a:r>
            <a:endParaRPr lang="en-US" altLang="ko-KR" sz="2400" dirty="0"/>
          </a:p>
          <a:p>
            <a:pPr lvl="2"/>
            <a:r>
              <a:rPr lang="en-US" altLang="ko-KR" sz="2000" dirty="0"/>
              <a:t>Success :  a void type pointer to the memory block allocated by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2"/>
            <a:r>
              <a:rPr lang="en-US" altLang="ko-KR" sz="2000" dirty="0"/>
              <a:t>Fail : a null pointer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91982" y="1219200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malloc(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384674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74180"/>
            <a:ext cx="8786812" cy="5501258"/>
          </a:xfrm>
        </p:spPr>
        <p:txBody>
          <a:bodyPr/>
          <a:lstStyle/>
          <a:p>
            <a:r>
              <a:rPr lang="en-US" altLang="ko-KR" sz="2400" dirty="0"/>
              <a:t>Routines and macros are utilized for 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altLang="ko-KR" sz="2400" dirty="0">
                <a:cs typeface="Courier New" pitchFamily="49" charset="0"/>
              </a:rPr>
              <a:t>in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dirty="0">
                <a:cs typeface="Courier New" pitchFamily="49" charset="0"/>
              </a:rPr>
              <a:t>instead typ</a:t>
            </a:r>
            <a:r>
              <a:rPr lang="en-US" altLang="ko-KR" sz="2400" dirty="0"/>
              <a:t>ing in a number directly.</a:t>
            </a:r>
          </a:p>
          <a:p>
            <a:r>
              <a:rPr lang="en-US" altLang="ko-KR" sz="2400" dirty="0"/>
              <a:t>Two types of results of </a:t>
            </a:r>
            <a:r>
              <a:rPr lang="en-US" altLang="ko-KR" sz="2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dirty="0">
                <a:cs typeface="Courier New" pitchFamily="49" charset="0"/>
              </a:rPr>
              <a:t>with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dirty="0">
                <a:cs typeface="Courier New" pitchFamily="49" charset="0"/>
              </a:rPr>
              <a:t>variables</a:t>
            </a:r>
          </a:p>
          <a:p>
            <a:pPr lvl="1"/>
            <a:r>
              <a:rPr lang="en-US" altLang="ko-KR" sz="2000" dirty="0"/>
              <a:t>The actual size of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sz="2000" dirty="0"/>
              <a:t> is known at run-time.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000" dirty="0"/>
          </a:p>
          <a:p>
            <a:pPr lvl="1"/>
            <a:r>
              <a:rPr lang="en-US" altLang="ko-KR" sz="2000" dirty="0"/>
              <a:t>The actual size of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sz="2000" dirty="0"/>
              <a:t> is known at compile-time.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85714" y="29969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85714" y="3717032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85714" y="47971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85714" y="5569495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20902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API: free()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Free a memory region allocated by a call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 : a pointer to a memory block allocated with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none</a:t>
            </a:r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03748" y="1219200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933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프로세서 스케줄링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멀티코어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CPU</a:t>
            </a:r>
            <a:r>
              <a:rPr lang="ko-KR" altLang="en-US" sz="2400" dirty="0"/>
              <a:t>가 대세가 됨으로써 멀티프로세서</a:t>
            </a:r>
            <a:r>
              <a:rPr lang="en-US" altLang="ko-KR" sz="2400" dirty="0"/>
              <a:t>-</a:t>
            </a:r>
            <a:r>
              <a:rPr lang="ko-KR" altLang="en-US" sz="2400" dirty="0"/>
              <a:t>스케줄링이 필요하게 되었다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b="1" dirty="0"/>
              <a:t>멀티코어</a:t>
            </a:r>
            <a:r>
              <a:rPr lang="en-US" altLang="ko-KR" sz="2000" dirty="0"/>
              <a:t>: </a:t>
            </a:r>
            <a:r>
              <a:rPr lang="ko-KR" altLang="en-US" sz="2000" dirty="0"/>
              <a:t>여러 개의 </a:t>
            </a:r>
            <a:r>
              <a:rPr lang="en-US" altLang="ko-KR" sz="2000" dirty="0"/>
              <a:t>CPU</a:t>
            </a:r>
            <a:r>
              <a:rPr lang="ko-KR" altLang="en-US" sz="2000" dirty="0"/>
              <a:t>가 하나의 </a:t>
            </a:r>
            <a:r>
              <a:rPr lang="en-US" altLang="ko-KR" sz="2000" dirty="0"/>
              <a:t>chip</a:t>
            </a:r>
            <a:r>
              <a:rPr lang="ko-KR" altLang="en-US" sz="2000" dirty="0"/>
              <a:t>에 묶여 </a:t>
            </a:r>
            <a:r>
              <a:rPr lang="ko-KR" altLang="en-US" sz="2000" dirty="0" err="1"/>
              <a:t>있는것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Core</a:t>
            </a:r>
            <a:r>
              <a:rPr lang="ko-KR" altLang="en-US" sz="2400" dirty="0"/>
              <a:t>의 개수가  증가한다고 해서 단일 프로그램의 속도가 </a:t>
            </a:r>
            <a:r>
              <a:rPr lang="ko-KR" altLang="en-US" sz="2400" dirty="0">
                <a:solidFill>
                  <a:srgbClr val="FF0000"/>
                </a:solidFill>
              </a:rPr>
              <a:t>빨라지지 않는다</a:t>
            </a:r>
            <a:r>
              <a:rPr lang="en-US" altLang="ko-KR" sz="2400" dirty="0"/>
              <a:t>. </a:t>
            </a: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ko-KR" altLang="en-US" sz="2400" dirty="0">
                <a:sym typeface="Wingdings" pitchFamily="2" charset="2"/>
              </a:rPr>
              <a:t>프로그램을 병렬 수행이 되도록 </a:t>
            </a:r>
            <a:r>
              <a:rPr lang="ko-KR" altLang="en-US" sz="2400" b="1" dirty="0">
                <a:sym typeface="Wingdings" pitchFamily="2" charset="2"/>
              </a:rPr>
              <a:t>스레드</a:t>
            </a:r>
            <a:r>
              <a:rPr lang="ko-KR" altLang="en-US" sz="2400" dirty="0">
                <a:sym typeface="Wingdings" pitchFamily="2" charset="2"/>
              </a:rPr>
              <a:t>를 사용해서 새로 작성해야 한다</a:t>
            </a:r>
            <a:r>
              <a:rPr lang="en-US" altLang="ko-KR" sz="2400" dirty="0">
                <a:sym typeface="Wingdings" pitchFamily="2" charset="2"/>
              </a:rPr>
              <a:t>..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51720" y="4221088"/>
            <a:ext cx="5112568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to schedule jobs on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 CPUs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789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Allocating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58046" y="2237382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*pi; </a:t>
            </a:r>
            <a:r>
              <a:rPr lang="en-US" altLang="ko-KR" sz="14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local variable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2607" y="1193537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2607" y="2979487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8243" y="223738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9345" y="1559072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9" idx="0"/>
          </p:cNvCxnSpPr>
          <p:nvPr/>
        </p:nvCxnSpPr>
        <p:spPr>
          <a:xfrm flipH="1">
            <a:off x="2468735" y="1193537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2" idx="0"/>
          </p:cNvCxnSpPr>
          <p:nvPr/>
        </p:nvCxnSpPr>
        <p:spPr>
          <a:xfrm flipV="1">
            <a:off x="2469292" y="2545159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22659" y="2968473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59633" y="1032991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58046" y="4781978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 =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)*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  <a:endParaRPr lang="en-US" altLang="ko-KR" sz="14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762054" y="5112281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62054" y="5753001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cxnSp>
        <p:nvCxnSpPr>
          <p:cNvPr id="94" name="직선 화살표 연결선 93"/>
          <p:cNvCxnSpPr>
            <a:stCxn id="90" idx="0"/>
          </p:cNvCxnSpPr>
          <p:nvPr/>
        </p:nvCxnSpPr>
        <p:spPr>
          <a:xfrm flipH="1">
            <a:off x="2468735" y="5112281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1" idx="0"/>
          </p:cNvCxnSpPr>
          <p:nvPr/>
        </p:nvCxnSpPr>
        <p:spPr>
          <a:xfrm flipH="1" flipV="1">
            <a:off x="2468735" y="5536977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1762054" y="3970375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762051" y="4255025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1762052" y="4540777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762053" y="4826529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115" name="꺾인 연결선 114"/>
          <p:cNvCxnSpPr/>
          <p:nvPr/>
        </p:nvCxnSpPr>
        <p:spPr>
          <a:xfrm flipV="1">
            <a:off x="3175423" y="4044554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2" idx="1"/>
            <a:endCxn id="12" idx="3"/>
          </p:cNvCxnSpPr>
          <p:nvPr/>
        </p:nvCxnSpPr>
        <p:spPr>
          <a:xfrm flipH="1">
            <a:off x="3175976" y="3122362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16505" y="5762848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3169822" y="5918770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748118" y="327940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48118" y="6049765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꺾인 연결선 36"/>
          <p:cNvCxnSpPr/>
          <p:nvPr/>
        </p:nvCxnSpPr>
        <p:spPr>
          <a:xfrm>
            <a:off x="7115326" y="1347426"/>
            <a:ext cx="74009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08384" y="1193537"/>
            <a:ext cx="86312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1314" y="3068960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9633" y="3805225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32929" y="5918771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7584" y="4090124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5946" y="4374973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0284" y="4672640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7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Freeing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247753" y="2019357"/>
            <a:ext cx="241247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free(pi);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762054" y="2447985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62054" y="3088705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42" name="직선 화살표 연결선 41"/>
          <p:cNvCxnSpPr>
            <a:stCxn id="40" idx="0"/>
          </p:cNvCxnSpPr>
          <p:nvPr/>
        </p:nvCxnSpPr>
        <p:spPr>
          <a:xfrm flipH="1">
            <a:off x="2468735" y="2447985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41" idx="0"/>
          </p:cNvCxnSpPr>
          <p:nvPr/>
        </p:nvCxnSpPr>
        <p:spPr>
          <a:xfrm flipH="1" flipV="1">
            <a:off x="2468735" y="2872681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762054" y="1306079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762051" y="1590729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62052" y="1876481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762053" y="2162233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22659" y="3100586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3169822" y="3254474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762050" y="4010582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62050" y="5796532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77686" y="5054427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78788" y="4376117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화살표 연결선 85"/>
          <p:cNvCxnSpPr>
            <a:stCxn id="81" idx="0"/>
          </p:cNvCxnSpPr>
          <p:nvPr/>
        </p:nvCxnSpPr>
        <p:spPr>
          <a:xfrm flipH="1">
            <a:off x="2468178" y="4010582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2" idx="0"/>
          </p:cNvCxnSpPr>
          <p:nvPr/>
        </p:nvCxnSpPr>
        <p:spPr>
          <a:xfrm flipV="1">
            <a:off x="2468735" y="5362204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22102" y="5785518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>
            <a:stCxn id="88" idx="1"/>
            <a:endCxn id="82" idx="3"/>
          </p:cNvCxnSpPr>
          <p:nvPr/>
        </p:nvCxnSpPr>
        <p:spPr>
          <a:xfrm flipH="1">
            <a:off x="3175419" y="5939407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752819" y="339124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757932" y="609329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4674" y="1171276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0785" y="3193231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7665" y="1436840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7665" y="1729026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3" y="2000722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1946" y="5928395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48764" y="3856693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꺾인 연결선 43"/>
          <p:cNvCxnSpPr/>
          <p:nvPr/>
        </p:nvCxnSpPr>
        <p:spPr>
          <a:xfrm flipV="1">
            <a:off x="3188123" y="1410605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4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할당 잊어버리기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44" y="1052172"/>
            <a:ext cx="8786812" cy="5501258"/>
          </a:xfrm>
        </p:spPr>
        <p:txBody>
          <a:bodyPr/>
          <a:lstStyle/>
          <a:p>
            <a:r>
              <a:rPr lang="en-US" altLang="ko-KR" dirty="0"/>
              <a:t>Incorrect code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2" name="직사각형 41"/>
          <p:cNvSpPr/>
          <p:nvPr/>
        </p:nvSpPr>
        <p:spPr>
          <a:xfrm>
            <a:off x="719110" y="1589327"/>
            <a:ext cx="7429552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*dst;	  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//unallocated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strcpy(dst,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//segfault and die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242942" y="3447246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42942" y="5233196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58578" y="4491091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9680" y="3812781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>
            <a:stCxn id="49" idx="0"/>
          </p:cNvCxnSpPr>
          <p:nvPr/>
        </p:nvCxnSpPr>
        <p:spPr>
          <a:xfrm flipH="1">
            <a:off x="4949070" y="3447246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0"/>
          </p:cNvCxnSpPr>
          <p:nvPr/>
        </p:nvCxnSpPr>
        <p:spPr>
          <a:xfrm flipH="1" flipV="1">
            <a:off x="4949068" y="4868596"/>
            <a:ext cx="559" cy="3646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242383" y="5518948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42942" y="2806101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hello\0</a:t>
            </a:r>
          </a:p>
        </p:txBody>
      </p:sp>
      <p:cxnSp>
        <p:nvCxnSpPr>
          <p:cNvPr id="9" name="꺾인 연결선 8"/>
          <p:cNvCxnSpPr>
            <a:stCxn id="61" idx="3"/>
            <a:endCxn id="68" idx="3"/>
          </p:cNvCxnSpPr>
          <p:nvPr/>
        </p:nvCxnSpPr>
        <p:spPr>
          <a:xfrm flipH="1" flipV="1">
            <a:off x="5656311" y="3031530"/>
            <a:ext cx="1" cy="2630294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27720" y="4080109"/>
            <a:ext cx="2448272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2" name="꺾인 연결선 21"/>
          <p:cNvCxnSpPr>
            <a:endCxn id="61" idx="1"/>
          </p:cNvCxnSpPr>
          <p:nvPr/>
        </p:nvCxnSpPr>
        <p:spPr>
          <a:xfrm>
            <a:off x="2271936" y="4340221"/>
            <a:ext cx="1970447" cy="1321603"/>
          </a:xfrm>
          <a:prstGeom prst="bentConnector3">
            <a:avLst>
              <a:gd name="adj1" fmla="val 211"/>
            </a:avLst>
          </a:prstGeom>
          <a:ln w="12700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85" idx="2"/>
            <a:endCxn id="50" idx="1"/>
          </p:cNvCxnSpPr>
          <p:nvPr/>
        </p:nvCxnSpPr>
        <p:spPr>
          <a:xfrm rot="16200000" flipH="1">
            <a:off x="2418695" y="3551824"/>
            <a:ext cx="957409" cy="2691086"/>
          </a:xfrm>
          <a:prstGeom prst="bentConnector2">
            <a:avLst/>
          </a:prstGeom>
          <a:ln w="12700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0" idx="3"/>
            <a:endCxn id="94" idx="2"/>
          </p:cNvCxnSpPr>
          <p:nvPr/>
        </p:nvCxnSpPr>
        <p:spPr>
          <a:xfrm flipV="1">
            <a:off x="5656311" y="4408974"/>
            <a:ext cx="1008113" cy="967098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45717" y="4101197"/>
            <a:ext cx="123741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unallocated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42383" y="580470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242943" y="3256959"/>
            <a:ext cx="1413369" cy="190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629400" y="6499802"/>
            <a:ext cx="2133600" cy="365125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39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할당 잊어버리기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5734" y="1213290"/>
            <a:ext cx="8786812" cy="5501258"/>
          </a:xfrm>
        </p:spPr>
        <p:txBody>
          <a:bodyPr/>
          <a:lstStyle/>
          <a:p>
            <a:r>
              <a:rPr lang="en-US" altLang="ko-KR" dirty="0"/>
              <a:t>Correct code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2" name="직사각형 41"/>
          <p:cNvSpPr/>
          <p:nvPr/>
        </p:nvSpPr>
        <p:spPr>
          <a:xfrm>
            <a:off x="457200" y="1836003"/>
            <a:ext cx="7658152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strlen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+ 1 );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//work properly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705054" y="4059222"/>
            <a:ext cx="1413369" cy="13350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05054" y="539431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29695" y="485270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414" y="4299725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>
            <a:stCxn id="49" idx="0"/>
          </p:cNvCxnSpPr>
          <p:nvPr/>
        </p:nvCxnSpPr>
        <p:spPr>
          <a:xfrm>
            <a:off x="3411739" y="4059222"/>
            <a:ext cx="550" cy="2504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0"/>
          </p:cNvCxnSpPr>
          <p:nvPr/>
        </p:nvCxnSpPr>
        <p:spPr>
          <a:xfrm flipH="1" flipV="1">
            <a:off x="3411179" y="5162140"/>
            <a:ext cx="560" cy="2321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704495" y="568006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704496" y="3157506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hello\0</a:t>
            </a:r>
          </a:p>
        </p:txBody>
      </p:sp>
      <p:cxnSp>
        <p:nvCxnSpPr>
          <p:cNvPr id="9" name="꺾인 연결선 8"/>
          <p:cNvCxnSpPr>
            <a:stCxn id="61" idx="3"/>
            <a:endCxn id="68" idx="3"/>
          </p:cNvCxnSpPr>
          <p:nvPr/>
        </p:nvCxnSpPr>
        <p:spPr>
          <a:xfrm flipH="1" flipV="1">
            <a:off x="4117865" y="3382935"/>
            <a:ext cx="559" cy="2440007"/>
          </a:xfrm>
          <a:prstGeom prst="bentConnector3">
            <a:avLst>
              <a:gd name="adj1" fmla="val -681574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6729" y="4156283"/>
            <a:ext cx="2448272" cy="338554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2" name="꺾인 연결선 21"/>
          <p:cNvCxnSpPr>
            <a:endCxn id="50" idx="1"/>
          </p:cNvCxnSpPr>
          <p:nvPr/>
        </p:nvCxnSpPr>
        <p:spPr>
          <a:xfrm rot="16200000" flipH="1">
            <a:off x="1495139" y="4327274"/>
            <a:ext cx="945291" cy="1474540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61" idx="1"/>
          </p:cNvCxnSpPr>
          <p:nvPr/>
        </p:nvCxnSpPr>
        <p:spPr>
          <a:xfrm rot="16200000" flipH="1">
            <a:off x="1675340" y="4793787"/>
            <a:ext cx="1321602" cy="736708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0" idx="3"/>
            <a:endCxn id="20" idx="3"/>
          </p:cNvCxnSpPr>
          <p:nvPr/>
        </p:nvCxnSpPr>
        <p:spPr>
          <a:xfrm flipH="1" flipV="1">
            <a:off x="4117864" y="3833793"/>
            <a:ext cx="559" cy="1703397"/>
          </a:xfrm>
          <a:prstGeom prst="bentConnector3">
            <a:avLst>
              <a:gd name="adj1" fmla="val -37486583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704495" y="3608364"/>
            <a:ext cx="1413369" cy="450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206656" y="4059222"/>
            <a:ext cx="1413369" cy="13350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06656" y="539431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31297" y="485270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3016" y="4299725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>
            <a:stCxn id="34" idx="0"/>
          </p:cNvCxnSpPr>
          <p:nvPr/>
        </p:nvCxnSpPr>
        <p:spPr>
          <a:xfrm>
            <a:off x="6913341" y="4059222"/>
            <a:ext cx="550" cy="2504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5" idx="0"/>
          </p:cNvCxnSpPr>
          <p:nvPr/>
        </p:nvCxnSpPr>
        <p:spPr>
          <a:xfrm flipH="1" flipV="1">
            <a:off x="6912781" y="5162140"/>
            <a:ext cx="560" cy="2321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206097" y="568006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06098" y="3157506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hello\0</a:t>
            </a:r>
          </a:p>
        </p:txBody>
      </p:sp>
      <p:cxnSp>
        <p:nvCxnSpPr>
          <p:cNvPr id="43" name="꺾인 연결선 42"/>
          <p:cNvCxnSpPr>
            <a:stCxn id="40" idx="3"/>
            <a:endCxn id="41" idx="3"/>
          </p:cNvCxnSpPr>
          <p:nvPr/>
        </p:nvCxnSpPr>
        <p:spPr>
          <a:xfrm flipH="1" flipV="1">
            <a:off x="7619467" y="3382935"/>
            <a:ext cx="559" cy="2440007"/>
          </a:xfrm>
          <a:prstGeom prst="bentConnector3">
            <a:avLst>
              <a:gd name="adj1" fmla="val -681574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45" idx="3"/>
          </p:cNvCxnSpPr>
          <p:nvPr/>
        </p:nvCxnSpPr>
        <p:spPr>
          <a:xfrm flipH="1" flipV="1">
            <a:off x="7619466" y="3833793"/>
            <a:ext cx="559" cy="1703397"/>
          </a:xfrm>
          <a:prstGeom prst="bentConnector3">
            <a:avLst>
              <a:gd name="adj1" fmla="val -37486583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206097" y="3608364"/>
            <a:ext cx="1413369" cy="450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hello\0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81466" y="596581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6097" y="596581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4938692" y="4506599"/>
            <a:ext cx="82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06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메모리를 부족하게 할당 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4" y="1117228"/>
            <a:ext cx="8786812" cy="5501258"/>
          </a:xfrm>
        </p:spPr>
        <p:txBody>
          <a:bodyPr/>
          <a:lstStyle/>
          <a:p>
            <a:r>
              <a:rPr lang="ko-KR" altLang="en-US" sz="2400" dirty="0"/>
              <a:t>운이 좋으면 </a:t>
            </a:r>
            <a:r>
              <a:rPr lang="ko-KR" altLang="en-US" sz="2400" dirty="0" err="1"/>
              <a:t>오동작</a:t>
            </a:r>
            <a:r>
              <a:rPr lang="ko-KR" altLang="en-US" sz="2400" dirty="0"/>
              <a:t> 하지 않을 수 있지만</a:t>
            </a:r>
            <a:r>
              <a:rPr lang="en-US" altLang="ko-KR" sz="2400" dirty="0"/>
              <a:t>, </a:t>
            </a:r>
            <a:r>
              <a:rPr lang="ko-KR" altLang="en-US" sz="2400" dirty="0"/>
              <a:t>잘못된 코드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964934" y="6592713"/>
            <a:ext cx="1071562" cy="220663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85800" y="1791490"/>
            <a:ext cx="750099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</a:t>
            </a:r>
            <a:r>
              <a:rPr lang="en-US" altLang="ko-KR" sz="16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*dst (char *)malloc(strlen(src));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too small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strcpy(dst,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//work properly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736796" y="4348976"/>
            <a:ext cx="1413931" cy="14068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36798" y="5755859"/>
            <a:ext cx="1413931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31181" y="5233201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30620" y="4638066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>
            <a:stCxn id="60" idx="2"/>
          </p:cNvCxnSpPr>
          <p:nvPr/>
        </p:nvCxnSpPr>
        <p:spPr>
          <a:xfrm flipH="1">
            <a:off x="5442237" y="4348976"/>
            <a:ext cx="5" cy="22722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2" idx="0"/>
          </p:cNvCxnSpPr>
          <p:nvPr/>
        </p:nvCxnSpPr>
        <p:spPr>
          <a:xfrm flipV="1">
            <a:off x="5443764" y="5505827"/>
            <a:ext cx="83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736798" y="6041611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3" name="꺾인 연결선 52"/>
          <p:cNvCxnSpPr>
            <a:stCxn id="51" idx="3"/>
            <a:endCxn id="66" idx="3"/>
          </p:cNvCxnSpPr>
          <p:nvPr/>
        </p:nvCxnSpPr>
        <p:spPr>
          <a:xfrm flipH="1" flipV="1">
            <a:off x="6148923" y="2963433"/>
            <a:ext cx="1804" cy="3221054"/>
          </a:xfrm>
          <a:prstGeom prst="bentConnector3">
            <a:avLst>
              <a:gd name="adj1" fmla="val -23231707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2" idx="3"/>
            <a:endCxn id="60" idx="3"/>
          </p:cNvCxnSpPr>
          <p:nvPr/>
        </p:nvCxnSpPr>
        <p:spPr>
          <a:xfrm flipH="1" flipV="1">
            <a:off x="6148926" y="4055997"/>
            <a:ext cx="1803" cy="1842738"/>
          </a:xfrm>
          <a:prstGeom prst="bentConnector3">
            <a:avLst>
              <a:gd name="adj1" fmla="val -12678869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735557" y="3763018"/>
            <a:ext cx="1413369" cy="5859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\0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46240" y="637197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35554" y="2890215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735554" y="3036650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735554" y="3183085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735554" y="3325297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735554" y="3471068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735554" y="3616583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\0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926160" y="2882155"/>
            <a:ext cx="0" cy="87795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782141" y="2885068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782144" y="3760105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06080" y="3170675"/>
            <a:ext cx="720080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 bytes</a:t>
            </a:r>
          </a:p>
        </p:txBody>
      </p:sp>
      <p:cxnSp>
        <p:nvCxnSpPr>
          <p:cNvPr id="100" name="직선 연결선 99"/>
          <p:cNvCxnSpPr/>
          <p:nvPr/>
        </p:nvCxnSpPr>
        <p:spPr>
          <a:xfrm>
            <a:off x="4070176" y="3617503"/>
            <a:ext cx="66538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574232" y="2890545"/>
            <a:ext cx="0" cy="717959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882727" y="3083809"/>
            <a:ext cx="835920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strlen</a:t>
            </a:r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782140" y="4354123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574232" y="3749774"/>
            <a:ext cx="0" cy="604349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810320" y="3922113"/>
            <a:ext cx="835920" cy="461665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 bytes</a:t>
            </a: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125960" y="3931985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‘\0’ is omitted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29816" y="4671810"/>
            <a:ext cx="2448272" cy="338554"/>
          </a:xfrm>
          <a:prstGeom prst="rect">
            <a:avLst/>
          </a:prstGeom>
          <a:noFill/>
          <a:ln w="12700">
            <a:noFill/>
          </a:ln>
          <a:effectLst>
            <a:outerShdw dist="25400"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1" name="꺾인 연결선 100"/>
          <p:cNvCxnSpPr>
            <a:stCxn id="125" idx="2"/>
            <a:endCxn id="42" idx="1"/>
          </p:cNvCxnSpPr>
          <p:nvPr/>
        </p:nvCxnSpPr>
        <p:spPr>
          <a:xfrm rot="16200000" flipH="1">
            <a:off x="2951190" y="4113126"/>
            <a:ext cx="888371" cy="2682846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endCxn id="51" idx="1"/>
          </p:cNvCxnSpPr>
          <p:nvPr/>
        </p:nvCxnSpPr>
        <p:spPr>
          <a:xfrm>
            <a:off x="2730616" y="4989624"/>
            <a:ext cx="2006182" cy="1194863"/>
          </a:xfrm>
          <a:prstGeom prst="bentConnector3">
            <a:avLst>
              <a:gd name="adj1" fmla="val 148"/>
            </a:avLst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할당받은</a:t>
            </a:r>
            <a:r>
              <a:rPr lang="ko-KR" altLang="en-US" sz="4000" dirty="0"/>
              <a:t> 메모리 초기화하지 않기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Encounter an uninitialized read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600" y="1845688"/>
            <a:ext cx="7546726" cy="711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	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(“*x = %d\n”, *x);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uninitialized memory access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248275" y="3515356"/>
            <a:ext cx="1296145" cy="197922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48277" y="2666986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4181" y="4748931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9883" y="3985319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48277" y="549457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*x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248276" y="2858554"/>
            <a:ext cx="1296145" cy="656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with value used before</a:t>
            </a:r>
          </a:p>
        </p:txBody>
      </p:sp>
      <p:cxnSp>
        <p:nvCxnSpPr>
          <p:cNvPr id="39" name="직선 화살표 연결선 38"/>
          <p:cNvCxnSpPr>
            <a:stCxn id="38" idx="2"/>
          </p:cNvCxnSpPr>
          <p:nvPr/>
        </p:nvCxnSpPr>
        <p:spPr>
          <a:xfrm>
            <a:off x="5896349" y="3515356"/>
            <a:ext cx="1" cy="4146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0"/>
          </p:cNvCxnSpPr>
          <p:nvPr/>
        </p:nvCxnSpPr>
        <p:spPr>
          <a:xfrm flipV="1">
            <a:off x="5896350" y="5060964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20072" y="571351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꺾인 연결선 42"/>
          <p:cNvCxnSpPr>
            <a:stCxn id="37" idx="3"/>
            <a:endCxn id="38" idx="3"/>
          </p:cNvCxnSpPr>
          <p:nvPr/>
        </p:nvCxnSpPr>
        <p:spPr>
          <a:xfrm flipH="1" flipV="1">
            <a:off x="6544421" y="3186955"/>
            <a:ext cx="1" cy="2417089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13070" y="3515356"/>
            <a:ext cx="1296145" cy="197922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13072" y="2666986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48976" y="4748931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54678" y="3985319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213072" y="549457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*x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213071" y="2858554"/>
            <a:ext cx="1296145" cy="65680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value used before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</a:p>
        </p:txBody>
      </p:sp>
      <p:cxnSp>
        <p:nvCxnSpPr>
          <p:cNvPr id="59" name="직선 화살표 연결선 58"/>
          <p:cNvCxnSpPr>
            <a:stCxn id="58" idx="2"/>
          </p:cNvCxnSpPr>
          <p:nvPr/>
        </p:nvCxnSpPr>
        <p:spPr>
          <a:xfrm>
            <a:off x="2861144" y="3515356"/>
            <a:ext cx="1" cy="4146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7" idx="0"/>
          </p:cNvCxnSpPr>
          <p:nvPr/>
        </p:nvCxnSpPr>
        <p:spPr>
          <a:xfrm flipV="1">
            <a:off x="2861145" y="5060964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84867" y="571351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5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메모리 해제하지 않기</a:t>
            </a:r>
            <a:r>
              <a:rPr lang="en-US" altLang="ko-KR" sz="3600" dirty="0"/>
              <a:t>(Memory Leak)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98550"/>
            <a:ext cx="8229600" cy="5257800"/>
          </a:xfrm>
        </p:spPr>
        <p:txBody>
          <a:bodyPr/>
          <a:lstStyle/>
          <a:p>
            <a:r>
              <a:rPr lang="en-US" altLang="ko-KR" sz="2400" dirty="0"/>
              <a:t>A program runs out of memory and eventually dies.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6308" y="3057679"/>
            <a:ext cx="1296145" cy="21981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6310" y="242824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214" y="4510189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916" y="3537385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6310" y="5255835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46309" y="2619812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9" name="직선 화살표 연결선 18"/>
          <p:cNvCxnSpPr>
            <a:stCxn id="16" idx="2"/>
          </p:cNvCxnSpPr>
          <p:nvPr/>
        </p:nvCxnSpPr>
        <p:spPr>
          <a:xfrm flipH="1">
            <a:off x="1494380" y="3057680"/>
            <a:ext cx="2" cy="43786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0"/>
          </p:cNvCxnSpPr>
          <p:nvPr/>
        </p:nvCxnSpPr>
        <p:spPr>
          <a:xfrm flipV="1">
            <a:off x="1494383" y="4822222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4" idx="3"/>
            <a:endCxn id="16" idx="3"/>
          </p:cNvCxnSpPr>
          <p:nvPr/>
        </p:nvCxnSpPr>
        <p:spPr>
          <a:xfrm flipH="1" flipV="1">
            <a:off x="2142454" y="2838746"/>
            <a:ext cx="1" cy="2526556"/>
          </a:xfrm>
          <a:prstGeom prst="bentConnector3">
            <a:avLst>
              <a:gd name="adj1" fmla="val -22860000000"/>
            </a:avLst>
          </a:prstGeom>
          <a:ln w="15875" cap="flat" cmpd="sng">
            <a:solidFill>
              <a:schemeClr val="tx1"/>
            </a:solidFill>
            <a:prstDash val="sysDash"/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26415" y="3495546"/>
            <a:ext cx="1296145" cy="15413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26417" y="242824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76571" y="441970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76571" y="3789912"/>
            <a:ext cx="5958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26417" y="5255834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626416" y="2619812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26414" y="3057679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26413" y="5036900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</a:p>
        </p:txBody>
      </p:sp>
      <p:cxnSp>
        <p:nvCxnSpPr>
          <p:cNvPr id="38" name="직선 화살표 연결선 37"/>
          <p:cNvCxnSpPr>
            <a:stCxn id="32" idx="0"/>
          </p:cNvCxnSpPr>
          <p:nvPr/>
        </p:nvCxnSpPr>
        <p:spPr>
          <a:xfrm>
            <a:off x="4274488" y="3495546"/>
            <a:ext cx="1" cy="29436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</p:cNvCxnSpPr>
          <p:nvPr/>
        </p:nvCxnSpPr>
        <p:spPr>
          <a:xfrm flipH="1" flipV="1">
            <a:off x="4274485" y="4712755"/>
            <a:ext cx="3" cy="32414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3" idx="3"/>
            <a:endCxn id="42" idx="3"/>
          </p:cNvCxnSpPr>
          <p:nvPr/>
        </p:nvCxnSpPr>
        <p:spPr>
          <a:xfrm flipV="1">
            <a:off x="4922557" y="3276613"/>
            <a:ext cx="0" cy="1869754"/>
          </a:xfrm>
          <a:prstGeom prst="bentConnector3">
            <a:avLst>
              <a:gd name="adj1" fmla="val 2286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47" idx="1"/>
          </p:cNvCxnSpPr>
          <p:nvPr/>
        </p:nvCxnSpPr>
        <p:spPr>
          <a:xfrm>
            <a:off x="818954" y="6172660"/>
            <a:ext cx="459606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572951" y="4371283"/>
            <a:ext cx="1296145" cy="232005"/>
          </a:xfrm>
          <a:prstGeom prst="rect">
            <a:avLst/>
          </a:prstGeom>
          <a:pattFill prst="ltUpDiag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72951" y="242824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60301" y="3508364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72951" y="5255834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572950" y="2619812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72947" y="5036900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572951" y="3057678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572946" y="4817966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*c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572945" y="4603288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*d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572944" y="3495547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572951" y="3933415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4" name="꺾인 연결선 83"/>
          <p:cNvCxnSpPr>
            <a:stCxn id="73" idx="3"/>
            <a:endCxn id="75" idx="3"/>
          </p:cNvCxnSpPr>
          <p:nvPr/>
        </p:nvCxnSpPr>
        <p:spPr>
          <a:xfrm flipV="1">
            <a:off x="7869090" y="4152349"/>
            <a:ext cx="6" cy="560406"/>
          </a:xfrm>
          <a:prstGeom prst="bentConnector3">
            <a:avLst>
              <a:gd name="adj1" fmla="val 381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8288" y="547476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6600" y="547476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09163" y="547476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46310" y="1772807"/>
            <a:ext cx="835894" cy="388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76400" y="1797635"/>
            <a:ext cx="3816423" cy="338554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unused, but not freed 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15015" y="5937747"/>
            <a:ext cx="3024336" cy="46982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out of memory</a:t>
            </a:r>
          </a:p>
        </p:txBody>
      </p:sp>
      <p:cxnSp>
        <p:nvCxnSpPr>
          <p:cNvPr id="62" name="꺾인 연결선 61"/>
          <p:cNvCxnSpPr/>
          <p:nvPr/>
        </p:nvCxnSpPr>
        <p:spPr>
          <a:xfrm flipV="1">
            <a:off x="4910960" y="2716276"/>
            <a:ext cx="10495" cy="2623869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 flipV="1">
            <a:off x="7868619" y="2716276"/>
            <a:ext cx="10495" cy="2623869"/>
          </a:xfrm>
          <a:prstGeom prst="bentConnector3">
            <a:avLst>
              <a:gd name="adj1" fmla="val 6615638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flipV="1">
            <a:off x="7864758" y="3364348"/>
            <a:ext cx="8674" cy="1792137"/>
          </a:xfrm>
          <a:prstGeom prst="bentConnector3">
            <a:avLst>
              <a:gd name="adj1" fmla="val 601664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flipV="1">
            <a:off x="7878637" y="3724470"/>
            <a:ext cx="9541" cy="1224054"/>
          </a:xfrm>
          <a:prstGeom prst="bentConnector3">
            <a:avLst>
              <a:gd name="adj1" fmla="val 36872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3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내용 개체 틀 2"/>
          <p:cNvSpPr txBox="1">
            <a:spLocks/>
          </p:cNvSpPr>
          <p:nvPr/>
        </p:nvSpPr>
        <p:spPr bwMode="auto">
          <a:xfrm>
            <a:off x="178594" y="972722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>
                <a:solidFill>
                  <a:prstClr val="black"/>
                </a:solidFill>
              </a:rPr>
              <a:t>사용이 끝나기 전에 메모리 해제하기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프로그램이 사용 중이 아닌 메모리에 도달할 수 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Dangling Pointer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27586" y="2430761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38620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12459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09069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9" name="직선 화살표 연결선 48"/>
          <p:cNvCxnSpPr>
            <a:stCxn id="44" idx="3"/>
            <a:endCxn id="45" idx="1"/>
          </p:cNvCxnSpPr>
          <p:nvPr/>
        </p:nvCxnSpPr>
        <p:spPr>
          <a:xfrm>
            <a:off x="1264853" y="2574777"/>
            <a:ext cx="373767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5" idx="3"/>
            <a:endCxn id="46" idx="1"/>
          </p:cNvCxnSpPr>
          <p:nvPr/>
        </p:nvCxnSpPr>
        <p:spPr>
          <a:xfrm>
            <a:off x="2075887" y="2574777"/>
            <a:ext cx="336572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3"/>
            <a:endCxn id="47" idx="1"/>
          </p:cNvCxnSpPr>
          <p:nvPr/>
        </p:nvCxnSpPr>
        <p:spPr>
          <a:xfrm>
            <a:off x="2849726" y="2574777"/>
            <a:ext cx="35934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827584" y="2060848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9" name="꺾인 연결선 58"/>
          <p:cNvCxnSpPr>
            <a:stCxn id="57" idx="3"/>
            <a:endCxn id="46" idx="0"/>
          </p:cNvCxnSpPr>
          <p:nvPr/>
        </p:nvCxnSpPr>
        <p:spPr>
          <a:xfrm>
            <a:off x="1264851" y="2204864"/>
            <a:ext cx="1366242" cy="22589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6416959" y="4554273"/>
            <a:ext cx="1296145" cy="112043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416949" y="3299245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416961" y="5893641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6416960" y="3487828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416958" y="567470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</a:p>
        </p:txBody>
      </p:sp>
      <p:cxnSp>
        <p:nvCxnSpPr>
          <p:cNvPr id="111" name="직선 화살표 연결선 110"/>
          <p:cNvCxnSpPr>
            <a:stCxn id="103" idx="2"/>
          </p:cNvCxnSpPr>
          <p:nvPr/>
        </p:nvCxnSpPr>
        <p:spPr>
          <a:xfrm flipV="1">
            <a:off x="7065032" y="5290775"/>
            <a:ext cx="699" cy="3839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6416951" y="4335339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NULL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416961" y="3918140"/>
            <a:ext cx="1296134" cy="218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416950" y="3706762"/>
            <a:ext cx="1296145" cy="211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416951" y="4127115"/>
            <a:ext cx="1296145" cy="208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8" name="직선 화살표 연결선 117"/>
          <p:cNvCxnSpPr>
            <a:stCxn id="112" idx="2"/>
          </p:cNvCxnSpPr>
          <p:nvPr/>
        </p:nvCxnSpPr>
        <p:spPr>
          <a:xfrm>
            <a:off x="7065024" y="4554273"/>
            <a:ext cx="707" cy="3839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5003669" y="2483296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814703" y="2483296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588542" y="2483296"/>
            <a:ext cx="437267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385152" y="2483296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4" name="직선 화살표 연결선 123"/>
          <p:cNvCxnSpPr>
            <a:stCxn id="120" idx="3"/>
            <a:endCxn id="121" idx="1"/>
          </p:cNvCxnSpPr>
          <p:nvPr/>
        </p:nvCxnSpPr>
        <p:spPr>
          <a:xfrm>
            <a:off x="5440936" y="2627312"/>
            <a:ext cx="373767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21" idx="3"/>
            <a:endCxn id="122" idx="1"/>
          </p:cNvCxnSpPr>
          <p:nvPr/>
        </p:nvCxnSpPr>
        <p:spPr>
          <a:xfrm>
            <a:off x="6251970" y="2627312"/>
            <a:ext cx="336572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5003668" y="2072903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8" name="꺾인 연결선 127"/>
          <p:cNvCxnSpPr>
            <a:stCxn id="127" idx="3"/>
            <a:endCxn id="122" idx="0"/>
          </p:cNvCxnSpPr>
          <p:nvPr/>
        </p:nvCxnSpPr>
        <p:spPr>
          <a:xfrm>
            <a:off x="5440935" y="2216919"/>
            <a:ext cx="1366241" cy="26637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279817" y="1988840"/>
            <a:ext cx="925663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5814703" y="2411288"/>
            <a:ext cx="773839" cy="4339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597803" y="2845211"/>
            <a:ext cx="17688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dangling 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052915" y="4017648"/>
            <a:ext cx="82785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free(b)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642937" y="5630285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2" name="직선 화살표 연결선 161"/>
          <p:cNvCxnSpPr>
            <a:stCxn id="161" idx="3"/>
          </p:cNvCxnSpPr>
          <p:nvPr/>
        </p:nvCxnSpPr>
        <p:spPr>
          <a:xfrm>
            <a:off x="6103656" y="5784174"/>
            <a:ext cx="31815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64" idx="3"/>
          </p:cNvCxnSpPr>
          <p:nvPr/>
        </p:nvCxnSpPr>
        <p:spPr>
          <a:xfrm>
            <a:off x="6107993" y="6003108"/>
            <a:ext cx="3138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647274" y="5849219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6" name="꺾인 연결선 205"/>
          <p:cNvCxnSpPr/>
          <p:nvPr/>
        </p:nvCxnSpPr>
        <p:spPr>
          <a:xfrm flipV="1">
            <a:off x="7719456" y="3617773"/>
            <a:ext cx="12700" cy="2385335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/>
          <p:nvPr/>
        </p:nvCxnSpPr>
        <p:spPr>
          <a:xfrm rot="10800000" flipH="1" flipV="1">
            <a:off x="6416959" y="3561545"/>
            <a:ext cx="1" cy="406660"/>
          </a:xfrm>
          <a:prstGeom prst="bentConnector3">
            <a:avLst>
              <a:gd name="adj1" fmla="val -228600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stCxn id="113" idx="1"/>
            <a:endCxn id="112" idx="1"/>
          </p:cNvCxnSpPr>
          <p:nvPr/>
        </p:nvCxnSpPr>
        <p:spPr>
          <a:xfrm rot="10800000" flipV="1">
            <a:off x="6416951" y="4027606"/>
            <a:ext cx="10" cy="417199"/>
          </a:xfrm>
          <a:prstGeom prst="bentConnector3">
            <a:avLst>
              <a:gd name="adj1" fmla="val 2286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122" idx="3"/>
            <a:endCxn id="123" idx="1"/>
          </p:cNvCxnSpPr>
          <p:nvPr/>
        </p:nvCxnSpPr>
        <p:spPr>
          <a:xfrm>
            <a:off x="7025809" y="2627312"/>
            <a:ext cx="35934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110" idx="3"/>
            <a:endCxn id="113" idx="3"/>
          </p:cNvCxnSpPr>
          <p:nvPr/>
        </p:nvCxnSpPr>
        <p:spPr>
          <a:xfrm flipH="1" flipV="1">
            <a:off x="7713095" y="4027607"/>
            <a:ext cx="8" cy="1756567"/>
          </a:xfrm>
          <a:prstGeom prst="bentConnector3">
            <a:avLst>
              <a:gd name="adj1" fmla="val -28575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곱셈 기호 233"/>
          <p:cNvSpPr/>
          <p:nvPr/>
        </p:nvSpPr>
        <p:spPr>
          <a:xfrm>
            <a:off x="7089671" y="2500160"/>
            <a:ext cx="218633" cy="218633"/>
          </a:xfrm>
          <a:prstGeom prst="mathMultiply">
            <a:avLst/>
          </a:prstGeom>
          <a:solidFill>
            <a:srgbClr val="C0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6" name="곱셈 기호 235"/>
          <p:cNvSpPr/>
          <p:nvPr/>
        </p:nvSpPr>
        <p:spPr>
          <a:xfrm>
            <a:off x="6056922" y="4135000"/>
            <a:ext cx="288032" cy="218633"/>
          </a:xfrm>
          <a:prstGeom prst="mathMultiply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1569888" y="4554273"/>
            <a:ext cx="1296145" cy="112043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1569890" y="328498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1569890" y="5893641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sp>
        <p:nvSpPr>
          <p:cNvPr id="262" name="직사각형 261"/>
          <p:cNvSpPr/>
          <p:nvPr/>
        </p:nvSpPr>
        <p:spPr>
          <a:xfrm>
            <a:off x="1569889" y="3479237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827586" y="3345521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1569887" y="567470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</a:p>
        </p:txBody>
      </p:sp>
      <p:cxnSp>
        <p:nvCxnSpPr>
          <p:cNvPr id="265" name="직선 화살표 연결선 264"/>
          <p:cNvCxnSpPr>
            <a:stCxn id="259" idx="2"/>
          </p:cNvCxnSpPr>
          <p:nvPr/>
        </p:nvCxnSpPr>
        <p:spPr>
          <a:xfrm flipV="1">
            <a:off x="2217961" y="5290775"/>
            <a:ext cx="699" cy="3839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1569880" y="4335339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NULL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1569890" y="3908181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569881" y="3696803"/>
            <a:ext cx="1296145" cy="211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1569880" y="4127115"/>
            <a:ext cx="1296145" cy="208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72" name="직선 화살표 연결선 271"/>
          <p:cNvCxnSpPr>
            <a:stCxn id="266" idx="2"/>
          </p:cNvCxnSpPr>
          <p:nvPr/>
        </p:nvCxnSpPr>
        <p:spPr>
          <a:xfrm>
            <a:off x="2217953" y="4554273"/>
            <a:ext cx="707" cy="3839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795866" y="5630285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4" name="직선 화살표 연결선 273"/>
          <p:cNvCxnSpPr>
            <a:stCxn id="273" idx="3"/>
          </p:cNvCxnSpPr>
          <p:nvPr/>
        </p:nvCxnSpPr>
        <p:spPr>
          <a:xfrm>
            <a:off x="1256585" y="5784174"/>
            <a:ext cx="31815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>
            <a:stCxn id="276" idx="3"/>
          </p:cNvCxnSpPr>
          <p:nvPr/>
        </p:nvCxnSpPr>
        <p:spPr>
          <a:xfrm>
            <a:off x="1260922" y="6003108"/>
            <a:ext cx="3138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800203" y="5849219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8" name="꺾인 연결선 277"/>
          <p:cNvCxnSpPr/>
          <p:nvPr/>
        </p:nvCxnSpPr>
        <p:spPr>
          <a:xfrm rot="10800000" flipH="1" flipV="1">
            <a:off x="1569888" y="3561545"/>
            <a:ext cx="1" cy="406660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꺾인 연결선 278"/>
          <p:cNvCxnSpPr>
            <a:stCxn id="267" idx="1"/>
            <a:endCxn id="266" idx="1"/>
          </p:cNvCxnSpPr>
          <p:nvPr/>
        </p:nvCxnSpPr>
        <p:spPr>
          <a:xfrm rot="10800000" flipV="1">
            <a:off x="1569880" y="4017648"/>
            <a:ext cx="10" cy="427158"/>
          </a:xfrm>
          <a:prstGeom prst="bentConnector3">
            <a:avLst>
              <a:gd name="adj1" fmla="val 2286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264" idx="3"/>
            <a:endCxn id="267" idx="3"/>
          </p:cNvCxnSpPr>
          <p:nvPr/>
        </p:nvCxnSpPr>
        <p:spPr>
          <a:xfrm flipV="1">
            <a:off x="2866032" y="4017648"/>
            <a:ext cx="3" cy="1766526"/>
          </a:xfrm>
          <a:prstGeom prst="bentConnector3">
            <a:avLst>
              <a:gd name="adj1" fmla="val 762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꺾인 연결선 294"/>
          <p:cNvCxnSpPr/>
          <p:nvPr/>
        </p:nvCxnSpPr>
        <p:spPr>
          <a:xfrm flipV="1">
            <a:off x="2859675" y="3617773"/>
            <a:ext cx="12700" cy="2385335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모서리가 둥근 직사각형 296"/>
          <p:cNvSpPr/>
          <p:nvPr/>
        </p:nvSpPr>
        <p:spPr>
          <a:xfrm>
            <a:off x="7312007" y="2411288"/>
            <a:ext cx="572361" cy="4339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305768" y="2122984"/>
            <a:ext cx="17688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unreachable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1403648" y="6112575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245871" y="6112575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17952" y="4554273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27901" y="5397708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81332" y="4551256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91281" y="5394691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9362" y="3777569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7584" y="4186091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25606" y="3345521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17382" y="3777569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25604" y="4186091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4067944" y="4353737"/>
            <a:ext cx="82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8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Free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해제 중복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745" y="1921729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repeatedly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18446" y="3248015"/>
            <a:ext cx="1413369" cy="149687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18446" y="4744889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>
            <a:off x="4525127" y="3248015"/>
            <a:ext cx="4" cy="4338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4525127" y="4293096"/>
            <a:ext cx="4" cy="45179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18446" y="2962263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29889" y="4831406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*x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226214" y="4977919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1122" y="504743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꺾인 연결선 35"/>
          <p:cNvCxnSpPr>
            <a:stCxn id="9" idx="3"/>
            <a:endCxn id="14" idx="3"/>
          </p:cNvCxnSpPr>
          <p:nvPr/>
        </p:nvCxnSpPr>
        <p:spPr>
          <a:xfrm flipV="1">
            <a:off x="5231815" y="3105139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88682" y="3248015"/>
            <a:ext cx="1413369" cy="149687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8682" y="4744889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cxnSp>
        <p:nvCxnSpPr>
          <p:cNvPr id="52" name="직선 화살표 연결선 51"/>
          <p:cNvCxnSpPr>
            <a:stCxn id="50" idx="0"/>
          </p:cNvCxnSpPr>
          <p:nvPr/>
        </p:nvCxnSpPr>
        <p:spPr>
          <a:xfrm>
            <a:off x="1495367" y="3248015"/>
            <a:ext cx="0" cy="4338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1" idx="0"/>
          </p:cNvCxnSpPr>
          <p:nvPr/>
        </p:nvCxnSpPr>
        <p:spPr>
          <a:xfrm flipV="1">
            <a:off x="1495367" y="4293096"/>
            <a:ext cx="0" cy="45179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3208" y="2827833"/>
            <a:ext cx="53716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8682" y="2962263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63" name="꺾인 연결선 62"/>
          <p:cNvCxnSpPr/>
          <p:nvPr/>
        </p:nvCxnSpPr>
        <p:spPr>
          <a:xfrm flipV="1">
            <a:off x="2202051" y="3036442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49287" y="4756770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*x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2196450" y="4910658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29124" y="3502093"/>
            <a:ext cx="8348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713153" y="3501008"/>
            <a:ext cx="9911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704319" y="3573016"/>
            <a:ext cx="208823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Undefined Error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705" y="504364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18227" y="3255227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64676" y="4467889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59479" y="3261184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567" y="4473846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504" y="4849415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9074" y="2827833"/>
            <a:ext cx="53716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23370" y="4849415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743879" y="3933056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777466" y="392775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</a:t>
            </a:r>
            <a:r>
              <a:rPr lang="en-US" altLang="ko-KR" dirty="0"/>
              <a:t>API: </a:t>
            </a:r>
            <a:r>
              <a:rPr lang="en-US" altLang="ko-KR" dirty="0" err="1"/>
              <a:t>calloc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err="1"/>
              <a:t>힙에서</a:t>
            </a:r>
            <a:r>
              <a:rPr lang="ko-KR" altLang="en-US" sz="2800" dirty="0"/>
              <a:t> 메모리를 할당하고 </a:t>
            </a:r>
            <a:r>
              <a:rPr lang="en-US" altLang="ko-KR" sz="2800" dirty="0">
                <a:solidFill>
                  <a:srgbClr val="00B0F0"/>
                </a:solidFill>
              </a:rPr>
              <a:t>0</a:t>
            </a:r>
            <a:r>
              <a:rPr lang="ko-KR" altLang="en-US" sz="2800" dirty="0">
                <a:solidFill>
                  <a:srgbClr val="00B0F0"/>
                </a:solidFill>
              </a:rPr>
              <a:t>으로 초기화</a:t>
            </a:r>
            <a:r>
              <a:rPr lang="ko-KR" altLang="en-US" sz="2800" dirty="0"/>
              <a:t> 한다</a:t>
            </a:r>
            <a:r>
              <a:rPr lang="en-US" altLang="ko-KR" sz="2800" dirty="0"/>
              <a:t>.</a:t>
            </a:r>
          </a:p>
          <a:p>
            <a:pPr lvl="1"/>
            <a:r>
              <a:rPr lang="en-US" altLang="ko-KR" sz="2400" dirty="0"/>
              <a:t>Argument</a:t>
            </a:r>
          </a:p>
          <a:p>
            <a:pPr lvl="2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: number of blocks to allocate</a:t>
            </a:r>
          </a:p>
          <a:p>
            <a:pPr lvl="2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size </a:t>
            </a:r>
            <a:r>
              <a:rPr lang="en-US" altLang="ko-KR" sz="2000" dirty="0"/>
              <a:t>: size of each block(in bytes)</a:t>
            </a:r>
          </a:p>
          <a:p>
            <a:pPr lvl="1"/>
            <a:r>
              <a:rPr lang="en-US" altLang="ko-KR" sz="2400" dirty="0"/>
              <a:t>Return</a:t>
            </a:r>
          </a:p>
          <a:p>
            <a:pPr lvl="2"/>
            <a:r>
              <a:rPr lang="en-US" altLang="ko-KR" sz="2000" dirty="0"/>
              <a:t>Success :  a void type pointer to the memory block allocated by </a:t>
            </a:r>
            <a:r>
              <a:rPr lang="en-US" altLang="ko-KR" sz="2000" dirty="0" err="1"/>
              <a:t>calloc</a:t>
            </a:r>
            <a:endParaRPr lang="en-US" altLang="ko-KR" sz="2000" dirty="0"/>
          </a:p>
          <a:p>
            <a:pPr lvl="2"/>
            <a:r>
              <a:rPr lang="en-US" altLang="ko-KR" sz="2000" dirty="0"/>
              <a:t>Fail : a null pointer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609600" y="1295400"/>
            <a:ext cx="754672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425345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캐시와 </a:t>
            </a:r>
            <a:r>
              <a:rPr lang="ko-KR" altLang="en-US" dirty="0" err="1"/>
              <a:t>싱클코어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340768"/>
            <a:ext cx="1368152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CPU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49289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Cache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212976"/>
            <a:ext cx="1368152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Memory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82301" y="2924944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223628" y="4941168"/>
            <a:ext cx="680475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캐시에 넣어 활용하면 느린 메모리가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빠른것처럼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보이게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7824" y="177281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저용량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고속 메모리</a:t>
            </a:r>
            <a:endParaRPr lang="en-US" altLang="ko-KR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 메모리에서 많이 사용되는 데이터의 복사본을 가지고 있다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시간적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공간적</a:t>
            </a:r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지역성을 활용한다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7824" y="3646765"/>
            <a:ext cx="569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모든 데이터를 갖고 있다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가상메모리가 나오기 전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캐시보다 접근 속도가 느리다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(100</a:t>
            </a:r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 정도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7824" y="1412776"/>
            <a:ext cx="10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3275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 Memory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17"/>
          <p:cNvCxnSpPr>
            <a:stCxn id="7" idx="3"/>
            <a:endCxn id="15" idx="1"/>
          </p:cNvCxnSpPr>
          <p:nvPr/>
        </p:nvCxnSpPr>
        <p:spPr>
          <a:xfrm flipV="1">
            <a:off x="2267744" y="1597442"/>
            <a:ext cx="720080" cy="1111478"/>
          </a:xfrm>
          <a:prstGeom prst="bentConnector3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16" idx="1"/>
          </p:cNvCxnSpPr>
          <p:nvPr/>
        </p:nvCxnSpPr>
        <p:spPr>
          <a:xfrm flipV="1">
            <a:off x="2267744" y="3460358"/>
            <a:ext cx="720080" cy="2206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2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 API: </a:t>
            </a:r>
            <a:r>
              <a:rPr lang="en-US" altLang="ko-KR" dirty="0" err="1"/>
              <a:t>realloc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Change the size of memory block.</a:t>
            </a:r>
          </a:p>
          <a:p>
            <a:pPr lvl="1"/>
            <a:r>
              <a:rPr lang="en-US" altLang="ko-KR" sz="2400" dirty="0"/>
              <a:t>A pointer returned by </a:t>
            </a:r>
            <a:r>
              <a:rPr lang="en-US" altLang="ko-KR" sz="2400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ko-KR" sz="2400" dirty="0"/>
              <a:t> may be either the same as </a:t>
            </a:r>
            <a:r>
              <a:rPr lang="en-US" altLang="ko-KR" sz="24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dirty="0">
                <a:cs typeface="Courier New" pitchFamily="49" charset="0"/>
              </a:rPr>
              <a:t>or a new.</a:t>
            </a:r>
          </a:p>
          <a:p>
            <a:pPr lvl="1"/>
            <a:r>
              <a:rPr lang="en-US" altLang="ko-KR" sz="2400" dirty="0"/>
              <a:t>Argument</a:t>
            </a:r>
          </a:p>
          <a:p>
            <a:pPr lvl="2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2000" dirty="0"/>
              <a:t>: Pointer to memory block allocated with </a:t>
            </a:r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ko-KR" sz="2000" dirty="0"/>
              <a:t> or </a:t>
            </a:r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US" altLang="ko-KR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altLang="ko-KR" sz="2000" dirty="0"/>
              <a:t>: New size for the memory block(in bytes)</a:t>
            </a:r>
          </a:p>
          <a:p>
            <a:pPr lvl="1"/>
            <a:r>
              <a:rPr lang="en-US" altLang="ko-KR" sz="2400" dirty="0"/>
              <a:t>Return</a:t>
            </a:r>
          </a:p>
          <a:p>
            <a:pPr lvl="2"/>
            <a:r>
              <a:rPr lang="en-US" altLang="ko-KR" sz="2000" dirty="0"/>
              <a:t>Success:  Void type pointer to the memory block</a:t>
            </a:r>
            <a:endParaRPr lang="en-US" altLang="ko-KR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sz="2000" dirty="0"/>
              <a:t>Fail : Null pointer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8637" y="1371600"/>
            <a:ext cx="754672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164707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시스템 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 library call use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system call. 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/>
              <a:t> is called to expand the program’s </a:t>
            </a:r>
            <a:r>
              <a:rPr lang="en-US" altLang="ko-KR" i="1" dirty="0"/>
              <a:t>break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i="1" dirty="0"/>
              <a:t>break</a:t>
            </a:r>
            <a:r>
              <a:rPr lang="en-US" altLang="ko-KR" dirty="0"/>
              <a:t>: The location of </a:t>
            </a:r>
            <a:r>
              <a:rPr lang="en-US" altLang="ko-KR" b="1" dirty="0"/>
              <a:t>the end of the heap</a:t>
            </a:r>
            <a:r>
              <a:rPr lang="en-US" altLang="ko-KR" dirty="0"/>
              <a:t> in address space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dirty="0"/>
              <a:t> is an additional call similar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en-US" altLang="ko-KR" dirty="0">
                <a:cs typeface="Courier New" pitchFamily="49" charset="0"/>
              </a:rPr>
              <a:t>Programmers </a:t>
            </a:r>
            <a:r>
              <a:rPr lang="en-US" altLang="ko-KR" b="1" dirty="0">
                <a:cs typeface="Courier New" pitchFamily="49" charset="0"/>
              </a:rPr>
              <a:t>should never directly call</a:t>
            </a:r>
            <a:r>
              <a:rPr lang="en-US" altLang="ko-KR" dirty="0">
                <a:cs typeface="Courier New" pitchFamily="49" charset="0"/>
              </a:rPr>
              <a:t> either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or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cs typeface="Courier New" pitchFamily="49" charset="0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5800" y="1600200"/>
            <a:ext cx="754672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intptr_t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increment);</a:t>
            </a:r>
          </a:p>
        </p:txBody>
      </p:sp>
    </p:spTree>
    <p:extLst>
      <p:ext uri="{BB962C8B-B14F-4D97-AF65-F5344CB8AC3E}">
        <p14:creationId xmlns:p14="http://schemas.microsoft.com/office/powerpoint/2010/main" val="334597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실제 시스템 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cs typeface="Courier New" pitchFamily="49" charset="0"/>
              </a:rPr>
              <a:t>Windows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VirtualAlloc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VirtualFree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ko-KR" altLang="en-US" dirty="0">
                <a:latin typeface="Courier New" pitchFamily="49" charset="0"/>
                <a:cs typeface="Courier New" pitchFamily="49" charset="0"/>
              </a:rPr>
              <a:t>원하는 주소에 페이지 단위로 메모리 할당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cs typeface="Courier New" pitchFamily="49" charset="0"/>
              </a:rPr>
              <a:t>LINUX</a:t>
            </a:r>
          </a:p>
          <a:p>
            <a:pPr lvl="1"/>
            <a:r>
              <a:rPr lang="en-US" altLang="ko-KR" dirty="0" err="1">
                <a:cs typeface="Courier New" pitchFamily="49" charset="0"/>
              </a:rPr>
              <a:t>mmap</a:t>
            </a:r>
            <a:endParaRPr lang="en-US" altLang="ko-KR" dirty="0">
              <a:cs typeface="Courier New" pitchFamily="49" charset="0"/>
            </a:endParaRPr>
          </a:p>
          <a:p>
            <a:pPr lvl="1"/>
            <a:r>
              <a:rPr lang="ko-KR" altLang="en-US" dirty="0">
                <a:cs typeface="Courier New" pitchFamily="49" charset="0"/>
              </a:rPr>
              <a:t>가상메모리주소에 실제 메모리 할당</a:t>
            </a:r>
            <a:endParaRPr lang="en-US" altLang="ko-KR" dirty="0"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509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캐시 동기화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여러 개의 캐시의 저장된 공유 데이터 사이의 일관성 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162829" y="4076470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31566" y="4084854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09520" y="4364502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53461" y="4364502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4406" y="4148478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57919"/>
              </p:ext>
            </p:extLst>
          </p:nvPr>
        </p:nvGraphicFramePr>
        <p:xfrm>
          <a:off x="1210462" y="4665002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16030" y="4674020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208" y="502898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35516" y="50314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2682" y="50314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0360" y="50314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512568" y="1825177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2088" y="1897185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0. . 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캐시를 갖고 있는 두개의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CPU(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코어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메모리를 공유하고 있다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0600" y="1905000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CPU0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주소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에서 데이터를 읽는다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61221" y="2761281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35102" y="2761281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87365" y="4076470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56102" y="4084854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34056" y="4364502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77997" y="4364502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78942" y="4148478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84449"/>
              </p:ext>
            </p:extLst>
          </p:nvPr>
        </p:nvGraphicFramePr>
        <p:xfrm>
          <a:off x="6034998" y="4665002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840566" y="4674020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96744" y="502898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60052" y="50314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17218" y="50314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64896" y="50314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85757" y="2761281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59638" y="2761281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76664" y="3634159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64" y="3634159"/>
                <a:ext cx="5760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16200000" flipV="1">
            <a:off x="6171841" y="3901745"/>
            <a:ext cx="580148" cy="946366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616618" y="464324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18" y="4643242"/>
                <a:ext cx="5760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425525" y="4660837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525" y="4660837"/>
                <a:ext cx="5760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캐시 동기화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97886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2. CPU0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가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의 값을 변경한다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blipFill>
                <a:blip r:embed="rId2"/>
                <a:stretch>
                  <a:fillRect l="-729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788024" y="1708623"/>
                <a:ext cx="41764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3. CPU1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이 주소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의 값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  <m:r>
                      <a:rPr lang="en-US" altLang="ko-KR" sz="1600" i="1" smtClean="0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 </m:t>
                    </m:r>
                    <m:r>
                      <a:rPr lang="ko-KR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를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6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캐싱해서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읽는다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708623"/>
                <a:ext cx="4176464" cy="584775"/>
              </a:xfrm>
              <a:prstGeom prst="rect">
                <a:avLst/>
              </a:prstGeom>
              <a:blipFill>
                <a:blip r:embed="rId3"/>
                <a:stretch>
                  <a:fillRect l="-729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6022422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5400000" flipH="1" flipV="1">
            <a:off x="7088873" y="3713742"/>
            <a:ext cx="588532" cy="921235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모서리가 둥근 직사각형 74"/>
              <p:cNvSpPr/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CPU1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 </a:t>
                </a:r>
                <a:r>
                  <a:rPr lang="ko-KR" altLang="en-US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옳바른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b="1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최신값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′</m:t>
                    </m:r>
                    <m:r>
                      <a:rPr lang="ko-KR" altLang="en-US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를</m:t>
                    </m:r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읽지 못하고 </a:t>
                </a:r>
                <a:r>
                  <a:rPr lang="ko-KR" altLang="en-US" sz="1600" b="1" i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이전 값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읽는다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blipFill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596226" y="4463276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226" y="4463276"/>
                <a:ext cx="5760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412949" y="4465053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49" y="4465053"/>
                <a:ext cx="57606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8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캐시 일관성 문제 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버스 </a:t>
            </a:r>
            <a:r>
              <a:rPr lang="ko-KR" altLang="en-US" dirty="0" err="1"/>
              <a:t>스누핑</a:t>
            </a:r>
            <a:r>
              <a:rPr lang="en-US" altLang="ko-KR" dirty="0"/>
              <a:t>(Bus snooping)</a:t>
            </a:r>
          </a:p>
          <a:p>
            <a:pPr lvl="1"/>
            <a:r>
              <a:rPr lang="ko-KR" altLang="en-US" dirty="0"/>
              <a:t>각각의 캐시는 </a:t>
            </a:r>
            <a:r>
              <a:rPr lang="ko-KR" altLang="en-US" b="1" dirty="0"/>
              <a:t>버스를 감시</a:t>
            </a:r>
            <a:r>
              <a:rPr lang="ko-KR" altLang="en-US" dirty="0"/>
              <a:t>하면서 누가 메모리를 수정하는지 지켜본다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</a:t>
            </a:r>
            <a:r>
              <a:rPr lang="en-US" altLang="ko-KR" dirty="0"/>
              <a:t>CPU</a:t>
            </a:r>
            <a:r>
              <a:rPr lang="ko-KR" altLang="en-US" dirty="0"/>
              <a:t>가 자기 캐시의 데이터가 다른 </a:t>
            </a:r>
            <a:r>
              <a:rPr lang="en-US" altLang="ko-KR" dirty="0"/>
              <a:t>CPU</a:t>
            </a:r>
            <a:r>
              <a:rPr lang="ko-KR" altLang="en-US" dirty="0"/>
              <a:t>에서 수정된 것을 발견하면</a:t>
            </a:r>
            <a:r>
              <a:rPr lang="en-US" altLang="ko-KR" dirty="0"/>
              <a:t>, </a:t>
            </a:r>
            <a:r>
              <a:rPr lang="ko-KR" altLang="en-US" dirty="0"/>
              <a:t>자기 데이터를 </a:t>
            </a:r>
            <a:r>
              <a:rPr lang="ko-KR" altLang="en-US" b="1" dirty="0"/>
              <a:t>무효화</a:t>
            </a:r>
            <a:r>
              <a:rPr lang="en-US" altLang="ko-KR" b="1" dirty="0"/>
              <a:t>(invalidate)</a:t>
            </a:r>
            <a:r>
              <a:rPr lang="ko-KR" altLang="en-US" dirty="0"/>
              <a:t> 시키던가 새로운 값으로 </a:t>
            </a:r>
            <a:r>
              <a:rPr lang="ko-KR" altLang="en-US" b="1" dirty="0"/>
              <a:t>갱신</a:t>
            </a:r>
            <a:r>
              <a:rPr lang="en-US" altLang="ko-KR" b="1" dirty="0"/>
              <a:t>(update)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동기화를 잊지 마시오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rgbClr val="FFC000"/>
            </a:solidFill>
          </a:ln>
        </p:spPr>
        <p:txBody>
          <a:bodyPr/>
          <a:lstStyle/>
          <a:p>
            <a:r>
              <a:rPr lang="en-US" altLang="ko-KR" sz="2400" dirty="0"/>
              <a:t>CPU</a:t>
            </a:r>
            <a:r>
              <a:rPr lang="ko-KR" altLang="en-US" sz="2400" dirty="0"/>
              <a:t>들이 공유하는 데이터에 접근할 때는 </a:t>
            </a:r>
            <a:r>
              <a:rPr lang="ko-KR" altLang="en-US" sz="2400" b="1" dirty="0" err="1">
                <a:solidFill>
                  <a:srgbClr val="FFC000"/>
                </a:solidFill>
              </a:rPr>
              <a:t>상호배제</a:t>
            </a:r>
            <a:r>
              <a:rPr lang="en-US" altLang="ko-KR" sz="2400" b="1" dirty="0">
                <a:solidFill>
                  <a:srgbClr val="FFC000"/>
                </a:solidFill>
              </a:rPr>
              <a:t>(mutual exclusion)</a:t>
            </a:r>
            <a:r>
              <a:rPr lang="ko-KR" altLang="en-US" sz="2400" dirty="0"/>
              <a:t>을 설정해야 </a:t>
            </a:r>
            <a:r>
              <a:rPr lang="ko-KR" altLang="en-US" sz="2400" u="sng" dirty="0"/>
              <a:t>올바른 결과</a:t>
            </a:r>
            <a:r>
              <a:rPr lang="ko-KR" altLang="en-US" sz="2400" dirty="0"/>
              <a:t>를 얻을 수 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3912" y="2678668"/>
            <a:ext cx="7992888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class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head = head-&gt;next;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delete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08430" y="5508724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간단한 리스트의 삭제 코드</a:t>
            </a:r>
          </a:p>
        </p:txBody>
      </p:sp>
    </p:spTree>
    <p:extLst>
      <p:ext uri="{BB962C8B-B14F-4D97-AF65-F5344CB8AC3E}">
        <p14:creationId xmlns:p14="http://schemas.microsoft.com/office/powerpoint/2010/main" val="153614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3381</Words>
  <Application>Microsoft Office PowerPoint</Application>
  <PresentationFormat>화면 슬라이드 쇼(4:3)</PresentationFormat>
  <Paragraphs>1046</Paragraphs>
  <Slides>52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맑은 고딕</vt:lpstr>
      <vt:lpstr>Arial</vt:lpstr>
      <vt:lpstr>Calibri</vt:lpstr>
      <vt:lpstr>Cambria Math</vt:lpstr>
      <vt:lpstr>Courier New</vt:lpstr>
      <vt:lpstr>Wingdings</vt:lpstr>
      <vt:lpstr>Office Theme</vt:lpstr>
      <vt:lpstr>Custom Design</vt:lpstr>
      <vt:lpstr>운영 체제</vt:lpstr>
      <vt:lpstr>Chapter 10 멀티 프로세서 스케쥴링 (고급)</vt:lpstr>
      <vt:lpstr>용어정리</vt:lpstr>
      <vt:lpstr>멀티 프로세서 스케줄링</vt:lpstr>
      <vt:lpstr>캐시와 싱클코어 CPU</vt:lpstr>
      <vt:lpstr>캐시 동기화</vt:lpstr>
      <vt:lpstr>캐시 동기화 (Cont.)</vt:lpstr>
      <vt:lpstr>캐시 일관성 문제 해결</vt:lpstr>
      <vt:lpstr>동기화를 잊지 마시오</vt:lpstr>
      <vt:lpstr>동기화를 잊지 마시오(계속)</vt:lpstr>
      <vt:lpstr>캐시 친화성(Affinity)</vt:lpstr>
      <vt:lpstr>단일 큐 스케줄링(SQMS)</vt:lpstr>
      <vt:lpstr>캐시 친화성 고려</vt:lpstr>
      <vt:lpstr>멀티 큐 스케줄링 (MQMS)</vt:lpstr>
      <vt:lpstr>MQMS 예</vt:lpstr>
      <vt:lpstr>MQMS의 부하 불균형 문제</vt:lpstr>
      <vt:lpstr>부하 불균형 대처방안?</vt:lpstr>
      <vt:lpstr>부하 불균형 대처 방안? (계속)</vt:lpstr>
      <vt:lpstr>작업 훔치기(Work Stealing)</vt:lpstr>
      <vt:lpstr>멀티 쓰레드 스케줄링</vt:lpstr>
      <vt:lpstr>동시 실행</vt:lpstr>
      <vt:lpstr>리눅스 멀티프로세서 스케줄러</vt:lpstr>
      <vt:lpstr>리눅스 (계속)</vt:lpstr>
      <vt:lpstr>숙제 4</vt:lpstr>
      <vt:lpstr>PowerPoint 프레젠테이션</vt:lpstr>
      <vt:lpstr>메모리 가상화</vt:lpstr>
      <vt:lpstr>메모리 가상화의 이점</vt:lpstr>
      <vt:lpstr>초기 운영체제</vt:lpstr>
      <vt:lpstr>멀티프로그래밍과 시분할</vt:lpstr>
      <vt:lpstr>주소 공간</vt:lpstr>
      <vt:lpstr>주소 공간 (계속)</vt:lpstr>
      <vt:lpstr>가상 주소</vt:lpstr>
      <vt:lpstr>가상 주소 (계속)</vt:lpstr>
      <vt:lpstr>가상 주소 (계속)</vt:lpstr>
      <vt:lpstr>메모리 가상화의 목표</vt:lpstr>
      <vt:lpstr>PowerPoint 프레젠테이션</vt:lpstr>
      <vt:lpstr>메모리 API: malloc()</vt:lpstr>
      <vt:lpstr>sizeof()</vt:lpstr>
      <vt:lpstr>메모리 API: free()</vt:lpstr>
      <vt:lpstr>Memory Allocating</vt:lpstr>
      <vt:lpstr>Memory Freeing</vt:lpstr>
      <vt:lpstr>메모리 할당 잊어버리기</vt:lpstr>
      <vt:lpstr>메모리 할당 잊어버리기</vt:lpstr>
      <vt:lpstr>메모리를 부족하게 할당 받기</vt:lpstr>
      <vt:lpstr>할당받은 메모리 초기화하지 않기</vt:lpstr>
      <vt:lpstr>메모리 해제하지 않기(Memory Leak)</vt:lpstr>
      <vt:lpstr>Dangling Pointer</vt:lpstr>
      <vt:lpstr>Double Free</vt:lpstr>
      <vt:lpstr>추가 API: calloc()</vt:lpstr>
      <vt:lpstr>추가 API: realloc()</vt:lpstr>
      <vt:lpstr>실제 시스템 콜</vt:lpstr>
      <vt:lpstr>실제 시스템 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2008-04-03T13:41:00Z</dcterms:created>
  <dcterms:modified xsi:type="dcterms:W3CDTF">2023-09-28T17:27:10Z</dcterms:modified>
</cp:coreProperties>
</file>