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 showGuides="1">
      <p:cViewPr varScale="1">
        <p:scale>
          <a:sx n="104" d="100"/>
          <a:sy n="104" d="100"/>
        </p:scale>
        <p:origin x="36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91622-9764-B24A-94E3-EAE5786DD0BD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11C2-F02C-5343-B261-0117C1F3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2270" y="1682729"/>
            <a:ext cx="4094430" cy="226855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Biodiversity </a:t>
            </a:r>
            <a:r>
              <a:rPr lang="en-US" b="1" dirty="0">
                <a:solidFill>
                  <a:schemeClr val="bg1"/>
                </a:solidFill>
              </a:rPr>
              <a:t>for the National Parks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Analysis by Jason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6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Analyse data on endangered species from several different parks.</a:t>
            </a:r>
          </a:p>
          <a:p>
            <a:r>
              <a:rPr lang="en-AU" sz="2800" dirty="0"/>
              <a:t>P</a:t>
            </a:r>
            <a:r>
              <a:rPr lang="en-AU" sz="2800" dirty="0" smtClean="0"/>
              <a:t>erform </a:t>
            </a:r>
            <a:r>
              <a:rPr lang="en-AU" sz="2800" dirty="0"/>
              <a:t>some data analysis on the conservation statuses of these </a:t>
            </a:r>
            <a:r>
              <a:rPr lang="en-AU" sz="2800" dirty="0" smtClean="0"/>
              <a:t>species.</a:t>
            </a:r>
          </a:p>
          <a:p>
            <a:r>
              <a:rPr lang="en-AU" sz="2800" dirty="0"/>
              <a:t>I</a:t>
            </a:r>
            <a:r>
              <a:rPr lang="en-AU" sz="2800" dirty="0" smtClean="0"/>
              <a:t>nvestigate </a:t>
            </a:r>
            <a:r>
              <a:rPr lang="en-AU" sz="2800" dirty="0"/>
              <a:t>if there are any patterns or themes to the types of species that become endangered</a:t>
            </a:r>
            <a:r>
              <a:rPr lang="en-AU" sz="2800" dirty="0" smtClean="0"/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703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26129" y="571500"/>
            <a:ext cx="8770571" cy="1560716"/>
          </a:xfrm>
        </p:spPr>
        <p:txBody>
          <a:bodyPr/>
          <a:lstStyle/>
          <a:p>
            <a:r>
              <a:rPr lang="en-US" dirty="0"/>
              <a:t>Species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03" y="1039158"/>
            <a:ext cx="5478162" cy="317948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935480" y="2438400"/>
            <a:ext cx="4160520" cy="365760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Total </a:t>
            </a:r>
            <a:r>
              <a:rPr lang="en-US" sz="4000" dirty="0">
                <a:solidFill>
                  <a:srgbClr val="C00000"/>
                </a:solidFill>
              </a:rPr>
              <a:t>5541</a:t>
            </a:r>
            <a:r>
              <a:rPr lang="en-US" sz="4000" dirty="0"/>
              <a:t> </a:t>
            </a:r>
            <a:r>
              <a:rPr lang="en-US" sz="2400" dirty="0"/>
              <a:t>species live in the national </a:t>
            </a:r>
            <a:r>
              <a:rPr lang="en-US" sz="2400" dirty="0" smtClean="0"/>
              <a:t>parks.</a:t>
            </a:r>
          </a:p>
          <a:p>
            <a:r>
              <a:rPr lang="en-US" sz="2400" dirty="0"/>
              <a:t>T</a:t>
            </a:r>
            <a:r>
              <a:rPr lang="en-US" sz="2400" dirty="0"/>
              <a:t>he </a:t>
            </a:r>
            <a:r>
              <a:rPr lang="en-US" sz="2400" dirty="0"/>
              <a:t>vast majority of </a:t>
            </a:r>
            <a:r>
              <a:rPr lang="en-US" sz="2400" dirty="0"/>
              <a:t>species do </a:t>
            </a:r>
            <a:r>
              <a:rPr lang="en-US" sz="2400" dirty="0"/>
              <a:t>not require </a:t>
            </a:r>
            <a:r>
              <a:rPr lang="en-US" sz="2400" dirty="0"/>
              <a:t>conservation intervention</a:t>
            </a:r>
            <a:r>
              <a:rPr lang="en-US" sz="2400" dirty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5 conservation statuses:</a:t>
            </a:r>
          </a:p>
          <a:p>
            <a:r>
              <a:rPr lang="en-US" sz="2400" b="1" dirty="0" smtClean="0"/>
              <a:t>Species </a:t>
            </a:r>
            <a:r>
              <a:rPr lang="en-US" sz="2400" b="1" dirty="0"/>
              <a:t>of </a:t>
            </a:r>
            <a:r>
              <a:rPr lang="en-US" sz="2400" b="1" dirty="0" smtClean="0"/>
              <a:t>Concern</a:t>
            </a:r>
          </a:p>
          <a:p>
            <a:r>
              <a:rPr lang="en-US" sz="2400" b="1" dirty="0" smtClean="0"/>
              <a:t>Endangered</a:t>
            </a:r>
          </a:p>
          <a:p>
            <a:r>
              <a:rPr lang="en-US" sz="2400" b="1" dirty="0" smtClean="0"/>
              <a:t>Threatened</a:t>
            </a:r>
          </a:p>
          <a:p>
            <a:r>
              <a:rPr lang="en-US" sz="2400" b="1" dirty="0"/>
              <a:t>In </a:t>
            </a:r>
            <a:r>
              <a:rPr lang="en-US" sz="2400" b="1" dirty="0" smtClean="0"/>
              <a:t>Recovery</a:t>
            </a:r>
          </a:p>
          <a:p>
            <a:r>
              <a:rPr lang="en-US" sz="2400" b="1" dirty="0"/>
              <a:t>No Intervention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7649"/>
              </p:ext>
            </p:extLst>
          </p:nvPr>
        </p:nvGraphicFramePr>
        <p:xfrm>
          <a:off x="6853881" y="4218640"/>
          <a:ext cx="4399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503"/>
                <a:gridCol w="2199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Conservation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Species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In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Threatened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Endangered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Species of Concern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No Intervention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5633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Overview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categories in these species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3809868"/>
              </p:ext>
            </p:extLst>
          </p:nvPr>
        </p:nvGraphicFramePr>
        <p:xfrm>
          <a:off x="2933700" y="2438400"/>
          <a:ext cx="4160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19"/>
                <a:gridCol w="2080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Amphibian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dirty="0">
                          <a:effectLst/>
                        </a:rPr>
                        <a:t>79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dirty="0">
                          <a:effectLst/>
                        </a:rPr>
                        <a:t>488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dirty="0">
                          <a:effectLst/>
                        </a:rPr>
                        <a:t>125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Mammal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176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Nonvascular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333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Reptile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smtClean="0">
                          <a:effectLst/>
                        </a:rPr>
                        <a:t>78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ctr">
                        <a:buFont typeface="Arial" charset="0"/>
                        <a:buNone/>
                      </a:pPr>
                      <a:r>
                        <a:rPr lang="en-US" dirty="0">
                          <a:effectLst/>
                        </a:rPr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dirty="0">
                          <a:effectLst/>
                        </a:rPr>
                        <a:t>4262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The category has most species is Vascular Plant which has 4262 species.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Likely Endangered species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5005" y="2438399"/>
            <a:ext cx="5019266" cy="3171569"/>
          </a:xfrm>
        </p:spPr>
        <p:txBody>
          <a:bodyPr/>
          <a:lstStyle/>
          <a:p>
            <a:r>
              <a:rPr lang="en-US" dirty="0"/>
              <a:t>The two species types most at risk of becoming endangered </a:t>
            </a:r>
            <a:r>
              <a:rPr lang="en-US" dirty="0" smtClean="0"/>
              <a:t>are mammals </a:t>
            </a:r>
            <a:r>
              <a:rPr lang="en-US" dirty="0"/>
              <a:t>with17% </a:t>
            </a:r>
            <a:r>
              <a:rPr lang="en-US" dirty="0" smtClean="0"/>
              <a:t>and birds with 15%.</a:t>
            </a:r>
          </a:p>
          <a:p>
            <a:r>
              <a:rPr lang="en-US" dirty="0"/>
              <a:t> </a:t>
            </a:r>
            <a:r>
              <a:rPr lang="en-US" dirty="0" smtClean="0"/>
              <a:t>Use </a:t>
            </a:r>
            <a:r>
              <a:rPr lang="en-US" i="1" dirty="0" smtClean="0"/>
              <a:t>chi </a:t>
            </a:r>
            <a:r>
              <a:rPr lang="en-US" i="1" dirty="0"/>
              <a:t>squared </a:t>
            </a:r>
            <a:r>
              <a:rPr lang="en-US" i="1" dirty="0" smtClean="0"/>
              <a:t>test</a:t>
            </a:r>
            <a:r>
              <a:rPr lang="en-US" dirty="0" smtClean="0"/>
              <a:t>  to identify the difference of mammals and birds.</a:t>
            </a:r>
          </a:p>
          <a:p>
            <a:r>
              <a:rPr lang="en-US" dirty="0" smtClean="0"/>
              <a:t>P-value is </a:t>
            </a:r>
            <a:r>
              <a:rPr lang="en-US" dirty="0" smtClean="0">
                <a:solidFill>
                  <a:srgbClr val="002060"/>
                </a:solidFill>
              </a:rPr>
              <a:t>0.6876.</a:t>
            </a:r>
          </a:p>
          <a:p>
            <a:r>
              <a:rPr lang="en-US" dirty="0" smtClean="0"/>
              <a:t>The result shows </a:t>
            </a:r>
            <a:r>
              <a:rPr lang="en-US" dirty="0"/>
              <a:t>this difference isn't </a:t>
            </a:r>
            <a:r>
              <a:rPr lang="en-US" dirty="0" smtClean="0"/>
              <a:t>significant.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5749888"/>
              </p:ext>
            </p:extLst>
          </p:nvPr>
        </p:nvGraphicFramePr>
        <p:xfrm>
          <a:off x="593124" y="2438400"/>
          <a:ext cx="568410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27"/>
                <a:gridCol w="1421027"/>
                <a:gridCol w="1421027"/>
                <a:gridCol w="142102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category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Amphibian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>
                          <a:effectLst/>
                        </a:rPr>
                        <a:t>0.088608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>
                          <a:solidFill>
                            <a:srgbClr val="FF0000"/>
                          </a:solidFill>
                        </a:rPr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0.153689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>
                          <a:effectLst/>
                        </a:rPr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>
                          <a:effectLst/>
                        </a:rPr>
                        <a:t>0.087302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Mammal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dirty="0">
                          <a:solidFill>
                            <a:srgbClr val="FF0000"/>
                          </a:solidFill>
                          <a:effectLst/>
                        </a:rPr>
                        <a:t>0.170455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Nonvascular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>
                          <a:effectLst/>
                        </a:rPr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>
                          <a:effectLst/>
                        </a:rPr>
                        <a:t>0.015015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Reptile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>
                          <a:effectLst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>
                          <a:effectLst/>
                        </a:rPr>
                        <a:t>0.064103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>
                          <a:effectLst/>
                        </a:rPr>
                        <a:t>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dirty="0">
                          <a:effectLst/>
                        </a:rPr>
                        <a:t>0.010793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Focus conservation efforts on those species which are the most likely </a:t>
            </a:r>
            <a:r>
              <a:rPr lang="en-US" sz="2800" dirty="0" smtClean="0"/>
              <a:t>to become </a:t>
            </a:r>
            <a:r>
              <a:rPr lang="en-US" sz="2800" dirty="0"/>
              <a:t>endangered, such as mammals and </a:t>
            </a:r>
            <a:r>
              <a:rPr lang="en-US" sz="2800" dirty="0" smtClean="0"/>
              <a:t>birds.</a:t>
            </a:r>
            <a:endParaRPr lang="en-US" sz="2800" dirty="0"/>
          </a:p>
          <a:p>
            <a:r>
              <a:rPr lang="en-US" sz="2800" dirty="0"/>
              <a:t>Perform regular analysis of all populations to assess risk over </a:t>
            </a:r>
            <a:r>
              <a:rPr lang="en-US" sz="2800" dirty="0" smtClean="0"/>
              <a:t>time.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oot </a:t>
            </a:r>
            <a:r>
              <a:rPr lang="en-US" dirty="0"/>
              <a:t>and mouth </a:t>
            </a:r>
            <a:r>
              <a:rPr lang="en-US" dirty="0" smtClean="0"/>
              <a:t>disease of Sheep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22" y="2129061"/>
            <a:ext cx="5043616" cy="458277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4273440"/>
          </a:xfrm>
        </p:spPr>
        <p:txBody>
          <a:bodyPr>
            <a:normAutofit/>
          </a:bodyPr>
          <a:lstStyle/>
          <a:p>
            <a:r>
              <a:rPr lang="en-US" dirty="0"/>
              <a:t>Some scientists are studying the number of sheep sightings at different national parks. </a:t>
            </a:r>
            <a:endParaRPr lang="en-US" dirty="0" smtClean="0"/>
          </a:p>
          <a:p>
            <a:r>
              <a:rPr lang="en-US" dirty="0"/>
              <a:t>Our scientists know that </a:t>
            </a:r>
            <a:r>
              <a:rPr lang="en-US" dirty="0">
                <a:solidFill>
                  <a:srgbClr val="FF0000"/>
                </a:solidFill>
              </a:rPr>
              <a:t>15% </a:t>
            </a:r>
            <a:r>
              <a:rPr lang="en-US" dirty="0"/>
              <a:t>of sheep at Bryce National Park have foot and mouth disease. </a:t>
            </a:r>
            <a:endParaRPr lang="en-US" dirty="0" smtClean="0"/>
          </a:p>
          <a:p>
            <a:r>
              <a:rPr lang="en-US" dirty="0"/>
              <a:t>They want to be able to detect reductions of at least 5 percentage points.</a:t>
            </a:r>
            <a:endParaRPr lang="en-US" dirty="0" smtClean="0"/>
          </a:p>
          <a:p>
            <a:r>
              <a:rPr lang="en-US" dirty="0" smtClean="0"/>
              <a:t>Minimum Detectable Effect is 33.34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bserve </a:t>
            </a:r>
            <a:r>
              <a:rPr lang="en-US" dirty="0"/>
              <a:t>sheep at Bryce National </a:t>
            </a:r>
            <a:r>
              <a:rPr lang="en-US" dirty="0" smtClean="0"/>
              <a:t>and Yellowstone </a:t>
            </a:r>
            <a:r>
              <a:rPr lang="en-US" dirty="0"/>
              <a:t>National 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sample size we need at Bryce National Park is 870.</a:t>
            </a:r>
          </a:p>
          <a:p>
            <a:r>
              <a:rPr lang="en-US" dirty="0"/>
              <a:t>Bryce National Park need 3.48 </a:t>
            </a:r>
            <a:r>
              <a:rPr lang="en-US" dirty="0" smtClean="0"/>
              <a:t>weeks in </a:t>
            </a:r>
            <a:r>
              <a:rPr lang="en-US" dirty="0"/>
              <a:t>order to observe enough </a:t>
            </a:r>
            <a:r>
              <a:rPr lang="en-US" dirty="0" smtClean="0"/>
              <a:t>sheep.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sample size we need at Yellowstone National Park is 810.</a:t>
            </a:r>
            <a:endParaRPr lang="en-US" dirty="0"/>
          </a:p>
          <a:p>
            <a:r>
              <a:rPr lang="en-US" dirty="0"/>
              <a:t>Yellowstone National </a:t>
            </a:r>
            <a:r>
              <a:rPr lang="en-US" dirty="0" smtClean="0"/>
              <a:t>Park need </a:t>
            </a:r>
            <a:r>
              <a:rPr lang="en-US" dirty="0"/>
              <a:t>1.60 </a:t>
            </a:r>
            <a:r>
              <a:rPr lang="en-US" dirty="0" smtClean="0"/>
              <a:t>weeks to observe enough sheep.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143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3364</TotalTime>
  <Words>307</Words>
  <Application>Microsoft Macintosh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Corbel</vt:lpstr>
      <vt:lpstr>Arial</vt:lpstr>
      <vt:lpstr>Feathered</vt:lpstr>
      <vt:lpstr>Biodiversity for the National Parks</vt:lpstr>
      <vt:lpstr>Objectives</vt:lpstr>
      <vt:lpstr>Species Overview</vt:lpstr>
      <vt:lpstr>Species Overview The categories in these species</vt:lpstr>
      <vt:lpstr>Most Likely Endangered species</vt:lpstr>
      <vt:lpstr>Recommendation</vt:lpstr>
      <vt:lpstr>Foot and mouth disease of Sheep</vt:lpstr>
      <vt:lpstr>Observe sheep at Bryce National and Yellowstone National Park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the US National Park</dc:title>
  <dc:creator>Jason ZHU</dc:creator>
  <cp:lastModifiedBy>Jason ZHU</cp:lastModifiedBy>
  <cp:revision>12</cp:revision>
  <dcterms:created xsi:type="dcterms:W3CDTF">2019-06-02T23:58:39Z</dcterms:created>
  <dcterms:modified xsi:type="dcterms:W3CDTF">2019-06-05T08:03:01Z</dcterms:modified>
</cp:coreProperties>
</file>